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FD8F-4332-4540-9572-769461238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5484" y="2602396"/>
            <a:ext cx="9448800" cy="1825096"/>
          </a:xfrm>
        </p:spPr>
        <p:txBody>
          <a:bodyPr>
            <a:noAutofit/>
          </a:bodyPr>
          <a:lstStyle/>
          <a:p>
            <a:r>
              <a:rPr lang="en-US" sz="4800" dirty="0" err="1">
                <a:solidFill>
                  <a:schemeClr val="accent4">
                    <a:lumMod val="75000"/>
                  </a:schemeClr>
                </a:solidFill>
              </a:rPr>
              <a:t>Evaluacija</a:t>
            </a:r>
            <a:r>
              <a:rPr lang="en-US" sz="4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4">
                    <a:lumMod val="75000"/>
                  </a:schemeClr>
                </a:solidFill>
              </a:rPr>
              <a:t>operatora</a:t>
            </a:r>
            <a:r>
              <a:rPr lang="en-US" sz="4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4">
                    <a:lumMod val="75000"/>
                  </a:schemeClr>
                </a:solidFill>
              </a:rPr>
              <a:t>koji</a:t>
            </a:r>
            <a:r>
              <a:rPr lang="en-US" sz="4800" dirty="0">
                <a:solidFill>
                  <a:schemeClr val="accent4">
                    <a:lumMod val="75000"/>
                  </a:schemeClr>
                </a:solidFill>
              </a:rPr>
              <a:t> se </a:t>
            </a:r>
            <a:r>
              <a:rPr lang="en-US" sz="4800" dirty="0" err="1">
                <a:solidFill>
                  <a:schemeClr val="accent4">
                    <a:lumMod val="75000"/>
                  </a:schemeClr>
                </a:solidFill>
              </a:rPr>
              <a:t>koriste</a:t>
            </a:r>
            <a:r>
              <a:rPr lang="en-US" sz="4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4">
                    <a:lumMod val="75000"/>
                  </a:schemeClr>
                </a:solidFill>
              </a:rPr>
              <a:t>prilikom</a:t>
            </a:r>
            <a:r>
              <a:rPr lang="en-US" sz="4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4">
                    <a:lumMod val="75000"/>
                  </a:schemeClr>
                </a:solidFill>
              </a:rPr>
              <a:t>obrade</a:t>
            </a:r>
            <a:r>
              <a:rPr lang="en-US" sz="4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4">
                    <a:lumMod val="75000"/>
                  </a:schemeClr>
                </a:solidFill>
              </a:rPr>
              <a:t>upita</a:t>
            </a:r>
            <a:r>
              <a:rPr lang="en-US" sz="4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4">
                    <a:lumMod val="75000"/>
                  </a:schemeClr>
                </a:solidFill>
              </a:rPr>
              <a:t>kod</a:t>
            </a:r>
            <a:r>
              <a:rPr lang="en-US" sz="4800" dirty="0">
                <a:solidFill>
                  <a:schemeClr val="accent4">
                    <a:lumMod val="75000"/>
                  </a:schemeClr>
                </a:solidFill>
              </a:rPr>
              <a:t> MySQL </a:t>
            </a:r>
            <a:r>
              <a:rPr lang="en-US" sz="4800" dirty="0" err="1">
                <a:solidFill>
                  <a:schemeClr val="accent4">
                    <a:lumMod val="75000"/>
                  </a:schemeClr>
                </a:solidFill>
              </a:rPr>
              <a:t>baze</a:t>
            </a:r>
            <a:r>
              <a:rPr lang="en-US" sz="4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4">
                    <a:lumMod val="75000"/>
                  </a:schemeClr>
                </a:solidFill>
              </a:rPr>
              <a:t>podataka</a:t>
            </a:r>
            <a:endParaRPr lang="en-US" sz="4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DDE47-8896-46AA-8799-885F80F41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3030" y="5043750"/>
            <a:ext cx="3158970" cy="877656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Sandra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Stojiljković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1537</a:t>
            </a:r>
          </a:p>
        </p:txBody>
      </p:sp>
    </p:spTree>
    <p:extLst>
      <p:ext uri="{BB962C8B-B14F-4D97-AF65-F5344CB8AC3E}">
        <p14:creationId xmlns:p14="http://schemas.microsoft.com/office/powerpoint/2010/main" val="4158115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8E6C-CEF6-45D3-858A-480A9619B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100" y="764373"/>
            <a:ext cx="7014099" cy="469623"/>
          </a:xfrm>
        </p:spPr>
        <p:txBody>
          <a:bodyPr>
            <a:noAutofit/>
          </a:bodyPr>
          <a:lstStyle/>
          <a:p>
            <a:r>
              <a:rPr lang="en-US" sz="3200" i="1" dirty="0">
                <a:solidFill>
                  <a:schemeClr val="accent4">
                    <a:lumMod val="75000"/>
                  </a:schemeClr>
                </a:solidFill>
              </a:rPr>
              <a:t>- operator (</a:t>
            </a:r>
            <a:r>
              <a:rPr lang="en-US" sz="3200" i="1" dirty="0" err="1">
                <a:solidFill>
                  <a:schemeClr val="accent4">
                    <a:lumMod val="75000"/>
                  </a:schemeClr>
                </a:solidFill>
              </a:rPr>
              <a:t>oduzimanje</a:t>
            </a:r>
            <a:r>
              <a:rPr lang="en-US" sz="3200" i="1" dirty="0">
                <a:solidFill>
                  <a:schemeClr val="accent4">
                    <a:lumMod val="75000"/>
                  </a:schemeClr>
                </a:solidFill>
              </a:rPr>
              <a:t>) </a:t>
            </a:r>
            <a:br>
              <a:rPr lang="en-US" sz="3200" i="1" dirty="0">
                <a:solidFill>
                  <a:schemeClr val="accent4">
                    <a:lumMod val="75000"/>
                  </a:schemeClr>
                </a:solidFill>
              </a:rPr>
            </a:br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966AD-C9A1-48D5-B833-6E7B2141A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3" y="1731146"/>
            <a:ext cx="10831497" cy="448753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SELECT </a:t>
            </a:r>
            <a:r>
              <a:rPr lang="en-US" sz="2400" dirty="0" err="1"/>
              <a:t>NazivProizvoda</a:t>
            </a:r>
            <a:r>
              <a:rPr lang="en-US" sz="2400" dirty="0"/>
              <a:t>, Cena, </a:t>
            </a:r>
            <a:r>
              <a:rPr lang="en-US" sz="2400" dirty="0" err="1"/>
              <a:t>Popust</a:t>
            </a:r>
            <a:r>
              <a:rPr lang="en-US" sz="2400" dirty="0"/>
              <a:t>, Cena </a:t>
            </a:r>
            <a:r>
              <a:rPr lang="en-US" sz="2400" b="1" dirty="0">
                <a:solidFill>
                  <a:srgbClr val="FF0000"/>
                </a:solidFill>
              </a:rPr>
              <a:t>-</a:t>
            </a:r>
            <a:r>
              <a:rPr lang="en-US" sz="2400" dirty="0"/>
              <a:t> (Cena * </a:t>
            </a:r>
            <a:r>
              <a:rPr lang="en-US" sz="2400" dirty="0" err="1"/>
              <a:t>Popust</a:t>
            </a:r>
            <a:r>
              <a:rPr lang="en-US" sz="2400" dirty="0"/>
              <a:t>/100) </a:t>
            </a:r>
          </a:p>
          <a:p>
            <a:pPr marL="0" indent="0">
              <a:buNone/>
            </a:pPr>
            <a:r>
              <a:rPr lang="en-US" sz="2400" dirty="0"/>
              <a:t>AS </a:t>
            </a:r>
            <a:r>
              <a:rPr lang="en-US" sz="2400" dirty="0" err="1"/>
              <a:t>CenaSaPopustom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FROM </a:t>
            </a:r>
            <a:r>
              <a:rPr lang="en-US" sz="2400" dirty="0" err="1"/>
              <a:t>fakture</a:t>
            </a:r>
            <a:r>
              <a:rPr lang="en-US" sz="2400" dirty="0"/>
              <a:t>;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82AC51-3CC9-4C3D-8775-21B3A18654B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591" y="2326571"/>
            <a:ext cx="3452712" cy="38921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891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9454-D209-48DA-BED8-094434EC6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0485" y="329367"/>
            <a:ext cx="5504895" cy="1293028"/>
          </a:xfrm>
        </p:spPr>
        <p:txBody>
          <a:bodyPr>
            <a:normAutofit/>
          </a:bodyPr>
          <a:lstStyle/>
          <a:p>
            <a:r>
              <a:rPr lang="en-US" sz="3200" i="1" dirty="0">
                <a:solidFill>
                  <a:schemeClr val="accent4">
                    <a:lumMod val="75000"/>
                  </a:schemeClr>
                </a:solidFill>
              </a:rPr>
              <a:t>/ operator (</a:t>
            </a:r>
            <a:r>
              <a:rPr lang="en-US" sz="3200" i="1" dirty="0" err="1">
                <a:solidFill>
                  <a:schemeClr val="accent4">
                    <a:lumMod val="75000"/>
                  </a:schemeClr>
                </a:solidFill>
              </a:rPr>
              <a:t>deljenje</a:t>
            </a:r>
            <a:r>
              <a:rPr lang="en-US" sz="3200" i="1" dirty="0">
                <a:solidFill>
                  <a:schemeClr val="accent4">
                    <a:lumMod val="75000"/>
                  </a:schemeClr>
                </a:solidFill>
              </a:rPr>
              <a:t>) </a:t>
            </a:r>
            <a:br>
              <a:rPr lang="en-US" sz="3200" i="1" dirty="0">
                <a:solidFill>
                  <a:schemeClr val="accent4">
                    <a:lumMod val="75000"/>
                  </a:schemeClr>
                </a:solidFill>
              </a:rPr>
            </a:br>
            <a:endParaRPr lang="en-US" sz="3200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92693-4AF8-4D16-B413-06D20F757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22395"/>
            <a:ext cx="10820400" cy="49062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SELECT PDV/100 AS </a:t>
            </a:r>
            <a:r>
              <a:rPr lang="en-US" sz="2800" dirty="0" err="1"/>
              <a:t>IzracunatPDV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FROM </a:t>
            </a:r>
            <a:r>
              <a:rPr lang="en-US" sz="2800" dirty="0" err="1"/>
              <a:t>fakture</a:t>
            </a:r>
            <a:r>
              <a:rPr lang="en-US" sz="2800" dirty="0"/>
              <a:t>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495E69-3FF8-4B33-9DD8-32F0F3FC800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277" y="2521258"/>
            <a:ext cx="1571348" cy="355994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7630DA-6735-482A-AA92-9CA906CC9BB8}"/>
              </a:ext>
            </a:extLst>
          </p:cNvPr>
          <p:cNvSpPr/>
          <p:nvPr/>
        </p:nvSpPr>
        <p:spPr>
          <a:xfrm>
            <a:off x="6177381" y="3778011"/>
            <a:ext cx="53288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Cena + (Cena * </a:t>
            </a:r>
            <a:r>
              <a:rPr lang="en-US" sz="2800" dirty="0">
                <a:solidFill>
                  <a:srgbClr val="C00000"/>
                </a:solidFill>
                <a:highlight>
                  <a:srgbClr val="FFFF00"/>
                </a:highlight>
                <a:ea typeface="Calibri" panose="020F0502020204030204" pitchFamily="34" charset="0"/>
                <a:cs typeface="Calibri" panose="020F0502020204030204" pitchFamily="34" charset="0"/>
              </a:rPr>
              <a:t>PDV/100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7027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5C540-1662-4FB8-B2D7-B192AC6C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616" y="462532"/>
            <a:ext cx="7076243" cy="1293028"/>
          </a:xfrm>
        </p:spPr>
        <p:txBody>
          <a:bodyPr/>
          <a:lstStyle/>
          <a:p>
            <a:r>
              <a:rPr lang="en-US" b="1" dirty="0" err="1"/>
              <a:t>Relacioni</a:t>
            </a:r>
            <a:r>
              <a:rPr lang="en-US" b="1" dirty="0"/>
              <a:t> </a:t>
            </a:r>
            <a:r>
              <a:rPr lang="en-US" b="1" dirty="0" err="1"/>
              <a:t>operatori</a:t>
            </a:r>
            <a:r>
              <a:rPr lang="en-US" b="1" dirty="0"/>
              <a:t> (</a:t>
            </a:r>
            <a:r>
              <a:rPr lang="en-US" b="1" dirty="0" err="1"/>
              <a:t>operatori</a:t>
            </a:r>
            <a:r>
              <a:rPr lang="en-US" b="1" dirty="0"/>
              <a:t> za </a:t>
            </a:r>
            <a:r>
              <a:rPr lang="en-US" b="1" dirty="0" err="1"/>
              <a:t>poređenje</a:t>
            </a:r>
            <a:r>
              <a:rPr lang="en-US" b="1" dirty="0"/>
              <a:t>) 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8A7D92-E816-477D-9E94-CB00DD3C1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444871"/>
              </p:ext>
            </p:extLst>
          </p:nvPr>
        </p:nvGraphicFramePr>
        <p:xfrm>
          <a:off x="4039340" y="2059618"/>
          <a:ext cx="4660776" cy="4105029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159851">
                  <a:extLst>
                    <a:ext uri="{9D8B030D-6E8A-4147-A177-3AD203B41FA5}">
                      <a16:colId xmlns:a16="http://schemas.microsoft.com/office/drawing/2014/main" val="3256672640"/>
                    </a:ext>
                  </a:extLst>
                </a:gridCol>
                <a:gridCol w="3500925">
                  <a:extLst>
                    <a:ext uri="{9D8B030D-6E8A-4147-A177-3AD203B41FA5}">
                      <a16:colId xmlns:a16="http://schemas.microsoft.com/office/drawing/2014/main" val="1637035517"/>
                    </a:ext>
                  </a:extLst>
                </a:gridCol>
              </a:tblGrid>
              <a:tr h="514775">
                <a:tc>
                  <a:txBody>
                    <a:bodyPr/>
                    <a:lstStyle/>
                    <a:p>
                      <a:pPr marL="65405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=  </a:t>
                      </a:r>
                      <a:endParaRPr lang="en-US" sz="1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26035" marT="33655" marB="0"/>
                </a:tc>
                <a:tc>
                  <a:txBody>
                    <a:bodyPr/>
                    <a:lstStyle/>
                    <a:p>
                      <a:pPr marL="6477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jednako</a:t>
                      </a:r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26035" marT="33655" marB="0"/>
                </a:tc>
                <a:extLst>
                  <a:ext uri="{0D108BD9-81ED-4DB2-BD59-A6C34878D82A}">
                    <a16:rowId xmlns:a16="http://schemas.microsoft.com/office/drawing/2014/main" val="401718953"/>
                  </a:ext>
                </a:extLst>
              </a:tr>
              <a:tr h="515008">
                <a:tc>
                  <a:txBody>
                    <a:bodyPr/>
                    <a:lstStyle/>
                    <a:p>
                      <a:pPr marL="65405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&lt; &gt;, != </a:t>
                      </a:r>
                      <a:endParaRPr lang="en-US" sz="1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26035" marT="336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nije jednako </a:t>
                      </a:r>
                      <a:endParaRPr lang="en-US" sz="1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26035" marT="33655" marB="0"/>
                </a:tc>
                <a:extLst>
                  <a:ext uri="{0D108BD9-81ED-4DB2-BD59-A6C34878D82A}">
                    <a16:rowId xmlns:a16="http://schemas.microsoft.com/office/drawing/2014/main" val="4213833023"/>
                  </a:ext>
                </a:extLst>
              </a:tr>
              <a:tr h="515008">
                <a:tc>
                  <a:txBody>
                    <a:bodyPr/>
                    <a:lstStyle/>
                    <a:p>
                      <a:pPr marL="65405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&lt;  </a:t>
                      </a:r>
                      <a:endParaRPr lang="en-US" sz="1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26035" marT="33655" marB="0"/>
                </a:tc>
                <a:tc>
                  <a:txBody>
                    <a:bodyPr/>
                    <a:lstStyle/>
                    <a:p>
                      <a:pPr marL="64135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manje </a:t>
                      </a:r>
                      <a:endParaRPr lang="en-US" sz="1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26035" marT="33655" marB="0"/>
                </a:tc>
                <a:extLst>
                  <a:ext uri="{0D108BD9-81ED-4DB2-BD59-A6C34878D82A}">
                    <a16:rowId xmlns:a16="http://schemas.microsoft.com/office/drawing/2014/main" val="3622105920"/>
                  </a:ext>
                </a:extLst>
              </a:tr>
              <a:tr h="1022615">
                <a:tc>
                  <a:txBody>
                    <a:bodyPr/>
                    <a:lstStyle/>
                    <a:p>
                      <a:pPr marL="65405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&lt; =  </a:t>
                      </a:r>
                      <a:endParaRPr lang="en-US" sz="1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26035" marT="33655" marB="0"/>
                </a:tc>
                <a:tc>
                  <a:txBody>
                    <a:bodyPr/>
                    <a:lstStyle/>
                    <a:p>
                      <a:pPr marL="6477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manje</a:t>
                      </a:r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ili</a:t>
                      </a:r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jednako</a:t>
                      </a:r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26035" marT="33655" marB="0"/>
                </a:tc>
                <a:extLst>
                  <a:ext uri="{0D108BD9-81ED-4DB2-BD59-A6C34878D82A}">
                    <a16:rowId xmlns:a16="http://schemas.microsoft.com/office/drawing/2014/main" val="2280585814"/>
                  </a:ext>
                </a:extLst>
              </a:tr>
              <a:tr h="515008">
                <a:tc>
                  <a:txBody>
                    <a:bodyPr/>
                    <a:lstStyle/>
                    <a:p>
                      <a:pPr marL="65405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&gt;   </a:t>
                      </a:r>
                      <a:endParaRPr lang="en-US" sz="1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26035" marT="33655" marB="0"/>
                </a:tc>
                <a:tc>
                  <a:txBody>
                    <a:bodyPr/>
                    <a:lstStyle/>
                    <a:p>
                      <a:pPr marL="6477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veće</a:t>
                      </a:r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26035" marT="33655" marB="0"/>
                </a:tc>
                <a:extLst>
                  <a:ext uri="{0D108BD9-81ED-4DB2-BD59-A6C34878D82A}">
                    <a16:rowId xmlns:a16="http://schemas.microsoft.com/office/drawing/2014/main" val="310429813"/>
                  </a:ext>
                </a:extLst>
              </a:tr>
              <a:tr h="1022615">
                <a:tc>
                  <a:txBody>
                    <a:bodyPr/>
                    <a:lstStyle/>
                    <a:p>
                      <a:pPr marL="65405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&gt; =   </a:t>
                      </a:r>
                      <a:endParaRPr lang="en-US" sz="1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26035" marT="33655" marB="0"/>
                </a:tc>
                <a:tc>
                  <a:txBody>
                    <a:bodyPr/>
                    <a:lstStyle/>
                    <a:p>
                      <a:pPr marL="6477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veće</a:t>
                      </a:r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ili</a:t>
                      </a:r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jednako</a:t>
                      </a:r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26035" marT="33655" marB="0"/>
                </a:tc>
                <a:extLst>
                  <a:ext uri="{0D108BD9-81ED-4DB2-BD59-A6C34878D82A}">
                    <a16:rowId xmlns:a16="http://schemas.microsoft.com/office/drawing/2014/main" val="174090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22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9433-B6BF-4DEA-B6CB-3B944E09E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72" y="444777"/>
            <a:ext cx="6064188" cy="1293028"/>
          </a:xfrm>
        </p:spPr>
        <p:txBody>
          <a:bodyPr/>
          <a:lstStyle/>
          <a:p>
            <a:r>
              <a:rPr lang="en-US" sz="3200" i="1" dirty="0">
                <a:solidFill>
                  <a:srgbClr val="C00000"/>
                </a:solidFill>
              </a:rPr>
              <a:t>= operator (</a:t>
            </a:r>
            <a:r>
              <a:rPr lang="en-US" sz="3200" i="1" dirty="0" err="1">
                <a:solidFill>
                  <a:srgbClr val="C00000"/>
                </a:solidFill>
              </a:rPr>
              <a:t>jednako</a:t>
            </a:r>
            <a:r>
              <a:rPr lang="en-US" i="1" dirty="0">
                <a:solidFill>
                  <a:srgbClr val="C00000"/>
                </a:solidFill>
              </a:rPr>
              <a:t>) </a:t>
            </a:r>
            <a:br>
              <a:rPr lang="en-US" i="1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E9B2D-F36E-4DFA-A316-B59DA1489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NazivProdavnice</a:t>
            </a:r>
            <a:r>
              <a:rPr lang="en-US" sz="2800" dirty="0"/>
              <a:t>, Mesto, </a:t>
            </a:r>
            <a:r>
              <a:rPr lang="en-US" sz="2800" dirty="0" err="1"/>
              <a:t>BrojRadnika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FROM </a:t>
            </a:r>
            <a:r>
              <a:rPr lang="en-US" sz="2800" dirty="0" err="1"/>
              <a:t>prodavnice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WHERE </a:t>
            </a:r>
            <a:r>
              <a:rPr lang="en-US" sz="2800" dirty="0" err="1"/>
              <a:t>BrojRadnika</a:t>
            </a:r>
            <a:r>
              <a:rPr lang="en-US" sz="2800" dirty="0"/>
              <a:t>=3;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397C86-241E-4407-A891-E3678177452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915" y="3570925"/>
            <a:ext cx="3977197" cy="1729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7828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1602D-0499-443E-B5E1-14317EB7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705" y="1083906"/>
            <a:ext cx="10820400" cy="5623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2600" dirty="0"/>
              <a:t>SELECT </a:t>
            </a:r>
            <a:r>
              <a:rPr lang="en-US" sz="2600" dirty="0" err="1"/>
              <a:t>NazivProdavnice</a:t>
            </a:r>
            <a:r>
              <a:rPr lang="en-US" sz="2600" dirty="0"/>
              <a:t>, Mesto, </a:t>
            </a:r>
            <a:r>
              <a:rPr lang="en-US" sz="2600" dirty="0" err="1"/>
              <a:t>BrojRadnika</a:t>
            </a:r>
            <a:r>
              <a:rPr lang="en-US" sz="2600" dirty="0"/>
              <a:t> </a:t>
            </a:r>
          </a:p>
          <a:p>
            <a:pPr marL="0" indent="0">
              <a:buNone/>
            </a:pPr>
            <a:r>
              <a:rPr lang="en-US" sz="2600" dirty="0"/>
              <a:t>FROM </a:t>
            </a:r>
            <a:r>
              <a:rPr lang="en-US" sz="2600" dirty="0" err="1"/>
              <a:t>prodavnice</a:t>
            </a:r>
            <a:r>
              <a:rPr lang="en-US" sz="2600" dirty="0"/>
              <a:t> </a:t>
            </a:r>
          </a:p>
          <a:p>
            <a:pPr marL="0" indent="0">
              <a:buNone/>
            </a:pPr>
            <a:r>
              <a:rPr lang="en-US" sz="2600" dirty="0"/>
              <a:t>WHERE Mesto= "</a:t>
            </a:r>
            <a:r>
              <a:rPr lang="en-US" sz="2600" dirty="0" err="1"/>
              <a:t>medijana</a:t>
            </a:r>
            <a:r>
              <a:rPr lang="en-US" sz="2600" dirty="0"/>
              <a:t>";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BINARY – </a:t>
            </a:r>
            <a:r>
              <a:rPr lang="en-US" dirty="0" err="1"/>
              <a:t>pravi</a:t>
            </a:r>
            <a:r>
              <a:rPr lang="en-US" dirty="0"/>
              <a:t> </a:t>
            </a:r>
            <a:r>
              <a:rPr lang="en-US" dirty="0" err="1"/>
              <a:t>razliku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malih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velikih</a:t>
            </a:r>
            <a:r>
              <a:rPr lang="en-US" dirty="0"/>
              <a:t> </a:t>
            </a:r>
            <a:r>
              <a:rPr lang="en-US" dirty="0" err="1"/>
              <a:t>slova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4F6BB3-BBAC-4A06-92C4-3D3B29E66B7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65401"/>
            <a:ext cx="4989250" cy="2208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2404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147F3-C1FE-4E39-AE8F-90F0D5F81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1550"/>
            <a:ext cx="10820400" cy="480713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SELECT </a:t>
            </a:r>
            <a:r>
              <a:rPr lang="en-US" sz="2400" dirty="0" err="1"/>
              <a:t>NazivProdavnice</a:t>
            </a:r>
            <a:r>
              <a:rPr lang="en-US" sz="2400" dirty="0"/>
              <a:t>, Mesto, </a:t>
            </a:r>
            <a:r>
              <a:rPr lang="en-US" sz="2400" dirty="0" err="1"/>
              <a:t>BrojRadnika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FROM </a:t>
            </a:r>
            <a:r>
              <a:rPr lang="en-US" sz="2400" dirty="0" err="1"/>
              <a:t>prodavnice</a:t>
            </a:r>
            <a:r>
              <a:rPr lang="en-US" sz="2400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WHERE Mesto= </a:t>
            </a:r>
            <a:r>
              <a:rPr lang="en-US" sz="2400" dirty="0">
                <a:solidFill>
                  <a:srgbClr val="FF0000"/>
                </a:solidFill>
              </a:rPr>
              <a:t>BINARY</a:t>
            </a:r>
            <a:r>
              <a:rPr lang="en-US" sz="2400" dirty="0"/>
              <a:t> "</a:t>
            </a:r>
            <a:r>
              <a:rPr lang="en-US" sz="2400" dirty="0" err="1"/>
              <a:t>medijana</a:t>
            </a:r>
            <a:r>
              <a:rPr lang="en-US" sz="2400" dirty="0"/>
              <a:t>";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Ovim</a:t>
            </a:r>
            <a:r>
              <a:rPr lang="en-US" sz="2400" dirty="0"/>
              <a:t> </a:t>
            </a:r>
            <a:r>
              <a:rPr lang="en-US" sz="2400" dirty="0" err="1"/>
              <a:t>upitom</a:t>
            </a:r>
            <a:r>
              <a:rPr lang="en-US" sz="2400" dirty="0"/>
              <a:t> </a:t>
            </a:r>
            <a:r>
              <a:rPr lang="en-US" sz="2400" dirty="0" err="1"/>
              <a:t>neće</a:t>
            </a:r>
            <a:r>
              <a:rPr lang="en-US" sz="2400" dirty="0"/>
              <a:t> se </a:t>
            </a:r>
            <a:r>
              <a:rPr lang="en-US" sz="2400" dirty="0" err="1"/>
              <a:t>vratiti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jedna</a:t>
            </a:r>
            <a:r>
              <a:rPr lang="en-US" sz="2400" dirty="0"/>
              <a:t> </a:t>
            </a:r>
            <a:r>
              <a:rPr lang="en-US" sz="2400" dirty="0" err="1"/>
              <a:t>vrednost</a:t>
            </a:r>
            <a:r>
              <a:rPr lang="en-US" sz="2400" dirty="0"/>
              <a:t> </a:t>
            </a:r>
            <a:r>
              <a:rPr lang="en-US" sz="2400" dirty="0" err="1"/>
              <a:t>jer</a:t>
            </a:r>
            <a:r>
              <a:rPr lang="en-US" sz="2400" dirty="0"/>
              <a:t> </a:t>
            </a:r>
            <a:r>
              <a:rPr lang="en-US" sz="2400" dirty="0" err="1"/>
              <a:t>ni</a:t>
            </a:r>
            <a:r>
              <a:rPr lang="en-US" sz="2400" dirty="0"/>
              <a:t> </a:t>
            </a:r>
            <a:r>
              <a:rPr lang="en-US" sz="2400" dirty="0" err="1"/>
              <a:t>jedna</a:t>
            </a:r>
            <a:r>
              <a:rPr lang="en-US" sz="2400" dirty="0"/>
              <a:t> </a:t>
            </a:r>
            <a:r>
              <a:rPr lang="en-US" sz="2400" dirty="0" err="1"/>
              <a:t>prodavnica</a:t>
            </a:r>
            <a:r>
              <a:rPr lang="en-US" sz="2400" dirty="0"/>
              <a:t> </a:t>
            </a:r>
            <a:r>
              <a:rPr lang="en-US" sz="2400" dirty="0" err="1"/>
              <a:t>nema</a:t>
            </a:r>
            <a:r>
              <a:rPr lang="en-US" sz="2400" dirty="0"/>
              <a:t> </a:t>
            </a:r>
            <a:r>
              <a:rPr lang="en-US" sz="2400" dirty="0" err="1"/>
              <a:t>naziv</a:t>
            </a:r>
            <a:r>
              <a:rPr lang="en-US" sz="2400" dirty="0"/>
              <a:t> </a:t>
            </a:r>
            <a:r>
              <a:rPr lang="en-US" sz="2400" dirty="0" err="1"/>
              <a:t>mesta</a:t>
            </a:r>
            <a:r>
              <a:rPr lang="en-US" sz="2400" dirty="0"/>
              <a:t> </a:t>
            </a:r>
            <a:r>
              <a:rPr lang="en-US" sz="2400" dirty="0" err="1"/>
              <a:t>medijana</a:t>
            </a:r>
            <a:r>
              <a:rPr lang="en-US" sz="2400" dirty="0"/>
              <a:t>, </a:t>
            </a:r>
            <a:r>
              <a:rPr lang="en-US" sz="2400" dirty="0" err="1"/>
              <a:t>već</a:t>
            </a:r>
            <a:r>
              <a:rPr lang="en-US" sz="2400" dirty="0"/>
              <a:t> </a:t>
            </a:r>
            <a:r>
              <a:rPr lang="en-US" sz="2400" dirty="0" err="1"/>
              <a:t>Medijana</a:t>
            </a:r>
            <a:r>
              <a:rPr lang="en-US" sz="2400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28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FD08-573F-4CFA-A10F-5CD070CD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314" y="490291"/>
            <a:ext cx="5300709" cy="1145220"/>
          </a:xfrm>
        </p:spPr>
        <p:txBody>
          <a:bodyPr>
            <a:normAutofit/>
          </a:bodyPr>
          <a:lstStyle/>
          <a:p>
            <a:r>
              <a:rPr lang="en-US" sz="3200" i="1" dirty="0">
                <a:solidFill>
                  <a:srgbClr val="C00000"/>
                </a:solidFill>
              </a:rPr>
              <a:t>&lt;&gt; (</a:t>
            </a:r>
            <a:r>
              <a:rPr lang="en-US" sz="3200" i="1" dirty="0" err="1">
                <a:solidFill>
                  <a:srgbClr val="C00000"/>
                </a:solidFill>
              </a:rPr>
              <a:t>nije</a:t>
            </a:r>
            <a:r>
              <a:rPr lang="en-US" sz="3200" i="1" dirty="0">
                <a:solidFill>
                  <a:srgbClr val="C00000"/>
                </a:solidFill>
              </a:rPr>
              <a:t> </a:t>
            </a:r>
            <a:r>
              <a:rPr lang="en-US" sz="3200" i="1" dirty="0" err="1">
                <a:solidFill>
                  <a:srgbClr val="C00000"/>
                </a:solidFill>
              </a:rPr>
              <a:t>jednako</a:t>
            </a:r>
            <a:r>
              <a:rPr lang="en-US" sz="3200" i="1" dirty="0">
                <a:solidFill>
                  <a:srgbClr val="C00000"/>
                </a:solidFill>
              </a:rPr>
              <a:t>) </a:t>
            </a:r>
            <a:br>
              <a:rPr lang="en-US" sz="3200" i="1" dirty="0">
                <a:solidFill>
                  <a:srgbClr val="C0000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8B380-4E47-44F5-BAF2-C935F30CE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SELECT </a:t>
            </a:r>
            <a:r>
              <a:rPr lang="en-US" sz="2400" dirty="0" err="1"/>
              <a:t>Ime</a:t>
            </a:r>
            <a:r>
              <a:rPr lang="en-US" sz="2400" dirty="0"/>
              <a:t>, </a:t>
            </a:r>
            <a:r>
              <a:rPr lang="en-US" sz="2400" dirty="0" err="1"/>
              <a:t>Prezime</a:t>
            </a:r>
            <a:r>
              <a:rPr lang="en-US" sz="2400" dirty="0"/>
              <a:t>, Plata</a:t>
            </a:r>
          </a:p>
          <a:p>
            <a:pPr marL="0" indent="0">
              <a:buNone/>
            </a:pPr>
            <a:r>
              <a:rPr lang="en-US" sz="2400" dirty="0"/>
              <a:t>FROM </a:t>
            </a:r>
            <a:r>
              <a:rPr lang="en-US" sz="2400" dirty="0" err="1"/>
              <a:t>radnici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WHERE Plata&lt;&gt;30000 </a:t>
            </a:r>
          </a:p>
          <a:p>
            <a:pPr marL="0" indent="0">
              <a:buNone/>
            </a:pPr>
            <a:r>
              <a:rPr lang="en-US" sz="2400" dirty="0"/>
              <a:t>AND Plata&lt;&gt;31000</a:t>
            </a:r>
          </a:p>
          <a:p>
            <a:pPr marL="0" indent="0">
              <a:buNone/>
            </a:pPr>
            <a:r>
              <a:rPr lang="en-US" sz="2400" dirty="0"/>
              <a:t>AND Plata&lt;&gt;32000 AND Plata&lt;&gt;33000;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69E05-AA28-4D28-A90F-BD1E2130B15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518" y="1635511"/>
            <a:ext cx="3409026" cy="43924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134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AD9E-5E1B-4B79-A6C1-58EDEA315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965" y="326513"/>
            <a:ext cx="3835893" cy="1293028"/>
          </a:xfrm>
        </p:spPr>
        <p:txBody>
          <a:bodyPr>
            <a:normAutofit fontScale="90000"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 </a:t>
            </a:r>
            <a:br>
              <a:rPr lang="en-US" i="1" dirty="0">
                <a:solidFill>
                  <a:srgbClr val="C00000"/>
                </a:solidFill>
              </a:rPr>
            </a:br>
            <a:r>
              <a:rPr lang="en-US" i="1" dirty="0">
                <a:solidFill>
                  <a:srgbClr val="C00000"/>
                </a:solidFill>
              </a:rPr>
              <a:t>&lt;  (</a:t>
            </a:r>
            <a:r>
              <a:rPr lang="en-US" i="1" dirty="0" err="1">
                <a:solidFill>
                  <a:srgbClr val="C00000"/>
                </a:solidFill>
              </a:rPr>
              <a:t>manje</a:t>
            </a:r>
            <a:r>
              <a:rPr lang="en-US" i="1" dirty="0">
                <a:solidFill>
                  <a:srgbClr val="C00000"/>
                </a:solidFill>
              </a:rPr>
              <a:t>) </a:t>
            </a:r>
            <a:br>
              <a:rPr lang="en-US" i="1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793FB-B24B-4689-9795-95C78A73A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NazivProizvoda</a:t>
            </a:r>
            <a:r>
              <a:rPr lang="en-US" sz="2800" dirty="0"/>
              <a:t>, Cena</a:t>
            </a:r>
          </a:p>
          <a:p>
            <a:pPr marL="0" indent="0">
              <a:buNone/>
            </a:pPr>
            <a:r>
              <a:rPr lang="en-US" sz="2800" dirty="0"/>
              <a:t>FROM </a:t>
            </a:r>
            <a:r>
              <a:rPr lang="en-US" sz="2800" dirty="0" err="1"/>
              <a:t>fakture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WHERE Cena &lt; 500;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9C1C2-2F19-4ED4-852A-62B8D67332A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659" y="2000198"/>
            <a:ext cx="3008677" cy="41253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9027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D64D-3D7F-4C76-A6E4-BDB04C4B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558" y="284978"/>
            <a:ext cx="8610600" cy="1293028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rgbClr val="C00000"/>
                </a:solidFill>
              </a:rPr>
              <a:t>&lt;=  (</a:t>
            </a:r>
            <a:r>
              <a:rPr lang="en-US" sz="3600" i="1" dirty="0" err="1">
                <a:solidFill>
                  <a:srgbClr val="C00000"/>
                </a:solidFill>
              </a:rPr>
              <a:t>manje</a:t>
            </a:r>
            <a:r>
              <a:rPr lang="en-US" sz="3600" i="1" dirty="0">
                <a:solidFill>
                  <a:srgbClr val="C00000"/>
                </a:solidFill>
              </a:rPr>
              <a:t> </a:t>
            </a:r>
            <a:r>
              <a:rPr lang="en-US" sz="3600" i="1" dirty="0" err="1">
                <a:solidFill>
                  <a:srgbClr val="C00000"/>
                </a:solidFill>
              </a:rPr>
              <a:t>ili</a:t>
            </a:r>
            <a:r>
              <a:rPr lang="en-US" sz="3600" i="1" dirty="0">
                <a:solidFill>
                  <a:srgbClr val="C00000"/>
                </a:solidFill>
              </a:rPr>
              <a:t> </a:t>
            </a:r>
            <a:r>
              <a:rPr lang="en-US" sz="3600" i="1" dirty="0" err="1">
                <a:solidFill>
                  <a:srgbClr val="C00000"/>
                </a:solidFill>
              </a:rPr>
              <a:t>jednako</a:t>
            </a:r>
            <a:r>
              <a:rPr lang="en-US" sz="3600" i="1" dirty="0">
                <a:solidFill>
                  <a:srgbClr val="C00000"/>
                </a:solidFill>
              </a:rPr>
              <a:t>) </a:t>
            </a:r>
            <a:br>
              <a:rPr lang="en-US" sz="3600" i="1" dirty="0">
                <a:solidFill>
                  <a:srgbClr val="C00000"/>
                </a:solidFill>
              </a:rPr>
            </a:b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B67B7-09A0-44A1-A9AB-89A7A9F36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66656"/>
            <a:ext cx="10820400" cy="445202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NazivProdavnice</a:t>
            </a:r>
            <a:r>
              <a:rPr lang="en-US" sz="2800" dirty="0"/>
              <a:t>, Mesto, </a:t>
            </a:r>
            <a:r>
              <a:rPr lang="en-US" sz="2800" dirty="0" err="1"/>
              <a:t>BrojRadnika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FROM </a:t>
            </a:r>
            <a:r>
              <a:rPr lang="en-US" sz="2800" dirty="0" err="1"/>
              <a:t>prodavnice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WHERE </a:t>
            </a:r>
            <a:r>
              <a:rPr lang="en-US" sz="2800" dirty="0" err="1"/>
              <a:t>BrojRadnika</a:t>
            </a:r>
            <a:r>
              <a:rPr lang="en-US" sz="2800" dirty="0"/>
              <a:t> &lt;=6; 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DE6803-E000-4DD3-8A87-D2D18DBE190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01" y="2693725"/>
            <a:ext cx="3971278" cy="35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5527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77AE-308E-4E0B-AC68-5844D6105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1292" y="480287"/>
            <a:ext cx="4253144" cy="1293028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rgbClr val="C00000"/>
                </a:solidFill>
              </a:rPr>
              <a:t>&gt;  (</a:t>
            </a:r>
            <a:r>
              <a:rPr lang="en-US" sz="3600" i="1" dirty="0" err="1">
                <a:solidFill>
                  <a:srgbClr val="C00000"/>
                </a:solidFill>
              </a:rPr>
              <a:t>veće</a:t>
            </a:r>
            <a:r>
              <a:rPr lang="en-US" sz="3600" i="1" dirty="0">
                <a:solidFill>
                  <a:srgbClr val="C00000"/>
                </a:solidFill>
              </a:rPr>
              <a:t>) </a:t>
            </a:r>
            <a:br>
              <a:rPr lang="en-US" sz="3600" i="1" dirty="0">
                <a:solidFill>
                  <a:srgbClr val="C00000"/>
                </a:solidFill>
              </a:rPr>
            </a:b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036D6-4817-4B71-8596-52D6C2EBB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76734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 </a:t>
            </a:r>
          </a:p>
          <a:p>
            <a:pPr marL="0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Ime</a:t>
            </a:r>
            <a:r>
              <a:rPr lang="en-US" sz="2800" dirty="0"/>
              <a:t>, </a:t>
            </a:r>
            <a:r>
              <a:rPr lang="en-US" sz="2800" dirty="0" err="1"/>
              <a:t>Prezime</a:t>
            </a:r>
            <a:r>
              <a:rPr lang="en-US" sz="2800" dirty="0"/>
              <a:t>, Plata</a:t>
            </a:r>
          </a:p>
          <a:p>
            <a:pPr marL="0" indent="0">
              <a:buNone/>
            </a:pPr>
            <a:r>
              <a:rPr lang="en-US" sz="2800" dirty="0"/>
              <a:t>FROM </a:t>
            </a:r>
            <a:r>
              <a:rPr lang="en-US" sz="2800" dirty="0" err="1"/>
              <a:t>radnici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WHERE Plata&gt;33000;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A8947B-5D80-4BEB-A858-8BEFF2119B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869" y="1930733"/>
            <a:ext cx="3589711" cy="35127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827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D3069-65FC-4198-941F-8D7F1B742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901" y="1154097"/>
            <a:ext cx="9126245" cy="520231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U MySQL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bazi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podataka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kreirane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su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tri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tabele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koje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su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međusobno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povezane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Baza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podataka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odnosi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se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na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trgovinski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lanac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prodavnica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u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Nišu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nosi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naziv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“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trgovina-Niš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”;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Kreirane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tabele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u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bazi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nose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naziv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Prodavnice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Radnici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Fakture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388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F18E-F359-427D-9C66-E9D57273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759" y="489165"/>
            <a:ext cx="8610600" cy="1293028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rgbClr val="C00000"/>
                </a:solidFill>
              </a:rPr>
              <a:t>&gt;=  (</a:t>
            </a:r>
            <a:r>
              <a:rPr lang="en-US" sz="3600" i="1" dirty="0" err="1">
                <a:solidFill>
                  <a:srgbClr val="C00000"/>
                </a:solidFill>
              </a:rPr>
              <a:t>veće</a:t>
            </a:r>
            <a:r>
              <a:rPr lang="en-US" sz="3600" i="1" dirty="0">
                <a:solidFill>
                  <a:srgbClr val="C00000"/>
                </a:solidFill>
              </a:rPr>
              <a:t> </a:t>
            </a:r>
            <a:r>
              <a:rPr lang="en-US" sz="3600" i="1" dirty="0" err="1">
                <a:solidFill>
                  <a:srgbClr val="C00000"/>
                </a:solidFill>
              </a:rPr>
              <a:t>ili</a:t>
            </a:r>
            <a:r>
              <a:rPr lang="en-US" sz="3600" i="1" dirty="0">
                <a:solidFill>
                  <a:srgbClr val="C00000"/>
                </a:solidFill>
              </a:rPr>
              <a:t> </a:t>
            </a:r>
            <a:r>
              <a:rPr lang="en-US" sz="3600" i="1" dirty="0" err="1">
                <a:solidFill>
                  <a:srgbClr val="C00000"/>
                </a:solidFill>
              </a:rPr>
              <a:t>jednako</a:t>
            </a:r>
            <a:r>
              <a:rPr lang="en-US" sz="3600" i="1" dirty="0">
                <a:solidFill>
                  <a:srgbClr val="C00000"/>
                </a:solidFill>
              </a:rPr>
              <a:t>) </a:t>
            </a:r>
            <a:br>
              <a:rPr lang="en-US" sz="3600" i="1" dirty="0">
                <a:solidFill>
                  <a:srgbClr val="C00000"/>
                </a:solidFill>
              </a:rPr>
            </a:b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23F7-27C6-48C5-A1CA-A5E010C95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NazivProizvoda</a:t>
            </a:r>
            <a:r>
              <a:rPr lang="en-US" sz="2800" dirty="0"/>
              <a:t>, Cena, </a:t>
            </a:r>
            <a:r>
              <a:rPr lang="en-US" sz="2800" dirty="0" err="1"/>
              <a:t>Popust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FROM </a:t>
            </a:r>
            <a:r>
              <a:rPr lang="en-US" sz="2800" dirty="0" err="1"/>
              <a:t>fakture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WHERE </a:t>
            </a:r>
            <a:r>
              <a:rPr lang="en-US" sz="2800" dirty="0" err="1"/>
              <a:t>Popust</a:t>
            </a:r>
            <a:r>
              <a:rPr lang="en-US" sz="2800" dirty="0"/>
              <a:t> &gt;=15;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A9504-2CC3-4850-887C-76E614234E9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618" y="3145690"/>
            <a:ext cx="2939138" cy="1257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5842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C14A-8ABC-4AEC-9922-31BA817B2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0181" y="338243"/>
            <a:ext cx="4811699" cy="1561577"/>
          </a:xfrm>
        </p:spPr>
        <p:txBody>
          <a:bodyPr/>
          <a:lstStyle/>
          <a:p>
            <a:r>
              <a:rPr lang="en-US" b="1" dirty="0" err="1"/>
              <a:t>Predikati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A5272-87EE-44AB-9014-BBEE874E8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604" y="1830576"/>
            <a:ext cx="10820400" cy="402412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3200" dirty="0">
                <a:solidFill>
                  <a:srgbClr val="002060"/>
                </a:solidFill>
              </a:rPr>
              <a:t>BETWEEN ... AND (</a:t>
            </a:r>
            <a:r>
              <a:rPr lang="en-US" sz="3200" dirty="0" err="1">
                <a:solidFill>
                  <a:srgbClr val="002060"/>
                </a:solidFill>
              </a:rPr>
              <a:t>između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dve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vrednosti</a:t>
            </a:r>
            <a:r>
              <a:rPr lang="en-US" sz="3200" dirty="0">
                <a:solidFill>
                  <a:srgbClr val="002060"/>
                </a:solidFill>
              </a:rPr>
              <a:t>) 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solidFill>
                  <a:srgbClr val="002060"/>
                </a:solidFill>
              </a:rPr>
              <a:t>IN</a:t>
            </a:r>
            <a:r>
              <a:rPr lang="en-US" sz="3200" b="1" dirty="0">
                <a:solidFill>
                  <a:srgbClr val="002060"/>
                </a:solidFill>
              </a:rPr>
              <a:t>  </a:t>
            </a:r>
            <a:r>
              <a:rPr lang="en-US" sz="3200" dirty="0">
                <a:solidFill>
                  <a:srgbClr val="002060"/>
                </a:solidFill>
              </a:rPr>
              <a:t> (u </a:t>
            </a:r>
            <a:r>
              <a:rPr lang="en-US" sz="3200" dirty="0" err="1">
                <a:solidFill>
                  <a:srgbClr val="002060"/>
                </a:solidFill>
              </a:rPr>
              <a:t>skupu</a:t>
            </a: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200" dirty="0" err="1">
                <a:solidFill>
                  <a:srgbClr val="002060"/>
                </a:solidFill>
              </a:rPr>
              <a:t>vrednost</a:t>
            </a:r>
            <a:r>
              <a:rPr lang="en-US" sz="3200" dirty="0">
                <a:solidFill>
                  <a:srgbClr val="002060"/>
                </a:solidFill>
              </a:rPr>
              <a:t>) 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solidFill>
                  <a:srgbClr val="002060"/>
                </a:solidFill>
              </a:rPr>
              <a:t>IS NULL 	 (</a:t>
            </a:r>
            <a:r>
              <a:rPr lang="en-US" sz="3200" dirty="0" err="1">
                <a:solidFill>
                  <a:srgbClr val="002060"/>
                </a:solidFill>
              </a:rPr>
              <a:t>vrednost</a:t>
            </a:r>
            <a:r>
              <a:rPr lang="en-US" sz="3200" dirty="0">
                <a:solidFill>
                  <a:srgbClr val="002060"/>
                </a:solidFill>
              </a:rPr>
              <a:t> u </a:t>
            </a:r>
            <a:r>
              <a:rPr lang="en-US" sz="3200" dirty="0" err="1">
                <a:solidFill>
                  <a:srgbClr val="002060"/>
                </a:solidFill>
              </a:rPr>
              <a:t>polju</a:t>
            </a:r>
            <a:r>
              <a:rPr lang="en-US" sz="3200" dirty="0">
                <a:solidFill>
                  <a:srgbClr val="002060"/>
                </a:solidFill>
              </a:rPr>
              <a:t> ne </a:t>
            </a:r>
            <a:r>
              <a:rPr lang="en-US" sz="3200" dirty="0" err="1">
                <a:solidFill>
                  <a:srgbClr val="002060"/>
                </a:solidFill>
              </a:rPr>
              <a:t>postoji</a:t>
            </a:r>
            <a:r>
              <a:rPr lang="en-US" sz="3200" dirty="0">
                <a:solidFill>
                  <a:srgbClr val="002060"/>
                </a:solidFill>
              </a:rPr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99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98E2B-5C37-44D3-B657-75B1E4065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1930" y="639314"/>
            <a:ext cx="8610600" cy="1293028"/>
          </a:xfrm>
        </p:spPr>
        <p:txBody>
          <a:bodyPr/>
          <a:lstStyle/>
          <a:p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BETWEEN ... AND operator </a:t>
            </a:r>
            <a:b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C95A8-3152-48B9-BCC0-618D033BA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11046"/>
            <a:ext cx="10820400" cy="440764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SELECT </a:t>
            </a:r>
            <a:r>
              <a:rPr lang="en-US" sz="2800" dirty="0" err="1"/>
              <a:t>NazivProizvoda</a:t>
            </a:r>
            <a:r>
              <a:rPr lang="en-US" sz="2800" dirty="0"/>
              <a:t>, Cena, PDV, </a:t>
            </a:r>
            <a:r>
              <a:rPr lang="en-US" sz="2800" dirty="0" err="1"/>
              <a:t>Kolicina</a:t>
            </a:r>
            <a:r>
              <a:rPr lang="en-US" sz="2800" dirty="0"/>
              <a:t>, </a:t>
            </a:r>
            <a:r>
              <a:rPr lang="en-US" sz="2800" dirty="0" err="1"/>
              <a:t>Popust</a:t>
            </a:r>
            <a:endParaRPr lang="en-US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FROM </a:t>
            </a:r>
            <a:r>
              <a:rPr lang="en-US" sz="2800" dirty="0" err="1"/>
              <a:t>fakture</a:t>
            </a:r>
            <a:endParaRPr lang="en-US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WHERE Cena BETWEEN 500 AND 1500;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9EAE0-19A4-46AA-BAFE-8AFE71DADB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100" y="3104074"/>
            <a:ext cx="3970544" cy="2900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363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0311-E986-43EE-AE5D-94E640252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099" y="299626"/>
            <a:ext cx="8610600" cy="1293028"/>
          </a:xfrm>
        </p:spPr>
        <p:txBody>
          <a:bodyPr/>
          <a:lstStyle/>
          <a:p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 operator </a:t>
            </a:r>
            <a:b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C8441-8137-42A8-8426-20DDC46C0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endParaRPr lang="en-US" sz="2800" dirty="0"/>
          </a:p>
          <a:p>
            <a:pPr marL="0" indent="0">
              <a:lnSpc>
                <a:spcPct val="200000"/>
              </a:lnSpc>
              <a:buNone/>
            </a:pPr>
            <a:r>
              <a:rPr lang="en-US" sz="2800" dirty="0"/>
              <a:t>SELECT </a:t>
            </a:r>
            <a:r>
              <a:rPr lang="en-US" sz="2800" dirty="0" err="1"/>
              <a:t>NazivProdavnice</a:t>
            </a:r>
            <a:r>
              <a:rPr lang="en-US" sz="2800" dirty="0"/>
              <a:t>, Mesto     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dirty="0"/>
              <a:t>FROM </a:t>
            </a:r>
            <a:r>
              <a:rPr lang="en-US" sz="2800" dirty="0" err="1"/>
              <a:t>prodavnice</a:t>
            </a:r>
            <a:r>
              <a:rPr lang="en-US" sz="2800" dirty="0"/>
              <a:t>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dirty="0"/>
              <a:t>WHERE Mesto IN ('</a:t>
            </a:r>
            <a:r>
              <a:rPr lang="en-US" sz="2800" dirty="0" err="1"/>
              <a:t>Pantelej</a:t>
            </a:r>
            <a:r>
              <a:rPr lang="en-US" sz="2800" dirty="0"/>
              <a:t>', '</a:t>
            </a:r>
            <a:r>
              <a:rPr lang="en-US" sz="2800" dirty="0" err="1"/>
              <a:t>Medijana</a:t>
            </a:r>
            <a:r>
              <a:rPr lang="en-US" sz="2800" dirty="0"/>
              <a:t>','</a:t>
            </a:r>
            <a:r>
              <a:rPr lang="en-US" sz="2800" dirty="0" err="1"/>
              <a:t>Palilula</a:t>
            </a:r>
            <a:r>
              <a:rPr lang="en-US" sz="2800" dirty="0"/>
              <a:t>');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AB900-A97F-481F-9376-4954315235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843" y="1592654"/>
            <a:ext cx="3522585" cy="33291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6703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0591-0283-4570-9B74-851873522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9184" y="418143"/>
            <a:ext cx="2646286" cy="1293028"/>
          </a:xfrm>
        </p:spPr>
        <p:txBody>
          <a:bodyPr/>
          <a:lstStyle/>
          <a:p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IS NULL </a:t>
            </a:r>
            <a:b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9B988-E2E4-4E1B-B96A-A49848347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11172"/>
            <a:ext cx="10820400" cy="4507514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sz="2800" dirty="0"/>
              <a:t>SELECT </a:t>
            </a:r>
            <a:r>
              <a:rPr lang="en-US" sz="2800" dirty="0" err="1"/>
              <a:t>prodavnice</a:t>
            </a:r>
            <a:r>
              <a:rPr lang="en-US" sz="2800" dirty="0"/>
              <a:t>. </a:t>
            </a:r>
            <a:r>
              <a:rPr lang="en-US" sz="2800" dirty="0" err="1"/>
              <a:t>NazivProdavnice</a:t>
            </a:r>
            <a:endParaRPr lang="en-US" sz="2800" dirty="0"/>
          </a:p>
          <a:p>
            <a:pPr marL="0" indent="0">
              <a:lnSpc>
                <a:spcPct val="200000"/>
              </a:lnSpc>
              <a:buNone/>
            </a:pPr>
            <a:r>
              <a:rPr lang="en-US" sz="2800" dirty="0"/>
              <a:t>FROM </a:t>
            </a:r>
            <a:r>
              <a:rPr lang="en-US" sz="2800" dirty="0" err="1"/>
              <a:t>prodavnice</a:t>
            </a:r>
            <a:r>
              <a:rPr lang="en-US" sz="2800" dirty="0"/>
              <a:t> LEFT JOIN </a:t>
            </a:r>
            <a:r>
              <a:rPr lang="en-US" sz="2800" dirty="0" err="1"/>
              <a:t>fakture</a:t>
            </a:r>
            <a:r>
              <a:rPr lang="en-US" sz="2800" dirty="0"/>
              <a:t>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dirty="0"/>
              <a:t>ON prodavnice.id = </a:t>
            </a:r>
            <a:r>
              <a:rPr lang="en-US" sz="2800" dirty="0" err="1"/>
              <a:t>fakture</a:t>
            </a:r>
            <a:r>
              <a:rPr lang="en-US" sz="2800" dirty="0"/>
              <a:t>. </a:t>
            </a:r>
            <a:r>
              <a:rPr lang="en-US" sz="2800" dirty="0" err="1"/>
              <a:t>IdProdavniceFaktura</a:t>
            </a:r>
            <a:r>
              <a:rPr lang="en-US" sz="2800" dirty="0"/>
              <a:t>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dirty="0"/>
              <a:t>WHERE </a:t>
            </a:r>
            <a:r>
              <a:rPr lang="en-US" sz="2800" dirty="0" err="1"/>
              <a:t>IdProdavniceFaktura</a:t>
            </a:r>
            <a:r>
              <a:rPr lang="en-US" sz="2800" dirty="0"/>
              <a:t> IS NULL;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24D58C-E324-41B7-ABB6-26507861315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6"/>
          <a:stretch/>
        </p:blipFill>
        <p:spPr bwMode="auto">
          <a:xfrm>
            <a:off x="8419619" y="2426384"/>
            <a:ext cx="2313483" cy="100261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32099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67DB-9EF7-472E-988D-4971FFC4C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Logički</a:t>
            </a:r>
            <a:r>
              <a:rPr lang="en-US" b="1" dirty="0"/>
              <a:t> </a:t>
            </a:r>
            <a:r>
              <a:rPr lang="en-US" b="1" dirty="0" err="1"/>
              <a:t>operatori</a:t>
            </a:r>
            <a:r>
              <a:rPr lang="en-US" b="1" dirty="0"/>
              <a:t> 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F3C289-5E46-4B28-A95E-A52FC67C70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319075"/>
              </p:ext>
            </p:extLst>
          </p:nvPr>
        </p:nvGraphicFramePr>
        <p:xfrm>
          <a:off x="3932808" y="1977500"/>
          <a:ext cx="4527611" cy="40362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5968">
                  <a:extLst>
                    <a:ext uri="{9D8B030D-6E8A-4147-A177-3AD203B41FA5}">
                      <a16:colId xmlns:a16="http://schemas.microsoft.com/office/drawing/2014/main" val="2332118965"/>
                    </a:ext>
                  </a:extLst>
                </a:gridCol>
                <a:gridCol w="2841643">
                  <a:extLst>
                    <a:ext uri="{9D8B030D-6E8A-4147-A177-3AD203B41FA5}">
                      <a16:colId xmlns:a16="http://schemas.microsoft.com/office/drawing/2014/main" val="111708409"/>
                    </a:ext>
                  </a:extLst>
                </a:gridCol>
              </a:tblGrid>
              <a:tr h="1143382">
                <a:tc>
                  <a:txBody>
                    <a:bodyPr/>
                    <a:lstStyle/>
                    <a:p>
                      <a:pPr marL="65405" marR="0" algn="just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AND </a:t>
                      </a:r>
                      <a:r>
                        <a:rPr lang="en-US" sz="20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ili</a:t>
                      </a:r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&amp;&amp; </a:t>
                      </a:r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26035" marT="336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logičko</a:t>
                      </a:r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</a:t>
                      </a:r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26035" marT="33655" marB="0"/>
                </a:tc>
                <a:extLst>
                  <a:ext uri="{0D108BD9-81ED-4DB2-BD59-A6C34878D82A}">
                    <a16:rowId xmlns:a16="http://schemas.microsoft.com/office/drawing/2014/main" val="2620204797"/>
                  </a:ext>
                </a:extLst>
              </a:tr>
              <a:tr h="1143736">
                <a:tc>
                  <a:txBody>
                    <a:bodyPr/>
                    <a:lstStyle/>
                    <a:p>
                      <a:pPr marL="65405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OR ili || </a:t>
                      </a:r>
                      <a:endParaRPr lang="en-US" sz="1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26035" marT="33655" marB="0"/>
                </a:tc>
                <a:tc>
                  <a:txBody>
                    <a:bodyPr/>
                    <a:lstStyle/>
                    <a:p>
                      <a:pPr marL="64135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logičko</a:t>
                      </a:r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uključivo</a:t>
                      </a:r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ili</a:t>
                      </a:r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26035" marT="33655" marB="0"/>
                </a:tc>
                <a:extLst>
                  <a:ext uri="{0D108BD9-81ED-4DB2-BD59-A6C34878D82A}">
                    <a16:rowId xmlns:a16="http://schemas.microsoft.com/office/drawing/2014/main" val="258424798"/>
                  </a:ext>
                </a:extLst>
              </a:tr>
              <a:tr h="1143736">
                <a:tc>
                  <a:txBody>
                    <a:bodyPr/>
                    <a:lstStyle/>
                    <a:p>
                      <a:pPr marL="65405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XOR  </a:t>
                      </a:r>
                      <a:endParaRPr lang="en-US" sz="1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26035" marT="33655" marB="0"/>
                </a:tc>
                <a:tc>
                  <a:txBody>
                    <a:bodyPr/>
                    <a:lstStyle/>
                    <a:p>
                      <a:pPr marL="6477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logičko isključivo ili</a:t>
                      </a:r>
                      <a:endParaRPr lang="en-US" sz="1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26035" marT="33655" marB="0"/>
                </a:tc>
                <a:extLst>
                  <a:ext uri="{0D108BD9-81ED-4DB2-BD59-A6C34878D82A}">
                    <a16:rowId xmlns:a16="http://schemas.microsoft.com/office/drawing/2014/main" val="2203547016"/>
                  </a:ext>
                </a:extLst>
              </a:tr>
              <a:tr h="605373">
                <a:tc>
                  <a:txBody>
                    <a:bodyPr/>
                    <a:lstStyle/>
                    <a:p>
                      <a:pPr marL="65405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NOT ili ! </a:t>
                      </a:r>
                      <a:endParaRPr lang="en-US" sz="18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26035" marT="33655" marB="0"/>
                </a:tc>
                <a:tc>
                  <a:txBody>
                    <a:bodyPr/>
                    <a:lstStyle/>
                    <a:p>
                      <a:pPr marL="6477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logičko</a:t>
                      </a:r>
                      <a:r>
                        <a:rPr lang="en-US" sz="20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ne </a:t>
                      </a:r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26035" marT="33655" marB="0"/>
                </a:tc>
                <a:extLst>
                  <a:ext uri="{0D108BD9-81ED-4DB2-BD59-A6C34878D82A}">
                    <a16:rowId xmlns:a16="http://schemas.microsoft.com/office/drawing/2014/main" val="2767241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832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03914-A71B-4D65-A7E2-8FCBC5DE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0B050"/>
                </a:solidFill>
              </a:rPr>
              <a:t>AND operator (</a:t>
            </a:r>
            <a:r>
              <a:rPr lang="en-US" i="1" dirty="0" err="1">
                <a:solidFill>
                  <a:srgbClr val="00B050"/>
                </a:solidFill>
              </a:rPr>
              <a:t>logičko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i</a:t>
            </a:r>
            <a:r>
              <a:rPr lang="en-US" i="1" dirty="0">
                <a:solidFill>
                  <a:srgbClr val="00B050"/>
                </a:solidFill>
              </a:rPr>
              <a:t>) </a:t>
            </a:r>
            <a:br>
              <a:rPr lang="en-US" i="1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FBFD6-6D92-4E77-A2E2-91FBBF21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02168"/>
            <a:ext cx="10820400" cy="441651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 </a:t>
            </a:r>
          </a:p>
          <a:p>
            <a:pPr marL="0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NazivProdavnice</a:t>
            </a:r>
            <a:r>
              <a:rPr lang="en-US" sz="2800" dirty="0"/>
              <a:t>, Mesto, </a:t>
            </a:r>
            <a:r>
              <a:rPr lang="en-US" sz="2800" dirty="0" err="1"/>
              <a:t>BrojRadnika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FROM </a:t>
            </a:r>
            <a:r>
              <a:rPr lang="en-US" sz="2800" dirty="0" err="1"/>
              <a:t>prodavnice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WHERE Mesto = '</a:t>
            </a:r>
            <a:r>
              <a:rPr lang="en-US" sz="2800" dirty="0" err="1"/>
              <a:t>Medijana</a:t>
            </a:r>
            <a:r>
              <a:rPr lang="en-US" sz="2800" dirty="0"/>
              <a:t>' AND </a:t>
            </a:r>
            <a:r>
              <a:rPr lang="en-US" sz="2800" dirty="0" err="1"/>
              <a:t>BrojRadnika</a:t>
            </a:r>
            <a:r>
              <a:rPr lang="en-US" sz="2800" dirty="0"/>
              <a:t> &gt; 1;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True AND True = True</a:t>
            </a:r>
          </a:p>
          <a:p>
            <a:pPr marL="0" indent="0">
              <a:buNone/>
            </a:pPr>
            <a:r>
              <a:rPr lang="en-US" dirty="0"/>
              <a:t>False AND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šta</a:t>
            </a:r>
            <a:r>
              <a:rPr lang="en-US" dirty="0"/>
              <a:t> = false </a:t>
            </a:r>
          </a:p>
          <a:p>
            <a:pPr marL="0" indent="0">
              <a:buNone/>
            </a:pPr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dirty="0" err="1"/>
              <a:t>ostali</a:t>
            </a:r>
            <a:r>
              <a:rPr lang="en-US" dirty="0"/>
              <a:t> </a:t>
            </a:r>
            <a:r>
              <a:rPr lang="en-US" dirty="0" err="1"/>
              <a:t>izrazi</a:t>
            </a:r>
            <a:r>
              <a:rPr lang="en-US" dirty="0"/>
              <a:t> se </a:t>
            </a:r>
            <a:r>
              <a:rPr lang="en-US" dirty="0" err="1"/>
              <a:t>svode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NULL.</a:t>
            </a:r>
            <a:r>
              <a:rPr lang="en-US" i="1" dirty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B8286D-D261-4E8B-A233-8232DD2221E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849" y="3970092"/>
            <a:ext cx="4030461" cy="2123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9527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5EBE-4D3E-4463-9B24-D87CB37D2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933" y="830604"/>
            <a:ext cx="9188389" cy="1293028"/>
          </a:xfrm>
        </p:spPr>
        <p:txBody>
          <a:bodyPr>
            <a:normAutofit fontScale="90000"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OR operator (</a:t>
            </a:r>
            <a:r>
              <a:rPr lang="en-US" i="1" dirty="0" err="1">
                <a:solidFill>
                  <a:srgbClr val="00B050"/>
                </a:solidFill>
              </a:rPr>
              <a:t>logičko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uključivo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ili</a:t>
            </a:r>
            <a:r>
              <a:rPr lang="en-US" i="1" dirty="0">
                <a:solidFill>
                  <a:srgbClr val="00B050"/>
                </a:solidFill>
              </a:rPr>
              <a:t>) </a:t>
            </a:r>
            <a:br>
              <a:rPr lang="en-US" i="1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CC37F-25CB-4839-A95E-A67B44CDC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NazivProizvoda</a:t>
            </a:r>
            <a:r>
              <a:rPr lang="en-US" sz="2800" dirty="0"/>
              <a:t>, Cena, </a:t>
            </a:r>
            <a:r>
              <a:rPr lang="en-US" sz="2800" dirty="0" err="1"/>
              <a:t>Popust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FROM </a:t>
            </a:r>
            <a:r>
              <a:rPr lang="en-US" sz="2800" dirty="0" err="1"/>
              <a:t>fakture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WHERE </a:t>
            </a:r>
            <a:r>
              <a:rPr lang="en-US" sz="2800" dirty="0" err="1"/>
              <a:t>NazivProizvoda</a:t>
            </a:r>
            <a:r>
              <a:rPr lang="en-US" sz="2800" dirty="0"/>
              <a:t> = '</a:t>
            </a:r>
            <a:r>
              <a:rPr lang="en-US" sz="2800" dirty="0" err="1"/>
              <a:t>Plazma</a:t>
            </a:r>
            <a:r>
              <a:rPr lang="en-US" sz="2800" dirty="0"/>
              <a:t>' OR </a:t>
            </a:r>
            <a:r>
              <a:rPr lang="en-US" sz="2800" dirty="0" err="1"/>
              <a:t>popust</a:t>
            </a:r>
            <a:r>
              <a:rPr lang="en-US" sz="2800" dirty="0"/>
              <a:t> = 5;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True OR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šta</a:t>
            </a:r>
            <a:r>
              <a:rPr lang="en-US" dirty="0"/>
              <a:t> = True </a:t>
            </a:r>
          </a:p>
          <a:p>
            <a:pPr marL="0" indent="0">
              <a:buNone/>
            </a:pPr>
            <a:r>
              <a:rPr lang="en-US" dirty="0"/>
              <a:t>NULL OR False = NULL </a:t>
            </a:r>
          </a:p>
          <a:p>
            <a:pPr marL="0" indent="0">
              <a:buNone/>
            </a:pPr>
            <a:r>
              <a:rPr lang="en-US" dirty="0"/>
              <a:t>NULL OR NULL = NULL </a:t>
            </a:r>
          </a:p>
          <a:p>
            <a:pPr marL="0" indent="0">
              <a:buNone/>
            </a:pPr>
            <a:r>
              <a:rPr lang="en-US" dirty="0"/>
              <a:t>False OR False = False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51594C-09C2-423D-A412-710CA85D81D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036" y="4005419"/>
            <a:ext cx="2825466" cy="1560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6769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6741-ED41-451C-B342-B4DE9E84C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0B050"/>
                </a:solidFill>
              </a:rPr>
              <a:t>NOT operator (</a:t>
            </a:r>
            <a:r>
              <a:rPr lang="en-US" i="1" dirty="0" err="1">
                <a:solidFill>
                  <a:srgbClr val="00B050"/>
                </a:solidFill>
              </a:rPr>
              <a:t>logičko</a:t>
            </a:r>
            <a:r>
              <a:rPr lang="en-US" i="1" dirty="0">
                <a:solidFill>
                  <a:srgbClr val="00B050"/>
                </a:solidFill>
              </a:rPr>
              <a:t> ne) </a:t>
            </a:r>
            <a:br>
              <a:rPr lang="en-US" i="1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3B058-D2E8-4707-89A9-C94A13D28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SELECT </a:t>
            </a:r>
            <a:r>
              <a:rPr lang="en-US" sz="3200" dirty="0" err="1"/>
              <a:t>NazivProizvoda</a:t>
            </a:r>
            <a:r>
              <a:rPr lang="en-US" sz="3200" dirty="0"/>
              <a:t>, Cena, PDV, </a:t>
            </a:r>
            <a:r>
              <a:rPr lang="en-US" sz="3200" dirty="0" err="1"/>
              <a:t>Popust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FROM </a:t>
            </a:r>
            <a:r>
              <a:rPr lang="en-US" sz="3200" dirty="0" err="1"/>
              <a:t>fakture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WHERE NOT </a:t>
            </a:r>
            <a:r>
              <a:rPr lang="en-US" sz="3200" dirty="0" err="1"/>
              <a:t>Popust</a:t>
            </a:r>
            <a:r>
              <a:rPr lang="en-US" sz="3200" dirty="0"/>
              <a:t>=10;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54806-8E7D-41B3-8992-3C4F215F0ED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69202"/>
            <a:ext cx="4148831" cy="2501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2810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14E5-9617-4F48-A35F-9C029CDF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763" y="981496"/>
            <a:ext cx="9810565" cy="1293028"/>
          </a:xfrm>
        </p:spPr>
        <p:txBody>
          <a:bodyPr>
            <a:normAutofit fontScale="90000"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XOR operator (</a:t>
            </a:r>
            <a:r>
              <a:rPr lang="en-US" i="1" dirty="0" err="1">
                <a:solidFill>
                  <a:srgbClr val="00B050"/>
                </a:solidFill>
              </a:rPr>
              <a:t>logičko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isključivo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 err="1">
                <a:solidFill>
                  <a:srgbClr val="00B050"/>
                </a:solidFill>
              </a:rPr>
              <a:t>ili</a:t>
            </a:r>
            <a:r>
              <a:rPr lang="en-US" i="1" dirty="0">
                <a:solidFill>
                  <a:srgbClr val="00B050"/>
                </a:solidFill>
              </a:rPr>
              <a:t>) </a:t>
            </a:r>
            <a:br>
              <a:rPr lang="en-US" i="1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E6F1F-9E11-4EBD-87ED-690470EA5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SELECT </a:t>
            </a:r>
            <a:r>
              <a:rPr lang="en-US" sz="2400" dirty="0" err="1"/>
              <a:t>NazivProizvoda</a:t>
            </a:r>
            <a:r>
              <a:rPr lang="en-US" sz="2400" dirty="0"/>
              <a:t>, Cena, PDV, </a:t>
            </a:r>
            <a:r>
              <a:rPr lang="en-US" sz="2400" dirty="0" err="1"/>
              <a:t>Popust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FROM </a:t>
            </a:r>
            <a:r>
              <a:rPr lang="en-US" sz="2400" dirty="0" err="1"/>
              <a:t>fakture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WHERE </a:t>
            </a:r>
            <a:r>
              <a:rPr lang="en-US" sz="2400" dirty="0" err="1"/>
              <a:t>Popust</a:t>
            </a:r>
            <a:r>
              <a:rPr lang="en-US" sz="2400" dirty="0"/>
              <a:t>=10 XOR NOT PDV=20;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1379B6-53D5-4C2C-BCF8-4EEE4E24EB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449" y="2065710"/>
            <a:ext cx="3487329" cy="42551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812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416F2-649E-45A2-8594-512208561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932" y="293856"/>
            <a:ext cx="5824491" cy="1293028"/>
          </a:xfrm>
        </p:spPr>
        <p:txBody>
          <a:bodyPr/>
          <a:lstStyle/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Tabela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Prodavnice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A30B50-FC3C-4BDB-9CA0-243C7C807FE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54" y="1870969"/>
            <a:ext cx="5824491" cy="40481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4374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F7CB-3BEE-40AE-BACC-3BC95A4E0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992" y="293855"/>
            <a:ext cx="3498542" cy="1293028"/>
          </a:xfrm>
        </p:spPr>
        <p:txBody>
          <a:bodyPr/>
          <a:lstStyle/>
          <a:p>
            <a:r>
              <a:rPr lang="en-US" b="1" dirty="0" err="1">
                <a:solidFill>
                  <a:srgbClr val="7030A0"/>
                </a:solidFill>
              </a:rPr>
              <a:t>Zaključak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7FDF1-C284-46DB-B285-62F79760F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rgbClr val="7030A0"/>
                </a:solidFill>
              </a:rPr>
              <a:t>Korišćenje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err="1">
                <a:solidFill>
                  <a:srgbClr val="7030A0"/>
                </a:solidFill>
              </a:rPr>
              <a:t>operatora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err="1">
                <a:solidFill>
                  <a:srgbClr val="7030A0"/>
                </a:solidFill>
              </a:rPr>
              <a:t>omogućava</a:t>
            </a:r>
            <a:r>
              <a:rPr lang="en-US" sz="3200" dirty="0">
                <a:solidFill>
                  <a:srgbClr val="7030A0"/>
                </a:solidFill>
              </a:rPr>
              <a:t>:</a:t>
            </a:r>
          </a:p>
          <a:p>
            <a:pPr marL="0" indent="0">
              <a:buNone/>
            </a:pPr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err="1">
                <a:solidFill>
                  <a:srgbClr val="7030A0"/>
                </a:solidFill>
              </a:rPr>
              <a:t>Kreiranje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err="1">
                <a:solidFill>
                  <a:srgbClr val="7030A0"/>
                </a:solidFill>
              </a:rPr>
              <a:t>novih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err="1">
                <a:solidFill>
                  <a:srgbClr val="7030A0"/>
                </a:solidFill>
              </a:rPr>
              <a:t>kolona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err="1">
                <a:solidFill>
                  <a:srgbClr val="7030A0"/>
                </a:solidFill>
              </a:rPr>
              <a:t>sa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err="1">
                <a:solidFill>
                  <a:srgbClr val="7030A0"/>
                </a:solidFill>
              </a:rPr>
              <a:t>potrebnim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err="1">
                <a:solidFill>
                  <a:srgbClr val="7030A0"/>
                </a:solidFill>
              </a:rPr>
              <a:t>podacima</a:t>
            </a:r>
            <a:endParaRPr lang="en-US" sz="3200" dirty="0">
              <a:solidFill>
                <a:srgbClr val="7030A0"/>
              </a:solidFill>
            </a:endParaRPr>
          </a:p>
          <a:p>
            <a:r>
              <a:rPr lang="en-US" sz="3200" dirty="0" err="1">
                <a:solidFill>
                  <a:srgbClr val="7030A0"/>
                </a:solidFill>
              </a:rPr>
              <a:t>Složene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err="1">
                <a:solidFill>
                  <a:srgbClr val="7030A0"/>
                </a:solidFill>
              </a:rPr>
              <a:t>upite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</a:p>
          <a:p>
            <a:r>
              <a:rPr lang="en-US" sz="3200" dirty="0" err="1">
                <a:solidFill>
                  <a:srgbClr val="7030A0"/>
                </a:solidFill>
              </a:rPr>
              <a:t>Manipulaciju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err="1">
                <a:solidFill>
                  <a:srgbClr val="7030A0"/>
                </a:solidFill>
              </a:rPr>
              <a:t>podacima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err="1">
                <a:solidFill>
                  <a:srgbClr val="7030A0"/>
                </a:solidFill>
              </a:rPr>
              <a:t>iz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err="1">
                <a:solidFill>
                  <a:srgbClr val="7030A0"/>
                </a:solidFill>
              </a:rPr>
              <a:t>tabela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477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B3E3-7E9A-46DE-9D69-190E2022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353" y="409266"/>
            <a:ext cx="4253144" cy="1293028"/>
          </a:xfrm>
        </p:spPr>
        <p:txBody>
          <a:bodyPr/>
          <a:lstStyle/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Tabela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Radnici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36F569-D51B-4B15-9861-F6055B3761B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3"/>
          <a:stretch/>
        </p:blipFill>
        <p:spPr bwMode="auto">
          <a:xfrm>
            <a:off x="1697233" y="1702294"/>
            <a:ext cx="4312950" cy="463300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713DE-93BC-423D-B8DB-036FE83A93E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" t="4697"/>
          <a:stretch/>
        </p:blipFill>
        <p:spPr bwMode="auto">
          <a:xfrm>
            <a:off x="6578353" y="2029628"/>
            <a:ext cx="4083728" cy="43056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2065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ECAE5-415C-43CC-BBAE-49B2F9CA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5689" y="373755"/>
            <a:ext cx="4448452" cy="1293028"/>
          </a:xfrm>
        </p:spPr>
        <p:txBody>
          <a:bodyPr/>
          <a:lstStyle/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Tabela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Fakture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4B3E9A-74EB-4745-8E51-78626FB33C5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21"/>
          <a:stretch/>
        </p:blipFill>
        <p:spPr bwMode="auto">
          <a:xfrm>
            <a:off x="3656265" y="1775534"/>
            <a:ext cx="5292427" cy="43716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2915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CAFD-2AAA-43A3-994B-EC629D1FE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383" y="560187"/>
            <a:ext cx="4927847" cy="129302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vrste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operatora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br>
              <a:rPr lang="en-US" b="1" dirty="0">
                <a:solidFill>
                  <a:schemeClr val="accent4">
                    <a:lumMod val="75000"/>
                  </a:schemeClr>
                </a:solidFill>
              </a:rPr>
            </a:b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D691D-BC1F-4785-B614-2828955DE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821" y="1945986"/>
            <a:ext cx="10820400" cy="4024125"/>
          </a:xfrm>
        </p:spPr>
        <p:txBody>
          <a:bodyPr/>
          <a:lstStyle/>
          <a:p>
            <a:pPr lvl="0" fontAlgn="base">
              <a:lnSpc>
                <a:spcPct val="150000"/>
              </a:lnSpc>
            </a:pPr>
            <a:r>
              <a:rPr lang="en-US" sz="3200" dirty="0" err="1">
                <a:solidFill>
                  <a:schemeClr val="accent4">
                    <a:lumMod val="75000"/>
                  </a:schemeClr>
                </a:solidFill>
              </a:rPr>
              <a:t>Matematički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en-US" sz="3200" dirty="0" err="1">
                <a:solidFill>
                  <a:schemeClr val="accent4">
                    <a:lumMod val="75000"/>
                  </a:schemeClr>
                </a:solidFill>
              </a:rPr>
              <a:t>aritmetički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) </a:t>
            </a:r>
            <a:r>
              <a:rPr lang="en-US" sz="3200" dirty="0" err="1">
                <a:solidFill>
                  <a:schemeClr val="accent4">
                    <a:lumMod val="75000"/>
                  </a:schemeClr>
                </a:solidFill>
              </a:rPr>
              <a:t>operatori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  </a:t>
            </a:r>
          </a:p>
          <a:p>
            <a:pPr lvl="0" fontAlgn="base">
              <a:lnSpc>
                <a:spcPct val="150000"/>
              </a:lnSpc>
            </a:pPr>
            <a:r>
              <a:rPr lang="en-US" sz="3200" dirty="0" err="1">
                <a:solidFill>
                  <a:schemeClr val="accent4">
                    <a:lumMod val="75000"/>
                  </a:schemeClr>
                </a:solidFill>
              </a:rPr>
              <a:t>Relacioni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4">
                    <a:lumMod val="75000"/>
                  </a:schemeClr>
                </a:solidFill>
              </a:rPr>
              <a:t>operatori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 (za </a:t>
            </a:r>
            <a:r>
              <a:rPr lang="en-US" sz="3200" dirty="0" err="1">
                <a:solidFill>
                  <a:schemeClr val="accent4">
                    <a:lumMod val="75000"/>
                  </a:schemeClr>
                </a:solidFill>
              </a:rPr>
              <a:t>poređenje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4">
                    <a:lumMod val="75000"/>
                  </a:schemeClr>
                </a:solidFill>
              </a:rPr>
              <a:t>vrednosti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) </a:t>
            </a:r>
          </a:p>
          <a:p>
            <a:pPr lvl="0" fontAlgn="base">
              <a:lnSpc>
                <a:spcPct val="150000"/>
              </a:lnSpc>
            </a:pPr>
            <a:r>
              <a:rPr lang="en-US" sz="3200" dirty="0" err="1">
                <a:solidFill>
                  <a:schemeClr val="accent4">
                    <a:lumMod val="75000"/>
                  </a:schemeClr>
                </a:solidFill>
              </a:rPr>
              <a:t>Predikati</a:t>
            </a:r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  <a:p>
            <a:pPr lvl="0" fontAlgn="base">
              <a:lnSpc>
                <a:spcPct val="150000"/>
              </a:lnSpc>
            </a:pPr>
            <a:r>
              <a:rPr lang="en-US" sz="3200" dirty="0" err="1">
                <a:solidFill>
                  <a:schemeClr val="accent4">
                    <a:lumMod val="75000"/>
                  </a:schemeClr>
                </a:solidFill>
              </a:rPr>
              <a:t>Logički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4">
                    <a:lumMod val="75000"/>
                  </a:schemeClr>
                </a:solidFill>
              </a:rPr>
              <a:t>operatori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03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7179-B795-46E5-A617-262EC276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Matematički</a:t>
            </a:r>
            <a:r>
              <a:rPr lang="en-US" b="1" dirty="0"/>
              <a:t> </a:t>
            </a:r>
            <a:r>
              <a:rPr lang="en-US" b="1" dirty="0" err="1"/>
              <a:t>operatori</a:t>
            </a:r>
            <a:r>
              <a:rPr lang="en-US" b="1" dirty="0"/>
              <a:t> 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EEDD02-F292-4B22-BF64-C02BAE4D99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870146"/>
              </p:ext>
            </p:extLst>
          </p:nvPr>
        </p:nvGraphicFramePr>
        <p:xfrm>
          <a:off x="4323423" y="2163933"/>
          <a:ext cx="4385569" cy="3639844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846955">
                  <a:extLst>
                    <a:ext uri="{9D8B030D-6E8A-4147-A177-3AD203B41FA5}">
                      <a16:colId xmlns:a16="http://schemas.microsoft.com/office/drawing/2014/main" val="2423711580"/>
                    </a:ext>
                  </a:extLst>
                </a:gridCol>
                <a:gridCol w="3538614">
                  <a:extLst>
                    <a:ext uri="{9D8B030D-6E8A-4147-A177-3AD203B41FA5}">
                      <a16:colId xmlns:a16="http://schemas.microsoft.com/office/drawing/2014/main" val="4244322962"/>
                    </a:ext>
                  </a:extLst>
                </a:gridCol>
              </a:tblGrid>
              <a:tr h="729801"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*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135" marR="53340" marT="33655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Množenje</a:t>
                      </a:r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135" marR="53340" marT="33655" marB="0"/>
                </a:tc>
                <a:extLst>
                  <a:ext uri="{0D108BD9-81ED-4DB2-BD59-A6C34878D82A}">
                    <a16:rowId xmlns:a16="http://schemas.microsoft.com/office/drawing/2014/main" val="1659233804"/>
                  </a:ext>
                </a:extLst>
              </a:tr>
              <a:tr h="730134">
                <a:tc>
                  <a:txBody>
                    <a:bodyPr/>
                    <a:lstStyle/>
                    <a:p>
                      <a:pPr marL="635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+</a:t>
                      </a:r>
                      <a:endParaRPr lang="en-US" sz="20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135" marR="53340" marT="33655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Sabiranje</a:t>
                      </a:r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135" marR="53340" marT="33655" marB="0"/>
                </a:tc>
                <a:extLst>
                  <a:ext uri="{0D108BD9-81ED-4DB2-BD59-A6C34878D82A}">
                    <a16:rowId xmlns:a16="http://schemas.microsoft.com/office/drawing/2014/main" val="1974413847"/>
                  </a:ext>
                </a:extLst>
              </a:tr>
              <a:tr h="1449775"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- </a:t>
                      </a:r>
                      <a:endParaRPr lang="en-US" sz="20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135" marR="53340" marT="33655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Oduzimanje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135" marR="53340" marT="33655" marB="0"/>
                </a:tc>
                <a:extLst>
                  <a:ext uri="{0D108BD9-81ED-4DB2-BD59-A6C34878D82A}">
                    <a16:rowId xmlns:a16="http://schemas.microsoft.com/office/drawing/2014/main" val="1911877445"/>
                  </a:ext>
                </a:extLst>
              </a:tr>
              <a:tr h="730134"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/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135" marR="53340" marT="33655" marB="0"/>
                </a:tc>
                <a:tc>
                  <a:txBody>
                    <a:bodyPr/>
                    <a:lstStyle/>
                    <a:p>
                      <a:pPr marL="635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Deljenje</a:t>
                      </a:r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endParaRPr lang="en-US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4135" marR="53340" marT="33655" marB="0"/>
                </a:tc>
                <a:extLst>
                  <a:ext uri="{0D108BD9-81ED-4DB2-BD59-A6C34878D82A}">
                    <a16:rowId xmlns:a16="http://schemas.microsoft.com/office/drawing/2014/main" val="3342111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172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8A880-765A-43A6-B2E6-937800100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2717" y="444777"/>
            <a:ext cx="6747769" cy="1293028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chemeClr val="accent4">
                    <a:lumMod val="75000"/>
                  </a:schemeClr>
                </a:solidFill>
              </a:rPr>
              <a:t>* </a:t>
            </a:r>
            <a:r>
              <a:rPr lang="en-US" sz="3200" i="1" dirty="0">
                <a:solidFill>
                  <a:schemeClr val="accent4">
                    <a:lumMod val="75000"/>
                  </a:schemeClr>
                </a:solidFill>
              </a:rPr>
              <a:t>operator (</a:t>
            </a:r>
            <a:r>
              <a:rPr lang="en-US" sz="3200" i="1" dirty="0" err="1">
                <a:solidFill>
                  <a:schemeClr val="accent4">
                    <a:lumMod val="75000"/>
                  </a:schemeClr>
                </a:solidFill>
              </a:rPr>
              <a:t>množenje</a:t>
            </a:r>
            <a:r>
              <a:rPr lang="en-US" sz="3200" i="1" dirty="0">
                <a:solidFill>
                  <a:schemeClr val="accent4">
                    <a:lumMod val="75000"/>
                  </a:schemeClr>
                </a:solidFill>
              </a:rPr>
              <a:t>) </a:t>
            </a:r>
            <a:br>
              <a:rPr lang="en-US" sz="3600" b="1" i="1" dirty="0"/>
            </a:br>
            <a:endParaRPr lang="en-US" sz="36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AEAE8F-B658-41BC-BFB6-AA6AD5DD694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481" y="2477686"/>
            <a:ext cx="2636667" cy="40243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133250A-36D0-4BD1-81EC-DAF81AFC1F68}"/>
              </a:ext>
            </a:extLst>
          </p:cNvPr>
          <p:cNvSpPr/>
          <p:nvPr/>
        </p:nvSpPr>
        <p:spPr>
          <a:xfrm>
            <a:off x="561514" y="1655687"/>
            <a:ext cx="11159969" cy="1949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NazivProizvoda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 Cena, PDV, Cena + (Cena </a:t>
            </a:r>
            <a:r>
              <a:rPr lang="en-US" sz="2800" b="1" dirty="0">
                <a:solidFill>
                  <a:srgbClr val="FF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PDV/100)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CenaSaPDVom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fakture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; 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63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4681-633A-4563-A387-9C75E5404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150" y="737077"/>
            <a:ext cx="6241741" cy="33645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+ operator (</a:t>
            </a:r>
            <a:r>
              <a:rPr lang="en-US" sz="3600" dirty="0" err="1">
                <a:solidFill>
                  <a:schemeClr val="accent4">
                    <a:lumMod val="75000"/>
                  </a:schemeClr>
                </a:solidFill>
              </a:rPr>
              <a:t>sabiranje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) </a:t>
            </a:r>
            <a:br>
              <a:rPr lang="en-US" sz="3600" dirty="0">
                <a:solidFill>
                  <a:schemeClr val="accent4">
                    <a:lumMod val="75000"/>
                  </a:schemeClr>
                </a:solidFill>
              </a:rPr>
            </a:br>
            <a:endParaRPr lang="en-US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E88CF-8C3F-4346-82D2-349942DDF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438" y="1073535"/>
            <a:ext cx="10820400" cy="4024125"/>
          </a:xfrm>
        </p:spPr>
        <p:txBody>
          <a:bodyPr/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SELECT </a:t>
            </a:r>
            <a:r>
              <a:rPr lang="en-US" sz="2800" dirty="0" err="1"/>
              <a:t>Ime</a:t>
            </a:r>
            <a:r>
              <a:rPr lang="en-US" sz="2800" dirty="0"/>
              <a:t>, </a:t>
            </a:r>
            <a:r>
              <a:rPr lang="en-US" sz="2800" dirty="0" err="1"/>
              <a:t>Prezime</a:t>
            </a:r>
            <a:r>
              <a:rPr lang="en-US" sz="2800" dirty="0"/>
              <a:t>, Mesto, Plata, Bonus, (</a:t>
            </a:r>
            <a:r>
              <a:rPr lang="en-US" sz="2800" dirty="0" err="1"/>
              <a:t>Plata</a:t>
            </a:r>
            <a:r>
              <a:rPr lang="en-US" sz="2800" b="1" dirty="0" err="1">
                <a:solidFill>
                  <a:srgbClr val="FF0000"/>
                </a:solidFill>
              </a:rPr>
              <a:t>+</a:t>
            </a:r>
            <a:r>
              <a:rPr lang="en-US" sz="2800" dirty="0" err="1"/>
              <a:t>Bonus</a:t>
            </a:r>
            <a:r>
              <a:rPr lang="en-US" sz="2800" dirty="0"/>
              <a:t>) </a:t>
            </a:r>
          </a:p>
          <a:p>
            <a:pPr marL="0" indent="0">
              <a:buNone/>
            </a:pPr>
            <a:r>
              <a:rPr lang="en-US" sz="2800" dirty="0"/>
              <a:t>AS </a:t>
            </a:r>
            <a:r>
              <a:rPr lang="en-US" sz="2800" dirty="0" err="1"/>
              <a:t>Plata_sa_bonusom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FROM </a:t>
            </a:r>
            <a:r>
              <a:rPr lang="en-US" sz="2800" dirty="0" err="1"/>
              <a:t>radnici</a:t>
            </a:r>
            <a:r>
              <a:rPr lang="en-US" sz="2800" dirty="0"/>
              <a:t>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B79A9A-F339-4A97-8B7F-1E6EA1F102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130" y="3085597"/>
            <a:ext cx="3941686" cy="3581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056D72-0D37-4102-8810-E609C3784FC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" r="768"/>
          <a:stretch/>
        </p:blipFill>
        <p:spPr bwMode="auto">
          <a:xfrm>
            <a:off x="6300186" y="2739368"/>
            <a:ext cx="3941686" cy="39274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3008310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82</TotalTime>
  <Words>696</Words>
  <Application>Microsoft Office PowerPoint</Application>
  <PresentationFormat>Widescreen</PresentationFormat>
  <Paragraphs>161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Century Gothic</vt:lpstr>
      <vt:lpstr>Vapor Trail</vt:lpstr>
      <vt:lpstr>Evaluacija operatora koji se koriste prilikom obrade upita kod MySQL baze podataka</vt:lpstr>
      <vt:lpstr>PowerPoint Presentation</vt:lpstr>
      <vt:lpstr>Tabela Prodavnice</vt:lpstr>
      <vt:lpstr>Tabela Radnici</vt:lpstr>
      <vt:lpstr>Tabela Fakture</vt:lpstr>
      <vt:lpstr>vrste operatora:  </vt:lpstr>
      <vt:lpstr>Matematički operatori  </vt:lpstr>
      <vt:lpstr>* operator (množenje)  </vt:lpstr>
      <vt:lpstr>+ operator (sabiranje)  </vt:lpstr>
      <vt:lpstr>- operator (oduzimanje)  </vt:lpstr>
      <vt:lpstr>/ operator (deljenje)  </vt:lpstr>
      <vt:lpstr>Relacioni operatori (operatori za poređenje) </vt:lpstr>
      <vt:lpstr>= operator (jednako)  </vt:lpstr>
      <vt:lpstr>PowerPoint Presentation</vt:lpstr>
      <vt:lpstr>PowerPoint Presentation</vt:lpstr>
      <vt:lpstr>&lt;&gt; (nije jednako)  </vt:lpstr>
      <vt:lpstr>  &lt;  (manje)  </vt:lpstr>
      <vt:lpstr>&lt;=  (manje ili jednako)  </vt:lpstr>
      <vt:lpstr>&gt;  (veće)  </vt:lpstr>
      <vt:lpstr>&gt;=  (veće ili jednako)  </vt:lpstr>
      <vt:lpstr>Predikati </vt:lpstr>
      <vt:lpstr>BETWEEN ... AND operator  </vt:lpstr>
      <vt:lpstr>IN operator  </vt:lpstr>
      <vt:lpstr>IS NULL  </vt:lpstr>
      <vt:lpstr>Logički operatori  </vt:lpstr>
      <vt:lpstr>AND operator (logičko i)  </vt:lpstr>
      <vt:lpstr>OR operator (logičko uključivo ili)  </vt:lpstr>
      <vt:lpstr>NOT operator (logičko ne)  </vt:lpstr>
      <vt:lpstr>XOR operator (logičko isključivo ili)  </vt:lpstr>
      <vt:lpstr>Zaključak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Evaluacija operatora koji se koriste prilikom obrade upita kod MySQL baze podataka</dc:title>
  <dc:creator>Sandra Stojiljkovic</dc:creator>
  <cp:lastModifiedBy>Sandra Stojiljkovic</cp:lastModifiedBy>
  <cp:revision>54</cp:revision>
  <dcterms:created xsi:type="dcterms:W3CDTF">2023-04-23T20:37:41Z</dcterms:created>
  <dcterms:modified xsi:type="dcterms:W3CDTF">2023-04-23T22:03:05Z</dcterms:modified>
</cp:coreProperties>
</file>