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2" r:id="rId6"/>
    <p:sldId id="283" r:id="rId7"/>
    <p:sldId id="294" r:id="rId8"/>
    <p:sldId id="295" r:id="rId9"/>
    <p:sldId id="284" r:id="rId10"/>
    <p:sldId id="296" r:id="rId11"/>
    <p:sldId id="285" r:id="rId12"/>
    <p:sldId id="298" r:id="rId13"/>
    <p:sldId id="290" r:id="rId14"/>
    <p:sldId id="299" r:id="rId15"/>
    <p:sldId id="286" r:id="rId16"/>
    <p:sldId id="300" r:id="rId17"/>
    <p:sldId id="287" r:id="rId18"/>
    <p:sldId id="301" r:id="rId19"/>
    <p:sldId id="291" r:id="rId20"/>
    <p:sldId id="302" r:id="rId21"/>
    <p:sldId id="288" r:id="rId22"/>
    <p:sldId id="303" r:id="rId23"/>
    <p:sldId id="289" r:id="rId24"/>
    <p:sldId id="304" r:id="rId25"/>
    <p:sldId id="292" r:id="rId26"/>
    <p:sldId id="305" r:id="rId27"/>
    <p:sldId id="293" r:id="rId28"/>
    <p:sldId id="306" r:id="rId29"/>
    <p:sldId id="30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p:scale>
          <a:sx n="47" d="100"/>
          <a:sy n="47" d="100"/>
        </p:scale>
        <p:origin x="101" y="7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10/17/2024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10/17/2024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097307" y="1740313"/>
            <a:ext cx="4219622" cy="1635963"/>
          </a:xfrm>
        </p:spPr>
        <p:txBody>
          <a:bodyPr>
            <a:normAutofit/>
          </a:bodyPr>
          <a:lstStyle/>
          <a:p>
            <a:pPr algn="l"/>
            <a:r>
              <a:rPr lang="en-US" sz="4800" b="1" dirty="0">
                <a:effectLst/>
                <a:latin typeface="Arial Rounded MT Bold" panose="020F0704030504030204" pitchFamily="34" charset="0"/>
              </a:rPr>
              <a:t>Report of Assignment 1</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650657"/>
            <a:ext cx="3485072" cy="533819"/>
          </a:xfrm>
        </p:spPr>
        <p:txBody>
          <a:bodyPr>
            <a:noAutofit/>
          </a:bodyPr>
          <a:lstStyle/>
          <a:p>
            <a:pPr algn="r"/>
            <a:r>
              <a:rPr lang="en-US" sz="3200" dirty="0">
                <a:solidFill>
                  <a:srgbClr val="5792BA"/>
                </a:solidFill>
              </a:rPr>
              <a:t>Python</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D4B3-97B8-647E-96A1-6240DF9E6276}"/>
              </a:ext>
            </a:extLst>
          </p:cNvPr>
          <p:cNvSpPr>
            <a:spLocks noGrp="1"/>
          </p:cNvSpPr>
          <p:nvPr>
            <p:ph type="ctrTitle"/>
          </p:nvPr>
        </p:nvSpPr>
        <p:spPr>
          <a:xfrm>
            <a:off x="1370693" y="678676"/>
            <a:ext cx="9440034" cy="1828801"/>
          </a:xfrm>
        </p:spPr>
        <p:txBody>
          <a:bodyPr>
            <a:normAutofit/>
          </a:bodyPr>
          <a:lstStyle/>
          <a:p>
            <a:r>
              <a:rPr lang="en-IN" sz="7200" b="1" dirty="0">
                <a:effectLst/>
                <a:latin typeface="Modern Love" panose="04090805081005020601" pitchFamily="82" charset="0"/>
              </a:rPr>
              <a:t>Part 2: Strings</a:t>
            </a:r>
          </a:p>
        </p:txBody>
      </p:sp>
      <p:sp>
        <p:nvSpPr>
          <p:cNvPr id="3" name="Subtitle 2">
            <a:extLst>
              <a:ext uri="{FF2B5EF4-FFF2-40B4-BE49-F238E27FC236}">
                <a16:creationId xmlns:a16="http://schemas.microsoft.com/office/drawing/2014/main" id="{755C1266-9FBE-D7C3-A041-CB6C36E0FDFC}"/>
              </a:ext>
            </a:extLst>
          </p:cNvPr>
          <p:cNvSpPr>
            <a:spLocks noGrp="1"/>
          </p:cNvSpPr>
          <p:nvPr>
            <p:ph type="subTitle" idx="1"/>
          </p:nvPr>
        </p:nvSpPr>
        <p:spPr>
          <a:xfrm>
            <a:off x="224590" y="3773489"/>
            <a:ext cx="11646568" cy="1049867"/>
          </a:xfrm>
        </p:spPr>
        <p:txBody>
          <a:bodyPr>
            <a:noAutofit/>
          </a:bodyPr>
          <a:lstStyle/>
          <a:p>
            <a:r>
              <a:rPr lang="en-IN" sz="5400" dirty="0">
                <a:effectLst/>
                <a:latin typeface="Modern Love" panose="04090805081005020601" pitchFamily="82" charset="0"/>
              </a:rPr>
              <a:t>Exercise 4:  String Manipulation</a:t>
            </a:r>
          </a:p>
        </p:txBody>
      </p:sp>
    </p:spTree>
    <p:extLst>
      <p:ext uri="{BB962C8B-B14F-4D97-AF65-F5344CB8AC3E}">
        <p14:creationId xmlns:p14="http://schemas.microsoft.com/office/powerpoint/2010/main" val="2684803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B8680-39C0-4AEB-7FA3-1EECB7F8D0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FEEE75-4FC3-1B0F-EBC4-75554AD6AC40}"/>
              </a:ext>
            </a:extLst>
          </p:cNvPr>
          <p:cNvSpPr>
            <a:spLocks noGrp="1"/>
          </p:cNvSpPr>
          <p:nvPr>
            <p:ph type="title"/>
          </p:nvPr>
        </p:nvSpPr>
        <p:spPr>
          <a:xfrm>
            <a:off x="1175657" y="661737"/>
            <a:ext cx="10091899" cy="5534526"/>
          </a:xfrm>
        </p:spPr>
        <p:txBody>
          <a:bodyPr>
            <a:noAutofit/>
          </a:bodyPr>
          <a:lstStyle/>
          <a:p>
            <a:pPr algn="l"/>
            <a:r>
              <a:rPr lang="en-US" sz="1800" dirty="0">
                <a:latin typeface="Franklin Gothic Demi" panose="020B0703020102020204" pitchFamily="34" charset="0"/>
              </a:rPr>
              <a:t>Exercise 4: String Manipulation :-</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1. Take a string input from the user. </a:t>
            </a:r>
            <a:br>
              <a:rPr lang="en-US" sz="1800" dirty="0">
                <a:latin typeface="Franklin Gothic Demi" panose="020B0703020102020204" pitchFamily="34" charset="0"/>
              </a:rPr>
            </a:br>
            <a:r>
              <a:rPr lang="en-US" sz="1800" dirty="0">
                <a:latin typeface="Franklin Gothic Demi" panose="020B0703020102020204" pitchFamily="34" charset="0"/>
              </a:rPr>
              <a:t>2. Display the following: </a:t>
            </a:r>
            <a:br>
              <a:rPr lang="en-US" sz="1800" dirty="0">
                <a:latin typeface="Franklin Gothic Demi" panose="020B0703020102020204" pitchFamily="34" charset="0"/>
              </a:rPr>
            </a:br>
            <a:r>
              <a:rPr lang="en-US" sz="1800" dirty="0">
                <a:latin typeface="Franklin Gothic Demi" panose="020B0703020102020204" pitchFamily="34" charset="0"/>
              </a:rPr>
              <a:t>  *   The length of the string. </a:t>
            </a:r>
            <a:br>
              <a:rPr lang="en-US" sz="1800" dirty="0">
                <a:latin typeface="Franklin Gothic Demi" panose="020B0703020102020204" pitchFamily="34" charset="0"/>
              </a:rPr>
            </a:br>
            <a:r>
              <a:rPr lang="en-US" sz="1800" dirty="0">
                <a:latin typeface="Franklin Gothic Demi" panose="020B0703020102020204" pitchFamily="34" charset="0"/>
              </a:rPr>
              <a:t>  *   The first and last character. </a:t>
            </a:r>
            <a:br>
              <a:rPr lang="en-US" sz="1800" dirty="0">
                <a:latin typeface="Franklin Gothic Demi" panose="020B0703020102020204" pitchFamily="34" charset="0"/>
              </a:rPr>
            </a:br>
            <a:r>
              <a:rPr lang="en-US" sz="1800" dirty="0">
                <a:latin typeface="Franklin Gothic Demi" panose="020B0703020102020204" pitchFamily="34" charset="0"/>
              </a:rPr>
              <a:t>  *   The string in reverse order. </a:t>
            </a:r>
            <a:br>
              <a:rPr lang="en-US" sz="1800" dirty="0">
                <a:latin typeface="Franklin Gothic Demi" panose="020B0703020102020204" pitchFamily="34" charset="0"/>
              </a:rPr>
            </a:br>
            <a:r>
              <a:rPr lang="en-US" sz="1800" dirty="0">
                <a:latin typeface="Franklin Gothic Demi" panose="020B0703020102020204" pitchFamily="34" charset="0"/>
              </a:rPr>
              <a:t>  *   The string in uppercase and lowercase.</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Code:-</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Str=str(input("Enter the string: "))    #Take the string value from the </a:t>
            </a:r>
            <a:r>
              <a:rPr lang="en-US" sz="1800" dirty="0" err="1">
                <a:latin typeface="Franklin Gothic Demi" panose="020B0703020102020204" pitchFamily="34" charset="0"/>
              </a:rPr>
              <a:t>usres</a:t>
            </a:r>
            <a:br>
              <a:rPr lang="en-US" sz="1800" dirty="0">
                <a:latin typeface="Franklin Gothic Demi" panose="020B0703020102020204" pitchFamily="34" charset="0"/>
              </a:rPr>
            </a:br>
            <a:r>
              <a:rPr lang="en-US" sz="1800" dirty="0">
                <a:latin typeface="Franklin Gothic Demi" panose="020B0703020102020204" pitchFamily="34" charset="0"/>
              </a:rPr>
              <a:t>print(</a:t>
            </a:r>
            <a:r>
              <a:rPr lang="en-US" sz="1800" dirty="0" err="1">
                <a:latin typeface="Franklin Gothic Demi" panose="020B0703020102020204" pitchFamily="34" charset="0"/>
              </a:rPr>
              <a:t>len</a:t>
            </a:r>
            <a:r>
              <a:rPr lang="en-US" sz="1800" dirty="0">
                <a:latin typeface="Franklin Gothic Demi" panose="020B0703020102020204" pitchFamily="34" charset="0"/>
              </a:rPr>
              <a:t>(Str))      #Display the length of the string</a:t>
            </a:r>
            <a:br>
              <a:rPr lang="en-US" sz="1800" dirty="0">
                <a:latin typeface="Franklin Gothic Demi" panose="020B0703020102020204" pitchFamily="34" charset="0"/>
              </a:rPr>
            </a:br>
            <a:r>
              <a:rPr lang="en-US" sz="1800" dirty="0">
                <a:latin typeface="Franklin Gothic Demi" panose="020B0703020102020204" pitchFamily="34" charset="0"/>
              </a:rPr>
              <a:t>print(Str[0],Str[-1])      #To display the first and last character</a:t>
            </a:r>
            <a:br>
              <a:rPr lang="en-US" sz="1800" dirty="0">
                <a:latin typeface="Franklin Gothic Demi" panose="020B0703020102020204" pitchFamily="34" charset="0"/>
              </a:rPr>
            </a:br>
            <a:r>
              <a:rPr lang="en-US" sz="1800" dirty="0">
                <a:latin typeface="Franklin Gothic Demi" panose="020B0703020102020204" pitchFamily="34" charset="0"/>
              </a:rPr>
              <a:t>print(Str[::-1])      #To display in reverse order</a:t>
            </a:r>
            <a:br>
              <a:rPr lang="en-US" sz="1800" dirty="0">
                <a:latin typeface="Franklin Gothic Demi" panose="020B0703020102020204" pitchFamily="34" charset="0"/>
              </a:rPr>
            </a:br>
            <a:r>
              <a:rPr lang="en-US" sz="1800" dirty="0">
                <a:latin typeface="Franklin Gothic Demi" panose="020B0703020102020204" pitchFamily="34" charset="0"/>
              </a:rPr>
              <a:t>print(</a:t>
            </a:r>
            <a:r>
              <a:rPr lang="en-US" sz="1800" dirty="0" err="1">
                <a:latin typeface="Franklin Gothic Demi" panose="020B0703020102020204" pitchFamily="34" charset="0"/>
              </a:rPr>
              <a:t>Str.upper</a:t>
            </a:r>
            <a:r>
              <a:rPr lang="en-US" sz="1800" dirty="0">
                <a:latin typeface="Franklin Gothic Demi" panose="020B0703020102020204" pitchFamily="34" charset="0"/>
              </a:rPr>
              <a:t>(),</a:t>
            </a:r>
            <a:r>
              <a:rPr lang="en-US" sz="1800" dirty="0" err="1">
                <a:latin typeface="Franklin Gothic Demi" panose="020B0703020102020204" pitchFamily="34" charset="0"/>
              </a:rPr>
              <a:t>Str.lower</a:t>
            </a:r>
            <a:r>
              <a:rPr lang="en-US" sz="1800" dirty="0">
                <a:latin typeface="Franklin Gothic Demi" panose="020B0703020102020204" pitchFamily="34" charset="0"/>
              </a:rPr>
              <a:t>())    #To display in Upper case and Lower case</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Output:-</a:t>
            </a:r>
            <a:br>
              <a:rPr lang="en-US" sz="1800" dirty="0">
                <a:latin typeface="Franklin Gothic Demi" panose="020B0703020102020204" pitchFamily="34" charset="0"/>
              </a:rPr>
            </a:br>
            <a:br>
              <a:rPr lang="en-US" sz="1800" dirty="0">
                <a:latin typeface="Franklin Gothic Demi" panose="020B0703020102020204" pitchFamily="34" charset="0"/>
              </a:rPr>
            </a:br>
            <a:r>
              <a:rPr lang="sv-SE" sz="1800" dirty="0">
                <a:latin typeface="Franklin Gothic Demi" panose="020B0703020102020204" pitchFamily="34" charset="0"/>
              </a:rPr>
              <a:t>Enter the string: Sandra Akhil</a:t>
            </a:r>
            <a:br>
              <a:rPr lang="sv-SE" sz="1800" dirty="0">
                <a:latin typeface="Franklin Gothic Demi" panose="020B0703020102020204" pitchFamily="34" charset="0"/>
              </a:rPr>
            </a:br>
            <a:r>
              <a:rPr lang="sv-SE" sz="1800" dirty="0">
                <a:latin typeface="Franklin Gothic Demi" panose="020B0703020102020204" pitchFamily="34" charset="0"/>
              </a:rPr>
              <a:t>12</a:t>
            </a:r>
            <a:br>
              <a:rPr lang="sv-SE" sz="1800" dirty="0">
                <a:latin typeface="Franklin Gothic Demi" panose="020B0703020102020204" pitchFamily="34" charset="0"/>
              </a:rPr>
            </a:br>
            <a:r>
              <a:rPr lang="sv-SE" sz="1800" dirty="0">
                <a:latin typeface="Franklin Gothic Demi" panose="020B0703020102020204" pitchFamily="34" charset="0"/>
              </a:rPr>
              <a:t>S l</a:t>
            </a:r>
            <a:br>
              <a:rPr lang="sv-SE" sz="1800" dirty="0">
                <a:latin typeface="Franklin Gothic Demi" panose="020B0703020102020204" pitchFamily="34" charset="0"/>
              </a:rPr>
            </a:br>
            <a:r>
              <a:rPr lang="sv-SE" sz="1800" dirty="0">
                <a:latin typeface="Franklin Gothic Demi" panose="020B0703020102020204" pitchFamily="34" charset="0"/>
              </a:rPr>
              <a:t>lihkA ardnaS</a:t>
            </a:r>
            <a:br>
              <a:rPr lang="sv-SE" sz="1800" dirty="0">
                <a:latin typeface="Franklin Gothic Demi" panose="020B0703020102020204" pitchFamily="34" charset="0"/>
              </a:rPr>
            </a:br>
            <a:r>
              <a:rPr lang="sv-SE" sz="1800" dirty="0">
                <a:latin typeface="Franklin Gothic Demi" panose="020B0703020102020204" pitchFamily="34" charset="0"/>
              </a:rPr>
              <a:t>SANDRA AKHIL sandra akhil</a:t>
            </a:r>
            <a:endParaRPr lang="en-US" sz="1800" dirty="0">
              <a:effectLst/>
              <a:latin typeface="Franklin Gothic Demi" panose="020B0703020102020204" pitchFamily="34" charset="0"/>
            </a:endParaRPr>
          </a:p>
        </p:txBody>
      </p:sp>
    </p:spTree>
    <p:extLst>
      <p:ext uri="{BB962C8B-B14F-4D97-AF65-F5344CB8AC3E}">
        <p14:creationId xmlns:p14="http://schemas.microsoft.com/office/powerpoint/2010/main" val="2104366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DA5C4-4186-A544-0B1B-6E6B51269E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351122-5A9F-3DD8-4BDF-6E8E6ACA416D}"/>
              </a:ext>
            </a:extLst>
          </p:cNvPr>
          <p:cNvSpPr>
            <a:spLocks noGrp="1"/>
          </p:cNvSpPr>
          <p:nvPr>
            <p:ph type="ctrTitle"/>
          </p:nvPr>
        </p:nvSpPr>
        <p:spPr>
          <a:xfrm>
            <a:off x="1375983" y="2340142"/>
            <a:ext cx="9440034" cy="2177716"/>
          </a:xfrm>
        </p:spPr>
        <p:txBody>
          <a:bodyPr>
            <a:noAutofit/>
          </a:bodyPr>
          <a:lstStyle/>
          <a:p>
            <a:r>
              <a:rPr lang="en-IN" sz="7200" b="1" dirty="0">
                <a:latin typeface="Modern Love" panose="04090805081005020601" pitchFamily="82" charset="0"/>
              </a:rPr>
              <a:t>Exercise 5: String Formatting</a:t>
            </a:r>
          </a:p>
        </p:txBody>
      </p:sp>
    </p:spTree>
    <p:extLst>
      <p:ext uri="{BB962C8B-B14F-4D97-AF65-F5344CB8AC3E}">
        <p14:creationId xmlns:p14="http://schemas.microsoft.com/office/powerpoint/2010/main" val="64235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E8A3B-2CF8-89B9-6124-F7571812A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BF1C62-0FFD-7B15-4351-80AD953992AF}"/>
              </a:ext>
            </a:extLst>
          </p:cNvPr>
          <p:cNvSpPr>
            <a:spLocks noGrp="1"/>
          </p:cNvSpPr>
          <p:nvPr>
            <p:ph type="title"/>
          </p:nvPr>
        </p:nvSpPr>
        <p:spPr>
          <a:xfrm>
            <a:off x="1175657" y="661737"/>
            <a:ext cx="10091899" cy="5534526"/>
          </a:xfrm>
        </p:spPr>
        <p:txBody>
          <a:bodyPr>
            <a:noAutofit/>
          </a:bodyPr>
          <a:lstStyle/>
          <a:p>
            <a:pPr algn="l"/>
            <a:r>
              <a:rPr lang="en-US" sz="1800" dirty="0">
                <a:latin typeface="Franklin Gothic Demi" panose="020B0703020102020204" pitchFamily="34" charset="0"/>
              </a:rPr>
              <a:t>Exercise 5: String Formatting </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Write a program that asks for the user's name and age, and displays the message in this format: </a:t>
            </a:r>
            <a:r>
              <a:rPr lang="en-US" sz="1800" i="1" dirty="0">
                <a:latin typeface="Franklin Gothic Demi" panose="020B0703020102020204" pitchFamily="34" charset="0"/>
              </a:rPr>
              <a:t>Hello [Name], you are [Age] years old.</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Code:-</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Name=str(input("Enter your name: "))     #Take a string value from users</a:t>
            </a:r>
            <a:br>
              <a:rPr lang="en-US" sz="1800" dirty="0">
                <a:latin typeface="Franklin Gothic Demi" panose="020B0703020102020204" pitchFamily="34" charset="0"/>
              </a:rPr>
            </a:br>
            <a:r>
              <a:rPr lang="en-US" sz="1800" dirty="0">
                <a:latin typeface="Franklin Gothic Demi" panose="020B0703020102020204" pitchFamily="34" charset="0"/>
              </a:rPr>
              <a:t>Age=int(input("Enter your age: "))       #Take the </a:t>
            </a:r>
            <a:r>
              <a:rPr lang="en-US" sz="1800" dirty="0" err="1">
                <a:latin typeface="Franklin Gothic Demi" panose="020B0703020102020204" pitchFamily="34" charset="0"/>
              </a:rPr>
              <a:t>intiger</a:t>
            </a:r>
            <a:r>
              <a:rPr lang="en-US" sz="1800" dirty="0">
                <a:latin typeface="Franklin Gothic Demi" panose="020B0703020102020204" pitchFamily="34" charset="0"/>
              </a:rPr>
              <a:t> value from the users</a:t>
            </a:r>
            <a:br>
              <a:rPr lang="en-US" sz="1800" dirty="0">
                <a:latin typeface="Franklin Gothic Demi" panose="020B0703020102020204" pitchFamily="34" charset="0"/>
              </a:rPr>
            </a:br>
            <a:r>
              <a:rPr lang="en-US" sz="1800" dirty="0">
                <a:latin typeface="Franklin Gothic Demi" panose="020B0703020102020204" pitchFamily="34" charset="0"/>
              </a:rPr>
              <a:t>print(</a:t>
            </a:r>
            <a:r>
              <a:rPr lang="en-US" sz="1800" dirty="0" err="1">
                <a:latin typeface="Franklin Gothic Demi" panose="020B0703020102020204" pitchFamily="34" charset="0"/>
              </a:rPr>
              <a:t>f"Hello</a:t>
            </a:r>
            <a:r>
              <a:rPr lang="en-US" sz="1800" dirty="0">
                <a:latin typeface="Franklin Gothic Demi" panose="020B0703020102020204" pitchFamily="34" charset="0"/>
              </a:rPr>
              <a:t> {Name}, you are {Age} years old.")      #Display the results</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Output:-</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Enter your name: Sandra</a:t>
            </a:r>
            <a:br>
              <a:rPr lang="en-US" sz="1800" dirty="0">
                <a:latin typeface="Franklin Gothic Demi" panose="020B0703020102020204" pitchFamily="34" charset="0"/>
              </a:rPr>
            </a:br>
            <a:r>
              <a:rPr lang="en-US" sz="1800" dirty="0">
                <a:latin typeface="Franklin Gothic Demi" panose="020B0703020102020204" pitchFamily="34" charset="0"/>
              </a:rPr>
              <a:t>Enter your age: 22</a:t>
            </a:r>
            <a:br>
              <a:rPr lang="en-US" sz="1800" dirty="0">
                <a:latin typeface="Franklin Gothic Demi" panose="020B0703020102020204" pitchFamily="34" charset="0"/>
              </a:rPr>
            </a:br>
            <a:r>
              <a:rPr lang="en-US" sz="1800" dirty="0">
                <a:latin typeface="Franklin Gothic Demi" panose="020B0703020102020204" pitchFamily="34" charset="0"/>
              </a:rPr>
              <a:t>Hello Sandra, you are 22 years old.</a:t>
            </a:r>
            <a:endParaRPr lang="en-US" sz="1800" dirty="0">
              <a:effectLst/>
              <a:latin typeface="Franklin Gothic Demi" panose="020B0703020102020204" pitchFamily="34" charset="0"/>
            </a:endParaRPr>
          </a:p>
        </p:txBody>
      </p:sp>
    </p:spTree>
    <p:extLst>
      <p:ext uri="{BB962C8B-B14F-4D97-AF65-F5344CB8AC3E}">
        <p14:creationId xmlns:p14="http://schemas.microsoft.com/office/powerpoint/2010/main" val="2303665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8E305-B2CF-C3A4-D17F-8726D04C27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8C23D5-BAD8-9947-FD0E-44AAD5424922}"/>
              </a:ext>
            </a:extLst>
          </p:cNvPr>
          <p:cNvSpPr>
            <a:spLocks noGrp="1"/>
          </p:cNvSpPr>
          <p:nvPr>
            <p:ph type="ctrTitle"/>
          </p:nvPr>
        </p:nvSpPr>
        <p:spPr>
          <a:xfrm>
            <a:off x="1375983" y="2340142"/>
            <a:ext cx="9440034" cy="2177716"/>
          </a:xfrm>
        </p:spPr>
        <p:txBody>
          <a:bodyPr>
            <a:noAutofit/>
          </a:bodyPr>
          <a:lstStyle/>
          <a:p>
            <a:r>
              <a:rPr lang="en-IN" sz="7200" b="1" dirty="0">
                <a:latin typeface="Modern Love" panose="04090805081005020601" pitchFamily="82" charset="0"/>
              </a:rPr>
              <a:t>Exercise 6:Substring Search</a:t>
            </a:r>
          </a:p>
        </p:txBody>
      </p:sp>
    </p:spTree>
    <p:extLst>
      <p:ext uri="{BB962C8B-B14F-4D97-AF65-F5344CB8AC3E}">
        <p14:creationId xmlns:p14="http://schemas.microsoft.com/office/powerpoint/2010/main" val="590326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C1BBC-B9DD-E0AD-B3B5-DFA218E60C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D0AD9-DBE5-523A-93A9-53453BB85097}"/>
              </a:ext>
            </a:extLst>
          </p:cNvPr>
          <p:cNvSpPr>
            <a:spLocks noGrp="1"/>
          </p:cNvSpPr>
          <p:nvPr>
            <p:ph type="title"/>
          </p:nvPr>
        </p:nvSpPr>
        <p:spPr>
          <a:xfrm>
            <a:off x="1175657" y="661737"/>
            <a:ext cx="10091899" cy="5534526"/>
          </a:xfrm>
        </p:spPr>
        <p:txBody>
          <a:bodyPr>
            <a:noAutofit/>
          </a:bodyPr>
          <a:lstStyle/>
          <a:p>
            <a:pPr algn="l"/>
            <a:r>
              <a:rPr lang="en-US" sz="1800" dirty="0">
                <a:latin typeface="Franklin Gothic Demi" panose="020B0703020102020204" pitchFamily="34" charset="0"/>
              </a:rPr>
              <a:t>Exercise 6: Substring Search </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Write a Python program that: </a:t>
            </a:r>
            <a:br>
              <a:rPr lang="en-US" sz="1800" dirty="0">
                <a:latin typeface="Franklin Gothic Demi" panose="020B0703020102020204" pitchFamily="34" charset="0"/>
              </a:rPr>
            </a:br>
            <a:r>
              <a:rPr lang="en-US" sz="1800" dirty="0">
                <a:latin typeface="Franklin Gothic Demi" panose="020B0703020102020204" pitchFamily="34" charset="0"/>
              </a:rPr>
              <a:t>1. Asks for a sentence input from the user. </a:t>
            </a:r>
            <a:br>
              <a:rPr lang="en-US" sz="1800" dirty="0">
                <a:latin typeface="Franklin Gothic Demi" panose="020B0703020102020204" pitchFamily="34" charset="0"/>
              </a:rPr>
            </a:br>
            <a:r>
              <a:rPr lang="en-US" sz="1800" dirty="0">
                <a:latin typeface="Franklin Gothic Demi" panose="020B0703020102020204" pitchFamily="34" charset="0"/>
              </a:rPr>
              <a:t>2. Asks for a word to search in the sentence. </a:t>
            </a:r>
            <a:br>
              <a:rPr lang="en-US" sz="1800" dirty="0">
                <a:latin typeface="Franklin Gothic Demi" panose="020B0703020102020204" pitchFamily="34" charset="0"/>
              </a:rPr>
            </a:br>
            <a:r>
              <a:rPr lang="en-US" sz="1800" dirty="0">
                <a:latin typeface="Franklin Gothic Demi" panose="020B0703020102020204" pitchFamily="34" charset="0"/>
              </a:rPr>
              <a:t>3. Outputs whether the word exists in the sentence and, if it does, at which position (index).</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Code:-</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sentence=input("Enter a sentence: ")     #Take from the users</a:t>
            </a:r>
            <a:br>
              <a:rPr lang="en-US" sz="1800" dirty="0">
                <a:latin typeface="Franklin Gothic Demi" panose="020B0703020102020204" pitchFamily="34" charset="0"/>
              </a:rPr>
            </a:br>
            <a:r>
              <a:rPr lang="en-US" sz="1800" dirty="0">
                <a:latin typeface="Franklin Gothic Demi" panose="020B0703020102020204" pitchFamily="34" charset="0"/>
              </a:rPr>
              <a:t>word=input("Enter the word: ")      #Take from the users</a:t>
            </a:r>
            <a:br>
              <a:rPr lang="en-US" sz="1800" dirty="0">
                <a:latin typeface="Franklin Gothic Demi" panose="020B0703020102020204" pitchFamily="34" charset="0"/>
              </a:rPr>
            </a:br>
            <a:r>
              <a:rPr lang="en-US" sz="1800" dirty="0">
                <a:latin typeface="Franklin Gothic Demi" panose="020B0703020102020204" pitchFamily="34" charset="0"/>
              </a:rPr>
              <a:t>if word in sentence:     #To </a:t>
            </a:r>
            <a:r>
              <a:rPr lang="en-US" sz="1800" dirty="0" err="1">
                <a:latin typeface="Franklin Gothic Demi" panose="020B0703020102020204" pitchFamily="34" charset="0"/>
              </a:rPr>
              <a:t>ckeck</a:t>
            </a:r>
            <a:r>
              <a:rPr lang="en-US" sz="1800" dirty="0">
                <a:latin typeface="Franklin Gothic Demi" panose="020B0703020102020204" pitchFamily="34" charset="0"/>
              </a:rPr>
              <a:t> the condition</a:t>
            </a:r>
            <a:br>
              <a:rPr lang="en-US" sz="1800" dirty="0">
                <a:latin typeface="Franklin Gothic Demi" panose="020B0703020102020204" pitchFamily="34" charset="0"/>
              </a:rPr>
            </a:br>
            <a:r>
              <a:rPr lang="en-US" sz="1800" dirty="0">
                <a:latin typeface="Franklin Gothic Demi" panose="020B0703020102020204" pitchFamily="34" charset="0"/>
              </a:rPr>
              <a:t>    position = </a:t>
            </a:r>
            <a:r>
              <a:rPr lang="en-US" sz="1800" dirty="0" err="1">
                <a:latin typeface="Franklin Gothic Demi" panose="020B0703020102020204" pitchFamily="34" charset="0"/>
              </a:rPr>
              <a:t>sentence.find</a:t>
            </a:r>
            <a:r>
              <a:rPr lang="en-US" sz="1800" dirty="0">
                <a:latin typeface="Franklin Gothic Demi" panose="020B0703020102020204" pitchFamily="34" charset="0"/>
              </a:rPr>
              <a:t>(word)   #To find the position of the word from the sentence</a:t>
            </a:r>
            <a:br>
              <a:rPr lang="en-US" sz="1800" dirty="0">
                <a:latin typeface="Franklin Gothic Demi" panose="020B0703020102020204" pitchFamily="34" charset="0"/>
              </a:rPr>
            </a:br>
            <a:r>
              <a:rPr lang="en-US" sz="1800" dirty="0">
                <a:latin typeface="Franklin Gothic Demi" panose="020B0703020102020204" pitchFamily="34" charset="0"/>
              </a:rPr>
              <a:t>    print(</a:t>
            </a:r>
            <a:r>
              <a:rPr lang="en-US" sz="1800" dirty="0" err="1">
                <a:latin typeface="Franklin Gothic Demi" panose="020B0703020102020204" pitchFamily="34" charset="0"/>
              </a:rPr>
              <a:t>f"The</a:t>
            </a:r>
            <a:r>
              <a:rPr lang="en-US" sz="1800" dirty="0">
                <a:latin typeface="Franklin Gothic Demi" panose="020B0703020102020204" pitchFamily="34" charset="0"/>
              </a:rPr>
              <a:t> word {word} exists in the sentence </a:t>
            </a:r>
            <a:r>
              <a:rPr lang="en-US" sz="1800" dirty="0" err="1">
                <a:latin typeface="Franklin Gothic Demi" panose="020B0703020102020204" pitchFamily="34" charset="0"/>
              </a:rPr>
              <a:t>st</a:t>
            </a:r>
            <a:r>
              <a:rPr lang="en-US" sz="1800" dirty="0">
                <a:latin typeface="Franklin Gothic Demi" panose="020B0703020102020204" pitchFamily="34" charset="0"/>
              </a:rPr>
              <a:t> index {position}.")    #Display the result</a:t>
            </a:r>
            <a:br>
              <a:rPr lang="en-US" sz="1800" dirty="0">
                <a:latin typeface="Franklin Gothic Demi" panose="020B0703020102020204" pitchFamily="34" charset="0"/>
              </a:rPr>
            </a:br>
            <a:r>
              <a:rPr lang="en-US" sz="1800" dirty="0">
                <a:latin typeface="Franklin Gothic Demi" panose="020B0703020102020204" pitchFamily="34" charset="0"/>
              </a:rPr>
              <a:t>else:</a:t>
            </a:r>
            <a:br>
              <a:rPr lang="en-US" sz="1800" dirty="0">
                <a:latin typeface="Franklin Gothic Demi" panose="020B0703020102020204" pitchFamily="34" charset="0"/>
              </a:rPr>
            </a:br>
            <a:r>
              <a:rPr lang="en-US" sz="1800" dirty="0">
                <a:latin typeface="Franklin Gothic Demi" panose="020B0703020102020204" pitchFamily="34" charset="0"/>
              </a:rPr>
              <a:t>    print(</a:t>
            </a:r>
            <a:r>
              <a:rPr lang="en-US" sz="1800" dirty="0" err="1">
                <a:latin typeface="Franklin Gothic Demi" panose="020B0703020102020204" pitchFamily="34" charset="0"/>
              </a:rPr>
              <a:t>f"The</a:t>
            </a:r>
            <a:r>
              <a:rPr lang="en-US" sz="1800" dirty="0">
                <a:latin typeface="Franklin Gothic Demi" panose="020B0703020102020204" pitchFamily="34" charset="0"/>
              </a:rPr>
              <a:t>  word {word} does not exist in the sentence.")    #Display the result </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Output:-</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Enter a sentence: Akhil is life line for </a:t>
            </a:r>
            <a:r>
              <a:rPr lang="en-US" sz="1800" dirty="0" err="1">
                <a:latin typeface="Franklin Gothic Demi" panose="020B0703020102020204" pitchFamily="34" charset="0"/>
              </a:rPr>
              <a:t>Snadra</a:t>
            </a:r>
            <a:br>
              <a:rPr lang="en-US" sz="1800" dirty="0">
                <a:latin typeface="Franklin Gothic Demi" panose="020B0703020102020204" pitchFamily="34" charset="0"/>
              </a:rPr>
            </a:br>
            <a:r>
              <a:rPr lang="en-US" sz="1800" dirty="0">
                <a:latin typeface="Franklin Gothic Demi" panose="020B0703020102020204" pitchFamily="34" charset="0"/>
              </a:rPr>
              <a:t>Enter the word: line</a:t>
            </a:r>
            <a:br>
              <a:rPr lang="en-US" sz="1800" dirty="0">
                <a:latin typeface="Franklin Gothic Demi" panose="020B0703020102020204" pitchFamily="34" charset="0"/>
              </a:rPr>
            </a:br>
            <a:r>
              <a:rPr lang="en-US" sz="1800" dirty="0">
                <a:latin typeface="Franklin Gothic Demi" panose="020B0703020102020204" pitchFamily="34" charset="0"/>
              </a:rPr>
              <a:t>The word line exists in the sentence </a:t>
            </a:r>
            <a:r>
              <a:rPr lang="en-US" sz="1800" dirty="0" err="1">
                <a:latin typeface="Franklin Gothic Demi" panose="020B0703020102020204" pitchFamily="34" charset="0"/>
              </a:rPr>
              <a:t>st</a:t>
            </a:r>
            <a:r>
              <a:rPr lang="en-US" sz="1800" dirty="0">
                <a:latin typeface="Franklin Gothic Demi" panose="020B0703020102020204" pitchFamily="34" charset="0"/>
              </a:rPr>
              <a:t> index 14..</a:t>
            </a:r>
            <a:endParaRPr lang="en-US" sz="1800" dirty="0">
              <a:effectLst/>
              <a:latin typeface="Franklin Gothic Demi" panose="020B0703020102020204" pitchFamily="34" charset="0"/>
            </a:endParaRPr>
          </a:p>
        </p:txBody>
      </p:sp>
    </p:spTree>
    <p:extLst>
      <p:ext uri="{BB962C8B-B14F-4D97-AF65-F5344CB8AC3E}">
        <p14:creationId xmlns:p14="http://schemas.microsoft.com/office/powerpoint/2010/main" val="3430509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AF5AA-045F-582B-38EE-4FA70AD09B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DF6792-2819-4058-BD90-F7F269EC4778}"/>
              </a:ext>
            </a:extLst>
          </p:cNvPr>
          <p:cNvSpPr>
            <a:spLocks noGrp="1"/>
          </p:cNvSpPr>
          <p:nvPr>
            <p:ph type="ctrTitle"/>
          </p:nvPr>
        </p:nvSpPr>
        <p:spPr>
          <a:xfrm>
            <a:off x="1370693" y="678676"/>
            <a:ext cx="9440034" cy="1828801"/>
          </a:xfrm>
        </p:spPr>
        <p:txBody>
          <a:bodyPr>
            <a:normAutofit/>
          </a:bodyPr>
          <a:lstStyle/>
          <a:p>
            <a:r>
              <a:rPr lang="en-IN" sz="7200" b="1" dirty="0">
                <a:effectLst/>
                <a:latin typeface="Modern Love" panose="04090805081005020601" pitchFamily="82" charset="0"/>
              </a:rPr>
              <a:t>Part 3: List</a:t>
            </a:r>
          </a:p>
        </p:txBody>
      </p:sp>
      <p:sp>
        <p:nvSpPr>
          <p:cNvPr id="3" name="Subtitle 2">
            <a:extLst>
              <a:ext uri="{FF2B5EF4-FFF2-40B4-BE49-F238E27FC236}">
                <a16:creationId xmlns:a16="http://schemas.microsoft.com/office/drawing/2014/main" id="{46FABC84-383E-653C-7ED8-8B866A5632F7}"/>
              </a:ext>
            </a:extLst>
          </p:cNvPr>
          <p:cNvSpPr>
            <a:spLocks noGrp="1"/>
          </p:cNvSpPr>
          <p:nvPr>
            <p:ph type="subTitle" idx="1"/>
          </p:nvPr>
        </p:nvSpPr>
        <p:spPr>
          <a:xfrm>
            <a:off x="224590" y="3773489"/>
            <a:ext cx="11646568" cy="1049867"/>
          </a:xfrm>
        </p:spPr>
        <p:txBody>
          <a:bodyPr>
            <a:noAutofit/>
          </a:bodyPr>
          <a:lstStyle/>
          <a:p>
            <a:r>
              <a:rPr lang="en-IN" sz="5400" dirty="0">
                <a:effectLst/>
                <a:latin typeface="Modern Love" panose="04090805081005020601" pitchFamily="82" charset="0"/>
              </a:rPr>
              <a:t>Exercise 7: List Operations</a:t>
            </a:r>
          </a:p>
        </p:txBody>
      </p:sp>
    </p:spTree>
    <p:extLst>
      <p:ext uri="{BB962C8B-B14F-4D97-AF65-F5344CB8AC3E}">
        <p14:creationId xmlns:p14="http://schemas.microsoft.com/office/powerpoint/2010/main" val="2512523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03862-AAD4-0BA7-2315-BC2F3A2382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833C25-3AE4-5A11-7F26-5CA778305A6E}"/>
              </a:ext>
            </a:extLst>
          </p:cNvPr>
          <p:cNvSpPr>
            <a:spLocks noGrp="1"/>
          </p:cNvSpPr>
          <p:nvPr>
            <p:ph type="title"/>
          </p:nvPr>
        </p:nvSpPr>
        <p:spPr>
          <a:xfrm>
            <a:off x="1175657" y="661737"/>
            <a:ext cx="10091899" cy="5534526"/>
          </a:xfrm>
        </p:spPr>
        <p:txBody>
          <a:bodyPr>
            <a:noAutofit/>
          </a:bodyPr>
          <a:lstStyle/>
          <a:p>
            <a:pPr algn="l"/>
            <a:r>
              <a:rPr lang="en-US" sz="1800" dirty="0">
                <a:latin typeface="Franklin Gothic Demi" panose="020B0703020102020204" pitchFamily="34" charset="0"/>
              </a:rPr>
              <a:t>Exercise 7: List Operations</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Write a Python program that: </a:t>
            </a:r>
            <a:br>
              <a:rPr lang="en-US" sz="1800" dirty="0">
                <a:latin typeface="Franklin Gothic Demi" panose="020B0703020102020204" pitchFamily="34" charset="0"/>
              </a:rPr>
            </a:br>
            <a:r>
              <a:rPr lang="en-US" sz="1800" dirty="0">
                <a:latin typeface="Franklin Gothic Demi" panose="020B0703020102020204" pitchFamily="34" charset="0"/>
              </a:rPr>
              <a:t>1. Creates a list of 5 numbers (input from the user). </a:t>
            </a:r>
            <a:br>
              <a:rPr lang="en-US" sz="1800" dirty="0">
                <a:latin typeface="Franklin Gothic Demi" panose="020B0703020102020204" pitchFamily="34" charset="0"/>
              </a:rPr>
            </a:br>
            <a:r>
              <a:rPr lang="en-US" sz="1800" dirty="0">
                <a:latin typeface="Franklin Gothic Demi" panose="020B0703020102020204" pitchFamily="34" charset="0"/>
              </a:rPr>
              <a:t>2. Displays the sum of all the numbers in the list. </a:t>
            </a:r>
            <a:br>
              <a:rPr lang="en-US" sz="1800" dirty="0">
                <a:latin typeface="Franklin Gothic Demi" panose="020B0703020102020204" pitchFamily="34" charset="0"/>
              </a:rPr>
            </a:br>
            <a:r>
              <a:rPr lang="en-US" sz="1800" dirty="0">
                <a:latin typeface="Franklin Gothic Demi" panose="020B0703020102020204" pitchFamily="34" charset="0"/>
              </a:rPr>
              <a:t>3. Finds the largest and smallest number in the list.</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Code:-</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List=[]</a:t>
            </a:r>
            <a:br>
              <a:rPr lang="en-US" sz="1800" dirty="0">
                <a:latin typeface="Franklin Gothic Demi" panose="020B0703020102020204" pitchFamily="34" charset="0"/>
              </a:rPr>
            </a:br>
            <a:r>
              <a:rPr lang="en-US" sz="1800" dirty="0">
                <a:latin typeface="Franklin Gothic Demi" panose="020B0703020102020204" pitchFamily="34" charset="0"/>
              </a:rPr>
              <a:t>for </a:t>
            </a:r>
            <a:r>
              <a:rPr lang="en-US" sz="1800" dirty="0" err="1">
                <a:latin typeface="Franklin Gothic Demi" panose="020B0703020102020204" pitchFamily="34" charset="0"/>
              </a:rPr>
              <a:t>i</a:t>
            </a:r>
            <a:r>
              <a:rPr lang="en-US" sz="1800" dirty="0">
                <a:latin typeface="Franklin Gothic Demi" panose="020B0703020102020204" pitchFamily="34" charset="0"/>
              </a:rPr>
              <a:t> in range(5):</a:t>
            </a:r>
            <a:br>
              <a:rPr lang="en-US" sz="1800" dirty="0">
                <a:latin typeface="Franklin Gothic Demi" panose="020B0703020102020204" pitchFamily="34" charset="0"/>
              </a:rPr>
            </a:br>
            <a:r>
              <a:rPr lang="en-US" sz="1800" dirty="0">
                <a:latin typeface="Franklin Gothic Demi" panose="020B0703020102020204" pitchFamily="34" charset="0"/>
              </a:rPr>
              <a:t>    num=int(input(</a:t>
            </a:r>
            <a:r>
              <a:rPr lang="en-US" sz="1800" dirty="0" err="1">
                <a:latin typeface="Franklin Gothic Demi" panose="020B0703020102020204" pitchFamily="34" charset="0"/>
              </a:rPr>
              <a:t>f"Enter</a:t>
            </a:r>
            <a:r>
              <a:rPr lang="en-US" sz="1800" dirty="0">
                <a:latin typeface="Franklin Gothic Demi" panose="020B0703020102020204" pitchFamily="34" charset="0"/>
              </a:rPr>
              <a:t> number{i+1}:"))</a:t>
            </a:r>
            <a:br>
              <a:rPr lang="en-US" sz="1800" dirty="0">
                <a:latin typeface="Franklin Gothic Demi" panose="020B0703020102020204" pitchFamily="34" charset="0"/>
              </a:rPr>
            </a:br>
            <a:r>
              <a:rPr lang="en-US" sz="1800" dirty="0">
                <a:latin typeface="Franklin Gothic Demi" panose="020B0703020102020204" pitchFamily="34" charset="0"/>
              </a:rPr>
              <a:t>    </a:t>
            </a:r>
            <a:r>
              <a:rPr lang="en-US" sz="1800" dirty="0" err="1">
                <a:latin typeface="Franklin Gothic Demi" panose="020B0703020102020204" pitchFamily="34" charset="0"/>
              </a:rPr>
              <a:t>List.append</a:t>
            </a:r>
            <a:r>
              <a:rPr lang="en-US" sz="1800" dirty="0">
                <a:latin typeface="Franklin Gothic Demi" panose="020B0703020102020204" pitchFamily="34" charset="0"/>
              </a:rPr>
              <a:t>(num)</a:t>
            </a:r>
            <a:br>
              <a:rPr lang="en-US" sz="1800" dirty="0">
                <a:latin typeface="Franklin Gothic Demi" panose="020B0703020102020204" pitchFamily="34" charset="0"/>
              </a:rPr>
            </a:br>
            <a:r>
              <a:rPr lang="en-US" sz="1800" dirty="0">
                <a:latin typeface="Franklin Gothic Demi" panose="020B0703020102020204" pitchFamily="34" charset="0"/>
              </a:rPr>
              <a:t>print("Sum of all no.: ", sum(List))</a:t>
            </a:r>
            <a:br>
              <a:rPr lang="en-US" sz="1800" dirty="0">
                <a:latin typeface="Franklin Gothic Demi" panose="020B0703020102020204" pitchFamily="34" charset="0"/>
              </a:rPr>
            </a:br>
            <a:r>
              <a:rPr lang="en-US" sz="1800" dirty="0">
                <a:latin typeface="Franklin Gothic Demi" panose="020B0703020102020204" pitchFamily="34" charset="0"/>
              </a:rPr>
              <a:t>print("The smallest no is: ", min(List))</a:t>
            </a:r>
            <a:br>
              <a:rPr lang="en-US" sz="1800" dirty="0">
                <a:latin typeface="Franklin Gothic Demi" panose="020B0703020102020204" pitchFamily="34" charset="0"/>
              </a:rPr>
            </a:br>
            <a:r>
              <a:rPr lang="en-US" sz="1800" dirty="0">
                <a:latin typeface="Franklin Gothic Demi" panose="020B0703020102020204" pitchFamily="34" charset="0"/>
              </a:rPr>
              <a:t>print("The largest no.is: ", max(List))</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Output:-</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Enter number1:2</a:t>
            </a:r>
            <a:br>
              <a:rPr lang="en-US" sz="1800" dirty="0">
                <a:latin typeface="Franklin Gothic Demi" panose="020B0703020102020204" pitchFamily="34" charset="0"/>
              </a:rPr>
            </a:br>
            <a:r>
              <a:rPr lang="en-US" sz="1800" dirty="0">
                <a:latin typeface="Franklin Gothic Demi" panose="020B0703020102020204" pitchFamily="34" charset="0"/>
              </a:rPr>
              <a:t>Enter number2:1</a:t>
            </a:r>
            <a:br>
              <a:rPr lang="en-US" sz="1800" dirty="0">
                <a:latin typeface="Franklin Gothic Demi" panose="020B0703020102020204" pitchFamily="34" charset="0"/>
              </a:rPr>
            </a:br>
            <a:r>
              <a:rPr lang="en-US" sz="1800" dirty="0">
                <a:latin typeface="Franklin Gothic Demi" panose="020B0703020102020204" pitchFamily="34" charset="0"/>
              </a:rPr>
              <a:t>Enter number3:5</a:t>
            </a:r>
            <a:br>
              <a:rPr lang="en-US" sz="1800" dirty="0">
                <a:latin typeface="Franklin Gothic Demi" panose="020B0703020102020204" pitchFamily="34" charset="0"/>
              </a:rPr>
            </a:br>
            <a:r>
              <a:rPr lang="en-US" sz="1800" dirty="0">
                <a:latin typeface="Franklin Gothic Demi" panose="020B0703020102020204" pitchFamily="34" charset="0"/>
              </a:rPr>
              <a:t>Enter number4:4</a:t>
            </a:r>
            <a:br>
              <a:rPr lang="en-US" sz="1800" dirty="0">
                <a:latin typeface="Franklin Gothic Demi" panose="020B0703020102020204" pitchFamily="34" charset="0"/>
              </a:rPr>
            </a:br>
            <a:r>
              <a:rPr lang="en-US" sz="1800" dirty="0">
                <a:latin typeface="Franklin Gothic Demi" panose="020B0703020102020204" pitchFamily="34" charset="0"/>
              </a:rPr>
              <a:t>Enter number5:7</a:t>
            </a:r>
            <a:br>
              <a:rPr lang="en-US" sz="1800" dirty="0">
                <a:latin typeface="Franklin Gothic Demi" panose="020B0703020102020204" pitchFamily="34" charset="0"/>
              </a:rPr>
            </a:br>
            <a:r>
              <a:rPr lang="en-US" sz="1800" dirty="0">
                <a:latin typeface="Franklin Gothic Demi" panose="020B0703020102020204" pitchFamily="34" charset="0"/>
              </a:rPr>
              <a:t>Sum of all no.:  19</a:t>
            </a:r>
            <a:br>
              <a:rPr lang="en-US" sz="1800" dirty="0">
                <a:latin typeface="Franklin Gothic Demi" panose="020B0703020102020204" pitchFamily="34" charset="0"/>
              </a:rPr>
            </a:br>
            <a:r>
              <a:rPr lang="en-US" sz="1800" dirty="0">
                <a:latin typeface="Franklin Gothic Demi" panose="020B0703020102020204" pitchFamily="34" charset="0"/>
              </a:rPr>
              <a:t>The smallest no is:  1</a:t>
            </a:r>
            <a:br>
              <a:rPr lang="en-US" sz="1800" dirty="0">
                <a:latin typeface="Franklin Gothic Demi" panose="020B0703020102020204" pitchFamily="34" charset="0"/>
              </a:rPr>
            </a:br>
            <a:r>
              <a:rPr lang="en-US" sz="1800" dirty="0">
                <a:latin typeface="Franklin Gothic Demi" panose="020B0703020102020204" pitchFamily="34" charset="0"/>
              </a:rPr>
              <a:t>The largest no.is:  7</a:t>
            </a:r>
            <a:endParaRPr lang="en-US" sz="1800" dirty="0">
              <a:effectLst/>
              <a:latin typeface="Franklin Gothic Demi" panose="020B0703020102020204" pitchFamily="34" charset="0"/>
            </a:endParaRPr>
          </a:p>
        </p:txBody>
      </p:sp>
    </p:spTree>
    <p:extLst>
      <p:ext uri="{BB962C8B-B14F-4D97-AF65-F5344CB8AC3E}">
        <p14:creationId xmlns:p14="http://schemas.microsoft.com/office/powerpoint/2010/main" val="2782576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1355B-39D6-1A81-6B35-E02DFBEB3E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11216-EED9-CB9B-186E-F5F8E58B2E56}"/>
              </a:ext>
            </a:extLst>
          </p:cNvPr>
          <p:cNvSpPr>
            <a:spLocks noGrp="1"/>
          </p:cNvSpPr>
          <p:nvPr>
            <p:ph type="ctrTitle"/>
          </p:nvPr>
        </p:nvSpPr>
        <p:spPr>
          <a:xfrm>
            <a:off x="1375983" y="2340142"/>
            <a:ext cx="9440034" cy="2177716"/>
          </a:xfrm>
        </p:spPr>
        <p:txBody>
          <a:bodyPr>
            <a:noAutofit/>
          </a:bodyPr>
          <a:lstStyle/>
          <a:p>
            <a:r>
              <a:rPr lang="en-IN" sz="7200" b="1" dirty="0">
                <a:latin typeface="Modern Love" panose="04090805081005020601" pitchFamily="82" charset="0"/>
              </a:rPr>
              <a:t>Exercise 8: List Manipulation</a:t>
            </a:r>
          </a:p>
        </p:txBody>
      </p:sp>
    </p:spTree>
    <p:extLst>
      <p:ext uri="{BB962C8B-B14F-4D97-AF65-F5344CB8AC3E}">
        <p14:creationId xmlns:p14="http://schemas.microsoft.com/office/powerpoint/2010/main" val="2734693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D5BA9-0281-4CAA-3F7D-2BF52C34A3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C6EB3F-3B64-44C4-76E8-2C0DC93CBA1E}"/>
              </a:ext>
            </a:extLst>
          </p:cNvPr>
          <p:cNvSpPr>
            <a:spLocks noGrp="1"/>
          </p:cNvSpPr>
          <p:nvPr>
            <p:ph type="title"/>
          </p:nvPr>
        </p:nvSpPr>
        <p:spPr>
          <a:xfrm>
            <a:off x="1175657" y="661737"/>
            <a:ext cx="10091899" cy="5534526"/>
          </a:xfrm>
        </p:spPr>
        <p:txBody>
          <a:bodyPr>
            <a:noAutofit/>
          </a:bodyPr>
          <a:lstStyle/>
          <a:p>
            <a:pPr algn="l"/>
            <a:r>
              <a:rPr lang="en-US" sz="1800" dirty="0">
                <a:latin typeface="Franklin Gothic Demi" panose="020B0703020102020204" pitchFamily="34" charset="0"/>
              </a:rPr>
              <a:t>Exercise 8: List Manipulation </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1. Create a list of 5 of your favorite fruits. </a:t>
            </a:r>
            <a:br>
              <a:rPr lang="en-US" sz="1800" dirty="0">
                <a:latin typeface="Franklin Gothic Demi" panose="020B0703020102020204" pitchFamily="34" charset="0"/>
              </a:rPr>
            </a:br>
            <a:r>
              <a:rPr lang="en-US" sz="1800" dirty="0">
                <a:latin typeface="Franklin Gothic Demi" panose="020B0703020102020204" pitchFamily="34" charset="0"/>
              </a:rPr>
              <a:t>2. Perform the following: </a:t>
            </a:r>
            <a:br>
              <a:rPr lang="en-US" sz="1800" dirty="0">
                <a:latin typeface="Franklin Gothic Demi" panose="020B0703020102020204" pitchFamily="34" charset="0"/>
              </a:rPr>
            </a:br>
            <a:r>
              <a:rPr lang="en-US" sz="1800" dirty="0">
                <a:latin typeface="Franklin Gothic Demi" panose="020B0703020102020204" pitchFamily="34" charset="0"/>
              </a:rPr>
              <a:t>    *   Add one more fruit to the list. </a:t>
            </a:r>
            <a:br>
              <a:rPr lang="en-US" sz="1800" dirty="0">
                <a:latin typeface="Franklin Gothic Demi" panose="020B0703020102020204" pitchFamily="34" charset="0"/>
              </a:rPr>
            </a:br>
            <a:r>
              <a:rPr lang="en-US" sz="1800" dirty="0">
                <a:latin typeface="Franklin Gothic Demi" panose="020B0703020102020204" pitchFamily="34" charset="0"/>
              </a:rPr>
              <a:t>    *   Remove the second fruit from the list. </a:t>
            </a:r>
            <a:br>
              <a:rPr lang="en-US" sz="1800" dirty="0">
                <a:latin typeface="Franklin Gothic Demi" panose="020B0703020102020204" pitchFamily="34" charset="0"/>
              </a:rPr>
            </a:br>
            <a:r>
              <a:rPr lang="en-US" sz="1800" dirty="0">
                <a:latin typeface="Franklin Gothic Demi" panose="020B0703020102020204" pitchFamily="34" charset="0"/>
              </a:rPr>
              <a:t>    *   Print the updated list. </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Code:-</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err="1">
                <a:latin typeface="Franklin Gothic Demi" panose="020B0703020102020204" pitchFamily="34" charset="0"/>
              </a:rPr>
              <a:t>fav_fru</a:t>
            </a:r>
            <a:r>
              <a:rPr lang="en-US" sz="1800" dirty="0">
                <a:latin typeface="Franklin Gothic Demi" panose="020B0703020102020204" pitchFamily="34" charset="0"/>
              </a:rPr>
              <a:t>=['</a:t>
            </a:r>
            <a:r>
              <a:rPr lang="en-US" sz="1800" dirty="0" err="1">
                <a:latin typeface="Franklin Gothic Demi" panose="020B0703020102020204" pitchFamily="34" charset="0"/>
              </a:rPr>
              <a:t>Apple','Orange','Mango','Pineapple</a:t>
            </a:r>
            <a:r>
              <a:rPr lang="en-US" sz="1800" dirty="0">
                <a:latin typeface="Franklin Gothic Demi" panose="020B0703020102020204" pitchFamily="34" charset="0"/>
              </a:rPr>
              <a:t>']</a:t>
            </a:r>
            <a:br>
              <a:rPr lang="en-US" sz="1800" dirty="0">
                <a:latin typeface="Franklin Gothic Demi" panose="020B0703020102020204" pitchFamily="34" charset="0"/>
              </a:rPr>
            </a:br>
            <a:r>
              <a:rPr lang="en-US" sz="1800" dirty="0" err="1">
                <a:latin typeface="Franklin Gothic Demi" panose="020B0703020102020204" pitchFamily="34" charset="0"/>
              </a:rPr>
              <a:t>fav_fru.append</a:t>
            </a:r>
            <a:r>
              <a:rPr lang="en-US" sz="1800" dirty="0">
                <a:latin typeface="Franklin Gothic Demi" panose="020B0703020102020204" pitchFamily="34" charset="0"/>
              </a:rPr>
              <a:t>("Berry")</a:t>
            </a:r>
            <a:br>
              <a:rPr lang="en-US" sz="1800" dirty="0">
                <a:latin typeface="Franklin Gothic Demi" panose="020B0703020102020204" pitchFamily="34" charset="0"/>
              </a:rPr>
            </a:br>
            <a:r>
              <a:rPr lang="en-US" sz="1800" dirty="0" err="1">
                <a:latin typeface="Franklin Gothic Demi" panose="020B0703020102020204" pitchFamily="34" charset="0"/>
              </a:rPr>
              <a:t>fav_fru.pop</a:t>
            </a:r>
            <a:r>
              <a:rPr lang="en-US" sz="1800" dirty="0">
                <a:latin typeface="Franklin Gothic Demi" panose="020B0703020102020204" pitchFamily="34" charset="0"/>
              </a:rPr>
              <a:t>(1)</a:t>
            </a:r>
            <a:br>
              <a:rPr lang="en-US" sz="1800" dirty="0">
                <a:latin typeface="Franklin Gothic Demi" panose="020B0703020102020204" pitchFamily="34" charset="0"/>
              </a:rPr>
            </a:br>
            <a:r>
              <a:rPr lang="en-US" sz="1800" dirty="0">
                <a:latin typeface="Franklin Gothic Demi" panose="020B0703020102020204" pitchFamily="34" charset="0"/>
              </a:rPr>
              <a:t>print("The updated one is :", </a:t>
            </a:r>
            <a:r>
              <a:rPr lang="en-US" sz="1800" dirty="0" err="1">
                <a:latin typeface="Franklin Gothic Demi" panose="020B0703020102020204" pitchFamily="34" charset="0"/>
              </a:rPr>
              <a:t>fav_fru</a:t>
            </a:r>
            <a:r>
              <a:rPr lang="en-US" sz="1800" dirty="0">
                <a:latin typeface="Franklin Gothic Demi" panose="020B0703020102020204" pitchFamily="34" charset="0"/>
              </a:rPr>
              <a:t>)</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Output:-</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The updated one is : ['Apple', 'Mango', 'Pineapple', 'Berry']</a:t>
            </a:r>
            <a:endParaRPr lang="en-US" sz="1800" dirty="0">
              <a:effectLst/>
              <a:latin typeface="Franklin Gothic Demi" panose="020B0703020102020204" pitchFamily="34" charset="0"/>
            </a:endParaRPr>
          </a:p>
        </p:txBody>
      </p:sp>
    </p:spTree>
    <p:extLst>
      <p:ext uri="{BB962C8B-B14F-4D97-AF65-F5344CB8AC3E}">
        <p14:creationId xmlns:p14="http://schemas.microsoft.com/office/powerpoint/2010/main" val="2089862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061238-EFCF-D416-B4C8-241DDBC7BBCE}"/>
              </a:ext>
            </a:extLst>
          </p:cNvPr>
          <p:cNvSpPr>
            <a:spLocks noGrp="1"/>
          </p:cNvSpPr>
          <p:nvPr>
            <p:ph type="body" sz="half" idx="2"/>
          </p:nvPr>
        </p:nvSpPr>
        <p:spPr>
          <a:xfrm>
            <a:off x="4496323" y="4345756"/>
            <a:ext cx="2908564" cy="1140644"/>
          </a:xfrm>
        </p:spPr>
        <p:txBody>
          <a:bodyPr>
            <a:noAutofit/>
          </a:bodyPr>
          <a:lstStyle/>
          <a:p>
            <a:r>
              <a:rPr lang="en-IN" sz="2000" dirty="0"/>
              <a:t>NAME: SANDRA B</a:t>
            </a:r>
          </a:p>
          <a:p>
            <a:r>
              <a:rPr lang="en-IN" sz="2000" dirty="0"/>
              <a:t>SUB: PYTHON</a:t>
            </a:r>
          </a:p>
          <a:p>
            <a:r>
              <a:rPr lang="en-IN" sz="2000" dirty="0"/>
              <a:t>COURSE: MCA</a:t>
            </a:r>
          </a:p>
          <a:p>
            <a:endParaRPr lang="en-IN" sz="2000" dirty="0"/>
          </a:p>
        </p:txBody>
      </p:sp>
      <p:pic>
        <p:nvPicPr>
          <p:cNvPr id="7" name="Picture 6">
            <a:extLst>
              <a:ext uri="{FF2B5EF4-FFF2-40B4-BE49-F238E27FC236}">
                <a16:creationId xmlns:a16="http://schemas.microsoft.com/office/drawing/2014/main" id="{F942E7AA-9303-2F50-BD51-0DEB9F4C7E9D}"/>
              </a:ext>
            </a:extLst>
          </p:cNvPr>
          <p:cNvPicPr>
            <a:picLocks noChangeAspect="1"/>
          </p:cNvPicPr>
          <p:nvPr/>
        </p:nvPicPr>
        <p:blipFill>
          <a:blip r:embed="rId2"/>
          <a:stretch>
            <a:fillRect/>
          </a:stretch>
        </p:blipFill>
        <p:spPr>
          <a:xfrm>
            <a:off x="4496323" y="1232454"/>
            <a:ext cx="2866810" cy="2612596"/>
          </a:xfrm>
          <a:prstGeom prst="ellipse">
            <a:avLst/>
          </a:prstGeom>
        </p:spPr>
      </p:pic>
      <p:sp>
        <p:nvSpPr>
          <p:cNvPr id="8" name="Text Placeholder 2">
            <a:extLst>
              <a:ext uri="{FF2B5EF4-FFF2-40B4-BE49-F238E27FC236}">
                <a16:creationId xmlns:a16="http://schemas.microsoft.com/office/drawing/2014/main" id="{EF9CB51F-1C32-8A29-8F07-87EB3BC1BAFC}"/>
              </a:ext>
            </a:extLst>
          </p:cNvPr>
          <p:cNvSpPr txBox="1">
            <a:spLocks/>
          </p:cNvSpPr>
          <p:nvPr/>
        </p:nvSpPr>
        <p:spPr>
          <a:xfrm>
            <a:off x="538830" y="368603"/>
            <a:ext cx="2292860" cy="683448"/>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IN" sz="4000" dirty="0">
                <a:latin typeface="Modern Love" panose="04090805081005020601" pitchFamily="82" charset="0"/>
              </a:rPr>
              <a:t>My Self</a:t>
            </a:r>
          </a:p>
        </p:txBody>
      </p:sp>
    </p:spTree>
    <p:extLst>
      <p:ext uri="{BB962C8B-B14F-4D97-AF65-F5344CB8AC3E}">
        <p14:creationId xmlns:p14="http://schemas.microsoft.com/office/powerpoint/2010/main" val="3615071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6C97C-5F81-28A4-3269-D6F9EBE9FC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B557FC-33BF-5CA8-E0E8-563782A5C43C}"/>
              </a:ext>
            </a:extLst>
          </p:cNvPr>
          <p:cNvSpPr>
            <a:spLocks noGrp="1"/>
          </p:cNvSpPr>
          <p:nvPr>
            <p:ph type="ctrTitle"/>
          </p:nvPr>
        </p:nvSpPr>
        <p:spPr>
          <a:xfrm>
            <a:off x="1375983" y="2340142"/>
            <a:ext cx="9440034" cy="2177716"/>
          </a:xfrm>
        </p:spPr>
        <p:txBody>
          <a:bodyPr>
            <a:noAutofit/>
          </a:bodyPr>
          <a:lstStyle/>
          <a:p>
            <a:r>
              <a:rPr lang="en-IN" sz="7200" b="1" dirty="0">
                <a:latin typeface="Modern Love" panose="04090805081005020601" pitchFamily="82" charset="0"/>
              </a:rPr>
              <a:t>Exercise 9: Sorting a List</a:t>
            </a:r>
          </a:p>
        </p:txBody>
      </p:sp>
    </p:spTree>
    <p:extLst>
      <p:ext uri="{BB962C8B-B14F-4D97-AF65-F5344CB8AC3E}">
        <p14:creationId xmlns:p14="http://schemas.microsoft.com/office/powerpoint/2010/main" val="338651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3FAE1-96A7-80C7-35B2-8E21A365B5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F56543-D9E9-704A-BA34-0766C632A24A}"/>
              </a:ext>
            </a:extLst>
          </p:cNvPr>
          <p:cNvSpPr>
            <a:spLocks noGrp="1"/>
          </p:cNvSpPr>
          <p:nvPr>
            <p:ph type="title"/>
          </p:nvPr>
        </p:nvSpPr>
        <p:spPr>
          <a:xfrm>
            <a:off x="734786" y="825024"/>
            <a:ext cx="9078685" cy="5534526"/>
          </a:xfrm>
        </p:spPr>
        <p:txBody>
          <a:bodyPr>
            <a:noAutofit/>
          </a:bodyPr>
          <a:lstStyle/>
          <a:p>
            <a:pPr algn="l"/>
            <a:r>
              <a:rPr lang="en-US" sz="1800" dirty="0">
                <a:effectLst/>
                <a:latin typeface="Franklin Gothic Demi" panose="020B0703020102020204" pitchFamily="34" charset="0"/>
              </a:rPr>
              <a:t>Exercise 9: Sorting a List </a:t>
            </a:r>
            <a:br>
              <a:rPr lang="en-US" sz="1800" dirty="0">
                <a:effectLst/>
                <a:latin typeface="Franklin Gothic Demi" panose="020B0703020102020204" pitchFamily="34" charset="0"/>
              </a:rPr>
            </a:br>
            <a:br>
              <a:rPr lang="en-US" sz="1800" dirty="0">
                <a:effectLst/>
                <a:latin typeface="Franklin Gothic Demi" panose="020B0703020102020204" pitchFamily="34" charset="0"/>
              </a:rPr>
            </a:br>
            <a:r>
              <a:rPr lang="en-US" sz="1800" dirty="0">
                <a:effectLst/>
                <a:latin typeface="Franklin Gothic Demi" panose="020B0703020102020204" pitchFamily="34" charset="0"/>
              </a:rPr>
              <a:t>Write a Python program that: </a:t>
            </a:r>
            <a:br>
              <a:rPr lang="en-US" sz="1800" dirty="0">
                <a:effectLst/>
                <a:latin typeface="Franklin Gothic Demi" panose="020B0703020102020204" pitchFamily="34" charset="0"/>
              </a:rPr>
            </a:br>
            <a:r>
              <a:rPr lang="en-US" sz="1800" dirty="0">
                <a:effectLst/>
                <a:latin typeface="Franklin Gothic Demi" panose="020B0703020102020204" pitchFamily="34" charset="0"/>
              </a:rPr>
              <a:t>1. Asks the user to input a list of 5 numbers. </a:t>
            </a:r>
            <a:br>
              <a:rPr lang="en-US" sz="1800" dirty="0">
                <a:effectLst/>
                <a:latin typeface="Franklin Gothic Demi" panose="020B0703020102020204" pitchFamily="34" charset="0"/>
              </a:rPr>
            </a:br>
            <a:r>
              <a:rPr lang="en-US" sz="1800" dirty="0">
                <a:effectLst/>
                <a:latin typeface="Franklin Gothic Demi" panose="020B0703020102020204" pitchFamily="34" charset="0"/>
              </a:rPr>
              <a:t>2. Sorts the list in ascending order and displays it. </a:t>
            </a:r>
            <a:br>
              <a:rPr lang="en-US" sz="1800" dirty="0">
                <a:effectLst/>
                <a:latin typeface="Franklin Gothic Demi" panose="020B0703020102020204" pitchFamily="34" charset="0"/>
              </a:rPr>
            </a:br>
            <a:r>
              <a:rPr lang="en-US" sz="1800" dirty="0">
                <a:effectLst/>
                <a:latin typeface="Franklin Gothic Demi" panose="020B0703020102020204" pitchFamily="34" charset="0"/>
              </a:rPr>
              <a:t>3. Sorts the list in descending order and displays it. </a:t>
            </a:r>
            <a:br>
              <a:rPr lang="en-US" sz="1800" dirty="0">
                <a:effectLst/>
                <a:latin typeface="Franklin Gothic Demi" panose="020B0703020102020204" pitchFamily="34" charset="0"/>
              </a:rPr>
            </a:br>
            <a:br>
              <a:rPr lang="en-US" sz="1800" dirty="0">
                <a:effectLst/>
                <a:latin typeface="Franklin Gothic Demi" panose="020B0703020102020204" pitchFamily="34" charset="0"/>
              </a:rPr>
            </a:br>
            <a:r>
              <a:rPr lang="en-US" sz="1800" dirty="0">
                <a:effectLst/>
                <a:latin typeface="Franklin Gothic Demi" panose="020B0703020102020204" pitchFamily="34" charset="0"/>
              </a:rPr>
              <a:t>Code:-</a:t>
            </a:r>
            <a:br>
              <a:rPr lang="en-US" sz="1800" dirty="0">
                <a:effectLst/>
                <a:latin typeface="Franklin Gothic Demi" panose="020B0703020102020204" pitchFamily="34" charset="0"/>
              </a:rPr>
            </a:br>
            <a:br>
              <a:rPr lang="en-US" sz="1800" dirty="0">
                <a:effectLst/>
                <a:latin typeface="Franklin Gothic Demi" panose="020B0703020102020204" pitchFamily="34" charset="0"/>
              </a:rPr>
            </a:br>
            <a:r>
              <a:rPr lang="en-US" sz="1800" dirty="0">
                <a:effectLst/>
                <a:latin typeface="Franklin Gothic Demi" panose="020B0703020102020204" pitchFamily="34" charset="0"/>
              </a:rPr>
              <a:t>list=[]    #Empty list to store the no. from the users</a:t>
            </a:r>
            <a:br>
              <a:rPr lang="en-US" sz="1800" dirty="0">
                <a:effectLst/>
                <a:latin typeface="Franklin Gothic Demi" panose="020B0703020102020204" pitchFamily="34" charset="0"/>
              </a:rPr>
            </a:br>
            <a:r>
              <a:rPr lang="en-US" sz="1800" dirty="0">
                <a:effectLst/>
                <a:latin typeface="Franklin Gothic Demi" panose="020B0703020102020204" pitchFamily="34" charset="0"/>
              </a:rPr>
              <a:t>for </a:t>
            </a:r>
            <a:r>
              <a:rPr lang="en-US" sz="1800" dirty="0" err="1">
                <a:effectLst/>
                <a:latin typeface="Franklin Gothic Demi" panose="020B0703020102020204" pitchFamily="34" charset="0"/>
              </a:rPr>
              <a:t>i</a:t>
            </a:r>
            <a:r>
              <a:rPr lang="en-US" sz="1800" dirty="0">
                <a:effectLst/>
                <a:latin typeface="Franklin Gothic Demi" panose="020B0703020102020204" pitchFamily="34" charset="0"/>
              </a:rPr>
              <a:t> in range(5):   #Loop to take 5 inputs from the user</a:t>
            </a:r>
            <a:br>
              <a:rPr lang="en-US" sz="1800" dirty="0">
                <a:effectLst/>
                <a:latin typeface="Franklin Gothic Demi" panose="020B0703020102020204" pitchFamily="34" charset="0"/>
              </a:rPr>
            </a:br>
            <a:r>
              <a:rPr lang="en-US" sz="1800" dirty="0">
                <a:effectLst/>
                <a:latin typeface="Franklin Gothic Demi" panose="020B0703020102020204" pitchFamily="34" charset="0"/>
              </a:rPr>
              <a:t>    x=int(input(</a:t>
            </a:r>
            <a:r>
              <a:rPr lang="en-US" sz="1800" dirty="0" err="1">
                <a:effectLst/>
                <a:latin typeface="Franklin Gothic Demi" panose="020B0703020102020204" pitchFamily="34" charset="0"/>
              </a:rPr>
              <a:t>f"Enter</a:t>
            </a:r>
            <a:r>
              <a:rPr lang="en-US" sz="1800" dirty="0">
                <a:effectLst/>
                <a:latin typeface="Franklin Gothic Demi" panose="020B0703020102020204" pitchFamily="34" charset="0"/>
              </a:rPr>
              <a:t> the no.{i+1}: "))   #Take the 5 inputs from the users</a:t>
            </a:r>
            <a:br>
              <a:rPr lang="en-US" sz="1800" dirty="0">
                <a:effectLst/>
                <a:latin typeface="Franklin Gothic Demi" panose="020B0703020102020204" pitchFamily="34" charset="0"/>
              </a:rPr>
            </a:br>
            <a:r>
              <a:rPr lang="en-US" sz="1800" dirty="0">
                <a:effectLst/>
                <a:latin typeface="Franklin Gothic Demi" panose="020B0703020102020204" pitchFamily="34" charset="0"/>
              </a:rPr>
              <a:t>    </a:t>
            </a:r>
            <a:r>
              <a:rPr lang="en-US" sz="1800" dirty="0" err="1">
                <a:effectLst/>
                <a:latin typeface="Franklin Gothic Demi" panose="020B0703020102020204" pitchFamily="34" charset="0"/>
              </a:rPr>
              <a:t>list.append</a:t>
            </a:r>
            <a:r>
              <a:rPr lang="en-US" sz="1800" dirty="0">
                <a:effectLst/>
                <a:latin typeface="Franklin Gothic Demi" panose="020B0703020102020204" pitchFamily="34" charset="0"/>
              </a:rPr>
              <a:t>(x)     #Add the no. entered by the user to the list</a:t>
            </a:r>
            <a:br>
              <a:rPr lang="en-US" sz="1800" dirty="0">
                <a:effectLst/>
                <a:latin typeface="Franklin Gothic Demi" panose="020B0703020102020204" pitchFamily="34" charset="0"/>
              </a:rPr>
            </a:br>
            <a:r>
              <a:rPr lang="en-US" sz="1800" dirty="0">
                <a:effectLst/>
                <a:latin typeface="Franklin Gothic Demi" panose="020B0703020102020204" pitchFamily="34" charset="0"/>
              </a:rPr>
              <a:t>a=sorted(list)     #Sort the values in ascending order</a:t>
            </a:r>
            <a:br>
              <a:rPr lang="en-US" sz="1800" dirty="0">
                <a:effectLst/>
                <a:latin typeface="Franklin Gothic Demi" panose="020B0703020102020204" pitchFamily="34" charset="0"/>
              </a:rPr>
            </a:br>
            <a:r>
              <a:rPr lang="en-US" sz="1800" dirty="0">
                <a:effectLst/>
                <a:latin typeface="Franklin Gothic Demi" panose="020B0703020102020204" pitchFamily="34" charset="0"/>
              </a:rPr>
              <a:t>print("The list in ascending order: ", a)    #Display the value</a:t>
            </a:r>
            <a:br>
              <a:rPr lang="en-US" sz="1800" dirty="0">
                <a:effectLst/>
                <a:latin typeface="Franklin Gothic Demi" panose="020B0703020102020204" pitchFamily="34" charset="0"/>
              </a:rPr>
            </a:br>
            <a:r>
              <a:rPr lang="en-US" sz="1800" dirty="0">
                <a:effectLst/>
                <a:latin typeface="Franklin Gothic Demi" panose="020B0703020102020204" pitchFamily="34" charset="0"/>
              </a:rPr>
              <a:t>a=sorted(</a:t>
            </a:r>
            <a:r>
              <a:rPr lang="en-US" sz="1800" dirty="0" err="1">
                <a:effectLst/>
                <a:latin typeface="Franklin Gothic Demi" panose="020B0703020102020204" pitchFamily="34" charset="0"/>
              </a:rPr>
              <a:t>list,reverse</a:t>
            </a:r>
            <a:r>
              <a:rPr lang="en-US" sz="1800" dirty="0">
                <a:effectLst/>
                <a:latin typeface="Franklin Gothic Demi" panose="020B0703020102020204" pitchFamily="34" charset="0"/>
              </a:rPr>
              <a:t>=True)      #Sort the values in descending order</a:t>
            </a:r>
            <a:br>
              <a:rPr lang="en-US" sz="1800" dirty="0">
                <a:effectLst/>
                <a:latin typeface="Franklin Gothic Demi" panose="020B0703020102020204" pitchFamily="34" charset="0"/>
              </a:rPr>
            </a:br>
            <a:r>
              <a:rPr lang="en-US" sz="1800" dirty="0">
                <a:effectLst/>
                <a:latin typeface="Franklin Gothic Demi" panose="020B0703020102020204" pitchFamily="34" charset="0"/>
              </a:rPr>
              <a:t>print("The list in descending order: ", a)   #Display the values</a:t>
            </a:r>
            <a:br>
              <a:rPr lang="en-US" sz="1800" dirty="0">
                <a:effectLst/>
                <a:latin typeface="Franklin Gothic Demi" panose="020B0703020102020204" pitchFamily="34" charset="0"/>
              </a:rPr>
            </a:br>
            <a:br>
              <a:rPr lang="en-US" sz="1800" dirty="0">
                <a:effectLst/>
                <a:latin typeface="Franklin Gothic Demi" panose="020B0703020102020204" pitchFamily="34" charset="0"/>
              </a:rPr>
            </a:br>
            <a:r>
              <a:rPr lang="en-US" sz="1800" dirty="0">
                <a:latin typeface="Franklin Gothic Demi" panose="020B0703020102020204" pitchFamily="34" charset="0"/>
              </a:rPr>
              <a:t>Output:-</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Enter the no.1: 4</a:t>
            </a:r>
            <a:br>
              <a:rPr lang="en-US" sz="1800" dirty="0">
                <a:latin typeface="Franklin Gothic Demi" panose="020B0703020102020204" pitchFamily="34" charset="0"/>
              </a:rPr>
            </a:br>
            <a:r>
              <a:rPr lang="en-US" sz="1800" dirty="0">
                <a:latin typeface="Franklin Gothic Demi" panose="020B0703020102020204" pitchFamily="34" charset="0"/>
              </a:rPr>
              <a:t>Enter the no.2: 5</a:t>
            </a:r>
            <a:br>
              <a:rPr lang="en-US" sz="1800" dirty="0">
                <a:latin typeface="Franklin Gothic Demi" panose="020B0703020102020204" pitchFamily="34" charset="0"/>
              </a:rPr>
            </a:br>
            <a:r>
              <a:rPr lang="en-US" sz="1800" dirty="0">
                <a:latin typeface="Franklin Gothic Demi" panose="020B0703020102020204" pitchFamily="34" charset="0"/>
              </a:rPr>
              <a:t>Enter the no.3: 3</a:t>
            </a:r>
            <a:br>
              <a:rPr lang="en-US" sz="1800" dirty="0">
                <a:latin typeface="Franklin Gothic Demi" panose="020B0703020102020204" pitchFamily="34" charset="0"/>
              </a:rPr>
            </a:br>
            <a:r>
              <a:rPr lang="en-US" sz="1800" dirty="0">
                <a:latin typeface="Franklin Gothic Demi" panose="020B0703020102020204" pitchFamily="34" charset="0"/>
              </a:rPr>
              <a:t>Enter the no.4: 2</a:t>
            </a:r>
            <a:br>
              <a:rPr lang="en-US" sz="1800" dirty="0">
                <a:latin typeface="Franklin Gothic Demi" panose="020B0703020102020204" pitchFamily="34" charset="0"/>
              </a:rPr>
            </a:br>
            <a:r>
              <a:rPr lang="en-US" sz="1800" dirty="0">
                <a:latin typeface="Franklin Gothic Demi" panose="020B0703020102020204" pitchFamily="34" charset="0"/>
              </a:rPr>
              <a:t>Enter the no.5: 8</a:t>
            </a:r>
            <a:br>
              <a:rPr lang="en-US" sz="1800" dirty="0">
                <a:latin typeface="Franklin Gothic Demi" panose="020B0703020102020204" pitchFamily="34" charset="0"/>
              </a:rPr>
            </a:br>
            <a:r>
              <a:rPr lang="en-US" sz="1800" dirty="0">
                <a:latin typeface="Franklin Gothic Demi" panose="020B0703020102020204" pitchFamily="34" charset="0"/>
              </a:rPr>
              <a:t>The list in ascending order:  [2, 3, 4, 5, 8]</a:t>
            </a:r>
            <a:br>
              <a:rPr lang="en-US" sz="1800" dirty="0">
                <a:latin typeface="Franklin Gothic Demi" panose="020B0703020102020204" pitchFamily="34" charset="0"/>
              </a:rPr>
            </a:br>
            <a:r>
              <a:rPr lang="en-US" sz="1800" dirty="0">
                <a:latin typeface="Franklin Gothic Demi" panose="020B0703020102020204" pitchFamily="34" charset="0"/>
              </a:rPr>
              <a:t>The list in descending order:  [8, 5, 4, 3, 2]</a:t>
            </a:r>
            <a:br>
              <a:rPr lang="en-US" sz="1800" dirty="0">
                <a:latin typeface="Franklin Gothic Demi" panose="020B0703020102020204" pitchFamily="34" charset="0"/>
              </a:rPr>
            </a:br>
            <a:br>
              <a:rPr lang="en-IN" sz="800" dirty="0"/>
            </a:br>
            <a:endParaRPr lang="en-US" sz="1800" dirty="0">
              <a:effectLst/>
              <a:latin typeface="Franklin Gothic Demi" panose="020B0703020102020204" pitchFamily="34" charset="0"/>
            </a:endParaRPr>
          </a:p>
        </p:txBody>
      </p:sp>
    </p:spTree>
    <p:extLst>
      <p:ext uri="{BB962C8B-B14F-4D97-AF65-F5344CB8AC3E}">
        <p14:creationId xmlns:p14="http://schemas.microsoft.com/office/powerpoint/2010/main" val="276335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4E4D0-30D9-02A4-607C-AA0889ECFC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FB2C3F-AB7F-B7BA-455D-85FA7ED81895}"/>
              </a:ext>
            </a:extLst>
          </p:cNvPr>
          <p:cNvSpPr>
            <a:spLocks noGrp="1"/>
          </p:cNvSpPr>
          <p:nvPr>
            <p:ph type="ctrTitle"/>
          </p:nvPr>
        </p:nvSpPr>
        <p:spPr>
          <a:xfrm>
            <a:off x="1375983" y="2514599"/>
            <a:ext cx="9440034" cy="1828801"/>
          </a:xfrm>
        </p:spPr>
        <p:txBody>
          <a:bodyPr>
            <a:normAutofit/>
          </a:bodyPr>
          <a:lstStyle/>
          <a:p>
            <a:r>
              <a:rPr lang="en-IN" sz="7200" b="1" dirty="0">
                <a:effectLst/>
                <a:latin typeface="Modern Love" panose="04090805081005020601" pitchFamily="82" charset="0"/>
              </a:rPr>
              <a:t>Part 10: List Slicing</a:t>
            </a:r>
          </a:p>
        </p:txBody>
      </p:sp>
    </p:spTree>
    <p:extLst>
      <p:ext uri="{BB962C8B-B14F-4D97-AF65-F5344CB8AC3E}">
        <p14:creationId xmlns:p14="http://schemas.microsoft.com/office/powerpoint/2010/main" val="4204137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9DBE7-B8E5-5EEB-2806-811C2D0627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23537C-4C03-97FE-FDC5-D26FBB2F0059}"/>
              </a:ext>
            </a:extLst>
          </p:cNvPr>
          <p:cNvSpPr>
            <a:spLocks noGrp="1"/>
          </p:cNvSpPr>
          <p:nvPr>
            <p:ph type="title"/>
          </p:nvPr>
        </p:nvSpPr>
        <p:spPr>
          <a:xfrm>
            <a:off x="898071" y="661737"/>
            <a:ext cx="7217230" cy="5534526"/>
          </a:xfrm>
        </p:spPr>
        <p:txBody>
          <a:bodyPr>
            <a:noAutofit/>
          </a:bodyPr>
          <a:lstStyle/>
          <a:p>
            <a:pPr algn="l"/>
            <a:r>
              <a:rPr lang="en-US" sz="1800" dirty="0">
                <a:latin typeface="Franklin Gothic Demi" panose="020B0703020102020204" pitchFamily="34" charset="0"/>
              </a:rPr>
              <a:t>Exercise 10: List Slicing </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Given the list numbers = [1, 2, 3, 4, 5, 6, 7, 8, 9, 10], perform the following: </a:t>
            </a:r>
            <a:br>
              <a:rPr lang="en-US" sz="1800" dirty="0">
                <a:latin typeface="Franklin Gothic Demi" panose="020B0703020102020204" pitchFamily="34" charset="0"/>
              </a:rPr>
            </a:br>
            <a:r>
              <a:rPr lang="en-US" sz="1800" dirty="0">
                <a:latin typeface="Franklin Gothic Demi" panose="020B0703020102020204" pitchFamily="34" charset="0"/>
              </a:rPr>
              <a:t>1. Print the first 5 elements. </a:t>
            </a:r>
            <a:br>
              <a:rPr lang="en-US" sz="1800" dirty="0">
                <a:latin typeface="Franklin Gothic Demi" panose="020B0703020102020204" pitchFamily="34" charset="0"/>
              </a:rPr>
            </a:br>
            <a:r>
              <a:rPr lang="en-US" sz="1800" dirty="0">
                <a:latin typeface="Franklin Gothic Demi" panose="020B0703020102020204" pitchFamily="34" charset="0"/>
              </a:rPr>
              <a:t>2. Print the last 5 elements. </a:t>
            </a:r>
            <a:br>
              <a:rPr lang="en-US" sz="1800" dirty="0">
                <a:latin typeface="Franklin Gothic Demi" panose="020B0703020102020204" pitchFamily="34" charset="0"/>
              </a:rPr>
            </a:br>
            <a:r>
              <a:rPr lang="en-US" sz="1800" dirty="0">
                <a:latin typeface="Franklin Gothic Demi" panose="020B0703020102020204" pitchFamily="34" charset="0"/>
              </a:rPr>
              <a:t>3. Print the elements from index 2 to index 7</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Code:-</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numbers=[1,2,3,4,5,6,7,8,9,10]    #Given list of </a:t>
            </a:r>
            <a:r>
              <a:rPr lang="en-US" sz="1800" dirty="0" err="1">
                <a:latin typeface="Franklin Gothic Demi" panose="020B0703020102020204" pitchFamily="34" charset="0"/>
              </a:rPr>
              <a:t>no.s</a:t>
            </a:r>
            <a:r>
              <a:rPr lang="en-US" sz="1800" dirty="0">
                <a:latin typeface="Franklin Gothic Demi" panose="020B0703020102020204" pitchFamily="34" charset="0"/>
              </a:rPr>
              <a:t>      </a:t>
            </a:r>
            <a:br>
              <a:rPr lang="en-US" sz="1800" dirty="0">
                <a:latin typeface="Franklin Gothic Demi" panose="020B0703020102020204" pitchFamily="34" charset="0"/>
              </a:rPr>
            </a:br>
            <a:r>
              <a:rPr lang="en-US" sz="1800" dirty="0">
                <a:latin typeface="Franklin Gothic Demi" panose="020B0703020102020204" pitchFamily="34" charset="0"/>
              </a:rPr>
              <a:t>x=numbers[0:5]    #To print </a:t>
            </a:r>
            <a:r>
              <a:rPr lang="en-US" sz="1800" dirty="0" err="1">
                <a:latin typeface="Franklin Gothic Demi" panose="020B0703020102020204" pitchFamily="34" charset="0"/>
              </a:rPr>
              <a:t>frist</a:t>
            </a:r>
            <a:r>
              <a:rPr lang="en-US" sz="1800" dirty="0">
                <a:latin typeface="Franklin Gothic Demi" panose="020B0703020102020204" pitchFamily="34" charset="0"/>
              </a:rPr>
              <a:t> 5 elements</a:t>
            </a:r>
            <a:br>
              <a:rPr lang="en-US" sz="1800" dirty="0">
                <a:latin typeface="Franklin Gothic Demi" panose="020B0703020102020204" pitchFamily="34" charset="0"/>
              </a:rPr>
            </a:br>
            <a:r>
              <a:rPr lang="en-US" sz="1800" dirty="0">
                <a:latin typeface="Franklin Gothic Demi" panose="020B0703020102020204" pitchFamily="34" charset="0"/>
              </a:rPr>
              <a:t>print("Enter first 5 element: ", x)    #Display the results</a:t>
            </a:r>
            <a:br>
              <a:rPr lang="en-US" sz="1800" dirty="0">
                <a:latin typeface="Franklin Gothic Demi" panose="020B0703020102020204" pitchFamily="34" charset="0"/>
              </a:rPr>
            </a:br>
            <a:r>
              <a:rPr lang="en-US" sz="1800" dirty="0">
                <a:latin typeface="Franklin Gothic Demi" panose="020B0703020102020204" pitchFamily="34" charset="0"/>
              </a:rPr>
              <a:t>y=numbers[-5:]    #To print last 5 elements</a:t>
            </a:r>
            <a:br>
              <a:rPr lang="en-US" sz="1800" dirty="0">
                <a:latin typeface="Franklin Gothic Demi" panose="020B0703020102020204" pitchFamily="34" charset="0"/>
              </a:rPr>
            </a:br>
            <a:r>
              <a:rPr lang="en-US" sz="1800" dirty="0">
                <a:latin typeface="Franklin Gothic Demi" panose="020B0703020102020204" pitchFamily="34" charset="0"/>
              </a:rPr>
              <a:t>print("Enter the last 5 element: ", y)   #Display the results</a:t>
            </a:r>
            <a:br>
              <a:rPr lang="en-US" sz="1800" dirty="0">
                <a:latin typeface="Franklin Gothic Demi" panose="020B0703020102020204" pitchFamily="34" charset="0"/>
              </a:rPr>
            </a:br>
            <a:r>
              <a:rPr lang="en-US" sz="1800" dirty="0">
                <a:latin typeface="Franklin Gothic Demi" panose="020B0703020102020204" pitchFamily="34" charset="0"/>
              </a:rPr>
              <a:t>z=numbers[2:8]   #To print the elements from 2 to 7 index</a:t>
            </a:r>
            <a:br>
              <a:rPr lang="en-US" sz="1800" dirty="0">
                <a:latin typeface="Franklin Gothic Demi" panose="020B0703020102020204" pitchFamily="34" charset="0"/>
              </a:rPr>
            </a:br>
            <a:r>
              <a:rPr lang="en-US" sz="1800" dirty="0">
                <a:latin typeface="Franklin Gothic Demi" panose="020B0703020102020204" pitchFamily="34" charset="0"/>
              </a:rPr>
              <a:t>print("Enter the between 2 </a:t>
            </a:r>
            <a:r>
              <a:rPr lang="en-US" sz="1800" dirty="0" err="1">
                <a:latin typeface="Franklin Gothic Demi" panose="020B0703020102020204" pitchFamily="34" charset="0"/>
              </a:rPr>
              <a:t>no.:",z</a:t>
            </a:r>
            <a:r>
              <a:rPr lang="en-US" sz="1800" dirty="0">
                <a:latin typeface="Franklin Gothic Demi" panose="020B0703020102020204" pitchFamily="34" charset="0"/>
              </a:rPr>
              <a:t>)   #Display the results</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Output:-</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Enter first 5 element:  [1, 2, 3, 4, 5]</a:t>
            </a:r>
            <a:br>
              <a:rPr lang="en-US" sz="1800" dirty="0">
                <a:latin typeface="Franklin Gothic Demi" panose="020B0703020102020204" pitchFamily="34" charset="0"/>
              </a:rPr>
            </a:br>
            <a:r>
              <a:rPr lang="en-US" sz="1800" dirty="0">
                <a:latin typeface="Franklin Gothic Demi" panose="020B0703020102020204" pitchFamily="34" charset="0"/>
              </a:rPr>
              <a:t>Enter the last 5 element:  [6, 7, 8, 9, 10]</a:t>
            </a:r>
            <a:br>
              <a:rPr lang="en-US" sz="1800" dirty="0">
                <a:latin typeface="Franklin Gothic Demi" panose="020B0703020102020204" pitchFamily="34" charset="0"/>
              </a:rPr>
            </a:br>
            <a:r>
              <a:rPr lang="en-US" sz="1800" dirty="0">
                <a:latin typeface="Franklin Gothic Demi" panose="020B0703020102020204" pitchFamily="34" charset="0"/>
              </a:rPr>
              <a:t>Enter the between 2 no.: [3, 4, 5, 6, 7, 8]</a:t>
            </a:r>
            <a:endParaRPr lang="en-US" sz="1800" dirty="0">
              <a:effectLst/>
              <a:latin typeface="Franklin Gothic Demi" panose="020B0703020102020204" pitchFamily="34" charset="0"/>
            </a:endParaRPr>
          </a:p>
        </p:txBody>
      </p:sp>
    </p:spTree>
    <p:extLst>
      <p:ext uri="{BB962C8B-B14F-4D97-AF65-F5344CB8AC3E}">
        <p14:creationId xmlns:p14="http://schemas.microsoft.com/office/powerpoint/2010/main" val="3032407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7AE1D-51BB-8983-48EB-C5C0D1D413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F0508-CBA3-927C-3DB2-5AE9C7FB51A4}"/>
              </a:ext>
            </a:extLst>
          </p:cNvPr>
          <p:cNvSpPr>
            <a:spLocks noGrp="1"/>
          </p:cNvSpPr>
          <p:nvPr>
            <p:ph type="ctrTitle"/>
          </p:nvPr>
        </p:nvSpPr>
        <p:spPr>
          <a:xfrm>
            <a:off x="1375983" y="2298929"/>
            <a:ext cx="9440034" cy="1828801"/>
          </a:xfrm>
        </p:spPr>
        <p:txBody>
          <a:bodyPr>
            <a:normAutofit/>
          </a:bodyPr>
          <a:lstStyle/>
          <a:p>
            <a:r>
              <a:rPr lang="en-IN" sz="7200" b="1" dirty="0">
                <a:effectLst/>
                <a:latin typeface="Modern Love" panose="04090805081005020601" pitchFamily="82" charset="0"/>
              </a:rPr>
              <a:t>Part 11: Nested List </a:t>
            </a:r>
          </a:p>
        </p:txBody>
      </p:sp>
    </p:spTree>
    <p:extLst>
      <p:ext uri="{BB962C8B-B14F-4D97-AF65-F5344CB8AC3E}">
        <p14:creationId xmlns:p14="http://schemas.microsoft.com/office/powerpoint/2010/main" val="3083088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547C0-AB65-BE60-4405-C4BC309CC5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9A1A28-1CC8-00C5-1F15-FFEA6D449D6F}"/>
              </a:ext>
            </a:extLst>
          </p:cNvPr>
          <p:cNvSpPr>
            <a:spLocks noGrp="1"/>
          </p:cNvSpPr>
          <p:nvPr>
            <p:ph type="title"/>
          </p:nvPr>
        </p:nvSpPr>
        <p:spPr>
          <a:xfrm>
            <a:off x="342899" y="661737"/>
            <a:ext cx="7886701" cy="5534526"/>
          </a:xfrm>
        </p:spPr>
        <p:txBody>
          <a:bodyPr>
            <a:noAutofit/>
          </a:bodyPr>
          <a:lstStyle/>
          <a:p>
            <a:pPr algn="l"/>
            <a:r>
              <a:rPr lang="en-US" sz="1800" dirty="0">
                <a:effectLst/>
                <a:latin typeface="Franklin Gothic Demi" panose="020B0703020102020204" pitchFamily="34" charset="0"/>
              </a:rPr>
              <a:t>Exercise 11: Nested List </a:t>
            </a:r>
            <a:br>
              <a:rPr lang="en-US" sz="1800" dirty="0">
                <a:effectLst/>
                <a:latin typeface="Franklin Gothic Demi" panose="020B0703020102020204" pitchFamily="34" charset="0"/>
              </a:rPr>
            </a:br>
            <a:br>
              <a:rPr lang="en-US" sz="1800" dirty="0">
                <a:effectLst/>
                <a:latin typeface="Franklin Gothic Demi" panose="020B0703020102020204" pitchFamily="34" charset="0"/>
              </a:rPr>
            </a:br>
            <a:r>
              <a:rPr lang="en-US" sz="1800" dirty="0">
                <a:effectLst/>
                <a:latin typeface="Franklin Gothic Demi" panose="020B0703020102020204" pitchFamily="34" charset="0"/>
              </a:rPr>
              <a:t>Write a Python program that: </a:t>
            </a:r>
            <a:br>
              <a:rPr lang="en-US" sz="1800" dirty="0">
                <a:effectLst/>
                <a:latin typeface="Franklin Gothic Demi" panose="020B0703020102020204" pitchFamily="34" charset="0"/>
              </a:rPr>
            </a:br>
            <a:r>
              <a:rPr lang="en-US" sz="1800" dirty="0">
                <a:effectLst/>
                <a:latin typeface="Franklin Gothic Demi" panose="020B0703020102020204" pitchFamily="34" charset="0"/>
              </a:rPr>
              <a:t>1. Takes input of 3 students' names and their respective scores in 3 subjects. </a:t>
            </a:r>
            <a:br>
              <a:rPr lang="en-US" sz="1800" dirty="0">
                <a:effectLst/>
                <a:latin typeface="Franklin Gothic Demi" panose="020B0703020102020204" pitchFamily="34" charset="0"/>
              </a:rPr>
            </a:br>
            <a:r>
              <a:rPr lang="en-US" sz="1800" dirty="0">
                <a:effectLst/>
                <a:latin typeface="Franklin Gothic Demi" panose="020B0703020102020204" pitchFamily="34" charset="0"/>
              </a:rPr>
              <a:t>2. Stores them in a nested list. </a:t>
            </a:r>
            <a:br>
              <a:rPr lang="en-US" sz="1800" dirty="0">
                <a:effectLst/>
                <a:latin typeface="Franklin Gothic Demi" panose="020B0703020102020204" pitchFamily="34" charset="0"/>
              </a:rPr>
            </a:br>
            <a:r>
              <a:rPr lang="en-US" sz="1800" dirty="0">
                <a:effectLst/>
                <a:latin typeface="Franklin Gothic Demi" panose="020B0703020102020204" pitchFamily="34" charset="0"/>
              </a:rPr>
              <a:t>3. Prints each student's name and their average score</a:t>
            </a:r>
            <a:br>
              <a:rPr lang="en-US" sz="1800" dirty="0">
                <a:effectLst/>
                <a:latin typeface="Franklin Gothic Demi" panose="020B0703020102020204" pitchFamily="34" charset="0"/>
              </a:rPr>
            </a:br>
            <a:br>
              <a:rPr lang="en-US" sz="1800" dirty="0">
                <a:effectLst/>
                <a:latin typeface="Franklin Gothic Demi" panose="020B0703020102020204" pitchFamily="34" charset="0"/>
              </a:rPr>
            </a:br>
            <a:r>
              <a:rPr lang="en-US" sz="1800" dirty="0">
                <a:effectLst/>
                <a:latin typeface="Franklin Gothic Demi" panose="020B0703020102020204" pitchFamily="34" charset="0"/>
              </a:rPr>
              <a:t>Code:-</a:t>
            </a:r>
            <a:br>
              <a:rPr lang="en-US" sz="1800" dirty="0">
                <a:effectLst/>
                <a:latin typeface="Franklin Gothic Demi" panose="020B0703020102020204" pitchFamily="34" charset="0"/>
              </a:rPr>
            </a:br>
            <a:br>
              <a:rPr lang="en-US" sz="1800" dirty="0">
                <a:effectLst/>
                <a:latin typeface="Franklin Gothic Demi" panose="020B0703020102020204" pitchFamily="34" charset="0"/>
              </a:rPr>
            </a:br>
            <a:r>
              <a:rPr lang="en-US" sz="1800" dirty="0">
                <a:effectLst/>
                <a:latin typeface="Franklin Gothic Demi" panose="020B0703020102020204" pitchFamily="34" charset="0"/>
              </a:rPr>
              <a:t>students=[]     #Empty list to store students data</a:t>
            </a:r>
            <a:br>
              <a:rPr lang="en-US" sz="1800" dirty="0">
                <a:effectLst/>
                <a:latin typeface="Franklin Gothic Demi" panose="020B0703020102020204" pitchFamily="34" charset="0"/>
              </a:rPr>
            </a:br>
            <a:r>
              <a:rPr lang="en-US" sz="1800" dirty="0">
                <a:effectLst/>
                <a:latin typeface="Franklin Gothic Demi" panose="020B0703020102020204" pitchFamily="34" charset="0"/>
              </a:rPr>
              <a:t>for </a:t>
            </a:r>
            <a:r>
              <a:rPr lang="en-US" sz="1800" dirty="0" err="1">
                <a:effectLst/>
                <a:latin typeface="Franklin Gothic Demi" panose="020B0703020102020204" pitchFamily="34" charset="0"/>
              </a:rPr>
              <a:t>i</a:t>
            </a:r>
            <a:r>
              <a:rPr lang="en-US" sz="1800" dirty="0">
                <a:effectLst/>
                <a:latin typeface="Franklin Gothic Demi" panose="020B0703020102020204" pitchFamily="34" charset="0"/>
              </a:rPr>
              <a:t> in range(3):    #Take input for 3 </a:t>
            </a:r>
            <a:r>
              <a:rPr lang="en-US" sz="1800" dirty="0" err="1">
                <a:effectLst/>
                <a:latin typeface="Franklin Gothic Demi" panose="020B0703020102020204" pitchFamily="34" charset="0"/>
              </a:rPr>
              <a:t>stdents</a:t>
            </a:r>
            <a:br>
              <a:rPr lang="en-US" sz="1800" dirty="0">
                <a:effectLst/>
                <a:latin typeface="Franklin Gothic Demi" panose="020B0703020102020204" pitchFamily="34" charset="0"/>
              </a:rPr>
            </a:br>
            <a:r>
              <a:rPr lang="en-US" sz="1800" dirty="0">
                <a:effectLst/>
                <a:latin typeface="Franklin Gothic Demi" panose="020B0703020102020204" pitchFamily="34" charset="0"/>
              </a:rPr>
              <a:t>    name=input(</a:t>
            </a:r>
            <a:r>
              <a:rPr lang="en-US" sz="1800" dirty="0" err="1">
                <a:effectLst/>
                <a:latin typeface="Franklin Gothic Demi" panose="020B0703020102020204" pitchFamily="34" charset="0"/>
              </a:rPr>
              <a:t>f"Enter</a:t>
            </a:r>
            <a:r>
              <a:rPr lang="en-US" sz="1800" dirty="0">
                <a:effectLst/>
                <a:latin typeface="Franklin Gothic Demi" panose="020B0703020102020204" pitchFamily="34" charset="0"/>
              </a:rPr>
              <a:t> the name of student{i+1}: ")</a:t>
            </a:r>
            <a:br>
              <a:rPr lang="en-US" sz="1800" dirty="0">
                <a:effectLst/>
                <a:latin typeface="Franklin Gothic Demi" panose="020B0703020102020204" pitchFamily="34" charset="0"/>
              </a:rPr>
            </a:br>
            <a:r>
              <a:rPr lang="en-US" sz="1800" dirty="0">
                <a:effectLst/>
                <a:latin typeface="Franklin Gothic Demi" panose="020B0703020102020204" pitchFamily="34" charset="0"/>
              </a:rPr>
              <a:t>    #To take the 3 scores for each student</a:t>
            </a:r>
            <a:br>
              <a:rPr lang="en-US" sz="1800" dirty="0">
                <a:effectLst/>
                <a:latin typeface="Franklin Gothic Demi" panose="020B0703020102020204" pitchFamily="34" charset="0"/>
              </a:rPr>
            </a:br>
            <a:r>
              <a:rPr lang="en-US" sz="1800" dirty="0">
                <a:effectLst/>
                <a:latin typeface="Franklin Gothic Demi" panose="020B0703020102020204" pitchFamily="34" charset="0"/>
              </a:rPr>
              <a:t>    scores=[]</a:t>
            </a:r>
            <a:br>
              <a:rPr lang="en-US" sz="1800" dirty="0">
                <a:effectLst/>
                <a:latin typeface="Franklin Gothic Demi" panose="020B0703020102020204" pitchFamily="34" charset="0"/>
              </a:rPr>
            </a:br>
            <a:r>
              <a:rPr lang="en-US" sz="1800" dirty="0">
                <a:effectLst/>
                <a:latin typeface="Franklin Gothic Demi" panose="020B0703020102020204" pitchFamily="34" charset="0"/>
              </a:rPr>
              <a:t>    for j in range(1,4):</a:t>
            </a:r>
            <a:br>
              <a:rPr lang="en-US" sz="1800" dirty="0">
                <a:effectLst/>
                <a:latin typeface="Franklin Gothic Demi" panose="020B0703020102020204" pitchFamily="34" charset="0"/>
              </a:rPr>
            </a:br>
            <a:r>
              <a:rPr lang="en-US" sz="1800" dirty="0">
                <a:effectLst/>
                <a:latin typeface="Franklin Gothic Demi" panose="020B0703020102020204" pitchFamily="34" charset="0"/>
              </a:rPr>
              <a:t>        score=int(input(</a:t>
            </a:r>
            <a:r>
              <a:rPr lang="en-US" sz="1800" dirty="0" err="1">
                <a:effectLst/>
                <a:latin typeface="Franklin Gothic Demi" panose="020B0703020102020204" pitchFamily="34" charset="0"/>
              </a:rPr>
              <a:t>f"Enter</a:t>
            </a:r>
            <a:r>
              <a:rPr lang="en-US" sz="1800" dirty="0">
                <a:effectLst/>
                <a:latin typeface="Franklin Gothic Demi" panose="020B0703020102020204" pitchFamily="34" charset="0"/>
              </a:rPr>
              <a:t> the score of subject{j} for {name}: "))</a:t>
            </a:r>
            <a:br>
              <a:rPr lang="en-US" sz="1800" dirty="0">
                <a:effectLst/>
                <a:latin typeface="Franklin Gothic Demi" panose="020B0703020102020204" pitchFamily="34" charset="0"/>
              </a:rPr>
            </a:br>
            <a:r>
              <a:rPr lang="en-US" sz="1800" dirty="0">
                <a:effectLst/>
                <a:latin typeface="Franklin Gothic Demi" panose="020B0703020102020204" pitchFamily="34" charset="0"/>
              </a:rPr>
              <a:t>        </a:t>
            </a:r>
            <a:r>
              <a:rPr lang="en-US" sz="1800" dirty="0" err="1">
                <a:effectLst/>
                <a:latin typeface="Franklin Gothic Demi" panose="020B0703020102020204" pitchFamily="34" charset="0"/>
              </a:rPr>
              <a:t>scores.append</a:t>
            </a:r>
            <a:r>
              <a:rPr lang="en-US" sz="1800" dirty="0">
                <a:effectLst/>
                <a:latin typeface="Franklin Gothic Demi" panose="020B0703020102020204" pitchFamily="34" charset="0"/>
              </a:rPr>
              <a:t>(score)</a:t>
            </a:r>
            <a:br>
              <a:rPr lang="en-US" sz="1800" dirty="0">
                <a:effectLst/>
                <a:latin typeface="Franklin Gothic Demi" panose="020B0703020102020204" pitchFamily="34" charset="0"/>
              </a:rPr>
            </a:br>
            <a:r>
              <a:rPr lang="en-US" sz="1800" dirty="0">
                <a:effectLst/>
                <a:latin typeface="Franklin Gothic Demi" panose="020B0703020102020204" pitchFamily="34" charset="0"/>
              </a:rPr>
              <a:t>    #To store name and scores of students in nested list</a:t>
            </a:r>
            <a:br>
              <a:rPr lang="en-US" sz="1800" dirty="0">
                <a:effectLst/>
                <a:latin typeface="Franklin Gothic Demi" panose="020B0703020102020204" pitchFamily="34" charset="0"/>
              </a:rPr>
            </a:br>
            <a:r>
              <a:rPr lang="en-US" sz="1800" dirty="0">
                <a:effectLst/>
                <a:latin typeface="Franklin Gothic Demi" panose="020B0703020102020204" pitchFamily="34" charset="0"/>
              </a:rPr>
              <a:t>    </a:t>
            </a:r>
            <a:r>
              <a:rPr lang="en-US" sz="1800" dirty="0" err="1">
                <a:effectLst/>
                <a:latin typeface="Franklin Gothic Demi" panose="020B0703020102020204" pitchFamily="34" charset="0"/>
              </a:rPr>
              <a:t>students.append</a:t>
            </a:r>
            <a:r>
              <a:rPr lang="en-US" sz="1800" dirty="0">
                <a:effectLst/>
                <a:latin typeface="Franklin Gothic Demi" panose="020B0703020102020204" pitchFamily="34" charset="0"/>
              </a:rPr>
              <a:t>([name, scores])</a:t>
            </a:r>
            <a:br>
              <a:rPr lang="en-US" sz="1800" dirty="0">
                <a:effectLst/>
                <a:latin typeface="Franklin Gothic Demi" panose="020B0703020102020204" pitchFamily="34" charset="0"/>
              </a:rPr>
            </a:br>
            <a:r>
              <a:rPr lang="en-US" sz="1800" dirty="0">
                <a:effectLst/>
                <a:latin typeface="Franklin Gothic Demi" panose="020B0703020102020204" pitchFamily="34" charset="0"/>
              </a:rPr>
              <a:t>#Calculate and display the name and average score</a:t>
            </a:r>
            <a:br>
              <a:rPr lang="en-US" sz="1800" dirty="0">
                <a:effectLst/>
                <a:latin typeface="Franklin Gothic Demi" panose="020B0703020102020204" pitchFamily="34" charset="0"/>
              </a:rPr>
            </a:br>
            <a:r>
              <a:rPr lang="en-US" sz="1800" dirty="0">
                <a:effectLst/>
                <a:latin typeface="Franklin Gothic Demi" panose="020B0703020102020204" pitchFamily="34" charset="0"/>
              </a:rPr>
              <a:t>for student in students:</a:t>
            </a:r>
            <a:br>
              <a:rPr lang="en-US" sz="1800" dirty="0">
                <a:effectLst/>
                <a:latin typeface="Franklin Gothic Demi" panose="020B0703020102020204" pitchFamily="34" charset="0"/>
              </a:rPr>
            </a:br>
            <a:r>
              <a:rPr lang="en-US" sz="1800" dirty="0">
                <a:effectLst/>
                <a:latin typeface="Franklin Gothic Demi" panose="020B0703020102020204" pitchFamily="34" charset="0"/>
              </a:rPr>
              <a:t>    name=student[0]</a:t>
            </a:r>
            <a:br>
              <a:rPr lang="en-US" sz="1800" dirty="0">
                <a:effectLst/>
                <a:latin typeface="Franklin Gothic Demi" panose="020B0703020102020204" pitchFamily="34" charset="0"/>
              </a:rPr>
            </a:br>
            <a:r>
              <a:rPr lang="en-US" sz="1800" dirty="0">
                <a:effectLst/>
                <a:latin typeface="Franklin Gothic Demi" panose="020B0703020102020204" pitchFamily="34" charset="0"/>
              </a:rPr>
              <a:t>    scores=student[1]</a:t>
            </a:r>
            <a:br>
              <a:rPr lang="en-US" sz="1800" dirty="0">
                <a:effectLst/>
                <a:latin typeface="Franklin Gothic Demi" panose="020B0703020102020204" pitchFamily="34" charset="0"/>
              </a:rPr>
            </a:br>
            <a:r>
              <a:rPr lang="en-US" sz="1800" dirty="0">
                <a:effectLst/>
                <a:latin typeface="Franklin Gothic Demi" panose="020B0703020102020204" pitchFamily="34" charset="0"/>
              </a:rPr>
              <a:t>    </a:t>
            </a:r>
            <a:r>
              <a:rPr lang="en-US" sz="1800" dirty="0" err="1">
                <a:effectLst/>
                <a:latin typeface="Franklin Gothic Demi" panose="020B0703020102020204" pitchFamily="34" charset="0"/>
              </a:rPr>
              <a:t>ave_sco</a:t>
            </a:r>
            <a:r>
              <a:rPr lang="en-US" sz="1800" dirty="0">
                <a:effectLst/>
                <a:latin typeface="Franklin Gothic Demi" panose="020B0703020102020204" pitchFamily="34" charset="0"/>
              </a:rPr>
              <a:t>=sum(scores)/</a:t>
            </a:r>
            <a:r>
              <a:rPr lang="en-US" sz="1800" dirty="0" err="1">
                <a:effectLst/>
                <a:latin typeface="Franklin Gothic Demi" panose="020B0703020102020204" pitchFamily="34" charset="0"/>
              </a:rPr>
              <a:t>len</a:t>
            </a:r>
            <a:r>
              <a:rPr lang="en-US" sz="1800" dirty="0">
                <a:effectLst/>
                <a:latin typeface="Franklin Gothic Demi" panose="020B0703020102020204" pitchFamily="34" charset="0"/>
              </a:rPr>
              <a:t>(scores)    #calculate the average score</a:t>
            </a:r>
            <a:br>
              <a:rPr lang="en-US" sz="1800" dirty="0">
                <a:effectLst/>
                <a:latin typeface="Franklin Gothic Demi" panose="020B0703020102020204" pitchFamily="34" charset="0"/>
              </a:rPr>
            </a:br>
            <a:r>
              <a:rPr lang="en-US" sz="1800" dirty="0">
                <a:effectLst/>
                <a:latin typeface="Franklin Gothic Demi" panose="020B0703020102020204" pitchFamily="34" charset="0"/>
              </a:rPr>
              <a:t>    print(f"{name}'s average score is: {ave_sco:.2f}")     #Display the result</a:t>
            </a:r>
          </a:p>
        </p:txBody>
      </p:sp>
      <p:sp>
        <p:nvSpPr>
          <p:cNvPr id="4" name="TextBox 3">
            <a:extLst>
              <a:ext uri="{FF2B5EF4-FFF2-40B4-BE49-F238E27FC236}">
                <a16:creationId xmlns:a16="http://schemas.microsoft.com/office/drawing/2014/main" id="{31D12ACF-BB1E-E831-5FF6-B74A63654A57}"/>
              </a:ext>
            </a:extLst>
          </p:cNvPr>
          <p:cNvSpPr txBox="1"/>
          <p:nvPr/>
        </p:nvSpPr>
        <p:spPr>
          <a:xfrm>
            <a:off x="7543800" y="661737"/>
            <a:ext cx="4648200" cy="4801314"/>
          </a:xfrm>
          <a:prstGeom prst="rect">
            <a:avLst/>
          </a:prstGeom>
          <a:noFill/>
        </p:spPr>
        <p:txBody>
          <a:bodyPr wrap="square">
            <a:spAutoFit/>
          </a:bodyPr>
          <a:lstStyle/>
          <a:p>
            <a:r>
              <a:rPr lang="en-US" sz="1800" dirty="0">
                <a:effectLst/>
                <a:latin typeface="Franklin Gothic Demi" panose="020B0703020102020204" pitchFamily="34" charset="0"/>
              </a:rPr>
              <a:t>Output:-</a:t>
            </a:r>
            <a:br>
              <a:rPr lang="en-US" sz="1800" dirty="0">
                <a:effectLst/>
                <a:latin typeface="Franklin Gothic Demi" panose="020B0703020102020204" pitchFamily="34" charset="0"/>
              </a:rPr>
            </a:br>
            <a:br>
              <a:rPr lang="en-US" sz="1800" dirty="0">
                <a:effectLst/>
                <a:latin typeface="Franklin Gothic Demi" panose="020B0703020102020204" pitchFamily="34" charset="0"/>
              </a:rPr>
            </a:br>
            <a:r>
              <a:rPr lang="en-US" sz="1800" dirty="0">
                <a:latin typeface="Franklin Gothic Demi" panose="020B0703020102020204" pitchFamily="34" charset="0"/>
              </a:rPr>
              <a:t>Enter the name of student1: Sandra</a:t>
            </a:r>
            <a:br>
              <a:rPr lang="en-US" sz="1800" dirty="0">
                <a:latin typeface="Franklin Gothic Demi" panose="020B0703020102020204" pitchFamily="34" charset="0"/>
              </a:rPr>
            </a:br>
            <a:r>
              <a:rPr lang="en-US" sz="1800" dirty="0">
                <a:latin typeface="Franklin Gothic Demi" panose="020B0703020102020204" pitchFamily="34" charset="0"/>
              </a:rPr>
              <a:t>Enter the score of subject1 for Sandra: 87</a:t>
            </a:r>
            <a:br>
              <a:rPr lang="en-US" sz="1800" dirty="0">
                <a:latin typeface="Franklin Gothic Demi" panose="020B0703020102020204" pitchFamily="34" charset="0"/>
              </a:rPr>
            </a:br>
            <a:r>
              <a:rPr lang="en-US" sz="1800" dirty="0">
                <a:latin typeface="Franklin Gothic Demi" panose="020B0703020102020204" pitchFamily="34" charset="0"/>
              </a:rPr>
              <a:t>Enter the score of subject2 for Sandra: 97</a:t>
            </a:r>
            <a:br>
              <a:rPr lang="en-US" sz="1800" dirty="0">
                <a:latin typeface="Franklin Gothic Demi" panose="020B0703020102020204" pitchFamily="34" charset="0"/>
              </a:rPr>
            </a:br>
            <a:r>
              <a:rPr lang="en-US" sz="1800" dirty="0">
                <a:latin typeface="Franklin Gothic Demi" panose="020B0703020102020204" pitchFamily="34" charset="0"/>
              </a:rPr>
              <a:t>Enter the score of subject3 for Sandra: 90</a:t>
            </a:r>
            <a:br>
              <a:rPr lang="en-US" sz="1800" dirty="0">
                <a:latin typeface="Franklin Gothic Demi" panose="020B0703020102020204" pitchFamily="34" charset="0"/>
              </a:rPr>
            </a:br>
            <a:r>
              <a:rPr lang="en-US" sz="1800" dirty="0">
                <a:latin typeface="Franklin Gothic Demi" panose="020B0703020102020204" pitchFamily="34" charset="0"/>
              </a:rPr>
              <a:t>Enter the name of student2: Akhil</a:t>
            </a:r>
            <a:br>
              <a:rPr lang="en-US" sz="1800" dirty="0">
                <a:latin typeface="Franklin Gothic Demi" panose="020B0703020102020204" pitchFamily="34" charset="0"/>
              </a:rPr>
            </a:br>
            <a:r>
              <a:rPr lang="en-US" sz="1800" dirty="0">
                <a:latin typeface="Franklin Gothic Demi" panose="020B0703020102020204" pitchFamily="34" charset="0"/>
              </a:rPr>
              <a:t>Enter the score of subject1 for Akhil: 90</a:t>
            </a:r>
            <a:br>
              <a:rPr lang="en-US" sz="1800" dirty="0">
                <a:latin typeface="Franklin Gothic Demi" panose="020B0703020102020204" pitchFamily="34" charset="0"/>
              </a:rPr>
            </a:br>
            <a:r>
              <a:rPr lang="en-US" sz="1800" dirty="0">
                <a:latin typeface="Franklin Gothic Demi" panose="020B0703020102020204" pitchFamily="34" charset="0"/>
              </a:rPr>
              <a:t>Enter the score of subject2 for Akhil: 99</a:t>
            </a:r>
            <a:br>
              <a:rPr lang="en-US" sz="1800" dirty="0">
                <a:latin typeface="Franklin Gothic Demi" panose="020B0703020102020204" pitchFamily="34" charset="0"/>
              </a:rPr>
            </a:br>
            <a:r>
              <a:rPr lang="en-US" sz="1800" dirty="0">
                <a:latin typeface="Franklin Gothic Demi" panose="020B0703020102020204" pitchFamily="34" charset="0"/>
              </a:rPr>
              <a:t>Enter the score of subject3 for Akhil: 89</a:t>
            </a:r>
            <a:br>
              <a:rPr lang="en-US" sz="1800" dirty="0">
                <a:latin typeface="Franklin Gothic Demi" panose="020B0703020102020204" pitchFamily="34" charset="0"/>
              </a:rPr>
            </a:br>
            <a:r>
              <a:rPr lang="en-US" sz="1800" dirty="0">
                <a:latin typeface="Franklin Gothic Demi" panose="020B0703020102020204" pitchFamily="34" charset="0"/>
              </a:rPr>
              <a:t>Enter the name of student3: Jyothi</a:t>
            </a:r>
            <a:br>
              <a:rPr lang="en-US" sz="1800" dirty="0">
                <a:latin typeface="Franklin Gothic Demi" panose="020B0703020102020204" pitchFamily="34" charset="0"/>
              </a:rPr>
            </a:br>
            <a:r>
              <a:rPr lang="en-US" sz="1800" dirty="0">
                <a:latin typeface="Franklin Gothic Demi" panose="020B0703020102020204" pitchFamily="34" charset="0"/>
              </a:rPr>
              <a:t>Enter the score of subject1 for Jyothi: 57</a:t>
            </a:r>
            <a:br>
              <a:rPr lang="en-US" sz="1800" dirty="0">
                <a:latin typeface="Franklin Gothic Demi" panose="020B0703020102020204" pitchFamily="34" charset="0"/>
              </a:rPr>
            </a:br>
            <a:r>
              <a:rPr lang="en-US" sz="1800" dirty="0">
                <a:latin typeface="Franklin Gothic Demi" panose="020B0703020102020204" pitchFamily="34" charset="0"/>
              </a:rPr>
              <a:t>Enter the score of subject2 for Jyothi: 87</a:t>
            </a:r>
            <a:br>
              <a:rPr lang="en-US" sz="1800" dirty="0">
                <a:latin typeface="Franklin Gothic Demi" panose="020B0703020102020204" pitchFamily="34" charset="0"/>
              </a:rPr>
            </a:br>
            <a:r>
              <a:rPr lang="en-US" sz="1800" dirty="0">
                <a:latin typeface="Franklin Gothic Demi" panose="020B0703020102020204" pitchFamily="34" charset="0"/>
              </a:rPr>
              <a:t>Enter the score of subject3 for Jyothi: 99</a:t>
            </a:r>
            <a:br>
              <a:rPr lang="en-US" sz="1800" dirty="0">
                <a:latin typeface="Franklin Gothic Demi" panose="020B0703020102020204" pitchFamily="34" charset="0"/>
              </a:rPr>
            </a:br>
            <a:r>
              <a:rPr lang="en-US" sz="1800" dirty="0">
                <a:latin typeface="Franklin Gothic Demi" panose="020B0703020102020204" pitchFamily="34" charset="0"/>
              </a:rPr>
              <a:t>Sandra's average score is: 91.33</a:t>
            </a:r>
            <a:br>
              <a:rPr lang="en-US" sz="1800" dirty="0">
                <a:latin typeface="Franklin Gothic Demi" panose="020B0703020102020204" pitchFamily="34" charset="0"/>
              </a:rPr>
            </a:br>
            <a:r>
              <a:rPr lang="en-US" sz="1800" dirty="0">
                <a:latin typeface="Franklin Gothic Demi" panose="020B0703020102020204" pitchFamily="34" charset="0"/>
              </a:rPr>
              <a:t>Akhil's average score is: 92.67</a:t>
            </a:r>
            <a:br>
              <a:rPr lang="en-US" sz="1800" dirty="0">
                <a:latin typeface="Franklin Gothic Demi" panose="020B0703020102020204" pitchFamily="34" charset="0"/>
              </a:rPr>
            </a:br>
            <a:r>
              <a:rPr lang="en-US" sz="1800" dirty="0">
                <a:latin typeface="Franklin Gothic Demi" panose="020B0703020102020204" pitchFamily="34" charset="0"/>
              </a:rPr>
              <a:t>Jyothi's average score is: 81.00</a:t>
            </a:r>
            <a:endParaRPr lang="en-IN" dirty="0"/>
          </a:p>
        </p:txBody>
      </p:sp>
    </p:spTree>
    <p:extLst>
      <p:ext uri="{BB962C8B-B14F-4D97-AF65-F5344CB8AC3E}">
        <p14:creationId xmlns:p14="http://schemas.microsoft.com/office/powerpoint/2010/main" val="3638030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5A7B-6D76-EF67-4A6D-E439FEBA00C8}"/>
              </a:ext>
            </a:extLst>
          </p:cNvPr>
          <p:cNvSpPr>
            <a:spLocks noGrp="1"/>
          </p:cNvSpPr>
          <p:nvPr>
            <p:ph type="title"/>
          </p:nvPr>
        </p:nvSpPr>
        <p:spPr>
          <a:xfrm>
            <a:off x="2266528" y="2375076"/>
            <a:ext cx="7658943" cy="2107848"/>
          </a:xfrm>
        </p:spPr>
        <p:txBody>
          <a:bodyPr>
            <a:noAutofit/>
          </a:bodyPr>
          <a:lstStyle/>
          <a:p>
            <a:r>
              <a:rPr lang="en-IN" sz="9600" dirty="0">
                <a:effectLst/>
                <a:latin typeface="Modern Love" panose="04090805081005020601" pitchFamily="82" charset="0"/>
              </a:rPr>
              <a:t>Thank You</a:t>
            </a:r>
          </a:p>
        </p:txBody>
      </p:sp>
    </p:spTree>
    <p:extLst>
      <p:ext uri="{BB962C8B-B14F-4D97-AF65-F5344CB8AC3E}">
        <p14:creationId xmlns:p14="http://schemas.microsoft.com/office/powerpoint/2010/main" val="1443591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C81B-469C-499B-8C19-5C8AA6BFCF1C}"/>
              </a:ext>
            </a:extLst>
          </p:cNvPr>
          <p:cNvSpPr>
            <a:spLocks noGrp="1"/>
          </p:cNvSpPr>
          <p:nvPr>
            <p:ph type="ctrTitle"/>
          </p:nvPr>
        </p:nvSpPr>
        <p:spPr>
          <a:xfrm>
            <a:off x="288758" y="2969795"/>
            <a:ext cx="11614484" cy="2177716"/>
          </a:xfrm>
        </p:spPr>
        <p:txBody>
          <a:bodyPr>
            <a:noAutofit/>
          </a:bodyPr>
          <a:lstStyle/>
          <a:p>
            <a:r>
              <a:rPr lang="en-IN" sz="6000" b="1" dirty="0">
                <a:effectLst/>
                <a:latin typeface="Modern Love" panose="04090805081005020601" pitchFamily="82" charset="0"/>
              </a:rPr>
              <a:t>Exercise 1: Arithmetic Operators</a:t>
            </a:r>
          </a:p>
        </p:txBody>
      </p:sp>
      <p:sp>
        <p:nvSpPr>
          <p:cNvPr id="4" name="Title 1">
            <a:extLst>
              <a:ext uri="{FF2B5EF4-FFF2-40B4-BE49-F238E27FC236}">
                <a16:creationId xmlns:a16="http://schemas.microsoft.com/office/drawing/2014/main" id="{FB4ED2CD-A33B-C3C4-DC54-DF8F8FBDA465}"/>
              </a:ext>
            </a:extLst>
          </p:cNvPr>
          <p:cNvSpPr txBox="1">
            <a:spLocks/>
          </p:cNvSpPr>
          <p:nvPr/>
        </p:nvSpPr>
        <p:spPr>
          <a:xfrm>
            <a:off x="1528383" y="792079"/>
            <a:ext cx="9440034" cy="2177716"/>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7200" b="1" dirty="0">
                <a:effectLst/>
                <a:latin typeface="Modern Love" panose="04090805081005020601" pitchFamily="82" charset="0"/>
              </a:rPr>
              <a:t>Part 1: </a:t>
            </a:r>
          </a:p>
        </p:txBody>
      </p:sp>
    </p:spTree>
    <p:extLst>
      <p:ext uri="{BB962C8B-B14F-4D97-AF65-F5344CB8AC3E}">
        <p14:creationId xmlns:p14="http://schemas.microsoft.com/office/powerpoint/2010/main" val="2313625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BF18-C9A9-EB3D-1398-18A294D5DF39}"/>
              </a:ext>
            </a:extLst>
          </p:cNvPr>
          <p:cNvSpPr>
            <a:spLocks noGrp="1"/>
          </p:cNvSpPr>
          <p:nvPr>
            <p:ph type="title"/>
          </p:nvPr>
        </p:nvSpPr>
        <p:spPr>
          <a:xfrm>
            <a:off x="1126671" y="609600"/>
            <a:ext cx="10140886" cy="5534526"/>
          </a:xfrm>
        </p:spPr>
        <p:txBody>
          <a:bodyPr>
            <a:noAutofit/>
          </a:bodyPr>
          <a:lstStyle/>
          <a:p>
            <a:pPr algn="l"/>
            <a:r>
              <a:rPr lang="en-US" sz="1800" b="1" dirty="0">
                <a:effectLst/>
                <a:latin typeface="Franklin Gothic Demi" panose="020B0703020102020204" pitchFamily="34" charset="0"/>
              </a:rPr>
              <a:t>Exercise 1: Arithmetic Operators:-</a:t>
            </a:r>
            <a:br>
              <a:rPr lang="en-US" sz="1800" b="1" dirty="0">
                <a:effectLst/>
                <a:latin typeface="Franklin Gothic Demi" panose="020B0703020102020204" pitchFamily="34" charset="0"/>
              </a:rPr>
            </a:br>
            <a:br>
              <a:rPr lang="en-US" sz="1800" b="1" dirty="0">
                <a:effectLst/>
                <a:latin typeface="Franklin Gothic Demi" panose="020B0703020102020204" pitchFamily="34" charset="0"/>
              </a:rPr>
            </a:br>
            <a:r>
              <a:rPr lang="en-US" sz="1800" dirty="0">
                <a:effectLst/>
                <a:latin typeface="Franklin Gothic Demi" panose="020B0703020102020204" pitchFamily="34" charset="0"/>
              </a:rPr>
              <a:t>Write a Python program to perform the following operations: </a:t>
            </a:r>
            <a:br>
              <a:rPr lang="en-US" sz="1800" dirty="0">
                <a:effectLst/>
                <a:latin typeface="Franklin Gothic Demi" panose="020B0703020102020204" pitchFamily="34" charset="0"/>
              </a:rPr>
            </a:br>
            <a:br>
              <a:rPr lang="en-US" sz="1800" dirty="0">
                <a:effectLst/>
                <a:latin typeface="Franklin Gothic Demi" panose="020B0703020102020204" pitchFamily="34" charset="0"/>
              </a:rPr>
            </a:br>
            <a:r>
              <a:rPr lang="en-US" sz="1800" dirty="0">
                <a:effectLst/>
                <a:latin typeface="Franklin Gothic Demi" panose="020B0703020102020204" pitchFamily="34" charset="0"/>
              </a:rPr>
              <a:t>1. Add, subtract, multiply, and divide two numbers (input by the user). </a:t>
            </a:r>
            <a:br>
              <a:rPr lang="en-US" sz="1800" dirty="0">
                <a:effectLst/>
                <a:latin typeface="Franklin Gothic Demi" panose="020B0703020102020204" pitchFamily="34" charset="0"/>
              </a:rPr>
            </a:br>
            <a:r>
              <a:rPr lang="en-US" sz="1800" dirty="0">
                <a:effectLst/>
                <a:latin typeface="Franklin Gothic Demi" panose="020B0703020102020204" pitchFamily="34" charset="0"/>
              </a:rPr>
              <a:t>2. Use the modulus operator to find the remainder of their division.</a:t>
            </a:r>
            <a:br>
              <a:rPr lang="en-US" sz="1800" dirty="0">
                <a:effectLst/>
                <a:latin typeface="Franklin Gothic Demi" panose="020B0703020102020204" pitchFamily="34" charset="0"/>
              </a:rPr>
            </a:br>
            <a:r>
              <a:rPr lang="en-US" sz="1800" dirty="0">
                <a:effectLst/>
                <a:latin typeface="Franklin Gothic Demi" panose="020B0703020102020204" pitchFamily="34" charset="0"/>
              </a:rPr>
              <a:t>3. Use the exponentiation operator to raise the first number to the power of the second number. </a:t>
            </a:r>
            <a:br>
              <a:rPr lang="en-US" sz="1800" dirty="0">
                <a:effectLst/>
                <a:latin typeface="Franklin Gothic Demi" panose="020B0703020102020204" pitchFamily="34" charset="0"/>
              </a:rPr>
            </a:br>
            <a:r>
              <a:rPr lang="en-US" sz="1800" dirty="0">
                <a:effectLst/>
                <a:latin typeface="Franklin Gothic Demi" panose="020B0703020102020204" pitchFamily="34" charset="0"/>
              </a:rPr>
              <a:t>4. Perform floor division on the two numbers. </a:t>
            </a:r>
            <a:br>
              <a:rPr lang="en-US" sz="1800" dirty="0">
                <a:effectLst/>
                <a:latin typeface="Franklin Gothic Demi" panose="020B0703020102020204" pitchFamily="34" charset="0"/>
              </a:rPr>
            </a:br>
            <a:br>
              <a:rPr lang="en-US" sz="1800" dirty="0">
                <a:effectLst/>
                <a:latin typeface="Franklin Gothic Demi" panose="020B0703020102020204" pitchFamily="34" charset="0"/>
              </a:rPr>
            </a:br>
            <a:r>
              <a:rPr lang="en-US" sz="1800" dirty="0">
                <a:effectLst/>
                <a:latin typeface="Franklin Gothic Demi" panose="020B0703020102020204" pitchFamily="34" charset="0"/>
              </a:rPr>
              <a:t>Expected Input:</a:t>
            </a:r>
            <a:br>
              <a:rPr lang="en-US" sz="1800" dirty="0">
                <a:effectLst/>
                <a:latin typeface="Franklin Gothic Demi" panose="020B0703020102020204" pitchFamily="34" charset="0"/>
              </a:rPr>
            </a:br>
            <a:r>
              <a:rPr lang="en-US" sz="1800" dirty="0">
                <a:effectLst/>
                <a:latin typeface="Franklin Gothic Demi" panose="020B0703020102020204" pitchFamily="34" charset="0"/>
              </a:rPr>
              <a:t> Enter first number: 10 </a:t>
            </a:r>
            <a:br>
              <a:rPr lang="en-US" sz="1800" dirty="0">
                <a:effectLst/>
                <a:latin typeface="Franklin Gothic Demi" panose="020B0703020102020204" pitchFamily="34" charset="0"/>
              </a:rPr>
            </a:br>
            <a:r>
              <a:rPr lang="en-US" sz="1800" dirty="0">
                <a:effectLst/>
                <a:latin typeface="Franklin Gothic Demi" panose="020B0703020102020204" pitchFamily="34" charset="0"/>
              </a:rPr>
              <a:t>Enter second number: 3 </a:t>
            </a:r>
            <a:br>
              <a:rPr lang="en-US" sz="1800" dirty="0">
                <a:effectLst/>
                <a:latin typeface="Franklin Gothic Demi" panose="020B0703020102020204" pitchFamily="34" charset="0"/>
              </a:rPr>
            </a:br>
            <a:br>
              <a:rPr lang="en-US" sz="1800" dirty="0">
                <a:effectLst/>
                <a:latin typeface="Franklin Gothic Demi" panose="020B0703020102020204" pitchFamily="34" charset="0"/>
              </a:rPr>
            </a:br>
            <a:r>
              <a:rPr lang="en-US" sz="1800" dirty="0">
                <a:effectLst/>
                <a:latin typeface="Franklin Gothic Demi" panose="020B0703020102020204" pitchFamily="34" charset="0"/>
              </a:rPr>
              <a:t>Expected Output: </a:t>
            </a:r>
            <a:br>
              <a:rPr lang="en-US" sz="1800" dirty="0">
                <a:effectLst/>
                <a:latin typeface="Franklin Gothic Demi" panose="020B0703020102020204" pitchFamily="34" charset="0"/>
              </a:rPr>
            </a:br>
            <a:r>
              <a:rPr lang="en-US" sz="1800" dirty="0">
                <a:effectLst/>
                <a:latin typeface="Franklin Gothic Demi" panose="020B0703020102020204" pitchFamily="34" charset="0"/>
              </a:rPr>
              <a:t>Addition: 13 </a:t>
            </a:r>
            <a:br>
              <a:rPr lang="en-US" sz="1800" dirty="0">
                <a:effectLst/>
                <a:latin typeface="Franklin Gothic Demi" panose="020B0703020102020204" pitchFamily="34" charset="0"/>
              </a:rPr>
            </a:br>
            <a:r>
              <a:rPr lang="en-US" sz="1800" dirty="0">
                <a:effectLst/>
                <a:latin typeface="Franklin Gothic Demi" panose="020B0703020102020204" pitchFamily="34" charset="0"/>
              </a:rPr>
              <a:t>Subtraction: 7 </a:t>
            </a:r>
            <a:br>
              <a:rPr lang="en-US" sz="1800" dirty="0">
                <a:effectLst/>
                <a:latin typeface="Franklin Gothic Demi" panose="020B0703020102020204" pitchFamily="34" charset="0"/>
              </a:rPr>
            </a:br>
            <a:r>
              <a:rPr lang="en-US" sz="1800" dirty="0">
                <a:effectLst/>
                <a:latin typeface="Franklin Gothic Demi" panose="020B0703020102020204" pitchFamily="34" charset="0"/>
              </a:rPr>
              <a:t>Multiplication: 30 </a:t>
            </a:r>
            <a:br>
              <a:rPr lang="en-US" sz="1800" dirty="0">
                <a:effectLst/>
                <a:latin typeface="Franklin Gothic Demi" panose="020B0703020102020204" pitchFamily="34" charset="0"/>
              </a:rPr>
            </a:br>
            <a:r>
              <a:rPr lang="en-US" sz="1800" dirty="0">
                <a:effectLst/>
                <a:latin typeface="Franklin Gothic Demi" panose="020B0703020102020204" pitchFamily="34" charset="0"/>
              </a:rPr>
              <a:t>Division: 3.33 </a:t>
            </a:r>
            <a:br>
              <a:rPr lang="en-US" sz="1800" dirty="0">
                <a:effectLst/>
                <a:latin typeface="Franklin Gothic Demi" panose="020B0703020102020204" pitchFamily="34" charset="0"/>
              </a:rPr>
            </a:br>
            <a:r>
              <a:rPr lang="en-US" sz="1800" dirty="0">
                <a:effectLst/>
                <a:latin typeface="Franklin Gothic Demi" panose="020B0703020102020204" pitchFamily="34" charset="0"/>
              </a:rPr>
              <a:t>Modulus: 1 </a:t>
            </a:r>
            <a:br>
              <a:rPr lang="en-US" sz="1800" dirty="0">
                <a:effectLst/>
                <a:latin typeface="Franklin Gothic Demi" panose="020B0703020102020204" pitchFamily="34" charset="0"/>
              </a:rPr>
            </a:br>
            <a:r>
              <a:rPr lang="en-US" sz="1800" dirty="0">
                <a:effectLst/>
                <a:latin typeface="Franklin Gothic Demi" panose="020B0703020102020204" pitchFamily="34" charset="0"/>
              </a:rPr>
              <a:t>Exponentiation: 1000 </a:t>
            </a:r>
            <a:br>
              <a:rPr lang="en-US" sz="1800" dirty="0">
                <a:effectLst/>
                <a:latin typeface="Franklin Gothic Demi" panose="020B0703020102020204" pitchFamily="34" charset="0"/>
              </a:rPr>
            </a:br>
            <a:r>
              <a:rPr lang="en-US" sz="1800" dirty="0">
                <a:effectLst/>
                <a:latin typeface="Franklin Gothic Demi" panose="020B0703020102020204" pitchFamily="34" charset="0"/>
              </a:rPr>
              <a:t>Floor Division: 3 </a:t>
            </a:r>
            <a:endParaRPr lang="en-IN" sz="1800" dirty="0">
              <a:effectLst/>
              <a:latin typeface="Franklin Gothic Demi" panose="020B0703020102020204" pitchFamily="34" charset="0"/>
            </a:endParaRPr>
          </a:p>
        </p:txBody>
      </p:sp>
    </p:spTree>
    <p:extLst>
      <p:ext uri="{BB962C8B-B14F-4D97-AF65-F5344CB8AC3E}">
        <p14:creationId xmlns:p14="http://schemas.microsoft.com/office/powerpoint/2010/main" val="2615562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19497-1C93-EEF3-3695-52429D6C4D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B895B8-E522-75E0-5835-DCA14EC89CA1}"/>
              </a:ext>
            </a:extLst>
          </p:cNvPr>
          <p:cNvSpPr>
            <a:spLocks noGrp="1"/>
          </p:cNvSpPr>
          <p:nvPr>
            <p:ph type="title"/>
          </p:nvPr>
        </p:nvSpPr>
        <p:spPr>
          <a:xfrm>
            <a:off x="913795" y="609600"/>
            <a:ext cx="6738289" cy="5534526"/>
          </a:xfrm>
        </p:spPr>
        <p:txBody>
          <a:bodyPr>
            <a:noAutofit/>
          </a:bodyPr>
          <a:lstStyle/>
          <a:p>
            <a:pPr algn="l"/>
            <a:r>
              <a:rPr lang="en-US" sz="1800" dirty="0">
                <a:effectLst/>
                <a:latin typeface="Franklin Gothic Demi" panose="020B0703020102020204" pitchFamily="34" charset="0"/>
              </a:rPr>
              <a:t>Code:-</a:t>
            </a:r>
            <a:br>
              <a:rPr lang="en-US" sz="1800" dirty="0">
                <a:effectLst/>
                <a:latin typeface="Franklin Gothic Demi" panose="020B0703020102020204" pitchFamily="34" charset="0"/>
              </a:rPr>
            </a:br>
            <a:br>
              <a:rPr lang="en-US" sz="1800" dirty="0">
                <a:effectLst/>
                <a:latin typeface="Franklin Gothic Demi" panose="020B0703020102020204" pitchFamily="34" charset="0"/>
              </a:rPr>
            </a:br>
            <a:r>
              <a:rPr lang="en-US" sz="1800" dirty="0">
                <a:effectLst/>
                <a:latin typeface="Franklin Gothic Demi" panose="020B0703020102020204" pitchFamily="34" charset="0"/>
              </a:rPr>
              <a:t>n1=int(input("Enter the first no."))   #Take input from the use</a:t>
            </a:r>
            <a:br>
              <a:rPr lang="en-US" sz="1800" dirty="0">
                <a:effectLst/>
                <a:latin typeface="Franklin Gothic Demi" panose="020B0703020102020204" pitchFamily="34" charset="0"/>
              </a:rPr>
            </a:br>
            <a:r>
              <a:rPr lang="en-US" sz="1800" dirty="0">
                <a:effectLst/>
                <a:latin typeface="Franklin Gothic Demi" panose="020B0703020102020204" pitchFamily="34" charset="0"/>
              </a:rPr>
              <a:t>n2=int(input("Enter the second no."))   #Take input from the use </a:t>
            </a:r>
            <a:br>
              <a:rPr lang="en-US" sz="1800" dirty="0">
                <a:effectLst/>
                <a:latin typeface="Franklin Gothic Demi" panose="020B0703020102020204" pitchFamily="34" charset="0"/>
              </a:rPr>
            </a:br>
            <a:r>
              <a:rPr lang="en-US" sz="1800" dirty="0">
                <a:effectLst/>
                <a:latin typeface="Franklin Gothic Demi" panose="020B0703020102020204" pitchFamily="34" charset="0"/>
              </a:rPr>
              <a:t>add=n1+n2                #Add the given 2 numbers.       </a:t>
            </a:r>
            <a:br>
              <a:rPr lang="en-US" sz="1800" dirty="0">
                <a:effectLst/>
                <a:latin typeface="Franklin Gothic Demi" panose="020B0703020102020204" pitchFamily="34" charset="0"/>
              </a:rPr>
            </a:br>
            <a:r>
              <a:rPr lang="en-US" sz="1800" dirty="0">
                <a:effectLst/>
                <a:latin typeface="Franklin Gothic Demi" panose="020B0703020102020204" pitchFamily="34" charset="0"/>
              </a:rPr>
              <a:t>sub=n1-n2                #Substract the given 2 numbers. </a:t>
            </a:r>
            <a:br>
              <a:rPr lang="en-US" sz="1800" dirty="0">
                <a:effectLst/>
                <a:latin typeface="Franklin Gothic Demi" panose="020B0703020102020204" pitchFamily="34" charset="0"/>
              </a:rPr>
            </a:br>
            <a:r>
              <a:rPr lang="en-US" sz="1800" dirty="0" err="1">
                <a:effectLst/>
                <a:latin typeface="Franklin Gothic Demi" panose="020B0703020102020204" pitchFamily="34" charset="0"/>
              </a:rPr>
              <a:t>mul</a:t>
            </a:r>
            <a:r>
              <a:rPr lang="en-US" sz="1800" dirty="0">
                <a:effectLst/>
                <a:latin typeface="Franklin Gothic Demi" panose="020B0703020102020204" pitchFamily="34" charset="0"/>
              </a:rPr>
              <a:t>=n1*n2                #Multiply the given 2 numbers.</a:t>
            </a:r>
            <a:br>
              <a:rPr lang="en-US" sz="1800" dirty="0">
                <a:effectLst/>
                <a:latin typeface="Franklin Gothic Demi" panose="020B0703020102020204" pitchFamily="34" charset="0"/>
              </a:rPr>
            </a:br>
            <a:r>
              <a:rPr lang="en-US" sz="1800" dirty="0">
                <a:effectLst/>
                <a:latin typeface="Franklin Gothic Demi" panose="020B0703020102020204" pitchFamily="34" charset="0"/>
              </a:rPr>
              <a:t>div=n1/n2                #Divide the given 2 numbers.</a:t>
            </a:r>
            <a:br>
              <a:rPr lang="en-US" sz="1800" dirty="0">
                <a:effectLst/>
                <a:latin typeface="Franklin Gothic Demi" panose="020B0703020102020204" pitchFamily="34" charset="0"/>
              </a:rPr>
            </a:br>
            <a:r>
              <a:rPr lang="en-US" sz="1800" dirty="0">
                <a:effectLst/>
                <a:latin typeface="Franklin Gothic Demi" panose="020B0703020102020204" pitchFamily="34" charset="0"/>
              </a:rPr>
              <a:t>mod=n1%n2                #Modulus of given 2 numbers.</a:t>
            </a:r>
            <a:br>
              <a:rPr lang="en-US" sz="1800" dirty="0">
                <a:effectLst/>
                <a:latin typeface="Franklin Gothic Demi" panose="020B0703020102020204" pitchFamily="34" charset="0"/>
              </a:rPr>
            </a:br>
            <a:r>
              <a:rPr lang="en-US" sz="1800" dirty="0">
                <a:effectLst/>
                <a:latin typeface="Franklin Gothic Demi" panose="020B0703020102020204" pitchFamily="34" charset="0"/>
              </a:rPr>
              <a:t>exp=n1**n2               #Exponentiation of given numbers.</a:t>
            </a:r>
            <a:br>
              <a:rPr lang="en-US" sz="1800" dirty="0">
                <a:effectLst/>
                <a:latin typeface="Franklin Gothic Demi" panose="020B0703020102020204" pitchFamily="34" charset="0"/>
              </a:rPr>
            </a:br>
            <a:r>
              <a:rPr lang="en-US" sz="1800" dirty="0" err="1">
                <a:effectLst/>
                <a:latin typeface="Franklin Gothic Demi" panose="020B0703020102020204" pitchFamily="34" charset="0"/>
              </a:rPr>
              <a:t>floDiv</a:t>
            </a:r>
            <a:r>
              <a:rPr lang="en-US" sz="1800" dirty="0">
                <a:effectLst/>
                <a:latin typeface="Franklin Gothic Demi" panose="020B0703020102020204" pitchFamily="34" charset="0"/>
              </a:rPr>
              <a:t>=n1//n2            #Floor Division of given numbers.</a:t>
            </a:r>
            <a:br>
              <a:rPr lang="en-US" sz="1800" dirty="0">
                <a:effectLst/>
                <a:latin typeface="Franklin Gothic Demi" panose="020B0703020102020204" pitchFamily="34" charset="0"/>
              </a:rPr>
            </a:br>
            <a:r>
              <a:rPr lang="en-US" sz="1800" dirty="0">
                <a:effectLst/>
                <a:latin typeface="Franklin Gothic Demi" panose="020B0703020102020204" pitchFamily="34" charset="0"/>
              </a:rPr>
              <a:t>#Display these all results</a:t>
            </a:r>
            <a:br>
              <a:rPr lang="en-US" sz="1800" dirty="0">
                <a:effectLst/>
                <a:latin typeface="Franklin Gothic Demi" panose="020B0703020102020204" pitchFamily="34" charset="0"/>
              </a:rPr>
            </a:br>
            <a:r>
              <a:rPr lang="en-US" sz="1800" dirty="0">
                <a:effectLst/>
                <a:latin typeface="Franklin Gothic Demi" panose="020B0703020102020204" pitchFamily="34" charset="0"/>
              </a:rPr>
              <a:t>print("Addition:", add)      </a:t>
            </a:r>
            <a:br>
              <a:rPr lang="en-US" sz="1800" dirty="0">
                <a:effectLst/>
                <a:latin typeface="Franklin Gothic Demi" panose="020B0703020102020204" pitchFamily="34" charset="0"/>
              </a:rPr>
            </a:br>
            <a:r>
              <a:rPr lang="en-US" sz="1800" dirty="0">
                <a:effectLst/>
                <a:latin typeface="Franklin Gothic Demi" panose="020B0703020102020204" pitchFamily="34" charset="0"/>
              </a:rPr>
              <a:t>print("</a:t>
            </a:r>
            <a:r>
              <a:rPr lang="en-US" sz="1800" dirty="0" err="1">
                <a:effectLst/>
                <a:latin typeface="Franklin Gothic Demi" panose="020B0703020102020204" pitchFamily="34" charset="0"/>
              </a:rPr>
              <a:t>Substraction</a:t>
            </a:r>
            <a:r>
              <a:rPr lang="en-US" sz="1800" dirty="0">
                <a:effectLst/>
                <a:latin typeface="Franklin Gothic Demi" panose="020B0703020102020204" pitchFamily="34" charset="0"/>
              </a:rPr>
              <a:t>:", sub)</a:t>
            </a:r>
            <a:br>
              <a:rPr lang="en-US" sz="1800" dirty="0">
                <a:effectLst/>
                <a:latin typeface="Franklin Gothic Demi" panose="020B0703020102020204" pitchFamily="34" charset="0"/>
              </a:rPr>
            </a:br>
            <a:r>
              <a:rPr lang="en-US" sz="1800" dirty="0">
                <a:effectLst/>
                <a:latin typeface="Franklin Gothic Demi" panose="020B0703020102020204" pitchFamily="34" charset="0"/>
              </a:rPr>
              <a:t>print("Multiplication:", </a:t>
            </a:r>
            <a:r>
              <a:rPr lang="en-US" sz="1800" dirty="0" err="1">
                <a:effectLst/>
                <a:latin typeface="Franklin Gothic Demi" panose="020B0703020102020204" pitchFamily="34" charset="0"/>
              </a:rPr>
              <a:t>mul</a:t>
            </a:r>
            <a:r>
              <a:rPr lang="en-US" sz="1800" dirty="0">
                <a:effectLst/>
                <a:latin typeface="Franklin Gothic Demi" panose="020B0703020102020204" pitchFamily="34" charset="0"/>
              </a:rPr>
              <a:t>)</a:t>
            </a:r>
            <a:br>
              <a:rPr lang="en-US" sz="1800" dirty="0">
                <a:effectLst/>
                <a:latin typeface="Franklin Gothic Demi" panose="020B0703020102020204" pitchFamily="34" charset="0"/>
              </a:rPr>
            </a:br>
            <a:r>
              <a:rPr lang="en-US" sz="1800" dirty="0">
                <a:effectLst/>
                <a:latin typeface="Franklin Gothic Demi" panose="020B0703020102020204" pitchFamily="34" charset="0"/>
              </a:rPr>
              <a:t>print("Division:", div)</a:t>
            </a:r>
            <a:br>
              <a:rPr lang="en-US" sz="1800" dirty="0">
                <a:effectLst/>
                <a:latin typeface="Franklin Gothic Demi" panose="020B0703020102020204" pitchFamily="34" charset="0"/>
              </a:rPr>
            </a:br>
            <a:r>
              <a:rPr lang="en-US" sz="1800" dirty="0">
                <a:effectLst/>
                <a:latin typeface="Franklin Gothic Demi" panose="020B0703020102020204" pitchFamily="34" charset="0"/>
              </a:rPr>
              <a:t>print("Modulus:", mod)</a:t>
            </a:r>
            <a:br>
              <a:rPr lang="en-US" sz="1800" dirty="0">
                <a:effectLst/>
                <a:latin typeface="Franklin Gothic Demi" panose="020B0703020102020204" pitchFamily="34" charset="0"/>
              </a:rPr>
            </a:br>
            <a:r>
              <a:rPr lang="en-US" sz="1800" dirty="0">
                <a:effectLst/>
                <a:latin typeface="Franklin Gothic Demi" panose="020B0703020102020204" pitchFamily="34" charset="0"/>
              </a:rPr>
              <a:t>print("Exponentiation:", exp)</a:t>
            </a:r>
            <a:br>
              <a:rPr lang="en-US" sz="1800" dirty="0">
                <a:effectLst/>
                <a:latin typeface="Franklin Gothic Demi" panose="020B0703020102020204" pitchFamily="34" charset="0"/>
              </a:rPr>
            </a:br>
            <a:r>
              <a:rPr lang="en-US" sz="1800" dirty="0">
                <a:effectLst/>
                <a:latin typeface="Franklin Gothic Demi" panose="020B0703020102020204" pitchFamily="34" charset="0"/>
              </a:rPr>
              <a:t>print("Floor Division:", </a:t>
            </a:r>
            <a:r>
              <a:rPr lang="en-US" sz="1800" dirty="0" err="1">
                <a:effectLst/>
                <a:latin typeface="Franklin Gothic Demi" panose="020B0703020102020204" pitchFamily="34" charset="0"/>
              </a:rPr>
              <a:t>floDiv</a:t>
            </a:r>
            <a:r>
              <a:rPr lang="en-US" sz="1800" dirty="0">
                <a:effectLst/>
                <a:latin typeface="Franklin Gothic Demi" panose="020B0703020102020204" pitchFamily="34" charset="0"/>
              </a:rPr>
              <a:t>)</a:t>
            </a:r>
            <a:br>
              <a:rPr lang="en-US" sz="1800" dirty="0">
                <a:effectLst/>
                <a:latin typeface="Franklin Gothic Demi" panose="020B0703020102020204" pitchFamily="34" charset="0"/>
              </a:rPr>
            </a:br>
            <a:br>
              <a:rPr lang="en-US" sz="1800" dirty="0">
                <a:effectLst/>
                <a:latin typeface="Franklin Gothic Demi" panose="020B0703020102020204" pitchFamily="34" charset="0"/>
              </a:rPr>
            </a:br>
            <a:br>
              <a:rPr lang="en-US" sz="1800" dirty="0">
                <a:effectLst/>
                <a:latin typeface="Franklin Gothic Demi" panose="020B0703020102020204" pitchFamily="34" charset="0"/>
              </a:rPr>
            </a:br>
            <a:br>
              <a:rPr lang="en-US" sz="1800" dirty="0">
                <a:effectLst/>
                <a:latin typeface="Franklin Gothic Demi" panose="020B0703020102020204" pitchFamily="34" charset="0"/>
              </a:rPr>
            </a:br>
            <a:endParaRPr lang="en-IN" sz="1800" dirty="0">
              <a:effectLst/>
              <a:latin typeface="Franklin Gothic Demi" panose="020B0703020102020204" pitchFamily="34" charset="0"/>
            </a:endParaRPr>
          </a:p>
        </p:txBody>
      </p:sp>
      <p:sp>
        <p:nvSpPr>
          <p:cNvPr id="4" name="TextBox 3">
            <a:extLst>
              <a:ext uri="{FF2B5EF4-FFF2-40B4-BE49-F238E27FC236}">
                <a16:creationId xmlns:a16="http://schemas.microsoft.com/office/drawing/2014/main" id="{67BBFDF2-3A7E-936E-1ACE-AFB0AAE9BF70}"/>
              </a:ext>
            </a:extLst>
          </p:cNvPr>
          <p:cNvSpPr txBox="1"/>
          <p:nvPr/>
        </p:nvSpPr>
        <p:spPr>
          <a:xfrm>
            <a:off x="8999621" y="609600"/>
            <a:ext cx="2840058" cy="3139321"/>
          </a:xfrm>
          <a:prstGeom prst="rect">
            <a:avLst/>
          </a:prstGeom>
          <a:noFill/>
        </p:spPr>
        <p:txBody>
          <a:bodyPr wrap="square">
            <a:spAutoFit/>
          </a:bodyPr>
          <a:lstStyle/>
          <a:p>
            <a:r>
              <a:rPr lang="en-US" sz="1800" dirty="0">
                <a:effectLst/>
                <a:latin typeface="Franklin Gothic Demi" panose="020B0703020102020204" pitchFamily="34" charset="0"/>
              </a:rPr>
              <a:t>Output:-</a:t>
            </a:r>
          </a:p>
          <a:p>
            <a:endParaRPr lang="en-IN" dirty="0">
              <a:latin typeface="Franklin Gothic Demi" panose="020B0703020102020204" pitchFamily="34" charset="0"/>
            </a:endParaRPr>
          </a:p>
          <a:p>
            <a:r>
              <a:rPr lang="en-IN" dirty="0">
                <a:latin typeface="Franklin Gothic Demi" panose="020B0703020102020204" pitchFamily="34" charset="0"/>
              </a:rPr>
              <a:t>Enter the first no.2</a:t>
            </a:r>
          </a:p>
          <a:p>
            <a:r>
              <a:rPr lang="en-IN" dirty="0">
                <a:latin typeface="Franklin Gothic Demi" panose="020B0703020102020204" pitchFamily="34" charset="0"/>
              </a:rPr>
              <a:t>Enter the second no.4</a:t>
            </a:r>
          </a:p>
          <a:p>
            <a:r>
              <a:rPr lang="en-IN" dirty="0">
                <a:latin typeface="Franklin Gothic Demi" panose="020B0703020102020204" pitchFamily="34" charset="0"/>
              </a:rPr>
              <a:t>Addition: 6</a:t>
            </a:r>
          </a:p>
          <a:p>
            <a:r>
              <a:rPr lang="en-IN" dirty="0" err="1">
                <a:latin typeface="Franklin Gothic Demi" panose="020B0703020102020204" pitchFamily="34" charset="0"/>
              </a:rPr>
              <a:t>Substraction</a:t>
            </a:r>
            <a:r>
              <a:rPr lang="en-IN" dirty="0">
                <a:latin typeface="Franklin Gothic Demi" panose="020B0703020102020204" pitchFamily="34" charset="0"/>
              </a:rPr>
              <a:t>: -2</a:t>
            </a:r>
          </a:p>
          <a:p>
            <a:r>
              <a:rPr lang="en-IN" dirty="0">
                <a:latin typeface="Franklin Gothic Demi" panose="020B0703020102020204" pitchFamily="34" charset="0"/>
              </a:rPr>
              <a:t>Multiplication: 8</a:t>
            </a:r>
          </a:p>
          <a:p>
            <a:r>
              <a:rPr lang="en-IN" dirty="0">
                <a:latin typeface="Franklin Gothic Demi" panose="020B0703020102020204" pitchFamily="34" charset="0"/>
              </a:rPr>
              <a:t>Division: 0.5</a:t>
            </a:r>
          </a:p>
          <a:p>
            <a:r>
              <a:rPr lang="en-IN" dirty="0">
                <a:latin typeface="Franklin Gothic Demi" panose="020B0703020102020204" pitchFamily="34" charset="0"/>
              </a:rPr>
              <a:t>Modulus: 2</a:t>
            </a:r>
          </a:p>
          <a:p>
            <a:r>
              <a:rPr lang="en-IN" dirty="0">
                <a:latin typeface="Franklin Gothic Demi" panose="020B0703020102020204" pitchFamily="34" charset="0"/>
              </a:rPr>
              <a:t>Exponentiation: 16</a:t>
            </a:r>
          </a:p>
          <a:p>
            <a:r>
              <a:rPr lang="en-IN" dirty="0">
                <a:latin typeface="Franklin Gothic Demi" panose="020B0703020102020204" pitchFamily="34" charset="0"/>
              </a:rPr>
              <a:t>Floor Division: 0</a:t>
            </a:r>
          </a:p>
        </p:txBody>
      </p:sp>
    </p:spTree>
    <p:extLst>
      <p:ext uri="{BB962C8B-B14F-4D97-AF65-F5344CB8AC3E}">
        <p14:creationId xmlns:p14="http://schemas.microsoft.com/office/powerpoint/2010/main" val="114383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41763-90E3-76B2-2358-E26878017A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3A1933-A2A5-FAA1-43FF-F6B2BFFCA501}"/>
              </a:ext>
            </a:extLst>
          </p:cNvPr>
          <p:cNvSpPr>
            <a:spLocks noGrp="1"/>
          </p:cNvSpPr>
          <p:nvPr>
            <p:ph type="ctrTitle"/>
          </p:nvPr>
        </p:nvSpPr>
        <p:spPr>
          <a:xfrm>
            <a:off x="1169254" y="2076450"/>
            <a:ext cx="9853491" cy="2705100"/>
          </a:xfrm>
        </p:spPr>
        <p:txBody>
          <a:bodyPr>
            <a:noAutofit/>
          </a:bodyPr>
          <a:lstStyle/>
          <a:p>
            <a:r>
              <a:rPr lang="en-IN" sz="7200" b="1" dirty="0">
                <a:latin typeface="Modern Love" panose="04090805081005020601" pitchFamily="82" charset="0"/>
              </a:rPr>
              <a:t>Exercise 2: Comparison Operators</a:t>
            </a:r>
          </a:p>
        </p:txBody>
      </p:sp>
    </p:spTree>
    <p:extLst>
      <p:ext uri="{BB962C8B-B14F-4D97-AF65-F5344CB8AC3E}">
        <p14:creationId xmlns:p14="http://schemas.microsoft.com/office/powerpoint/2010/main" val="248332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03E8A-7F66-7520-618C-1BA82EFA13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6B8FB6-86E1-2252-A573-55FC9E27E2B4}"/>
              </a:ext>
            </a:extLst>
          </p:cNvPr>
          <p:cNvSpPr>
            <a:spLocks noGrp="1"/>
          </p:cNvSpPr>
          <p:nvPr>
            <p:ph type="title"/>
          </p:nvPr>
        </p:nvSpPr>
        <p:spPr>
          <a:xfrm>
            <a:off x="996044" y="751114"/>
            <a:ext cx="10271514" cy="5943600"/>
          </a:xfrm>
        </p:spPr>
        <p:txBody>
          <a:bodyPr>
            <a:noAutofit/>
          </a:bodyPr>
          <a:lstStyle/>
          <a:p>
            <a:pPr algn="l"/>
            <a:r>
              <a:rPr lang="en-US" sz="1800" dirty="0">
                <a:latin typeface="Franklin Gothic Demi" panose="020B0703020102020204" pitchFamily="34" charset="0"/>
              </a:rPr>
              <a:t>Exercise 2: Comparison Operators </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Write a Python program that asks for two numbers and checks: </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1. If the first number is greater than the second. </a:t>
            </a:r>
            <a:br>
              <a:rPr lang="en-US" sz="1800" dirty="0">
                <a:latin typeface="Franklin Gothic Demi" panose="020B0703020102020204" pitchFamily="34" charset="0"/>
              </a:rPr>
            </a:br>
            <a:r>
              <a:rPr lang="en-US" sz="1800" dirty="0">
                <a:latin typeface="Franklin Gothic Demi" panose="020B0703020102020204" pitchFamily="34" charset="0"/>
              </a:rPr>
              <a:t>2. If the first number is equal to the second. </a:t>
            </a:r>
            <a:br>
              <a:rPr lang="en-US" sz="1800" dirty="0">
                <a:latin typeface="Franklin Gothic Demi" panose="020B0703020102020204" pitchFamily="34" charset="0"/>
              </a:rPr>
            </a:br>
            <a:r>
              <a:rPr lang="en-US" sz="1800" dirty="0">
                <a:latin typeface="Franklin Gothic Demi" panose="020B0703020102020204" pitchFamily="34" charset="0"/>
              </a:rPr>
              <a:t>3. If the first number is less than or equal to the second. </a:t>
            </a:r>
            <a:br>
              <a:rPr lang="en-US" sz="1800" dirty="0">
                <a:latin typeface="Franklin Gothic Demi" panose="020B0703020102020204" pitchFamily="34" charset="0"/>
              </a:rPr>
            </a:br>
            <a:r>
              <a:rPr lang="en-US" sz="1800" dirty="0">
                <a:latin typeface="Franklin Gothic Demi" panose="020B0703020102020204" pitchFamily="34" charset="0"/>
              </a:rPr>
              <a:t>Print the results.</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Code:- </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x=int(input("Enter the Number: "))     #Take input from user</a:t>
            </a:r>
            <a:br>
              <a:rPr lang="en-US" sz="1800" dirty="0">
                <a:latin typeface="Franklin Gothic Demi" panose="020B0703020102020204" pitchFamily="34" charset="0"/>
              </a:rPr>
            </a:br>
            <a:r>
              <a:rPr lang="en-US" sz="1800" dirty="0">
                <a:latin typeface="Franklin Gothic Demi" panose="020B0703020102020204" pitchFamily="34" charset="0"/>
              </a:rPr>
              <a:t>y=int(input("Enter the Number: "))     #Take input from user</a:t>
            </a:r>
            <a:br>
              <a:rPr lang="en-US" sz="1800" dirty="0">
                <a:latin typeface="Franklin Gothic Demi" panose="020B0703020102020204" pitchFamily="34" charset="0"/>
              </a:rPr>
            </a:br>
            <a:r>
              <a:rPr lang="en-US" sz="1800" dirty="0">
                <a:latin typeface="Franklin Gothic Demi" panose="020B0703020102020204" pitchFamily="34" charset="0"/>
              </a:rPr>
              <a:t>if(x&gt;y):    #To check the condition that the first no. is greater than second no.. </a:t>
            </a:r>
            <a:br>
              <a:rPr lang="en-US" sz="1800" dirty="0">
                <a:latin typeface="Franklin Gothic Demi" panose="020B0703020102020204" pitchFamily="34" charset="0"/>
              </a:rPr>
            </a:br>
            <a:r>
              <a:rPr lang="en-US" sz="1800" dirty="0">
                <a:latin typeface="Franklin Gothic Demi" panose="020B0703020102020204" pitchFamily="34" charset="0"/>
              </a:rPr>
              <a:t>    print("The first no is greater than the second number.")    #display the result</a:t>
            </a:r>
            <a:br>
              <a:rPr lang="en-US" sz="1800" dirty="0">
                <a:latin typeface="Franklin Gothic Demi" panose="020B0703020102020204" pitchFamily="34" charset="0"/>
              </a:rPr>
            </a:br>
            <a:r>
              <a:rPr lang="en-US" sz="1800" dirty="0" err="1">
                <a:latin typeface="Franklin Gothic Demi" panose="020B0703020102020204" pitchFamily="34" charset="0"/>
              </a:rPr>
              <a:t>elif</a:t>
            </a:r>
            <a:r>
              <a:rPr lang="en-US" sz="1800" dirty="0">
                <a:latin typeface="Franklin Gothic Demi" panose="020B0703020102020204" pitchFamily="34" charset="0"/>
              </a:rPr>
              <a:t>(x==y):    #To check the condition that first no. is equal to second no..</a:t>
            </a:r>
            <a:br>
              <a:rPr lang="en-US" sz="1800" dirty="0">
                <a:latin typeface="Franklin Gothic Demi" panose="020B0703020102020204" pitchFamily="34" charset="0"/>
              </a:rPr>
            </a:br>
            <a:r>
              <a:rPr lang="en-US" sz="1800" dirty="0">
                <a:latin typeface="Franklin Gothic Demi" panose="020B0703020102020204" pitchFamily="34" charset="0"/>
              </a:rPr>
              <a:t>    print("The first no is equal to the second.")     #display the result</a:t>
            </a:r>
            <a:br>
              <a:rPr lang="en-US" sz="1800" dirty="0">
                <a:latin typeface="Franklin Gothic Demi" panose="020B0703020102020204" pitchFamily="34" charset="0"/>
              </a:rPr>
            </a:br>
            <a:r>
              <a:rPr lang="en-US" sz="1800" dirty="0">
                <a:latin typeface="Franklin Gothic Demi" panose="020B0703020102020204" pitchFamily="34" charset="0"/>
              </a:rPr>
              <a:t>else:</a:t>
            </a:r>
            <a:br>
              <a:rPr lang="en-US" sz="1800" dirty="0">
                <a:latin typeface="Franklin Gothic Demi" panose="020B0703020102020204" pitchFamily="34" charset="0"/>
              </a:rPr>
            </a:br>
            <a:r>
              <a:rPr lang="en-US" sz="1800" dirty="0">
                <a:latin typeface="Franklin Gothic Demi" panose="020B0703020102020204" pitchFamily="34" charset="0"/>
              </a:rPr>
              <a:t>    print("The first no is less than or equal to the second.")      #display the result</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Output:-</a:t>
            </a:r>
            <a:br>
              <a:rPr lang="en-US" sz="1800" dirty="0">
                <a:latin typeface="Franklin Gothic Demi" panose="020B0703020102020204" pitchFamily="34" charset="0"/>
              </a:rPr>
            </a:br>
            <a:br>
              <a:rPr lang="en-US" sz="1800" dirty="0">
                <a:latin typeface="Franklin Gothic Demi" panose="020B0703020102020204" pitchFamily="34" charset="0"/>
              </a:rPr>
            </a:br>
            <a:r>
              <a:rPr lang="en-US" sz="1800" dirty="0">
                <a:latin typeface="Franklin Gothic Demi" panose="020B0703020102020204" pitchFamily="34" charset="0"/>
              </a:rPr>
              <a:t>Enter the Number: 3</a:t>
            </a:r>
            <a:br>
              <a:rPr lang="en-US" sz="1800" dirty="0">
                <a:latin typeface="Franklin Gothic Demi" panose="020B0703020102020204" pitchFamily="34" charset="0"/>
              </a:rPr>
            </a:br>
            <a:r>
              <a:rPr lang="en-US" sz="1800" dirty="0">
                <a:latin typeface="Franklin Gothic Demi" panose="020B0703020102020204" pitchFamily="34" charset="0"/>
              </a:rPr>
              <a:t>Enter the Number: 6</a:t>
            </a:r>
            <a:br>
              <a:rPr lang="en-US" sz="1800" dirty="0">
                <a:latin typeface="Franklin Gothic Demi" panose="020B0703020102020204" pitchFamily="34" charset="0"/>
              </a:rPr>
            </a:br>
            <a:r>
              <a:rPr lang="en-US" sz="1800" dirty="0">
                <a:latin typeface="Franklin Gothic Demi" panose="020B0703020102020204" pitchFamily="34" charset="0"/>
              </a:rPr>
              <a:t>The first no is less than or equal to the second.</a:t>
            </a:r>
            <a:br>
              <a:rPr lang="en-US" sz="1800" dirty="0">
                <a:latin typeface="Franklin Gothic Demi" panose="020B0703020102020204" pitchFamily="34" charset="0"/>
              </a:rPr>
            </a:br>
            <a:br>
              <a:rPr lang="en-US" sz="1800" dirty="0">
                <a:latin typeface="Franklin Gothic Demi" panose="020B0703020102020204" pitchFamily="34" charset="0"/>
              </a:rPr>
            </a:br>
            <a:endParaRPr lang="en-IN" sz="1800" dirty="0">
              <a:effectLst/>
              <a:latin typeface="Franklin Gothic Demi" panose="020B0703020102020204" pitchFamily="34" charset="0"/>
            </a:endParaRPr>
          </a:p>
        </p:txBody>
      </p:sp>
    </p:spTree>
    <p:extLst>
      <p:ext uri="{BB962C8B-B14F-4D97-AF65-F5344CB8AC3E}">
        <p14:creationId xmlns:p14="http://schemas.microsoft.com/office/powerpoint/2010/main" val="43510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86FD3-77B1-293F-8A49-AA37F21EFC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8EF467-6DC4-243E-0D95-0318988444E2}"/>
              </a:ext>
            </a:extLst>
          </p:cNvPr>
          <p:cNvSpPr>
            <a:spLocks noGrp="1"/>
          </p:cNvSpPr>
          <p:nvPr>
            <p:ph type="ctrTitle"/>
          </p:nvPr>
        </p:nvSpPr>
        <p:spPr>
          <a:xfrm>
            <a:off x="1375983" y="2340142"/>
            <a:ext cx="9440034" cy="2177716"/>
          </a:xfrm>
        </p:spPr>
        <p:txBody>
          <a:bodyPr>
            <a:noAutofit/>
          </a:bodyPr>
          <a:lstStyle/>
          <a:p>
            <a:r>
              <a:rPr lang="en-IN" sz="7200" b="1" dirty="0">
                <a:latin typeface="Modern Love" panose="04090805081005020601" pitchFamily="82" charset="0"/>
              </a:rPr>
              <a:t>Exercise 3: Logical Operators</a:t>
            </a:r>
          </a:p>
        </p:txBody>
      </p:sp>
    </p:spTree>
    <p:extLst>
      <p:ext uri="{BB962C8B-B14F-4D97-AF65-F5344CB8AC3E}">
        <p14:creationId xmlns:p14="http://schemas.microsoft.com/office/powerpoint/2010/main" val="3559365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2549E-525A-8247-77C5-598E5DF440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1C7CDE-D212-5AC6-982F-03D014B64BC7}"/>
              </a:ext>
            </a:extLst>
          </p:cNvPr>
          <p:cNvSpPr>
            <a:spLocks noGrp="1"/>
          </p:cNvSpPr>
          <p:nvPr>
            <p:ph type="title"/>
          </p:nvPr>
        </p:nvSpPr>
        <p:spPr>
          <a:xfrm>
            <a:off x="1175657" y="661737"/>
            <a:ext cx="10091899" cy="5534526"/>
          </a:xfrm>
        </p:spPr>
        <p:txBody>
          <a:bodyPr>
            <a:noAutofit/>
          </a:bodyPr>
          <a:lstStyle/>
          <a:p>
            <a:pPr algn="l"/>
            <a:r>
              <a:rPr lang="en-US" sz="1800" dirty="0">
                <a:effectLst/>
                <a:latin typeface="Franklin Gothic Demi" panose="020B0703020102020204" pitchFamily="34" charset="0"/>
              </a:rPr>
              <a:t>Exercise 3: Logical Operators </a:t>
            </a:r>
            <a:br>
              <a:rPr lang="en-US" sz="1800" dirty="0">
                <a:effectLst/>
                <a:latin typeface="Franklin Gothic Demi" panose="020B0703020102020204" pitchFamily="34" charset="0"/>
              </a:rPr>
            </a:br>
            <a:br>
              <a:rPr lang="en-US" sz="1800" dirty="0">
                <a:effectLst/>
                <a:latin typeface="Franklin Gothic Demi" panose="020B0703020102020204" pitchFamily="34" charset="0"/>
              </a:rPr>
            </a:br>
            <a:r>
              <a:rPr lang="en-US" sz="1800" dirty="0">
                <a:effectLst/>
                <a:latin typeface="Franklin Gothic Demi" panose="020B0703020102020204" pitchFamily="34" charset="0"/>
              </a:rPr>
              <a:t>Write a Python program that: </a:t>
            </a:r>
            <a:br>
              <a:rPr lang="en-US" sz="1800" dirty="0">
                <a:effectLst/>
                <a:latin typeface="Franklin Gothic Demi" panose="020B0703020102020204" pitchFamily="34" charset="0"/>
              </a:rPr>
            </a:br>
            <a:r>
              <a:rPr lang="en-US" sz="1800" dirty="0">
                <a:effectLst/>
                <a:latin typeface="Franklin Gothic Demi" panose="020B0703020102020204" pitchFamily="34" charset="0"/>
              </a:rPr>
              <a:t>1. Takes three </a:t>
            </a:r>
            <a:r>
              <a:rPr lang="en-US" sz="1800" dirty="0" err="1">
                <a:effectLst/>
                <a:latin typeface="Franklin Gothic Demi" panose="020B0703020102020204" pitchFamily="34" charset="0"/>
              </a:rPr>
              <a:t>boolean</a:t>
            </a:r>
            <a:r>
              <a:rPr lang="en-US" sz="1800" dirty="0">
                <a:effectLst/>
                <a:latin typeface="Franklin Gothic Demi" panose="020B0703020102020204" pitchFamily="34" charset="0"/>
              </a:rPr>
              <a:t> values (True or False) as input. </a:t>
            </a:r>
            <a:br>
              <a:rPr lang="en-US" sz="1800" dirty="0">
                <a:effectLst/>
                <a:latin typeface="Franklin Gothic Demi" panose="020B0703020102020204" pitchFamily="34" charset="0"/>
              </a:rPr>
            </a:br>
            <a:r>
              <a:rPr lang="en-US" sz="1800" dirty="0">
                <a:effectLst/>
                <a:latin typeface="Franklin Gothic Demi" panose="020B0703020102020204" pitchFamily="34" charset="0"/>
              </a:rPr>
              <a:t>2. Uses and, or, and not operators to return the result of combining them</a:t>
            </a:r>
            <a:br>
              <a:rPr lang="en-US" sz="1800" dirty="0">
                <a:effectLst/>
                <a:latin typeface="Franklin Gothic Demi" panose="020B0703020102020204" pitchFamily="34" charset="0"/>
              </a:rPr>
            </a:br>
            <a:br>
              <a:rPr lang="en-US" sz="1800" dirty="0">
                <a:effectLst/>
                <a:latin typeface="Franklin Gothic Demi" panose="020B0703020102020204" pitchFamily="34" charset="0"/>
              </a:rPr>
            </a:br>
            <a:r>
              <a:rPr lang="en-US" sz="1800" dirty="0">
                <a:effectLst/>
                <a:latin typeface="Franklin Gothic Demi" panose="020B0703020102020204" pitchFamily="34" charset="0"/>
              </a:rPr>
              <a:t>Code:-</a:t>
            </a:r>
            <a:br>
              <a:rPr lang="en-US" sz="1800" dirty="0">
                <a:effectLst/>
                <a:latin typeface="Franklin Gothic Demi" panose="020B0703020102020204" pitchFamily="34" charset="0"/>
              </a:rPr>
            </a:br>
            <a:br>
              <a:rPr lang="en-US" sz="1800" dirty="0">
                <a:effectLst/>
                <a:latin typeface="Franklin Gothic Demi" panose="020B0703020102020204" pitchFamily="34" charset="0"/>
              </a:rPr>
            </a:br>
            <a:r>
              <a:rPr lang="en-US" sz="1800" dirty="0">
                <a:effectLst/>
                <a:latin typeface="Franklin Gothic Demi" panose="020B0703020102020204" pitchFamily="34" charset="0"/>
              </a:rPr>
              <a:t>x1=bool(int(input("Enter the 1st no.: ")))   #Take input from the user</a:t>
            </a:r>
            <a:br>
              <a:rPr lang="en-US" sz="1800" dirty="0">
                <a:effectLst/>
                <a:latin typeface="Franklin Gothic Demi" panose="020B0703020102020204" pitchFamily="34" charset="0"/>
              </a:rPr>
            </a:br>
            <a:r>
              <a:rPr lang="en-US" sz="1800" dirty="0">
                <a:effectLst/>
                <a:latin typeface="Franklin Gothic Demi" panose="020B0703020102020204" pitchFamily="34" charset="0"/>
              </a:rPr>
              <a:t>x2=bool(int(input("Enter the 2nd no.: ")))  #Take input from the user</a:t>
            </a:r>
            <a:br>
              <a:rPr lang="en-US" sz="1800" dirty="0">
                <a:effectLst/>
                <a:latin typeface="Franklin Gothic Demi" panose="020B0703020102020204" pitchFamily="34" charset="0"/>
              </a:rPr>
            </a:br>
            <a:r>
              <a:rPr lang="en-US" sz="1800" dirty="0">
                <a:effectLst/>
                <a:latin typeface="Franklin Gothic Demi" panose="020B0703020102020204" pitchFamily="34" charset="0"/>
              </a:rPr>
              <a:t>x3=bool(int(input("Enter the 3rd no.: ")))   #Take input from the user</a:t>
            </a:r>
            <a:br>
              <a:rPr lang="en-US" sz="1800" dirty="0">
                <a:effectLst/>
                <a:latin typeface="Franklin Gothic Demi" panose="020B0703020102020204" pitchFamily="34" charset="0"/>
              </a:rPr>
            </a:br>
            <a:r>
              <a:rPr lang="en-US" sz="1800" dirty="0">
                <a:effectLst/>
                <a:latin typeface="Franklin Gothic Demi" panose="020B0703020102020204" pitchFamily="34" charset="0"/>
              </a:rPr>
              <a:t>And= x1 and x2 and x3    #And Operator and result will be true only if all values are true</a:t>
            </a:r>
            <a:br>
              <a:rPr lang="en-US" sz="1800" dirty="0">
                <a:effectLst/>
                <a:latin typeface="Franklin Gothic Demi" panose="020B0703020102020204" pitchFamily="34" charset="0"/>
              </a:rPr>
            </a:br>
            <a:r>
              <a:rPr lang="en-US" sz="1800" dirty="0">
                <a:effectLst/>
                <a:latin typeface="Franklin Gothic Demi" panose="020B0703020102020204" pitchFamily="34" charset="0"/>
              </a:rPr>
              <a:t>Or= x1 or x2 or x3       #Or Operator and result will be true if at least one of x1,x2 or x3 is true</a:t>
            </a:r>
            <a:br>
              <a:rPr lang="en-US" sz="1800" dirty="0">
                <a:effectLst/>
                <a:latin typeface="Franklin Gothic Demi" panose="020B0703020102020204" pitchFamily="34" charset="0"/>
              </a:rPr>
            </a:br>
            <a:r>
              <a:rPr lang="en-US" sz="1800" dirty="0">
                <a:effectLst/>
                <a:latin typeface="Franklin Gothic Demi" panose="020B0703020102020204" pitchFamily="34" charset="0"/>
              </a:rPr>
              <a:t>Not= not x1              #Not Operator and result will be opposite of the x1</a:t>
            </a:r>
            <a:br>
              <a:rPr lang="en-US" sz="1800" dirty="0">
                <a:effectLst/>
                <a:latin typeface="Franklin Gothic Demi" panose="020B0703020102020204" pitchFamily="34" charset="0"/>
              </a:rPr>
            </a:br>
            <a:r>
              <a:rPr lang="en-US" sz="1800" dirty="0">
                <a:effectLst/>
                <a:latin typeface="Franklin Gothic Demi" panose="020B0703020102020204" pitchFamily="34" charset="0"/>
              </a:rPr>
              <a:t>print("And Operator: ", And)    #Display the result</a:t>
            </a:r>
            <a:br>
              <a:rPr lang="en-US" sz="1800" dirty="0">
                <a:effectLst/>
                <a:latin typeface="Franklin Gothic Demi" panose="020B0703020102020204" pitchFamily="34" charset="0"/>
              </a:rPr>
            </a:br>
            <a:r>
              <a:rPr lang="en-US" sz="1800" dirty="0">
                <a:effectLst/>
                <a:latin typeface="Franklin Gothic Demi" panose="020B0703020102020204" pitchFamily="34" charset="0"/>
              </a:rPr>
              <a:t>print("Or Operator: ", Or)      #Display the result</a:t>
            </a:r>
            <a:br>
              <a:rPr lang="en-US" sz="1800" dirty="0">
                <a:effectLst/>
                <a:latin typeface="Franklin Gothic Demi" panose="020B0703020102020204" pitchFamily="34" charset="0"/>
              </a:rPr>
            </a:br>
            <a:r>
              <a:rPr lang="en-US" sz="1800" dirty="0">
                <a:effectLst/>
                <a:latin typeface="Franklin Gothic Demi" panose="020B0703020102020204" pitchFamily="34" charset="0"/>
              </a:rPr>
              <a:t>print("Not Operator: ", Not)    #Display the result</a:t>
            </a:r>
            <a:br>
              <a:rPr lang="en-US" sz="1800" dirty="0">
                <a:effectLst/>
                <a:latin typeface="Franklin Gothic Demi" panose="020B0703020102020204" pitchFamily="34" charset="0"/>
              </a:rPr>
            </a:br>
            <a:br>
              <a:rPr lang="en-US" sz="1800" dirty="0">
                <a:effectLst/>
                <a:latin typeface="Franklin Gothic Demi" panose="020B0703020102020204" pitchFamily="34" charset="0"/>
              </a:rPr>
            </a:br>
            <a:r>
              <a:rPr lang="en-US" sz="1800" dirty="0">
                <a:effectLst/>
                <a:latin typeface="Franklin Gothic Demi" panose="020B0703020102020204" pitchFamily="34" charset="0"/>
              </a:rPr>
              <a:t>Output:-</a:t>
            </a:r>
            <a:br>
              <a:rPr lang="en-US" sz="1800" dirty="0">
                <a:effectLst/>
                <a:latin typeface="Franklin Gothic Demi" panose="020B0703020102020204" pitchFamily="34" charset="0"/>
              </a:rPr>
            </a:br>
            <a:br>
              <a:rPr lang="en-US" sz="1800" dirty="0">
                <a:effectLst/>
                <a:latin typeface="Franklin Gothic Demi" panose="020B0703020102020204" pitchFamily="34" charset="0"/>
              </a:rPr>
            </a:br>
            <a:r>
              <a:rPr lang="en-US" sz="1800" dirty="0">
                <a:effectLst/>
                <a:latin typeface="Franklin Gothic Demi" panose="020B0703020102020204" pitchFamily="34" charset="0"/>
              </a:rPr>
              <a:t>Enter the 1st no.: 1</a:t>
            </a:r>
            <a:br>
              <a:rPr lang="en-US" sz="1800" dirty="0">
                <a:effectLst/>
                <a:latin typeface="Franklin Gothic Demi" panose="020B0703020102020204" pitchFamily="34" charset="0"/>
              </a:rPr>
            </a:br>
            <a:r>
              <a:rPr lang="en-US" sz="1800" dirty="0">
                <a:effectLst/>
                <a:latin typeface="Franklin Gothic Demi" panose="020B0703020102020204" pitchFamily="34" charset="0"/>
              </a:rPr>
              <a:t>Enter the 2nd no.: 0</a:t>
            </a:r>
            <a:br>
              <a:rPr lang="en-US" sz="1800" dirty="0">
                <a:effectLst/>
                <a:latin typeface="Franklin Gothic Demi" panose="020B0703020102020204" pitchFamily="34" charset="0"/>
              </a:rPr>
            </a:br>
            <a:r>
              <a:rPr lang="en-US" sz="1800" dirty="0">
                <a:effectLst/>
                <a:latin typeface="Franklin Gothic Demi" panose="020B0703020102020204" pitchFamily="34" charset="0"/>
              </a:rPr>
              <a:t>Enter the 3rd no.: 1</a:t>
            </a:r>
            <a:br>
              <a:rPr lang="en-US" sz="1800" dirty="0">
                <a:effectLst/>
                <a:latin typeface="Franklin Gothic Demi" panose="020B0703020102020204" pitchFamily="34" charset="0"/>
              </a:rPr>
            </a:br>
            <a:r>
              <a:rPr lang="en-US" sz="1800" dirty="0">
                <a:effectLst/>
                <a:latin typeface="Franklin Gothic Demi" panose="020B0703020102020204" pitchFamily="34" charset="0"/>
              </a:rPr>
              <a:t>And Operator:  False</a:t>
            </a:r>
            <a:br>
              <a:rPr lang="en-US" sz="1800" dirty="0">
                <a:effectLst/>
                <a:latin typeface="Franklin Gothic Demi" panose="020B0703020102020204" pitchFamily="34" charset="0"/>
              </a:rPr>
            </a:br>
            <a:r>
              <a:rPr lang="en-US" sz="1800" dirty="0">
                <a:effectLst/>
                <a:latin typeface="Franklin Gothic Demi" panose="020B0703020102020204" pitchFamily="34" charset="0"/>
              </a:rPr>
              <a:t>Or Operator:  True</a:t>
            </a:r>
            <a:br>
              <a:rPr lang="en-US" sz="1800" dirty="0">
                <a:effectLst/>
                <a:latin typeface="Franklin Gothic Demi" panose="020B0703020102020204" pitchFamily="34" charset="0"/>
              </a:rPr>
            </a:br>
            <a:r>
              <a:rPr lang="en-US" sz="1800" dirty="0">
                <a:effectLst/>
                <a:latin typeface="Franklin Gothic Demi" panose="020B0703020102020204" pitchFamily="34" charset="0"/>
              </a:rPr>
              <a:t>Not Operator:  False</a:t>
            </a:r>
          </a:p>
        </p:txBody>
      </p:sp>
    </p:spTree>
    <p:extLst>
      <p:ext uri="{BB962C8B-B14F-4D97-AF65-F5344CB8AC3E}">
        <p14:creationId xmlns:p14="http://schemas.microsoft.com/office/powerpoint/2010/main" val="3839405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{FD4EDF79-75A1-414F-BFF1-4F187A975C5A}tf11665031_win32</Template>
  <TotalTime>117</TotalTime>
  <Words>2677</Words>
  <Application>Microsoft Office PowerPoint</Application>
  <PresentationFormat>Widescreen</PresentationFormat>
  <Paragraphs>45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 Nova</vt:lpstr>
      <vt:lpstr>Arial Nova Light</vt:lpstr>
      <vt:lpstr>Arial Rounded MT Bold</vt:lpstr>
      <vt:lpstr>Franklin Gothic Demi</vt:lpstr>
      <vt:lpstr>Modern Love</vt:lpstr>
      <vt:lpstr>Wingdings 2</vt:lpstr>
      <vt:lpstr>SlateVTI</vt:lpstr>
      <vt:lpstr>Report of Assignment 1</vt:lpstr>
      <vt:lpstr>PowerPoint Presentation</vt:lpstr>
      <vt:lpstr>Exercise 1: Arithmetic Operators</vt:lpstr>
      <vt:lpstr>Exercise 1: Arithmetic Operators:-  Write a Python program to perform the following operations:   1. Add, subtract, multiply, and divide two numbers (input by the user).  2. Use the modulus operator to find the remainder of their division. 3. Use the exponentiation operator to raise the first number to the power of the second number.  4. Perform floor division on the two numbers.   Expected Input:  Enter first number: 10  Enter second number: 3   Expected Output:  Addition: 13  Subtraction: 7  Multiplication: 30  Division: 3.33  Modulus: 1  Exponentiation: 1000  Floor Division: 3 </vt:lpstr>
      <vt:lpstr>Code:-  n1=int(input("Enter the first no."))   #Take input from the use n2=int(input("Enter the second no."))   #Take input from the use  add=n1+n2                #Add the given 2 numbers.        sub=n1-n2                #Substract the given 2 numbers.  mul=n1*n2                #Multiply the given 2 numbers. div=n1/n2                #Divide the given 2 numbers. mod=n1%n2                #Modulus of given 2 numbers. exp=n1**n2               #Exponentiation of given numbers. floDiv=n1//n2            #Floor Division of given numbers. #Display these all results print("Addition:", add)       print("Substraction:", sub) print("Multiplication:", mul) print("Division:", div) print("Modulus:", mod) print("Exponentiation:", exp) print("Floor Division:", floDiv)    </vt:lpstr>
      <vt:lpstr>Exercise 2: Comparison Operators</vt:lpstr>
      <vt:lpstr>Exercise 2: Comparison Operators   Write a Python program that asks for two numbers and checks:   1. If the first number is greater than the second.  2. If the first number is equal to the second.  3. If the first number is less than or equal to the second.  Print the results.  Code:-   x=int(input("Enter the Number: "))     #Take input from user y=int(input("Enter the Number: "))     #Take input from user if(x&gt;y):    #To check the condition that the first no. is greater than second no..      print("The first no is greater than the second number.")    #display the result elif(x==y):    #To check the condition that first no. is equal to second no..     print("The first no is equal to the second.")     #display the result else:     print("The first no is less than or equal to the second.")      #display the result  Output:-  Enter the Number: 3 Enter the Number: 6 The first no is less than or equal to the second.  </vt:lpstr>
      <vt:lpstr>Exercise 3: Logical Operators</vt:lpstr>
      <vt:lpstr>Exercise 3: Logical Operators   Write a Python program that:  1. Takes three boolean values (True or False) as input.  2. Uses and, or, and not operators to return the result of combining them  Code:-  x1=bool(int(input("Enter the 1st no.: ")))   #Take input from the user x2=bool(int(input("Enter the 2nd no.: ")))  #Take input from the user x3=bool(int(input("Enter the 3rd no.: ")))   #Take input from the user And= x1 and x2 and x3    #And Operator and result will be true only if all values are true Or= x1 or x2 or x3       #Or Operator and result will be true if at least one of x1,x2 or x3 is true Not= not x1              #Not Operator and result will be opposite of the x1 print("And Operator: ", And)    #Display the result print("Or Operator: ", Or)      #Display the result print("Not Operator: ", Not)    #Display the result  Output:-  Enter the 1st no.: 1 Enter the 2nd no.: 0 Enter the 3rd no.: 1 And Operator:  False Or Operator:  True Not Operator:  False</vt:lpstr>
      <vt:lpstr>Part 2: Strings</vt:lpstr>
      <vt:lpstr>Exercise 4: String Manipulation :-  1. Take a string input from the user.  2. Display the following:    *   The length of the string.    *   The first and last character.    *   The string in reverse order.    *   The string in uppercase and lowercase.  Code:-  Str=str(input("Enter the string: "))    #Take the string value from the usres print(len(Str))      #Display the length of the string print(Str[0],Str[-1])      #To display the first and last character print(Str[::-1])      #To display in reverse order print(Str.upper(),Str.lower())    #To display in Upper case and Lower case  Output:-  Enter the string: Sandra Akhil 12 S l lihkA ardnaS SANDRA AKHIL sandra akhil</vt:lpstr>
      <vt:lpstr>Exercise 5: String Formatting</vt:lpstr>
      <vt:lpstr>Exercise 5: String Formatting   Write a program that asks for the user's name and age, and displays the message in this format: Hello [Name], you are [Age] years old.  Code:-  Name=str(input("Enter your name: "))     #Take a string value from users Age=int(input("Enter your age: "))       #Take the intiger value from the users print(f"Hello {Name}, you are {Age} years old.")      #Display the results  Output:-  Enter your name: Sandra Enter your age: 22 Hello Sandra, you are 22 years old.</vt:lpstr>
      <vt:lpstr>Exercise 6:Substring Search</vt:lpstr>
      <vt:lpstr>Exercise 6: Substring Search   Write a Python program that:  1. Asks for a sentence input from the user.  2. Asks for a word to search in the sentence.  3. Outputs whether the word exists in the sentence and, if it does, at which position (index).  Code:-  sentence=input("Enter a sentence: ")     #Take from the users word=input("Enter the word: ")      #Take from the users if word in sentence:     #To ckeck the condition     position = sentence.find(word)   #To find the position of the word from the sentence     print(f"The word {word} exists in the sentence st index {position}.")    #Display the result else:     print(f"The  word {word} does not exist in the sentence.")    #Display the result   Output:-  Enter a sentence: Akhil is life line for Snadra Enter the word: line The word line exists in the sentence st index 14..</vt:lpstr>
      <vt:lpstr>Part 3: List</vt:lpstr>
      <vt:lpstr>Exercise 7: List Operations  Write a Python program that:  1. Creates a list of 5 numbers (input from the user).  2. Displays the sum of all the numbers in the list.  3. Finds the largest and smallest number in the list.  Code:-  List=[] for i in range(5):     num=int(input(f"Enter number{i+1}:"))     List.append(num) print("Sum of all no.: ", sum(List)) print("The smallest no is: ", min(List)) print("The largest no.is: ", max(List))  Output:-  Enter number1:2 Enter number2:1 Enter number3:5 Enter number4:4 Enter number5:7 Sum of all no.:  19 The smallest no is:  1 The largest no.is:  7</vt:lpstr>
      <vt:lpstr>Exercise 8: List Manipulation</vt:lpstr>
      <vt:lpstr>Exercise 8: List Manipulation   1. Create a list of 5 of your favorite fruits.  2. Perform the following:      *   Add one more fruit to the list.      *   Remove the second fruit from the list.      *   Print the updated list.   Code:-  fav_fru=['Apple','Orange','Mango','Pineapple'] fav_fru.append("Berry") fav_fru.pop(1) print("The updated one is :", fav_fru)  Output:-  The updated one is : ['Apple', 'Mango', 'Pineapple', 'Berry']</vt:lpstr>
      <vt:lpstr>Exercise 9: Sorting a List</vt:lpstr>
      <vt:lpstr>Exercise 9: Sorting a List   Write a Python program that:  1. Asks the user to input a list of 5 numbers.  2. Sorts the list in ascending order and displays it.  3. Sorts the list in descending order and displays it.   Code:-  list=[]    #Empty list to store the no. from the users for i in range(5):   #Loop to take 5 inputs from the user     x=int(input(f"Enter the no.{i+1}: "))   #Take the 5 inputs from the users     list.append(x)     #Add the no. entered by the user to the list a=sorted(list)     #Sort the values in ascending order print("The list in ascending order: ", a)    #Display the value a=sorted(list,reverse=True)      #Sort the values in descending order print("The list in descending order: ", a)   #Display the values  Output:-  Enter the no.1: 4 Enter the no.2: 5 Enter the no.3: 3 Enter the no.4: 2 Enter the no.5: 8 The list in ascending order:  [2, 3, 4, 5, 8] The list in descending order:  [8, 5, 4, 3, 2]  </vt:lpstr>
      <vt:lpstr>Part 10: List Slicing</vt:lpstr>
      <vt:lpstr>Exercise 10: List Slicing   Given the list numbers = [1, 2, 3, 4, 5, 6, 7, 8, 9, 10], perform the following:  1. Print the first 5 elements.  2. Print the last 5 elements.  3. Print the elements from index 2 to index 7  Code:-  numbers=[1,2,3,4,5,6,7,8,9,10]    #Given list of no.s       x=numbers[0:5]    #To print frist 5 elements print("Enter first 5 element: ", x)    #Display the results y=numbers[-5:]    #To print last 5 elements print("Enter the last 5 element: ", y)   #Display the results z=numbers[2:8]   #To print the elements from 2 to 7 index print("Enter the between 2 no.:",z)   #Display the results  Output:-  Enter first 5 element:  [1, 2, 3, 4, 5] Enter the last 5 element:  [6, 7, 8, 9, 10] Enter the between 2 no.: [3, 4, 5, 6, 7, 8]</vt:lpstr>
      <vt:lpstr>Part 11: Nested List </vt:lpstr>
      <vt:lpstr>Exercise 11: Nested List   Write a Python program that:  1. Takes input of 3 students' names and their respective scores in 3 subjects.  2. Stores them in a nested list.  3. Prints each student's name and their average score  Code:-  students=[]     #Empty list to store students data for i in range(3):    #Take input for 3 stdents     name=input(f"Enter the name of student{i+1}: ")     #To take the 3 scores for each student     scores=[]     for j in range(1,4):         score=int(input(f"Enter the score of subject{j} for {name}: "))         scores.append(score)     #To store name and scores of students in nested list     students.append([name, scores]) #Calculate and display the name and average score for student in students:     name=student[0]     scores=student[1]     ave_sco=sum(scores)/len(scores)    #calculate the average score     print(f"{name}'s average score is: {ave_sco:.2f}")     #Display the 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Sandra B</dc:creator>
  <cp:lastModifiedBy>Sandra B</cp:lastModifiedBy>
  <cp:revision>3</cp:revision>
  <dcterms:created xsi:type="dcterms:W3CDTF">2024-10-17T09:18:30Z</dcterms:created>
  <dcterms:modified xsi:type="dcterms:W3CDTF">2024-10-17T11:16:16Z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