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8288000" cy="10287000"/>
  <p:notesSz cx="6858000" cy="9144000"/>
  <p:embeddedFontLst>
    <p:embeddedFont>
      <p:font typeface="Barlow Bold Bold" panose="020B0604020202020204" charset="0"/>
      <p:regular r:id="rId14"/>
    </p:embeddedFont>
    <p:embeddedFont>
      <p:font typeface="Barlow Medium" panose="00000600000000000000" pitchFamily="2" charset="0"/>
      <p:regular r:id="rId15"/>
      <p:italic r:id="rId16"/>
    </p:embeddedFont>
    <p:embeddedFont>
      <p:font typeface="Calibri" panose="020F0502020204030204" pitchFamily="34" charset="0"/>
      <p:regular r:id="rId17"/>
      <p:bold r:id="rId18"/>
      <p:italic r:id="rId19"/>
      <p:boldItalic r:id="rId20"/>
    </p:embeddedFont>
    <p:embeddedFont>
      <p:font typeface="DM Sans" pitchFamily="2" charset="0"/>
      <p:regular r:id="rId21"/>
      <p:bold r:id="rId22"/>
      <p:italic r:id="rId23"/>
      <p:boldItalic r:id="rId24"/>
    </p:embeddedFont>
    <p:embeddedFont>
      <p:font typeface="DM Sans Bold"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27586" autoAdjust="0"/>
  </p:normalViewPr>
  <p:slideViewPr>
    <p:cSldViewPr>
      <p:cViewPr varScale="1">
        <p:scale>
          <a:sx n="13" d="100"/>
          <a:sy n="13" d="100"/>
        </p:scale>
        <p:origin x="94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0F074-8F43-4168-9578-56EF9330EA26}" type="datetimeFigureOut">
              <a:rPr lang="en-ID" smtClean="0"/>
              <a:t>05/06/2022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A79D-45AB-464F-93E7-A34B38DA2783}" type="slidenum">
              <a:rPr lang="en-ID" smtClean="0"/>
              <a:t>‹#›</a:t>
            </a:fld>
            <a:endParaRPr lang="en-ID"/>
          </a:p>
        </p:txBody>
      </p:sp>
    </p:spTree>
    <p:extLst>
      <p:ext uri="{BB962C8B-B14F-4D97-AF65-F5344CB8AC3E}">
        <p14:creationId xmlns:p14="http://schemas.microsoft.com/office/powerpoint/2010/main" val="2519665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4F9A79D-45AB-464F-93E7-A34B38DA2783}" type="slidenum">
              <a:rPr lang="en-ID" smtClean="0"/>
              <a:t>6</a:t>
            </a:fld>
            <a:endParaRPr lang="en-ID"/>
          </a:p>
        </p:txBody>
      </p:sp>
    </p:spTree>
    <p:extLst>
      <p:ext uri="{BB962C8B-B14F-4D97-AF65-F5344CB8AC3E}">
        <p14:creationId xmlns:p14="http://schemas.microsoft.com/office/powerpoint/2010/main" val="419838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28082"/>
            <a:ext cx="16230600" cy="4406312"/>
            <a:chOff x="0" y="0"/>
            <a:chExt cx="21640800" cy="5875083"/>
          </a:xfrm>
        </p:grpSpPr>
        <p:sp>
          <p:nvSpPr>
            <p:cNvPr id="3" name="TextBox 3"/>
            <p:cNvSpPr txBox="1"/>
            <p:nvPr/>
          </p:nvSpPr>
          <p:spPr>
            <a:xfrm>
              <a:off x="0" y="19050"/>
              <a:ext cx="21640800" cy="4696892"/>
            </a:xfrm>
            <a:prstGeom prst="rect">
              <a:avLst/>
            </a:prstGeom>
          </p:spPr>
          <p:txBody>
            <a:bodyPr lIns="0" tIns="0" rIns="0" bIns="0" rtlCol="0" anchor="t">
              <a:spAutoFit/>
            </a:bodyPr>
            <a:lstStyle/>
            <a:p>
              <a:pPr>
                <a:lnSpc>
                  <a:spcPts val="9201"/>
                </a:lnSpc>
              </a:pPr>
              <a:r>
                <a:rPr lang="en-US" sz="8001" spc="-80">
                  <a:solidFill>
                    <a:srgbClr val="000000"/>
                  </a:solidFill>
                  <a:latin typeface="Barlow Bold Bold"/>
                </a:rPr>
                <a:t>Analysis and Classification Twitter Data Stream of Racism Topic Using Spark Mlib</a:t>
              </a:r>
            </a:p>
          </p:txBody>
        </p:sp>
        <p:sp>
          <p:nvSpPr>
            <p:cNvPr id="4" name="TextBox 4"/>
            <p:cNvSpPr txBox="1"/>
            <p:nvPr/>
          </p:nvSpPr>
          <p:spPr>
            <a:xfrm>
              <a:off x="0" y="5167495"/>
              <a:ext cx="21640800" cy="707589"/>
            </a:xfrm>
            <a:prstGeom prst="rect">
              <a:avLst/>
            </a:prstGeom>
          </p:spPr>
          <p:txBody>
            <a:bodyPr lIns="0" tIns="0" rIns="0" bIns="0" rtlCol="0" anchor="t">
              <a:spAutoFit/>
            </a:bodyPr>
            <a:lstStyle/>
            <a:p>
              <a:pPr marL="0" lvl="0" indent="0" algn="l">
                <a:lnSpc>
                  <a:spcPts val="4140"/>
                </a:lnSpc>
                <a:spcBef>
                  <a:spcPct val="0"/>
                </a:spcBef>
              </a:pPr>
              <a:r>
                <a:rPr lang="en-US" sz="3600">
                  <a:solidFill>
                    <a:srgbClr val="000000"/>
                  </a:solidFill>
                  <a:latin typeface="Barlow Medium"/>
                </a:rPr>
                <a:t>Proyek Akhir Pengolahan Data Besar 2022</a:t>
              </a:r>
            </a:p>
          </p:txBody>
        </p:sp>
      </p:grpSp>
      <p:sp>
        <p:nvSpPr>
          <p:cNvPr id="5" name="TextBox 5"/>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01</a:t>
            </a:r>
          </a:p>
        </p:txBody>
      </p:sp>
      <p:grpSp>
        <p:nvGrpSpPr>
          <p:cNvPr id="6" name="Group 6"/>
          <p:cNvGrpSpPr/>
          <p:nvPr/>
        </p:nvGrpSpPr>
        <p:grpSpPr>
          <a:xfrm>
            <a:off x="9144000" y="6559564"/>
            <a:ext cx="8932212" cy="3137111"/>
            <a:chOff x="0" y="0"/>
            <a:chExt cx="11909616" cy="4182815"/>
          </a:xfrm>
        </p:grpSpPr>
        <p:sp>
          <p:nvSpPr>
            <p:cNvPr id="7" name="TextBox 7"/>
            <p:cNvSpPr txBox="1"/>
            <p:nvPr/>
          </p:nvSpPr>
          <p:spPr>
            <a:xfrm>
              <a:off x="0" y="9525"/>
              <a:ext cx="11909616" cy="799042"/>
            </a:xfrm>
            <a:prstGeom prst="rect">
              <a:avLst/>
            </a:prstGeom>
          </p:spPr>
          <p:txBody>
            <a:bodyPr lIns="0" tIns="0" rIns="0" bIns="0" rtlCol="0" anchor="t">
              <a:spAutoFit/>
            </a:bodyPr>
            <a:lstStyle/>
            <a:p>
              <a:pPr marL="0" lvl="0" indent="0" algn="just">
                <a:lnSpc>
                  <a:spcPts val="4599"/>
                </a:lnSpc>
                <a:spcBef>
                  <a:spcPct val="0"/>
                </a:spcBef>
              </a:pPr>
              <a:r>
                <a:rPr lang="en-US" sz="3999" u="sng">
                  <a:solidFill>
                    <a:srgbClr val="000000"/>
                  </a:solidFill>
                  <a:latin typeface="Barlow Bold Bold"/>
                </a:rPr>
                <a:t>Kelompok 1</a:t>
              </a:r>
            </a:p>
          </p:txBody>
        </p:sp>
        <p:sp>
          <p:nvSpPr>
            <p:cNvPr id="8" name="TextBox 8"/>
            <p:cNvSpPr txBox="1"/>
            <p:nvPr/>
          </p:nvSpPr>
          <p:spPr>
            <a:xfrm>
              <a:off x="0" y="1063271"/>
              <a:ext cx="9135764" cy="3119543"/>
            </a:xfrm>
            <a:prstGeom prst="rect">
              <a:avLst/>
            </a:prstGeom>
          </p:spPr>
          <p:txBody>
            <a:bodyPr lIns="0" tIns="0" rIns="0" bIns="0" rtlCol="0" anchor="t">
              <a:spAutoFit/>
            </a:bodyPr>
            <a:lstStyle/>
            <a:p>
              <a:pPr algn="just">
                <a:lnSpc>
                  <a:spcPts val="3680"/>
                </a:lnSpc>
              </a:pPr>
              <a:r>
                <a:rPr lang="en-US" sz="3200">
                  <a:solidFill>
                    <a:srgbClr val="000000"/>
                  </a:solidFill>
                  <a:latin typeface="Barlow Medium"/>
                </a:rPr>
                <a:t>12S18036 - Sandraulina Siregar</a:t>
              </a:r>
            </a:p>
            <a:p>
              <a:pPr algn="just">
                <a:lnSpc>
                  <a:spcPts val="3680"/>
                </a:lnSpc>
              </a:pPr>
              <a:r>
                <a:rPr lang="en-US" sz="3200">
                  <a:solidFill>
                    <a:srgbClr val="000000"/>
                  </a:solidFill>
                  <a:latin typeface="Barlow Medium"/>
                </a:rPr>
                <a:t>12S18042 - Indah Oktavia M. Sibarani</a:t>
              </a:r>
            </a:p>
            <a:p>
              <a:pPr algn="just">
                <a:lnSpc>
                  <a:spcPts val="3680"/>
                </a:lnSpc>
              </a:pPr>
              <a:r>
                <a:rPr lang="en-US" sz="3200">
                  <a:solidFill>
                    <a:srgbClr val="000000"/>
                  </a:solidFill>
                  <a:latin typeface="Barlow Medium"/>
                </a:rPr>
                <a:t>12S18050 - Elsa Elfransyah Marbun</a:t>
              </a:r>
            </a:p>
            <a:p>
              <a:pPr algn="just">
                <a:lnSpc>
                  <a:spcPts val="3680"/>
                </a:lnSpc>
              </a:pPr>
              <a:r>
                <a:rPr lang="en-US" sz="3200">
                  <a:solidFill>
                    <a:srgbClr val="000000"/>
                  </a:solidFill>
                  <a:latin typeface="Barlow Medium"/>
                </a:rPr>
                <a:t>12S18053 - Evelin Theresia Panjaitan</a:t>
              </a:r>
            </a:p>
            <a:p>
              <a:pPr marL="0" lvl="0" indent="0" algn="just">
                <a:lnSpc>
                  <a:spcPts val="3679"/>
                </a:lnSpc>
                <a:spcBef>
                  <a:spcPct val="0"/>
                </a:spcBef>
              </a:pPr>
              <a:endParaRPr lang="en-US" sz="3200">
                <a:solidFill>
                  <a:srgbClr val="000000"/>
                </a:solidFill>
                <a:latin typeface="Barlow Medium"/>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grpSp>
        <p:nvGrpSpPr>
          <p:cNvPr id="2" name="Group 2"/>
          <p:cNvGrpSpPr/>
          <p:nvPr/>
        </p:nvGrpSpPr>
        <p:grpSpPr>
          <a:xfrm>
            <a:off x="4188764" y="1136053"/>
            <a:ext cx="9910473" cy="1908050"/>
            <a:chOff x="0" y="0"/>
            <a:chExt cx="13213964" cy="2544067"/>
          </a:xfrm>
        </p:grpSpPr>
        <p:sp>
          <p:nvSpPr>
            <p:cNvPr id="3" name="TextBox 3"/>
            <p:cNvSpPr txBox="1"/>
            <p:nvPr/>
          </p:nvSpPr>
          <p:spPr>
            <a:xfrm>
              <a:off x="0" y="19050"/>
              <a:ext cx="13213964" cy="1601531"/>
            </a:xfrm>
            <a:prstGeom prst="rect">
              <a:avLst/>
            </a:prstGeom>
          </p:spPr>
          <p:txBody>
            <a:bodyPr lIns="0" tIns="0" rIns="0" bIns="0" rtlCol="0" anchor="t">
              <a:spAutoFit/>
            </a:bodyPr>
            <a:lstStyle/>
            <a:p>
              <a:pPr marL="0" lvl="0" indent="0" algn="ctr">
                <a:lnSpc>
                  <a:spcPts val="9200"/>
                </a:lnSpc>
                <a:spcBef>
                  <a:spcPct val="0"/>
                </a:spcBef>
              </a:pPr>
              <a:r>
                <a:rPr lang="en-US" sz="8000" u="sng" dirty="0">
                  <a:solidFill>
                    <a:srgbClr val="000000"/>
                  </a:solidFill>
                  <a:latin typeface="Barlow Bold Bold"/>
                </a:rPr>
                <a:t>Kesimpulan</a:t>
              </a:r>
            </a:p>
          </p:txBody>
        </p:sp>
        <p:sp>
          <p:nvSpPr>
            <p:cNvPr id="4" name="TextBox 4"/>
            <p:cNvSpPr txBox="1"/>
            <p:nvPr/>
          </p:nvSpPr>
          <p:spPr>
            <a:xfrm>
              <a:off x="0" y="1913723"/>
              <a:ext cx="13213964"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5" name="TextBox 5"/>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07</a:t>
            </a:r>
          </a:p>
        </p:txBody>
      </p:sp>
      <p:sp>
        <p:nvSpPr>
          <p:cNvPr id="6" name="TextBox 6"/>
          <p:cNvSpPr txBox="1"/>
          <p:nvPr/>
        </p:nvSpPr>
        <p:spPr>
          <a:xfrm>
            <a:off x="1409700" y="3263959"/>
            <a:ext cx="15468600" cy="5712141"/>
          </a:xfrm>
          <a:prstGeom prst="rect">
            <a:avLst/>
          </a:prstGeom>
        </p:spPr>
        <p:txBody>
          <a:bodyPr wrap="square" lIns="0" tIns="0" rIns="0" bIns="0" rtlCol="0" anchor="t">
            <a:spAutoFit/>
          </a:bodyPr>
          <a:lstStyle/>
          <a:p>
            <a:pPr marL="0" lvl="0" indent="0" algn="just">
              <a:lnSpc>
                <a:spcPts val="5599"/>
              </a:lnSpc>
              <a:spcBef>
                <a:spcPct val="0"/>
              </a:spcBef>
            </a:pPr>
            <a:r>
              <a:rPr lang="en-US" sz="3999" spc="99" dirty="0" err="1">
                <a:solidFill>
                  <a:srgbClr val="000000"/>
                </a:solidFill>
                <a:latin typeface="DM Sans"/>
              </a:rPr>
              <a:t>Penggunaan</a:t>
            </a:r>
            <a:r>
              <a:rPr lang="en-US" sz="3999" spc="99" dirty="0">
                <a:solidFill>
                  <a:srgbClr val="000000"/>
                </a:solidFill>
                <a:latin typeface="DM Sans"/>
              </a:rPr>
              <a:t> Vader sentiment analysis </a:t>
            </a:r>
            <a:r>
              <a:rPr lang="en-US" sz="3999" spc="99" dirty="0" err="1">
                <a:solidFill>
                  <a:srgbClr val="000000"/>
                </a:solidFill>
                <a:latin typeface="DM Sans"/>
              </a:rPr>
              <a:t>dapat</a:t>
            </a:r>
            <a:r>
              <a:rPr lang="en-US" sz="3999" spc="99" dirty="0">
                <a:solidFill>
                  <a:srgbClr val="000000"/>
                </a:solidFill>
                <a:latin typeface="DM Sans"/>
              </a:rPr>
              <a:t> </a:t>
            </a:r>
            <a:r>
              <a:rPr lang="en-US" sz="3999" spc="99" dirty="0" err="1">
                <a:solidFill>
                  <a:srgbClr val="000000"/>
                </a:solidFill>
                <a:latin typeface="DM Sans"/>
              </a:rPr>
              <a:t>membantu</a:t>
            </a:r>
            <a:r>
              <a:rPr lang="en-US" sz="3999" spc="99" dirty="0">
                <a:solidFill>
                  <a:srgbClr val="000000"/>
                </a:solidFill>
                <a:latin typeface="DM Sans"/>
              </a:rPr>
              <a:t> </a:t>
            </a:r>
            <a:r>
              <a:rPr lang="en-US" sz="3999" spc="99" dirty="0" err="1">
                <a:solidFill>
                  <a:srgbClr val="000000"/>
                </a:solidFill>
                <a:latin typeface="DM Sans"/>
              </a:rPr>
              <a:t>mengetahui</a:t>
            </a:r>
            <a:r>
              <a:rPr lang="en-US" sz="3999" spc="99" dirty="0">
                <a:solidFill>
                  <a:srgbClr val="000000"/>
                </a:solidFill>
                <a:latin typeface="DM Sans"/>
              </a:rPr>
              <a:t> </a:t>
            </a:r>
            <a:r>
              <a:rPr lang="en-US" sz="3999" spc="99" dirty="0" err="1">
                <a:solidFill>
                  <a:srgbClr val="000000"/>
                </a:solidFill>
                <a:latin typeface="DM Sans"/>
              </a:rPr>
              <a:t>klasifikasi</a:t>
            </a:r>
            <a:r>
              <a:rPr lang="en-US" sz="3999" spc="99" dirty="0">
                <a:solidFill>
                  <a:srgbClr val="000000"/>
                </a:solidFill>
                <a:latin typeface="DM Sans"/>
              </a:rPr>
              <a:t> keyword “racism” pada Twitter </a:t>
            </a:r>
            <a:r>
              <a:rPr lang="en-US" sz="3999" spc="99" dirty="0" err="1">
                <a:solidFill>
                  <a:srgbClr val="000000"/>
                </a:solidFill>
                <a:latin typeface="DM Sans"/>
              </a:rPr>
              <a:t>dari</a:t>
            </a:r>
            <a:r>
              <a:rPr lang="en-US" sz="3999" spc="99" dirty="0">
                <a:solidFill>
                  <a:srgbClr val="000000"/>
                </a:solidFill>
                <a:latin typeface="DM Sans"/>
              </a:rPr>
              <a:t> </a:t>
            </a:r>
            <a:r>
              <a:rPr lang="en-US" sz="3999" spc="99" dirty="0" err="1">
                <a:solidFill>
                  <a:srgbClr val="000000"/>
                </a:solidFill>
                <a:latin typeface="DM Sans"/>
              </a:rPr>
              <a:t>kategori</a:t>
            </a:r>
            <a:r>
              <a:rPr lang="en-US" sz="3999" spc="99" dirty="0">
                <a:solidFill>
                  <a:srgbClr val="000000"/>
                </a:solidFill>
                <a:latin typeface="DM Sans"/>
              </a:rPr>
              <a:t> </a:t>
            </a:r>
            <a:r>
              <a:rPr lang="en-US" sz="3999" spc="99" dirty="0" err="1">
                <a:solidFill>
                  <a:srgbClr val="000000"/>
                </a:solidFill>
                <a:latin typeface="DM Sans"/>
              </a:rPr>
              <a:t>positif</a:t>
            </a:r>
            <a:r>
              <a:rPr lang="en-US" sz="3999" spc="99" dirty="0">
                <a:solidFill>
                  <a:srgbClr val="000000"/>
                </a:solidFill>
                <a:latin typeface="DM Sans"/>
              </a:rPr>
              <a:t>, </a:t>
            </a:r>
            <a:r>
              <a:rPr lang="en-US" sz="3999" spc="99" dirty="0" err="1">
                <a:solidFill>
                  <a:srgbClr val="000000"/>
                </a:solidFill>
                <a:latin typeface="DM Sans"/>
              </a:rPr>
              <a:t>negatif</a:t>
            </a:r>
            <a:r>
              <a:rPr lang="en-US" sz="3999" spc="99" dirty="0">
                <a:solidFill>
                  <a:srgbClr val="000000"/>
                </a:solidFill>
                <a:latin typeface="DM Sans"/>
              </a:rPr>
              <a:t> dan </a:t>
            </a:r>
            <a:r>
              <a:rPr lang="en-US" sz="3999" spc="99" dirty="0" err="1">
                <a:solidFill>
                  <a:srgbClr val="000000"/>
                </a:solidFill>
                <a:latin typeface="DM Sans"/>
              </a:rPr>
              <a:t>netral</a:t>
            </a:r>
            <a:r>
              <a:rPr lang="en-US" sz="3999" spc="99" dirty="0">
                <a:solidFill>
                  <a:srgbClr val="000000"/>
                </a:solidFill>
                <a:latin typeface="DM Sans"/>
              </a:rPr>
              <a:t> </a:t>
            </a:r>
            <a:r>
              <a:rPr lang="en-US" sz="3999" spc="99" dirty="0" err="1">
                <a:solidFill>
                  <a:srgbClr val="000000"/>
                </a:solidFill>
                <a:latin typeface="DM Sans"/>
              </a:rPr>
              <a:t>sesuai</a:t>
            </a:r>
            <a:r>
              <a:rPr lang="en-US" sz="3999" spc="99" dirty="0">
                <a:solidFill>
                  <a:srgbClr val="000000"/>
                </a:solidFill>
                <a:latin typeface="DM Sans"/>
              </a:rPr>
              <a:t> </a:t>
            </a:r>
            <a:r>
              <a:rPr lang="en-US" sz="3999" spc="99" dirty="0" err="1">
                <a:solidFill>
                  <a:srgbClr val="000000"/>
                </a:solidFill>
                <a:latin typeface="DM Sans"/>
              </a:rPr>
              <a:t>dengan</a:t>
            </a:r>
            <a:r>
              <a:rPr lang="en-US" sz="3999" spc="99" dirty="0">
                <a:solidFill>
                  <a:srgbClr val="000000"/>
                </a:solidFill>
                <a:latin typeface="DM Sans"/>
              </a:rPr>
              <a:t> </a:t>
            </a:r>
            <a:r>
              <a:rPr lang="en-US" sz="3999" spc="99" dirty="0" err="1">
                <a:solidFill>
                  <a:srgbClr val="000000"/>
                </a:solidFill>
                <a:latin typeface="DM Sans"/>
              </a:rPr>
              <a:t>skor</a:t>
            </a:r>
            <a:r>
              <a:rPr lang="en-US" sz="3999" spc="99" dirty="0">
                <a:solidFill>
                  <a:srgbClr val="000000"/>
                </a:solidFill>
                <a:latin typeface="DM Sans"/>
              </a:rPr>
              <a:t> </a:t>
            </a:r>
            <a:r>
              <a:rPr lang="en-US" sz="3999" spc="99" dirty="0" err="1">
                <a:solidFill>
                  <a:srgbClr val="000000"/>
                </a:solidFill>
                <a:latin typeface="DM Sans"/>
              </a:rPr>
              <a:t>sentimen</a:t>
            </a:r>
            <a:r>
              <a:rPr lang="en-US" sz="3999" spc="99" dirty="0">
                <a:solidFill>
                  <a:srgbClr val="000000"/>
                </a:solidFill>
                <a:latin typeface="DM Sans"/>
              </a:rPr>
              <a:t> yang </a:t>
            </a:r>
            <a:r>
              <a:rPr lang="en-US" sz="3999" spc="99" dirty="0" err="1">
                <a:solidFill>
                  <a:srgbClr val="000000"/>
                </a:solidFill>
                <a:latin typeface="DM Sans"/>
              </a:rPr>
              <a:t>telah</a:t>
            </a:r>
            <a:r>
              <a:rPr lang="en-US" sz="3999" spc="99" dirty="0">
                <a:solidFill>
                  <a:srgbClr val="000000"/>
                </a:solidFill>
                <a:latin typeface="DM Sans"/>
              </a:rPr>
              <a:t> </a:t>
            </a:r>
            <a:r>
              <a:rPr lang="en-US" sz="3999" spc="99" dirty="0" err="1">
                <a:solidFill>
                  <a:srgbClr val="000000"/>
                </a:solidFill>
                <a:latin typeface="DM Sans"/>
              </a:rPr>
              <a:t>dirumuskan</a:t>
            </a:r>
            <a:r>
              <a:rPr lang="en-US" sz="3999" spc="99" dirty="0">
                <a:solidFill>
                  <a:srgbClr val="000000"/>
                </a:solidFill>
                <a:latin typeface="DM Sans"/>
              </a:rPr>
              <a:t>. </a:t>
            </a:r>
          </a:p>
          <a:p>
            <a:pPr marL="0" lvl="0" indent="0" algn="just">
              <a:lnSpc>
                <a:spcPts val="5599"/>
              </a:lnSpc>
              <a:spcBef>
                <a:spcPct val="0"/>
              </a:spcBef>
            </a:pPr>
            <a:r>
              <a:rPr lang="en-US" sz="3999" spc="99" dirty="0" err="1">
                <a:solidFill>
                  <a:srgbClr val="000000"/>
                </a:solidFill>
                <a:latin typeface="DM Sans"/>
              </a:rPr>
              <a:t>Berdasarkan</a:t>
            </a:r>
            <a:r>
              <a:rPr lang="en-US" sz="3999" spc="99" dirty="0">
                <a:solidFill>
                  <a:srgbClr val="000000"/>
                </a:solidFill>
                <a:latin typeface="DM Sans"/>
              </a:rPr>
              <a:t> </a:t>
            </a:r>
            <a:r>
              <a:rPr lang="en-US" sz="3999" spc="99" dirty="0" err="1">
                <a:solidFill>
                  <a:srgbClr val="000000"/>
                </a:solidFill>
                <a:latin typeface="DM Sans"/>
              </a:rPr>
              <a:t>hasil</a:t>
            </a:r>
            <a:r>
              <a:rPr lang="en-US" sz="3999" spc="99" dirty="0">
                <a:solidFill>
                  <a:srgbClr val="000000"/>
                </a:solidFill>
                <a:latin typeface="DM Sans"/>
              </a:rPr>
              <a:t> </a:t>
            </a:r>
            <a:r>
              <a:rPr lang="en-US" sz="3999" spc="99" dirty="0" err="1">
                <a:solidFill>
                  <a:srgbClr val="000000"/>
                </a:solidFill>
                <a:latin typeface="DM Sans"/>
              </a:rPr>
              <a:t>visualisasi</a:t>
            </a:r>
            <a:r>
              <a:rPr lang="en-US" sz="3999" spc="99" dirty="0">
                <a:solidFill>
                  <a:srgbClr val="000000"/>
                </a:solidFill>
                <a:latin typeface="DM Sans"/>
              </a:rPr>
              <a:t> </a:t>
            </a:r>
            <a:r>
              <a:rPr lang="en-US" sz="3999" spc="99" dirty="0" err="1">
                <a:solidFill>
                  <a:srgbClr val="000000"/>
                </a:solidFill>
                <a:latin typeface="DM Sans"/>
              </a:rPr>
              <a:t>dapat</a:t>
            </a:r>
            <a:r>
              <a:rPr lang="en-US" sz="3999" spc="99" dirty="0">
                <a:solidFill>
                  <a:srgbClr val="000000"/>
                </a:solidFill>
                <a:latin typeface="DM Sans"/>
              </a:rPr>
              <a:t> </a:t>
            </a:r>
            <a:r>
              <a:rPr lang="en-US" sz="3999" spc="99" dirty="0" err="1">
                <a:solidFill>
                  <a:srgbClr val="000000"/>
                </a:solidFill>
                <a:latin typeface="DM Sans"/>
              </a:rPr>
              <a:t>dilihat</a:t>
            </a:r>
            <a:r>
              <a:rPr lang="en-US" sz="3999" spc="99" dirty="0">
                <a:solidFill>
                  <a:srgbClr val="000000"/>
                </a:solidFill>
                <a:latin typeface="DM Sans"/>
              </a:rPr>
              <a:t> </a:t>
            </a:r>
            <a:r>
              <a:rPr lang="en-US" sz="3999" spc="99" dirty="0" err="1">
                <a:solidFill>
                  <a:srgbClr val="000000"/>
                </a:solidFill>
                <a:latin typeface="DM Sans"/>
              </a:rPr>
              <a:t>bahwa</a:t>
            </a:r>
            <a:r>
              <a:rPr lang="en-US" sz="3999" spc="99" dirty="0">
                <a:solidFill>
                  <a:srgbClr val="000000"/>
                </a:solidFill>
                <a:latin typeface="DM Sans"/>
              </a:rPr>
              <a:t> </a:t>
            </a:r>
            <a:r>
              <a:rPr lang="en-US" sz="3999" spc="99" dirty="0" err="1">
                <a:solidFill>
                  <a:srgbClr val="000000"/>
                </a:solidFill>
                <a:latin typeface="DM Sans"/>
              </a:rPr>
              <a:t>persentase</a:t>
            </a:r>
            <a:r>
              <a:rPr lang="en-US" sz="3999" spc="99" dirty="0">
                <a:solidFill>
                  <a:srgbClr val="000000"/>
                </a:solidFill>
                <a:latin typeface="DM Sans"/>
              </a:rPr>
              <a:t> data </a:t>
            </a:r>
            <a:r>
              <a:rPr lang="en-US" sz="3999" spc="99" dirty="0" err="1">
                <a:solidFill>
                  <a:srgbClr val="000000"/>
                </a:solidFill>
                <a:latin typeface="DM Sans"/>
              </a:rPr>
              <a:t>dengan</a:t>
            </a:r>
            <a:r>
              <a:rPr lang="en-US" sz="3999" spc="99" dirty="0">
                <a:solidFill>
                  <a:srgbClr val="000000"/>
                </a:solidFill>
                <a:latin typeface="DM Sans"/>
              </a:rPr>
              <a:t> </a:t>
            </a:r>
            <a:r>
              <a:rPr lang="en-US" sz="3999" spc="99" dirty="0" err="1">
                <a:solidFill>
                  <a:srgbClr val="000000"/>
                </a:solidFill>
                <a:latin typeface="DM Sans"/>
              </a:rPr>
              <a:t>kategori</a:t>
            </a:r>
            <a:r>
              <a:rPr lang="en-US" sz="3999" spc="99" dirty="0">
                <a:solidFill>
                  <a:srgbClr val="000000"/>
                </a:solidFill>
                <a:latin typeface="DM Sans"/>
              </a:rPr>
              <a:t> “</a:t>
            </a:r>
            <a:r>
              <a:rPr lang="en-US" sz="3999" spc="99" dirty="0" err="1">
                <a:solidFill>
                  <a:srgbClr val="000000"/>
                </a:solidFill>
                <a:latin typeface="DM Sans"/>
              </a:rPr>
              <a:t>negatif</a:t>
            </a:r>
            <a:r>
              <a:rPr lang="en-US" sz="3999" spc="99" dirty="0">
                <a:solidFill>
                  <a:srgbClr val="000000"/>
                </a:solidFill>
                <a:latin typeface="DM Sans"/>
              </a:rPr>
              <a:t>” </a:t>
            </a:r>
            <a:r>
              <a:rPr lang="en-US" sz="3999" spc="99" dirty="0" err="1">
                <a:solidFill>
                  <a:srgbClr val="000000"/>
                </a:solidFill>
                <a:latin typeface="DM Sans"/>
              </a:rPr>
              <a:t>memiliki</a:t>
            </a:r>
            <a:r>
              <a:rPr lang="en-US" sz="3999" spc="99" dirty="0">
                <a:solidFill>
                  <a:srgbClr val="000000"/>
                </a:solidFill>
                <a:latin typeface="DM Sans"/>
              </a:rPr>
              <a:t> </a:t>
            </a:r>
            <a:r>
              <a:rPr lang="en-US" sz="3999" spc="99" dirty="0" err="1">
                <a:solidFill>
                  <a:srgbClr val="000000"/>
                </a:solidFill>
                <a:latin typeface="DM Sans"/>
              </a:rPr>
              <a:t>persentase</a:t>
            </a:r>
            <a:r>
              <a:rPr lang="en-US" sz="3999" spc="99" dirty="0">
                <a:solidFill>
                  <a:srgbClr val="000000"/>
                </a:solidFill>
                <a:latin typeface="DM Sans"/>
              </a:rPr>
              <a:t> </a:t>
            </a:r>
            <a:r>
              <a:rPr lang="en-US" sz="3999" spc="99" dirty="0" err="1">
                <a:solidFill>
                  <a:srgbClr val="000000"/>
                </a:solidFill>
                <a:latin typeface="DM Sans"/>
              </a:rPr>
              <a:t>jumlah</a:t>
            </a:r>
            <a:r>
              <a:rPr lang="en-US" sz="3999" spc="99" dirty="0">
                <a:solidFill>
                  <a:srgbClr val="000000"/>
                </a:solidFill>
                <a:latin typeface="DM Sans"/>
              </a:rPr>
              <a:t> paling </a:t>
            </a:r>
            <a:r>
              <a:rPr lang="en-US" sz="3999" spc="99" dirty="0" err="1">
                <a:solidFill>
                  <a:srgbClr val="000000"/>
                </a:solidFill>
                <a:latin typeface="DM Sans"/>
              </a:rPr>
              <a:t>banyak</a:t>
            </a:r>
            <a:r>
              <a:rPr lang="en-US" sz="3999" spc="99" dirty="0">
                <a:solidFill>
                  <a:srgbClr val="000000"/>
                </a:solidFill>
                <a:latin typeface="DM Sans"/>
              </a:rPr>
              <a:t>. </a:t>
            </a:r>
            <a:r>
              <a:rPr lang="en-US" sz="3999" spc="99" dirty="0" err="1">
                <a:solidFill>
                  <a:srgbClr val="000000"/>
                </a:solidFill>
                <a:latin typeface="DM Sans"/>
              </a:rPr>
              <a:t>Maka</a:t>
            </a:r>
            <a:r>
              <a:rPr lang="en-US" sz="3999" spc="99" dirty="0">
                <a:solidFill>
                  <a:srgbClr val="000000"/>
                </a:solidFill>
                <a:latin typeface="DM Sans"/>
              </a:rPr>
              <a:t> </a:t>
            </a:r>
            <a:r>
              <a:rPr lang="en-US" sz="3999" spc="99" dirty="0" err="1">
                <a:solidFill>
                  <a:srgbClr val="000000"/>
                </a:solidFill>
                <a:latin typeface="DM Sans"/>
              </a:rPr>
              <a:t>dapat</a:t>
            </a:r>
            <a:r>
              <a:rPr lang="en-US" sz="3999" spc="99" dirty="0">
                <a:solidFill>
                  <a:srgbClr val="000000"/>
                </a:solidFill>
                <a:latin typeface="DM Sans"/>
              </a:rPr>
              <a:t> </a:t>
            </a:r>
            <a:r>
              <a:rPr lang="en-US" sz="3999" spc="99" dirty="0" err="1">
                <a:solidFill>
                  <a:srgbClr val="000000"/>
                </a:solidFill>
                <a:latin typeface="DM Sans"/>
              </a:rPr>
              <a:t>ditarik</a:t>
            </a:r>
            <a:r>
              <a:rPr lang="en-US" sz="3999" spc="99" dirty="0">
                <a:solidFill>
                  <a:srgbClr val="000000"/>
                </a:solidFill>
                <a:latin typeface="DM Sans"/>
              </a:rPr>
              <a:t> </a:t>
            </a:r>
            <a:r>
              <a:rPr lang="en-US" sz="3999" spc="99" dirty="0" err="1">
                <a:solidFill>
                  <a:srgbClr val="000000"/>
                </a:solidFill>
                <a:latin typeface="DM Sans"/>
              </a:rPr>
              <a:t>kesimpulan</a:t>
            </a:r>
            <a:r>
              <a:rPr lang="en-US" sz="3999" spc="99" dirty="0">
                <a:solidFill>
                  <a:srgbClr val="000000"/>
                </a:solidFill>
                <a:latin typeface="DM Sans"/>
              </a:rPr>
              <a:t> </a:t>
            </a:r>
            <a:r>
              <a:rPr lang="en-US" sz="3999" spc="99" dirty="0" err="1">
                <a:solidFill>
                  <a:srgbClr val="000000"/>
                </a:solidFill>
                <a:latin typeface="DM Sans"/>
              </a:rPr>
              <a:t>bahwa</a:t>
            </a:r>
            <a:r>
              <a:rPr lang="en-US" sz="3999" spc="99" dirty="0">
                <a:solidFill>
                  <a:srgbClr val="000000"/>
                </a:solidFill>
                <a:latin typeface="DM Sans"/>
              </a:rPr>
              <a:t> keyword racism </a:t>
            </a:r>
            <a:r>
              <a:rPr lang="en-US" sz="3999" spc="99" dirty="0" err="1">
                <a:solidFill>
                  <a:srgbClr val="000000"/>
                </a:solidFill>
                <a:latin typeface="DM Sans"/>
              </a:rPr>
              <a:t>bersifat</a:t>
            </a:r>
            <a:r>
              <a:rPr lang="en-US" sz="3999" spc="99" dirty="0">
                <a:solidFill>
                  <a:srgbClr val="000000"/>
                </a:solidFill>
                <a:latin typeface="DM Sans"/>
              </a:rPr>
              <a:t> </a:t>
            </a:r>
            <a:r>
              <a:rPr lang="en-US" sz="3999" spc="99" dirty="0" err="1">
                <a:solidFill>
                  <a:srgbClr val="000000"/>
                </a:solidFill>
                <a:latin typeface="DM Sans"/>
              </a:rPr>
              <a:t>negatif</a:t>
            </a:r>
            <a:r>
              <a:rPr lang="en-US" sz="3999" spc="99" dirty="0">
                <a:solidFill>
                  <a:srgbClr val="000000"/>
                </a:solidFill>
                <a:latin typeface="DM Sans"/>
              </a:rPr>
              <a:t>.</a:t>
            </a:r>
          </a:p>
        </p:txBody>
      </p:sp>
    </p:spTree>
    <p:extLst>
      <p:ext uri="{BB962C8B-B14F-4D97-AF65-F5344CB8AC3E}">
        <p14:creationId xmlns:p14="http://schemas.microsoft.com/office/powerpoint/2010/main" val="96627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grpSp>
        <p:nvGrpSpPr>
          <p:cNvPr id="2" name="Group 2"/>
          <p:cNvGrpSpPr/>
          <p:nvPr/>
        </p:nvGrpSpPr>
        <p:grpSpPr>
          <a:xfrm>
            <a:off x="4188764" y="4157528"/>
            <a:ext cx="9910473" cy="2038523"/>
            <a:chOff x="0" y="0"/>
            <a:chExt cx="13213964" cy="2718030"/>
          </a:xfrm>
        </p:grpSpPr>
        <p:sp>
          <p:nvSpPr>
            <p:cNvPr id="3" name="TextBox 3"/>
            <p:cNvSpPr txBox="1"/>
            <p:nvPr/>
          </p:nvSpPr>
          <p:spPr>
            <a:xfrm>
              <a:off x="0" y="38100"/>
              <a:ext cx="13213964" cy="1711847"/>
            </a:xfrm>
            <a:prstGeom prst="rect">
              <a:avLst/>
            </a:prstGeom>
          </p:spPr>
          <p:txBody>
            <a:bodyPr lIns="0" tIns="0" rIns="0" bIns="0" rtlCol="0" anchor="t">
              <a:spAutoFit/>
            </a:bodyPr>
            <a:lstStyle/>
            <a:p>
              <a:pPr algn="ctr">
                <a:lnSpc>
                  <a:spcPts val="10119"/>
                </a:lnSpc>
              </a:pPr>
              <a:r>
                <a:rPr lang="en-US" sz="8800" u="sng">
                  <a:solidFill>
                    <a:srgbClr val="000000"/>
                  </a:solidFill>
                  <a:latin typeface="Barlow Bold Bold"/>
                </a:rPr>
                <a:t>Terima Kasih</a:t>
              </a:r>
            </a:p>
          </p:txBody>
        </p:sp>
        <p:sp>
          <p:nvSpPr>
            <p:cNvPr id="4" name="TextBox 4"/>
            <p:cNvSpPr txBox="1"/>
            <p:nvPr/>
          </p:nvSpPr>
          <p:spPr>
            <a:xfrm>
              <a:off x="0" y="2008100"/>
              <a:ext cx="13213964" cy="709930"/>
            </a:xfrm>
            <a:prstGeom prst="rect">
              <a:avLst/>
            </a:prstGeom>
          </p:spPr>
          <p:txBody>
            <a:bodyPr lIns="0" tIns="0" rIns="0" bIns="0" rtlCol="0" anchor="t">
              <a:spAutoFit/>
            </a:bodyPr>
            <a:lstStyle/>
            <a:p>
              <a:pPr algn="ctr">
                <a:lnSpc>
                  <a:spcPts val="4140"/>
                </a:lnSpc>
                <a:spcBef>
                  <a:spcPct val="0"/>
                </a:spcBef>
              </a:pPr>
              <a:r>
                <a:rPr lang="en-US" sz="3600" spc="72">
                  <a:solidFill>
                    <a:srgbClr val="000000"/>
                  </a:solidFill>
                  <a:latin typeface="Barlow Medium"/>
                </a:rPr>
                <a:t>Kelompok 1</a:t>
              </a:r>
            </a:p>
          </p:txBody>
        </p:sp>
      </p:grpSp>
      <p:sp>
        <p:nvSpPr>
          <p:cNvPr id="5" name="TextBox 5"/>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93622" y="534839"/>
            <a:ext cx="8700755" cy="1196386"/>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LATAR BELAKANG</a:t>
            </a:r>
          </a:p>
        </p:txBody>
      </p:sp>
      <p:sp>
        <p:nvSpPr>
          <p:cNvPr id="3" name="TextBox 3"/>
          <p:cNvSpPr txBox="1"/>
          <p:nvPr/>
        </p:nvSpPr>
        <p:spPr>
          <a:xfrm>
            <a:off x="1521292" y="1995094"/>
            <a:ext cx="15245416" cy="7839076"/>
          </a:xfrm>
          <a:prstGeom prst="rect">
            <a:avLst/>
          </a:prstGeom>
        </p:spPr>
        <p:txBody>
          <a:bodyPr lIns="0" tIns="0" rIns="0" bIns="0" rtlCol="0" anchor="t">
            <a:spAutoFit/>
          </a:bodyPr>
          <a:lstStyle/>
          <a:p>
            <a:pPr algn="just">
              <a:lnSpc>
                <a:spcPts val="4199"/>
              </a:lnSpc>
            </a:pPr>
            <a:r>
              <a:rPr lang="en-US" sz="2999" spc="74">
                <a:solidFill>
                  <a:srgbClr val="000000"/>
                </a:solidFill>
                <a:latin typeface="DM Sans"/>
              </a:rPr>
              <a:t>Dengan Twitter, pengguna dapat saling bertukar opini untuk berbagai isu dan topik ke dalam pesan berbasis teks yang disebut “tweet”. Salah satu topik yang sering menjadi trending topic di Twitter adalah rasisme. Data pada Twitter meningkat setiap hari sehingga memerlukan framework untuk memproses dan menganalisis Big Data. </a:t>
            </a:r>
          </a:p>
          <a:p>
            <a:pPr algn="just">
              <a:lnSpc>
                <a:spcPts val="4199"/>
              </a:lnSpc>
            </a:pPr>
            <a:endParaRPr lang="en-US" sz="2999" spc="74">
              <a:solidFill>
                <a:srgbClr val="000000"/>
              </a:solidFill>
              <a:latin typeface="DM Sans"/>
            </a:endParaRPr>
          </a:p>
          <a:p>
            <a:pPr algn="just">
              <a:lnSpc>
                <a:spcPts val="4199"/>
              </a:lnSpc>
            </a:pPr>
            <a:r>
              <a:rPr lang="en-US" sz="2999" spc="74">
                <a:solidFill>
                  <a:srgbClr val="000000"/>
                </a:solidFill>
                <a:latin typeface="DM Sans"/>
              </a:rPr>
              <a:t>Untuk mengenali dan mengekstraksi opini dalam bentuk teks, dapat dilakukan dengan menggunakan salah satu bidang Natural Language Processing (NLP) yaitu Sentiment analysis. Dengan Sentiment analysis, mengekstraksi informasi opini yang terdapat dalam data teks dari platform Twitter dapat dilakukan secara otomatis sehingga informasi yang sebelumnya tidak terstruktur dapat diubah menjadi data yang lebih terstruktur. Untuk mendapatkan class sentimen tersebut, kami menggunakan metode analisis Vader (Valence Aware Dictionary and Sentiment Reasoner).</a:t>
            </a:r>
          </a:p>
          <a:p>
            <a:pPr marL="0" lvl="0" indent="0" algn="just">
              <a:lnSpc>
                <a:spcPts val="4199"/>
              </a:lnSpc>
              <a:spcBef>
                <a:spcPct val="0"/>
              </a:spcBef>
            </a:pPr>
            <a:endParaRPr lang="en-US" sz="2999" spc="74">
              <a:solidFill>
                <a:srgbClr val="000000"/>
              </a:solidFill>
              <a:latin typeface="DM Sans"/>
            </a:endParaRPr>
          </a:p>
        </p:txBody>
      </p:sp>
      <p:sp>
        <p:nvSpPr>
          <p:cNvPr id="4" name="TextBox 4"/>
          <p:cNvSpPr txBox="1"/>
          <p:nvPr/>
        </p:nvSpPr>
        <p:spPr>
          <a:xfrm>
            <a:off x="14737405" y="691065"/>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grpSp>
        <p:nvGrpSpPr>
          <p:cNvPr id="2" name="Group 2"/>
          <p:cNvGrpSpPr/>
          <p:nvPr/>
        </p:nvGrpSpPr>
        <p:grpSpPr>
          <a:xfrm>
            <a:off x="4188764" y="1136053"/>
            <a:ext cx="9910473" cy="1908050"/>
            <a:chOff x="0" y="0"/>
            <a:chExt cx="13213964" cy="2544067"/>
          </a:xfrm>
        </p:grpSpPr>
        <p:sp>
          <p:nvSpPr>
            <p:cNvPr id="3" name="TextBox 3"/>
            <p:cNvSpPr txBox="1"/>
            <p:nvPr/>
          </p:nvSpPr>
          <p:spPr>
            <a:xfrm>
              <a:off x="0" y="19050"/>
              <a:ext cx="13213964" cy="1601531"/>
            </a:xfrm>
            <a:prstGeom prst="rect">
              <a:avLst/>
            </a:prstGeom>
          </p:spPr>
          <p:txBody>
            <a:bodyPr lIns="0" tIns="0" rIns="0" bIns="0" rtlCol="0" anchor="t">
              <a:spAutoFit/>
            </a:bodyPr>
            <a:lstStyle/>
            <a:p>
              <a:pPr marL="0" lvl="0" indent="0" algn="ctr">
                <a:lnSpc>
                  <a:spcPts val="9200"/>
                </a:lnSpc>
                <a:spcBef>
                  <a:spcPct val="0"/>
                </a:spcBef>
              </a:pPr>
              <a:r>
                <a:rPr lang="en-US" sz="8000" u="sng">
                  <a:solidFill>
                    <a:srgbClr val="000000"/>
                  </a:solidFill>
                  <a:latin typeface="Barlow Bold Bold"/>
                </a:rPr>
                <a:t>Rumusan Masalah</a:t>
              </a:r>
            </a:p>
          </p:txBody>
        </p:sp>
        <p:sp>
          <p:nvSpPr>
            <p:cNvPr id="4" name="TextBox 4"/>
            <p:cNvSpPr txBox="1"/>
            <p:nvPr/>
          </p:nvSpPr>
          <p:spPr>
            <a:xfrm>
              <a:off x="0" y="1913723"/>
              <a:ext cx="13213964"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5" name="TextBox 5"/>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03</a:t>
            </a:r>
          </a:p>
        </p:txBody>
      </p:sp>
      <p:sp>
        <p:nvSpPr>
          <p:cNvPr id="6" name="TextBox 6"/>
          <p:cNvSpPr txBox="1"/>
          <p:nvPr/>
        </p:nvSpPr>
        <p:spPr>
          <a:xfrm>
            <a:off x="1721673" y="2179319"/>
            <a:ext cx="14844655" cy="7536181"/>
          </a:xfrm>
          <a:prstGeom prst="rect">
            <a:avLst/>
          </a:prstGeom>
        </p:spPr>
        <p:txBody>
          <a:bodyPr lIns="0" tIns="0" rIns="0" bIns="0" rtlCol="0" anchor="t">
            <a:spAutoFit/>
          </a:bodyPr>
          <a:lstStyle/>
          <a:p>
            <a:pPr marL="0" lvl="0" indent="0" algn="just">
              <a:lnSpc>
                <a:spcPts val="4619"/>
              </a:lnSpc>
              <a:spcBef>
                <a:spcPct val="0"/>
              </a:spcBef>
            </a:pPr>
            <a:endParaRPr/>
          </a:p>
          <a:p>
            <a:pPr marL="712464" lvl="1" indent="-356232" algn="just">
              <a:lnSpc>
                <a:spcPts val="4619"/>
              </a:lnSpc>
              <a:spcBef>
                <a:spcPct val="0"/>
              </a:spcBef>
              <a:buFont typeface="Arial"/>
              <a:buChar char="•"/>
            </a:pPr>
            <a:r>
              <a:rPr lang="en-US" sz="3299" u="none" spc="82">
                <a:solidFill>
                  <a:srgbClr val="000000"/>
                </a:solidFill>
                <a:latin typeface="DM Sans"/>
              </a:rPr>
              <a:t>Bagaimana melakukan pengambilan data Twitter dengan menggunakan API (Application Programming Interface) yang telah disediakan oleh Twitter. </a:t>
            </a:r>
          </a:p>
          <a:p>
            <a:pPr marL="712464" lvl="1" indent="-356232" algn="just">
              <a:lnSpc>
                <a:spcPts val="4619"/>
              </a:lnSpc>
              <a:spcBef>
                <a:spcPct val="0"/>
              </a:spcBef>
              <a:buFont typeface="Arial"/>
              <a:buChar char="•"/>
            </a:pPr>
            <a:r>
              <a:rPr lang="en-US" sz="3299" u="none" spc="82">
                <a:solidFill>
                  <a:srgbClr val="000000"/>
                </a:solidFill>
                <a:latin typeface="DM Sans"/>
              </a:rPr>
              <a:t>Bagaimana memproses data secara real-time dan menerapkan sentiment analysis pada tweet dengan keyword yang telah ditentukan</a:t>
            </a:r>
          </a:p>
          <a:p>
            <a:pPr marL="712464" lvl="1" indent="-356232" algn="just">
              <a:lnSpc>
                <a:spcPts val="4619"/>
              </a:lnSpc>
              <a:spcBef>
                <a:spcPct val="0"/>
              </a:spcBef>
              <a:buFont typeface="Arial"/>
              <a:buChar char="•"/>
            </a:pPr>
            <a:r>
              <a:rPr lang="en-US" sz="3299" u="none" spc="82">
                <a:solidFill>
                  <a:srgbClr val="000000"/>
                </a:solidFill>
                <a:latin typeface="DM Sans"/>
              </a:rPr>
              <a:t>Bagaimana membuat sistem yang mampu melakukan klasifikasi dan analisis sentimen dari topik tertentu pada Twitter menggunakan vader sentiment.</a:t>
            </a:r>
          </a:p>
          <a:p>
            <a:pPr marL="712464" lvl="1" indent="-356232" algn="just">
              <a:lnSpc>
                <a:spcPts val="4619"/>
              </a:lnSpc>
              <a:spcBef>
                <a:spcPct val="0"/>
              </a:spcBef>
              <a:buFont typeface="Arial"/>
              <a:buChar char="•"/>
            </a:pPr>
            <a:r>
              <a:rPr lang="en-US" sz="3299" u="none" spc="82">
                <a:solidFill>
                  <a:srgbClr val="000000"/>
                </a:solidFill>
                <a:latin typeface="DM Sans"/>
              </a:rPr>
              <a:t>Bagaimana menampilkan visualisasi dari hasil data yang telah diperoleh.</a:t>
            </a:r>
          </a:p>
          <a:p>
            <a:pPr marL="0" lvl="0" indent="0" algn="just">
              <a:lnSpc>
                <a:spcPts val="4619"/>
              </a:lnSpc>
              <a:spcBef>
                <a:spcPct val="0"/>
              </a:spcBef>
            </a:pPr>
            <a:endParaRPr lang="en-US" sz="3299" u="none" spc="82">
              <a:solidFill>
                <a:srgbClr val="000000"/>
              </a:soli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grpSp>
        <p:nvGrpSpPr>
          <p:cNvPr id="2" name="Group 2"/>
          <p:cNvGrpSpPr/>
          <p:nvPr/>
        </p:nvGrpSpPr>
        <p:grpSpPr>
          <a:xfrm>
            <a:off x="4188764" y="1136053"/>
            <a:ext cx="9910473" cy="1908050"/>
            <a:chOff x="0" y="0"/>
            <a:chExt cx="13213964" cy="2544067"/>
          </a:xfrm>
        </p:grpSpPr>
        <p:sp>
          <p:nvSpPr>
            <p:cNvPr id="3" name="TextBox 3"/>
            <p:cNvSpPr txBox="1"/>
            <p:nvPr/>
          </p:nvSpPr>
          <p:spPr>
            <a:xfrm>
              <a:off x="0" y="19050"/>
              <a:ext cx="13213964" cy="1601531"/>
            </a:xfrm>
            <a:prstGeom prst="rect">
              <a:avLst/>
            </a:prstGeom>
          </p:spPr>
          <p:txBody>
            <a:bodyPr lIns="0" tIns="0" rIns="0" bIns="0" rtlCol="0" anchor="t">
              <a:spAutoFit/>
            </a:bodyPr>
            <a:lstStyle/>
            <a:p>
              <a:pPr marL="0" lvl="0" indent="0" algn="ctr">
                <a:lnSpc>
                  <a:spcPts val="9200"/>
                </a:lnSpc>
                <a:spcBef>
                  <a:spcPct val="0"/>
                </a:spcBef>
              </a:pPr>
              <a:r>
                <a:rPr lang="en-US" sz="8000" u="sng">
                  <a:solidFill>
                    <a:srgbClr val="000000"/>
                  </a:solidFill>
                  <a:latin typeface="Barlow Bold Bold"/>
                </a:rPr>
                <a:t>Tujuan</a:t>
              </a:r>
            </a:p>
          </p:txBody>
        </p:sp>
        <p:sp>
          <p:nvSpPr>
            <p:cNvPr id="4" name="TextBox 4"/>
            <p:cNvSpPr txBox="1"/>
            <p:nvPr/>
          </p:nvSpPr>
          <p:spPr>
            <a:xfrm>
              <a:off x="0" y="1913723"/>
              <a:ext cx="13213964"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5" name="TextBox 5"/>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04</a:t>
            </a:r>
          </a:p>
        </p:txBody>
      </p:sp>
      <p:sp>
        <p:nvSpPr>
          <p:cNvPr id="6" name="TextBox 6"/>
          <p:cNvSpPr txBox="1"/>
          <p:nvPr/>
        </p:nvSpPr>
        <p:spPr>
          <a:xfrm>
            <a:off x="1721673" y="2708909"/>
            <a:ext cx="14844655" cy="7511416"/>
          </a:xfrm>
          <a:prstGeom prst="rect">
            <a:avLst/>
          </a:prstGeom>
        </p:spPr>
        <p:txBody>
          <a:bodyPr lIns="0" tIns="0" rIns="0" bIns="0" rtlCol="0" anchor="t">
            <a:spAutoFit/>
          </a:bodyPr>
          <a:lstStyle/>
          <a:p>
            <a:pPr marL="842000" lvl="1" indent="-421000" algn="just">
              <a:lnSpc>
                <a:spcPts val="5459"/>
              </a:lnSpc>
              <a:spcBef>
                <a:spcPct val="0"/>
              </a:spcBef>
              <a:buFont typeface="Arial"/>
              <a:buChar char="•"/>
            </a:pPr>
            <a:r>
              <a:rPr lang="en-US" sz="3899" u="none" spc="97">
                <a:solidFill>
                  <a:srgbClr val="000000"/>
                </a:solidFill>
                <a:latin typeface="DM Sans"/>
              </a:rPr>
              <a:t>Memperoleh data trend Twitter dengan keyword #racism </a:t>
            </a:r>
          </a:p>
          <a:p>
            <a:pPr marL="842000" lvl="1" indent="-421000" algn="just">
              <a:lnSpc>
                <a:spcPts val="5459"/>
              </a:lnSpc>
              <a:spcBef>
                <a:spcPct val="0"/>
              </a:spcBef>
              <a:buFont typeface="Arial"/>
              <a:buChar char="•"/>
            </a:pPr>
            <a:r>
              <a:rPr lang="en-US" sz="3899" u="none" spc="97">
                <a:solidFill>
                  <a:srgbClr val="000000"/>
                </a:solidFill>
                <a:latin typeface="DM Sans"/>
              </a:rPr>
              <a:t>Mengolah data real-time menggunakan sistem yang mendukung komputasi dan pemrosesan secara streaming.</a:t>
            </a:r>
          </a:p>
          <a:p>
            <a:pPr marL="842000" lvl="1" indent="-421000" algn="just">
              <a:lnSpc>
                <a:spcPts val="5459"/>
              </a:lnSpc>
              <a:spcBef>
                <a:spcPct val="0"/>
              </a:spcBef>
              <a:buFont typeface="Arial"/>
              <a:buChar char="•"/>
            </a:pPr>
            <a:r>
              <a:rPr lang="en-US" sz="3899" u="none" spc="97">
                <a:solidFill>
                  <a:srgbClr val="000000"/>
                </a:solidFill>
                <a:latin typeface="DM Sans"/>
              </a:rPr>
              <a:t>Mengklasifikasi dan menganalisis penilaian mengenai persepsi/opini terhadap aksi Rasisme berdasarkan sentimen publik yang ada di Twitter menggunakan metode Vader sentiment analysis. </a:t>
            </a:r>
          </a:p>
          <a:p>
            <a:pPr marL="842000" lvl="1" indent="-421000" algn="just">
              <a:lnSpc>
                <a:spcPts val="5459"/>
              </a:lnSpc>
              <a:spcBef>
                <a:spcPct val="0"/>
              </a:spcBef>
              <a:buFont typeface="Arial"/>
              <a:buChar char="•"/>
            </a:pPr>
            <a:r>
              <a:rPr lang="en-US" sz="3899" u="none" spc="97">
                <a:solidFill>
                  <a:srgbClr val="000000"/>
                </a:solidFill>
                <a:latin typeface="DM Sans"/>
              </a:rPr>
              <a:t>Mendapatkan visualisasi dari data hasil yang telah diperoleh.</a:t>
            </a:r>
          </a:p>
          <a:p>
            <a:pPr marL="0" lvl="0" indent="0" algn="just">
              <a:lnSpc>
                <a:spcPts val="5459"/>
              </a:lnSpc>
              <a:spcBef>
                <a:spcPct val="0"/>
              </a:spcBef>
            </a:pPr>
            <a:endParaRPr lang="en-US" sz="3899" u="none" spc="97">
              <a:solidFill>
                <a:srgbClr val="00000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166720" y="2477896"/>
            <a:ext cx="13954561" cy="6152924"/>
          </a:xfrm>
          <a:prstGeom prst="rect">
            <a:avLst/>
          </a:prstGeom>
        </p:spPr>
      </p:pic>
      <p:grpSp>
        <p:nvGrpSpPr>
          <p:cNvPr id="3" name="Group 3"/>
          <p:cNvGrpSpPr/>
          <p:nvPr/>
        </p:nvGrpSpPr>
        <p:grpSpPr>
          <a:xfrm>
            <a:off x="4188764" y="553757"/>
            <a:ext cx="9910473" cy="1924139"/>
            <a:chOff x="0" y="0"/>
            <a:chExt cx="13213964" cy="2565518"/>
          </a:xfrm>
        </p:grpSpPr>
        <p:sp>
          <p:nvSpPr>
            <p:cNvPr id="4" name="TextBox 4"/>
            <p:cNvSpPr txBox="1"/>
            <p:nvPr/>
          </p:nvSpPr>
          <p:spPr>
            <a:xfrm>
              <a:off x="0" y="19050"/>
              <a:ext cx="13213964" cy="1601531"/>
            </a:xfrm>
            <a:prstGeom prst="rect">
              <a:avLst/>
            </a:prstGeom>
          </p:spPr>
          <p:txBody>
            <a:bodyPr lIns="0" tIns="0" rIns="0" bIns="0" rtlCol="0" anchor="t">
              <a:spAutoFit/>
            </a:bodyPr>
            <a:lstStyle/>
            <a:p>
              <a:pPr marL="0" lvl="0" indent="0" algn="ctr">
                <a:lnSpc>
                  <a:spcPts val="9200"/>
                </a:lnSpc>
                <a:spcBef>
                  <a:spcPct val="0"/>
                </a:spcBef>
              </a:pPr>
              <a:r>
                <a:rPr lang="en-US" sz="8000" u="sng">
                  <a:solidFill>
                    <a:srgbClr val="000000"/>
                  </a:solidFill>
                  <a:latin typeface="Barlow Bold Bold"/>
                </a:rPr>
                <a:t>Arsitektur</a:t>
              </a:r>
            </a:p>
          </p:txBody>
        </p:sp>
        <p:sp>
          <p:nvSpPr>
            <p:cNvPr id="5" name="TextBox 5"/>
            <p:cNvSpPr txBox="1"/>
            <p:nvPr/>
          </p:nvSpPr>
          <p:spPr>
            <a:xfrm>
              <a:off x="0" y="1935175"/>
              <a:ext cx="13213964"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6" name="TextBox 6"/>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284302" y="3061626"/>
            <a:ext cx="15719397" cy="5047993"/>
          </a:xfrm>
          <a:prstGeom prst="rect">
            <a:avLst/>
          </a:prstGeom>
        </p:spPr>
      </p:pic>
      <p:grpSp>
        <p:nvGrpSpPr>
          <p:cNvPr id="3" name="Group 3"/>
          <p:cNvGrpSpPr/>
          <p:nvPr/>
        </p:nvGrpSpPr>
        <p:grpSpPr>
          <a:xfrm>
            <a:off x="2955527" y="373284"/>
            <a:ext cx="12376946" cy="1924139"/>
            <a:chOff x="0" y="0"/>
            <a:chExt cx="16502595" cy="2565518"/>
          </a:xfrm>
        </p:grpSpPr>
        <p:sp>
          <p:nvSpPr>
            <p:cNvPr id="4" name="TextBox 4"/>
            <p:cNvSpPr txBox="1"/>
            <p:nvPr/>
          </p:nvSpPr>
          <p:spPr>
            <a:xfrm>
              <a:off x="0" y="19050"/>
              <a:ext cx="16502595" cy="1601531"/>
            </a:xfrm>
            <a:prstGeom prst="rect">
              <a:avLst/>
            </a:prstGeom>
          </p:spPr>
          <p:txBody>
            <a:bodyPr lIns="0" tIns="0" rIns="0" bIns="0" rtlCol="0" anchor="t">
              <a:spAutoFit/>
            </a:bodyPr>
            <a:lstStyle/>
            <a:p>
              <a:pPr marL="0" lvl="0" indent="0" algn="ctr">
                <a:lnSpc>
                  <a:spcPts val="9200"/>
                </a:lnSpc>
                <a:spcBef>
                  <a:spcPct val="0"/>
                </a:spcBef>
              </a:pPr>
              <a:r>
                <a:rPr lang="en-US" sz="8000" u="sng">
                  <a:solidFill>
                    <a:srgbClr val="000000"/>
                  </a:solidFill>
                  <a:latin typeface="Barlow Bold Bold"/>
                </a:rPr>
                <a:t>Machine Learning Pipeline</a:t>
              </a:r>
            </a:p>
          </p:txBody>
        </p:sp>
        <p:sp>
          <p:nvSpPr>
            <p:cNvPr id="5" name="TextBox 5"/>
            <p:cNvSpPr txBox="1"/>
            <p:nvPr/>
          </p:nvSpPr>
          <p:spPr>
            <a:xfrm>
              <a:off x="0" y="1935175"/>
              <a:ext cx="16502595"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6" name="TextBox 6"/>
          <p:cNvSpPr txBox="1"/>
          <p:nvPr/>
        </p:nvSpPr>
        <p:spPr>
          <a:xfrm>
            <a:off x="16894327" y="981075"/>
            <a:ext cx="374498" cy="354278"/>
          </a:xfrm>
          <a:prstGeom prst="rect">
            <a:avLst/>
          </a:prstGeom>
        </p:spPr>
        <p:txBody>
          <a:bodyPr lIns="0" tIns="0" rIns="0" bIns="0" rtlCol="0" anchor="t">
            <a:spAutoFit/>
          </a:bodyPr>
          <a:lstStyle/>
          <a:p>
            <a:pPr algn="r">
              <a:lnSpc>
                <a:spcPts val="2963"/>
              </a:lnSpc>
            </a:pPr>
            <a:r>
              <a:rPr lang="en-US" sz="2116" spc="52">
                <a:solidFill>
                  <a:srgbClr val="000000"/>
                </a:solidFill>
                <a:latin typeface="DM Sans Bold"/>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grpSp>
        <p:nvGrpSpPr>
          <p:cNvPr id="2" name="Group 2"/>
          <p:cNvGrpSpPr/>
          <p:nvPr/>
        </p:nvGrpSpPr>
        <p:grpSpPr>
          <a:xfrm>
            <a:off x="4188764" y="1136053"/>
            <a:ext cx="9910473" cy="1908050"/>
            <a:chOff x="0" y="0"/>
            <a:chExt cx="13213964" cy="2544067"/>
          </a:xfrm>
        </p:grpSpPr>
        <p:sp>
          <p:nvSpPr>
            <p:cNvPr id="3" name="TextBox 3"/>
            <p:cNvSpPr txBox="1"/>
            <p:nvPr/>
          </p:nvSpPr>
          <p:spPr>
            <a:xfrm>
              <a:off x="0" y="19050"/>
              <a:ext cx="13213964" cy="1601531"/>
            </a:xfrm>
            <a:prstGeom prst="rect">
              <a:avLst/>
            </a:prstGeom>
          </p:spPr>
          <p:txBody>
            <a:bodyPr lIns="0" tIns="0" rIns="0" bIns="0" rtlCol="0" anchor="t">
              <a:spAutoFit/>
            </a:bodyPr>
            <a:lstStyle/>
            <a:p>
              <a:pPr marL="0" lvl="0" indent="0" algn="ctr">
                <a:lnSpc>
                  <a:spcPts val="9200"/>
                </a:lnSpc>
                <a:spcBef>
                  <a:spcPct val="0"/>
                </a:spcBef>
              </a:pPr>
              <a:r>
                <a:rPr lang="en-US" sz="8000" u="sng">
                  <a:solidFill>
                    <a:srgbClr val="000000"/>
                  </a:solidFill>
                  <a:latin typeface="Barlow Bold Bold"/>
                </a:rPr>
                <a:t>Implementasi</a:t>
              </a:r>
            </a:p>
          </p:txBody>
        </p:sp>
        <p:sp>
          <p:nvSpPr>
            <p:cNvPr id="4" name="TextBox 4"/>
            <p:cNvSpPr txBox="1"/>
            <p:nvPr/>
          </p:nvSpPr>
          <p:spPr>
            <a:xfrm>
              <a:off x="0" y="1913723"/>
              <a:ext cx="13213964"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5" name="TextBox 5"/>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07</a:t>
            </a:r>
          </a:p>
        </p:txBody>
      </p:sp>
      <p:sp>
        <p:nvSpPr>
          <p:cNvPr id="6" name="TextBox 6"/>
          <p:cNvSpPr txBox="1"/>
          <p:nvPr/>
        </p:nvSpPr>
        <p:spPr>
          <a:xfrm>
            <a:off x="2636134" y="4413249"/>
            <a:ext cx="13015732" cy="1384301"/>
          </a:xfrm>
          <a:prstGeom prst="rect">
            <a:avLst/>
          </a:prstGeom>
        </p:spPr>
        <p:txBody>
          <a:bodyPr lIns="0" tIns="0" rIns="0" bIns="0" rtlCol="0" anchor="t">
            <a:spAutoFit/>
          </a:bodyPr>
          <a:lstStyle/>
          <a:p>
            <a:pPr marL="0" lvl="0" indent="0" algn="l">
              <a:lnSpc>
                <a:spcPts val="5599"/>
              </a:lnSpc>
              <a:spcBef>
                <a:spcPct val="0"/>
              </a:spcBef>
            </a:pPr>
            <a:r>
              <a:rPr lang="en-US" sz="3999" spc="99" dirty="0">
                <a:solidFill>
                  <a:srgbClr val="000000"/>
                </a:solidFill>
                <a:latin typeface="DM Sans"/>
              </a:rPr>
              <a:t>https://colab.research.google.com/drive/1DbeHk84DsJmBhNR1CUlqGYrbwDA3ecGn?usp=sharing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336413" y="2637566"/>
            <a:ext cx="11615175" cy="6196331"/>
          </a:xfrm>
          <a:prstGeom prst="rect">
            <a:avLst/>
          </a:prstGeom>
        </p:spPr>
      </p:pic>
      <p:grpSp>
        <p:nvGrpSpPr>
          <p:cNvPr id="3" name="Group 3"/>
          <p:cNvGrpSpPr/>
          <p:nvPr/>
        </p:nvGrpSpPr>
        <p:grpSpPr>
          <a:xfrm>
            <a:off x="3286395" y="713427"/>
            <a:ext cx="11715210" cy="1924139"/>
            <a:chOff x="0" y="0"/>
            <a:chExt cx="15620279" cy="2565518"/>
          </a:xfrm>
        </p:grpSpPr>
        <p:sp>
          <p:nvSpPr>
            <p:cNvPr id="4" name="TextBox 4"/>
            <p:cNvSpPr txBox="1"/>
            <p:nvPr/>
          </p:nvSpPr>
          <p:spPr>
            <a:xfrm>
              <a:off x="0" y="19050"/>
              <a:ext cx="15620279" cy="1601531"/>
            </a:xfrm>
            <a:prstGeom prst="rect">
              <a:avLst/>
            </a:prstGeom>
          </p:spPr>
          <p:txBody>
            <a:bodyPr lIns="0" tIns="0" rIns="0" bIns="0" rtlCol="0" anchor="t">
              <a:spAutoFit/>
            </a:bodyPr>
            <a:lstStyle/>
            <a:p>
              <a:pPr marL="0" lvl="0" indent="0" algn="ctr">
                <a:lnSpc>
                  <a:spcPts val="9200"/>
                </a:lnSpc>
                <a:spcBef>
                  <a:spcPct val="0"/>
                </a:spcBef>
              </a:pPr>
              <a:r>
                <a:rPr lang="en-US" sz="8000" u="sng">
                  <a:solidFill>
                    <a:srgbClr val="000000"/>
                  </a:solidFill>
                  <a:latin typeface="Barlow Bold Bold"/>
                </a:rPr>
                <a:t>Visualisasi : Word Cloud</a:t>
              </a:r>
            </a:p>
          </p:txBody>
        </p:sp>
        <p:sp>
          <p:nvSpPr>
            <p:cNvPr id="5" name="TextBox 5"/>
            <p:cNvSpPr txBox="1"/>
            <p:nvPr/>
          </p:nvSpPr>
          <p:spPr>
            <a:xfrm>
              <a:off x="0" y="1935175"/>
              <a:ext cx="15620279"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6" name="TextBox 6"/>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93" b="3743"/>
          <a:stretch>
            <a:fillRect/>
          </a:stretch>
        </p:blipFill>
        <p:spPr>
          <a:xfrm>
            <a:off x="4071992" y="2424364"/>
            <a:ext cx="10144016" cy="7031155"/>
          </a:xfrm>
          <a:prstGeom prst="rect">
            <a:avLst/>
          </a:prstGeom>
        </p:spPr>
      </p:pic>
      <p:grpSp>
        <p:nvGrpSpPr>
          <p:cNvPr id="3" name="Group 3"/>
          <p:cNvGrpSpPr/>
          <p:nvPr/>
        </p:nvGrpSpPr>
        <p:grpSpPr>
          <a:xfrm>
            <a:off x="3286395" y="713427"/>
            <a:ext cx="11715210" cy="1924139"/>
            <a:chOff x="0" y="0"/>
            <a:chExt cx="15620279" cy="2565518"/>
          </a:xfrm>
        </p:grpSpPr>
        <p:sp>
          <p:nvSpPr>
            <p:cNvPr id="4" name="TextBox 4"/>
            <p:cNvSpPr txBox="1"/>
            <p:nvPr/>
          </p:nvSpPr>
          <p:spPr>
            <a:xfrm>
              <a:off x="0" y="19050"/>
              <a:ext cx="15620279" cy="1601531"/>
            </a:xfrm>
            <a:prstGeom prst="rect">
              <a:avLst/>
            </a:prstGeom>
          </p:spPr>
          <p:txBody>
            <a:bodyPr lIns="0" tIns="0" rIns="0" bIns="0" rtlCol="0" anchor="t">
              <a:spAutoFit/>
            </a:bodyPr>
            <a:lstStyle/>
            <a:p>
              <a:pPr marL="0" lvl="0" indent="0" algn="ctr">
                <a:lnSpc>
                  <a:spcPts val="9200"/>
                </a:lnSpc>
                <a:spcBef>
                  <a:spcPct val="0"/>
                </a:spcBef>
              </a:pPr>
              <a:r>
                <a:rPr lang="en-US" sz="8000" u="sng">
                  <a:solidFill>
                    <a:srgbClr val="000000"/>
                  </a:solidFill>
                  <a:latin typeface="Barlow Bold Bold"/>
                </a:rPr>
                <a:t>Visualisasi : Matplotlib</a:t>
              </a:r>
            </a:p>
          </p:txBody>
        </p:sp>
        <p:sp>
          <p:nvSpPr>
            <p:cNvPr id="5" name="TextBox 5"/>
            <p:cNvSpPr txBox="1"/>
            <p:nvPr/>
          </p:nvSpPr>
          <p:spPr>
            <a:xfrm>
              <a:off x="0" y="1935175"/>
              <a:ext cx="15620279"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6" name="TextBox 6"/>
          <p:cNvSpPr txBox="1"/>
          <p:nvPr/>
        </p:nvSpPr>
        <p:spPr>
          <a:xfrm>
            <a:off x="16940845" y="837190"/>
            <a:ext cx="318455" cy="298863"/>
          </a:xfrm>
          <a:prstGeom prst="rect">
            <a:avLst/>
          </a:prstGeom>
        </p:spPr>
        <p:txBody>
          <a:bodyPr lIns="0" tIns="0" rIns="0" bIns="0" rtlCol="0" anchor="t">
            <a:spAutoFit/>
          </a:bodyPr>
          <a:lstStyle/>
          <a:p>
            <a:pPr algn="r">
              <a:lnSpc>
                <a:spcPts val="2520"/>
              </a:lnSpc>
            </a:pPr>
            <a:r>
              <a:rPr lang="en-US" sz="1800" spc="45">
                <a:solidFill>
                  <a:srgbClr val="000000"/>
                </a:solidFill>
                <a:latin typeface="DM Sans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398</Words>
  <Application>Microsoft Office PowerPoint</Application>
  <PresentationFormat>Custom</PresentationFormat>
  <Paragraphs>45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Barlow Bold Bold</vt:lpstr>
      <vt:lpstr>Barlow Medium</vt:lpstr>
      <vt:lpstr>DM Sans Bold</vt:lpstr>
      <vt:lpstr>DM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01_Proyek PDB</dc:title>
  <cp:lastModifiedBy>inda o</cp:lastModifiedBy>
  <cp:revision>2</cp:revision>
  <dcterms:created xsi:type="dcterms:W3CDTF">2006-08-16T00:00:00Z</dcterms:created>
  <dcterms:modified xsi:type="dcterms:W3CDTF">2022-06-05T07:21:16Z</dcterms:modified>
  <dc:identifier>DAFCtErTL3w</dc:identifier>
</cp:coreProperties>
</file>