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3.xml" ContentType="application/vnd.openxmlformats-officedocument.presentationml.tags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2" r:id="rId4"/>
    <p:sldId id="266" r:id="rId5"/>
    <p:sldId id="291" r:id="rId6"/>
    <p:sldId id="277" r:id="rId7"/>
    <p:sldId id="292" r:id="rId8"/>
    <p:sldId id="293" r:id="rId9"/>
    <p:sldId id="295" r:id="rId10"/>
    <p:sldId id="264" r:id="rId11"/>
    <p:sldId id="268" r:id="rId12"/>
    <p:sldId id="286" r:id="rId13"/>
  </p:sldIdLst>
  <p:sldSz cx="9001125" cy="5040313"/>
  <p:notesSz cx="6858000" cy="9144000"/>
  <p:custDataLst>
    <p:tags r:id="rId16"/>
  </p:custDataLst>
  <p:defaultTextStyle>
    <a:defPPr>
      <a:defRPr lang="zh-CN"/>
    </a:defPPr>
    <a:lvl1pPr marL="0" algn="l" defTabSz="80229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01147" algn="l" defTabSz="80229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802295" algn="l" defTabSz="80229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203442" algn="l" defTabSz="80229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604589" algn="l" defTabSz="80229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005736" algn="l" defTabSz="80229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406884" algn="l" defTabSz="80229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808031" algn="l" defTabSz="80229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209178" algn="l" defTabSz="80229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588">
          <p15:clr>
            <a:srgbClr val="A4A3A4"/>
          </p15:clr>
        </p15:guide>
        <p15:guide id="2" pos="283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4C8A"/>
    <a:srgbClr val="E93538"/>
    <a:srgbClr val="C3C4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91" autoAdjust="0"/>
    <p:restoredTop sz="94660"/>
  </p:normalViewPr>
  <p:slideViewPr>
    <p:cSldViewPr>
      <p:cViewPr varScale="1">
        <p:scale>
          <a:sx n="119" d="100"/>
          <a:sy n="119" d="100"/>
        </p:scale>
        <p:origin x="-304" y="-104"/>
      </p:cViewPr>
      <p:guideLst>
        <p:guide orient="horz" pos="1588"/>
        <p:guide pos="283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tags" Target="tags/tag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EFBFEE-6F17-45C6-BF67-2BF47985DAED}" type="datetimeFigureOut">
              <a:rPr lang="zh-CN" altLang="en-US" smtClean="0"/>
              <a:t>18/12/8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68300" y="685800"/>
            <a:ext cx="6121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963E96-BA91-4239-8C4A-E9100A9762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8994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63E96-BA91-4239-8C4A-E9100A97621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64213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63E96-BA91-4239-8C4A-E9100A976219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35795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63E96-BA91-4239-8C4A-E9100A976219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89008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63E96-BA91-4239-8C4A-E9100A97621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77154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63E96-BA91-4239-8C4A-E9100A97621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00997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63E96-BA91-4239-8C4A-E9100A97621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42929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63E96-BA91-4239-8C4A-E9100A97621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34953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63E96-BA91-4239-8C4A-E9100A97621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74951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63E96-BA91-4239-8C4A-E9100A97621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36094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63E96-BA91-4239-8C4A-E9100A976219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36094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63E96-BA91-4239-8C4A-E9100A976219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66982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75085" y="1565764"/>
            <a:ext cx="7650956" cy="1080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50169" y="2856177"/>
            <a:ext cx="6300788" cy="12880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011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022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034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045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057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068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080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09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18/12/8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18/12/8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25816" y="201847"/>
            <a:ext cx="2025253" cy="43006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0056" y="201847"/>
            <a:ext cx="5925741" cy="43006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18/12/8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18/12/8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1027" y="3238868"/>
            <a:ext cx="7650956" cy="1001062"/>
          </a:xfrm>
        </p:spPr>
        <p:txBody>
          <a:bodyPr anchor="t"/>
          <a:lstStyle>
            <a:lvl1pPr algn="l">
              <a:defRPr sz="35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11027" y="2136300"/>
            <a:ext cx="7650956" cy="1102568"/>
          </a:xfrm>
        </p:spPr>
        <p:txBody>
          <a:bodyPr anchor="b"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0114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80229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20344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60458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200573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40688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80803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320917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18/12/8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0056" y="1176073"/>
            <a:ext cx="3975497" cy="3326374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5572" y="1176073"/>
            <a:ext cx="3975497" cy="3326374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18/12/8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0056" y="1128237"/>
            <a:ext cx="3977060" cy="470195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1147" indent="0">
              <a:buNone/>
              <a:defRPr sz="1800" b="1"/>
            </a:lvl2pPr>
            <a:lvl3pPr marL="802295" indent="0">
              <a:buNone/>
              <a:defRPr sz="1600" b="1"/>
            </a:lvl3pPr>
            <a:lvl4pPr marL="1203442" indent="0">
              <a:buNone/>
              <a:defRPr sz="1400" b="1"/>
            </a:lvl4pPr>
            <a:lvl5pPr marL="1604589" indent="0">
              <a:buNone/>
              <a:defRPr sz="1400" b="1"/>
            </a:lvl5pPr>
            <a:lvl6pPr marL="2005736" indent="0">
              <a:buNone/>
              <a:defRPr sz="1400" b="1"/>
            </a:lvl6pPr>
            <a:lvl7pPr marL="2406884" indent="0">
              <a:buNone/>
              <a:defRPr sz="1400" b="1"/>
            </a:lvl7pPr>
            <a:lvl8pPr marL="2808031" indent="0">
              <a:buNone/>
              <a:defRPr sz="1400" b="1"/>
            </a:lvl8pPr>
            <a:lvl9pPr marL="3209178" indent="0">
              <a:buNone/>
              <a:defRPr sz="14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0056" y="1598433"/>
            <a:ext cx="3977060" cy="290401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572447" y="1128237"/>
            <a:ext cx="3978622" cy="470195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1147" indent="0">
              <a:buNone/>
              <a:defRPr sz="1800" b="1"/>
            </a:lvl2pPr>
            <a:lvl3pPr marL="802295" indent="0">
              <a:buNone/>
              <a:defRPr sz="1600" b="1"/>
            </a:lvl3pPr>
            <a:lvl4pPr marL="1203442" indent="0">
              <a:buNone/>
              <a:defRPr sz="1400" b="1"/>
            </a:lvl4pPr>
            <a:lvl5pPr marL="1604589" indent="0">
              <a:buNone/>
              <a:defRPr sz="1400" b="1"/>
            </a:lvl5pPr>
            <a:lvl6pPr marL="2005736" indent="0">
              <a:buNone/>
              <a:defRPr sz="1400" b="1"/>
            </a:lvl6pPr>
            <a:lvl7pPr marL="2406884" indent="0">
              <a:buNone/>
              <a:defRPr sz="1400" b="1"/>
            </a:lvl7pPr>
            <a:lvl8pPr marL="2808031" indent="0">
              <a:buNone/>
              <a:defRPr sz="1400" b="1"/>
            </a:lvl8pPr>
            <a:lvl9pPr marL="3209178" indent="0">
              <a:buNone/>
              <a:defRPr sz="14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572447" y="1598433"/>
            <a:ext cx="3978622" cy="290401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18/12/8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18/12/8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18/12/8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0057" y="200679"/>
            <a:ext cx="2961308" cy="854053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19190" y="200679"/>
            <a:ext cx="5031879" cy="4301768"/>
          </a:xfrm>
        </p:spPr>
        <p:txBody>
          <a:bodyPr/>
          <a:lstStyle>
            <a:lvl1pPr>
              <a:defRPr sz="2800"/>
            </a:lvl1pPr>
            <a:lvl2pPr>
              <a:defRPr sz="25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0057" y="1054733"/>
            <a:ext cx="2961308" cy="3447714"/>
          </a:xfrm>
        </p:spPr>
        <p:txBody>
          <a:bodyPr/>
          <a:lstStyle>
            <a:lvl1pPr marL="0" indent="0">
              <a:buNone/>
              <a:defRPr sz="1200"/>
            </a:lvl1pPr>
            <a:lvl2pPr marL="401147" indent="0">
              <a:buNone/>
              <a:defRPr sz="1100"/>
            </a:lvl2pPr>
            <a:lvl3pPr marL="802295" indent="0">
              <a:buNone/>
              <a:defRPr sz="900"/>
            </a:lvl3pPr>
            <a:lvl4pPr marL="1203442" indent="0">
              <a:buNone/>
              <a:defRPr sz="800"/>
            </a:lvl4pPr>
            <a:lvl5pPr marL="1604589" indent="0">
              <a:buNone/>
              <a:defRPr sz="800"/>
            </a:lvl5pPr>
            <a:lvl6pPr marL="2005736" indent="0">
              <a:buNone/>
              <a:defRPr sz="800"/>
            </a:lvl6pPr>
            <a:lvl7pPr marL="2406884" indent="0">
              <a:buNone/>
              <a:defRPr sz="800"/>
            </a:lvl7pPr>
            <a:lvl8pPr marL="2808031" indent="0">
              <a:buNone/>
              <a:defRPr sz="800"/>
            </a:lvl8pPr>
            <a:lvl9pPr marL="3209178" indent="0">
              <a:buNone/>
              <a:defRPr sz="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18/12/8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64284" y="3528219"/>
            <a:ext cx="5400675" cy="416526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64284" y="450361"/>
            <a:ext cx="5400675" cy="3024188"/>
          </a:xfrm>
        </p:spPr>
        <p:txBody>
          <a:bodyPr/>
          <a:lstStyle>
            <a:lvl1pPr marL="0" indent="0">
              <a:buNone/>
              <a:defRPr sz="2800"/>
            </a:lvl1pPr>
            <a:lvl2pPr marL="401147" indent="0">
              <a:buNone/>
              <a:defRPr sz="2500"/>
            </a:lvl2pPr>
            <a:lvl3pPr marL="802295" indent="0">
              <a:buNone/>
              <a:defRPr sz="2100"/>
            </a:lvl3pPr>
            <a:lvl4pPr marL="1203442" indent="0">
              <a:buNone/>
              <a:defRPr sz="1800"/>
            </a:lvl4pPr>
            <a:lvl5pPr marL="1604589" indent="0">
              <a:buNone/>
              <a:defRPr sz="1800"/>
            </a:lvl5pPr>
            <a:lvl6pPr marL="2005736" indent="0">
              <a:buNone/>
              <a:defRPr sz="1800"/>
            </a:lvl6pPr>
            <a:lvl7pPr marL="2406884" indent="0">
              <a:buNone/>
              <a:defRPr sz="1800"/>
            </a:lvl7pPr>
            <a:lvl8pPr marL="2808031" indent="0">
              <a:buNone/>
              <a:defRPr sz="1800"/>
            </a:lvl8pPr>
            <a:lvl9pPr marL="3209178" indent="0">
              <a:buNone/>
              <a:defRPr sz="18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64284" y="3944746"/>
            <a:ext cx="5400675" cy="591536"/>
          </a:xfrm>
        </p:spPr>
        <p:txBody>
          <a:bodyPr/>
          <a:lstStyle>
            <a:lvl1pPr marL="0" indent="0">
              <a:buNone/>
              <a:defRPr sz="1200"/>
            </a:lvl1pPr>
            <a:lvl2pPr marL="401147" indent="0">
              <a:buNone/>
              <a:defRPr sz="1100"/>
            </a:lvl2pPr>
            <a:lvl3pPr marL="802295" indent="0">
              <a:buNone/>
              <a:defRPr sz="900"/>
            </a:lvl3pPr>
            <a:lvl4pPr marL="1203442" indent="0">
              <a:buNone/>
              <a:defRPr sz="800"/>
            </a:lvl4pPr>
            <a:lvl5pPr marL="1604589" indent="0">
              <a:buNone/>
              <a:defRPr sz="800"/>
            </a:lvl5pPr>
            <a:lvl6pPr marL="2005736" indent="0">
              <a:buNone/>
              <a:defRPr sz="800"/>
            </a:lvl6pPr>
            <a:lvl7pPr marL="2406884" indent="0">
              <a:buNone/>
              <a:defRPr sz="800"/>
            </a:lvl7pPr>
            <a:lvl8pPr marL="2808031" indent="0">
              <a:buNone/>
              <a:defRPr sz="800"/>
            </a:lvl8pPr>
            <a:lvl9pPr marL="3209178" indent="0">
              <a:buNone/>
              <a:defRPr sz="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18/12/8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0056" y="201846"/>
            <a:ext cx="8101013" cy="840052"/>
          </a:xfrm>
          <a:prstGeom prst="rect">
            <a:avLst/>
          </a:prstGeom>
        </p:spPr>
        <p:txBody>
          <a:bodyPr vert="horz" lIns="80229" tIns="40115" rIns="80229" bIns="40115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0056" y="1176073"/>
            <a:ext cx="8101013" cy="3326374"/>
          </a:xfrm>
          <a:prstGeom prst="rect">
            <a:avLst/>
          </a:prstGeom>
        </p:spPr>
        <p:txBody>
          <a:bodyPr vert="horz" lIns="80229" tIns="40115" rIns="80229" bIns="40115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0056" y="4671624"/>
            <a:ext cx="2100263" cy="268350"/>
          </a:xfrm>
          <a:prstGeom prst="rect">
            <a:avLst/>
          </a:prstGeom>
        </p:spPr>
        <p:txBody>
          <a:bodyPr vert="horz" lIns="80229" tIns="40115" rIns="80229" bIns="40115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18/12/8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75385" y="4671624"/>
            <a:ext cx="2850356" cy="268350"/>
          </a:xfrm>
          <a:prstGeom prst="rect">
            <a:avLst/>
          </a:prstGeom>
        </p:spPr>
        <p:txBody>
          <a:bodyPr vert="horz" lIns="80229" tIns="40115" rIns="80229" bIns="40115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0806" y="4671624"/>
            <a:ext cx="2100263" cy="268350"/>
          </a:xfrm>
          <a:prstGeom prst="rect">
            <a:avLst/>
          </a:prstGeom>
        </p:spPr>
        <p:txBody>
          <a:bodyPr vert="horz" lIns="80229" tIns="40115" rIns="80229" bIns="40115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802295" rtl="0" eaLnBrk="1" latinLnBrk="0" hangingPunct="1">
        <a:spcBef>
          <a:spcPct val="0"/>
        </a:spcBef>
        <a:buNone/>
        <a:defRPr sz="3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0860" indent="-300860" algn="l" defTabSz="802295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1864" indent="-250717" algn="l" defTabSz="802295" rtl="0" eaLnBrk="1" latinLnBrk="0" hangingPunct="1">
        <a:spcBef>
          <a:spcPct val="20000"/>
        </a:spcBef>
        <a:buFont typeface="Arial" pitchFamily="34" charset="0"/>
        <a:buChar char="–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002868" indent="-200574" algn="l" defTabSz="802295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404015" indent="-200574" algn="l" defTabSz="802295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05163" indent="-200574" algn="l" defTabSz="802295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06310" indent="-200574" algn="l" defTabSz="802295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07457" indent="-200574" algn="l" defTabSz="802295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08605" indent="-200574" algn="l" defTabSz="802295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09752" indent="-200574" algn="l" defTabSz="802295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0229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1147" algn="l" defTabSz="80229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2295" algn="l" defTabSz="80229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03442" algn="l" defTabSz="80229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04589" algn="l" defTabSz="80229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05736" algn="l" defTabSz="80229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06884" algn="l" defTabSz="80229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08031" algn="l" defTabSz="80229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09178" algn="l" defTabSz="80229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4" Type="http://schemas.openxmlformats.org/officeDocument/2006/relationships/image" Target="../media/image1.jpeg"/><Relationship Id="rId1" Type="http://schemas.openxmlformats.org/officeDocument/2006/relationships/tags" Target="../tags/tag2.xml"/><Relationship Id="rId2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4" Type="http://schemas.openxmlformats.org/officeDocument/2006/relationships/hyperlink" Target="http://127.0.0.1:5000/" TargetMode="External"/><Relationship Id="rId5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image" Target="../media/image17.jpeg"/><Relationship Id="rId1" Type="http://schemas.openxmlformats.org/officeDocument/2006/relationships/tags" Target="../tags/tag3.xml"/><Relationship Id="rId2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4" Type="http://schemas.openxmlformats.org/officeDocument/2006/relationships/image" Target="../media/image3.png"/><Relationship Id="rId5" Type="http://schemas.openxmlformats.org/officeDocument/2006/relationships/image" Target="../media/image4.jpe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 rot="19324226">
            <a:off x="-2146474" y="-642494"/>
            <a:ext cx="4608512" cy="2448272"/>
          </a:xfrm>
          <a:prstGeom prst="rect">
            <a:avLst/>
          </a:prstGeom>
          <a:solidFill>
            <a:srgbClr val="C3C4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 rot="17887734">
            <a:off x="7602575" y="2465086"/>
            <a:ext cx="4608512" cy="2448272"/>
          </a:xfrm>
          <a:prstGeom prst="rect">
            <a:avLst/>
          </a:prstGeom>
          <a:solidFill>
            <a:srgbClr val="C3C4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 rot="20124282">
            <a:off x="2985849" y="4291939"/>
            <a:ext cx="9016714" cy="2448272"/>
          </a:xfrm>
          <a:prstGeom prst="rect">
            <a:avLst/>
          </a:prstGeom>
          <a:solidFill>
            <a:srgbClr val="E935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 rot="20578346">
            <a:off x="-2539400" y="-1544070"/>
            <a:ext cx="9016714" cy="2448272"/>
          </a:xfrm>
          <a:prstGeom prst="rect">
            <a:avLst/>
          </a:prstGeom>
          <a:solidFill>
            <a:srgbClr val="E935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 rot="19781444">
            <a:off x="-1706916" y="-1499741"/>
            <a:ext cx="4608512" cy="2448272"/>
          </a:xfrm>
          <a:prstGeom prst="rect">
            <a:avLst/>
          </a:prstGeom>
          <a:solidFill>
            <a:srgbClr val="284C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 rot="20621168">
            <a:off x="5667477" y="4486285"/>
            <a:ext cx="4608512" cy="2448272"/>
          </a:xfrm>
          <a:prstGeom prst="rect">
            <a:avLst/>
          </a:prstGeom>
          <a:solidFill>
            <a:srgbClr val="284C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 bwMode="auto">
          <a:xfrm>
            <a:off x="0" y="2016100"/>
            <a:ext cx="9001125" cy="1598841"/>
          </a:xfrm>
          <a:prstGeom prst="rect">
            <a:avLst/>
          </a:prstGeom>
        </p:spPr>
        <p:txBody>
          <a:bodyPr wrap="square" lIns="89858" tIns="44929" rIns="89858" bIns="44929">
            <a:spAutoFit/>
          </a:bodyPr>
          <a:lstStyle/>
          <a:p>
            <a:pPr algn="ctr">
              <a:defRPr/>
            </a:pPr>
            <a:endParaRPr lang="en-US" sz="14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defRPr/>
            </a:pPr>
            <a:r>
              <a:rPr lang="en-US" sz="35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FarmerTrader</a:t>
            </a:r>
            <a:endParaRPr lang="en-US" sz="3500" b="1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defRPr/>
            </a:pPr>
            <a:r>
              <a:rPr lang="en-US" sz="35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Cryptocurrency</a:t>
            </a:r>
            <a:r>
              <a:rPr lang="en-US" sz="35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sz="35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Trading Project</a:t>
            </a:r>
          </a:p>
          <a:p>
            <a:pPr algn="ctr">
              <a:defRPr/>
            </a:pPr>
            <a:endParaRPr lang="en-US" sz="14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2556346" y="3830440"/>
            <a:ext cx="3564339" cy="706289"/>
          </a:xfrm>
          <a:prstGeom prst="rect">
            <a:avLst/>
          </a:prstGeom>
        </p:spPr>
        <p:txBody>
          <a:bodyPr wrap="square" lIns="89858" tIns="44929" rIns="89858" bIns="44929">
            <a:spAutoFit/>
          </a:bodyPr>
          <a:lstStyle/>
          <a:p>
            <a:pPr algn="ctr">
              <a:defRPr/>
            </a:pP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By</a:t>
            </a:r>
            <a:r>
              <a:rPr lang="zh-CN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Jingjing</a:t>
            </a:r>
            <a:r>
              <a:rPr lang="zh-CN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Guan, </a:t>
            </a:r>
            <a:r>
              <a:rPr lang="en-US" altLang="zh-CN" sz="20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Suruo</a:t>
            </a: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Wang</a:t>
            </a:r>
          </a:p>
          <a:p>
            <a:pPr algn="ctr">
              <a:defRPr/>
            </a:pP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12.8.2018</a:t>
            </a:r>
            <a:endParaRPr lang="zh-CN" altLang="en-U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026" name="Picture 2" descr="Related image">
            <a:extLst>
              <a:ext uri="{FF2B5EF4-FFF2-40B4-BE49-F238E27FC236}">
                <a16:creationId xmlns="" xmlns:a16="http://schemas.microsoft.com/office/drawing/2014/main" id="{C2B3A0E5-12D2-497D-A9FF-596E45BDA6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0147" y="551967"/>
            <a:ext cx="1440829" cy="1440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56949035"/>
      </p:ext>
    </p:extLst>
  </p:cSld>
  <p:clrMapOvr>
    <a:masterClrMapping/>
  </p:clrMapOvr>
  <p:extLst mod="1">
    <p:ext uri="{E180D4A7-C9FB-4DFB-919C-405C955672EB}">
      <p14:showEvtLst xmlns:p14="http://schemas.microsoft.com/office/powerpoint/2010/main">
        <p14:playEvt time="5130" objId="15"/>
      </p14:showEvtLst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5"/>
          <p:cNvSpPr>
            <a:spLocks/>
          </p:cNvSpPr>
          <p:nvPr/>
        </p:nvSpPr>
        <p:spPr bwMode="auto">
          <a:xfrm>
            <a:off x="612130" y="3979713"/>
            <a:ext cx="1904471" cy="806515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3846" y="0"/>
                </a:moveTo>
                <a:lnTo>
                  <a:pt x="2625" y="4984"/>
                </a:lnTo>
                <a:lnTo>
                  <a:pt x="305" y="4984"/>
                </a:lnTo>
                <a:cubicBezTo>
                  <a:pt x="136" y="4984"/>
                  <a:pt x="0" y="5356"/>
                  <a:pt x="0" y="5815"/>
                </a:cubicBezTo>
                <a:lnTo>
                  <a:pt x="0" y="20769"/>
                </a:lnTo>
                <a:cubicBezTo>
                  <a:pt x="0" y="21228"/>
                  <a:pt x="136" y="21599"/>
                  <a:pt x="305" y="21599"/>
                </a:cubicBezTo>
                <a:lnTo>
                  <a:pt x="21294" y="21599"/>
                </a:lnTo>
                <a:cubicBezTo>
                  <a:pt x="21463" y="21599"/>
                  <a:pt x="21599" y="21228"/>
                  <a:pt x="21599" y="20769"/>
                </a:cubicBezTo>
                <a:lnTo>
                  <a:pt x="21599" y="5815"/>
                </a:lnTo>
                <a:cubicBezTo>
                  <a:pt x="21600" y="5356"/>
                  <a:pt x="21463" y="4984"/>
                  <a:pt x="21294" y="4984"/>
                </a:cubicBezTo>
                <a:lnTo>
                  <a:pt x="5068" y="4984"/>
                </a:lnTo>
                <a:lnTo>
                  <a:pt x="3846" y="0"/>
                </a:lnTo>
                <a:close/>
              </a:path>
            </a:pathLst>
          </a:custGeom>
          <a:solidFill>
            <a:srgbClr val="E93538"/>
          </a:solidFill>
          <a:ln>
            <a:noFill/>
          </a:ln>
          <a:extLst/>
        </p:spPr>
        <p:txBody>
          <a:bodyPr lIns="0" tIns="0" rIns="0" bIns="0" anchor="ctr"/>
          <a:lstStyle/>
          <a:p>
            <a:endParaRPr lang="zh-CN" altLang="en-US" sz="1800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252090" y="3384252"/>
            <a:ext cx="648072" cy="586470"/>
            <a:chOff x="-176824" y="-195398"/>
            <a:chExt cx="1591420" cy="1591420"/>
          </a:xfrm>
        </p:grpSpPr>
        <p:sp>
          <p:nvSpPr>
            <p:cNvPr id="4" name="AutoShape 7"/>
            <p:cNvSpPr>
              <a:spLocks/>
            </p:cNvSpPr>
            <p:nvPr/>
          </p:nvSpPr>
          <p:spPr bwMode="auto">
            <a:xfrm>
              <a:off x="-176824" y="-195398"/>
              <a:ext cx="1591420" cy="1591420"/>
            </a:xfrm>
            <a:custGeom>
              <a:avLst/>
              <a:gdLst>
                <a:gd name="T0" fmla="*/ 795670 w 19679"/>
                <a:gd name="T1" fmla="*/ 873385 h 19679"/>
                <a:gd name="T2" fmla="*/ 795670 w 19679"/>
                <a:gd name="T3" fmla="*/ 873385 h 19679"/>
                <a:gd name="T4" fmla="*/ 795670 w 19679"/>
                <a:gd name="T5" fmla="*/ 873385 h 19679"/>
                <a:gd name="T6" fmla="*/ 795670 w 19679"/>
                <a:gd name="T7" fmla="*/ 873385 h 1967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9" y="6724"/>
                    <a:pt x="20639" y="12953"/>
                    <a:pt x="16796" y="16796"/>
                  </a:cubicBezTo>
                  <a:cubicBezTo>
                    <a:pt x="12953" y="20639"/>
                    <a:pt x="6724" y="20639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  <a:close/>
                </a:path>
              </a:pathLst>
            </a:custGeom>
            <a:solidFill>
              <a:srgbClr val="E9353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/>
              <a:endParaRPr lang="zh-CN" altLang="en-US" sz="976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" name="AutoShape 8"/>
            <p:cNvSpPr>
              <a:spLocks/>
            </p:cNvSpPr>
            <p:nvPr/>
          </p:nvSpPr>
          <p:spPr bwMode="auto">
            <a:xfrm>
              <a:off x="-176824" y="390796"/>
              <a:ext cx="1591420" cy="49553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599" y="0"/>
                  </a:lnTo>
                  <a:lnTo>
                    <a:pt x="21599" y="21599"/>
                  </a:lnTo>
                  <a:lnTo>
                    <a:pt x="0" y="21599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8668" tIns="18668" rIns="18668" bIns="18668" anchor="ctr"/>
            <a:lstStyle>
              <a:lvl1pPr eaLnBrk="0"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1pPr>
              <a:lvl2pPr marL="742950" indent="-285750" eaLnBrk="0"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2pPr>
              <a:lvl3pPr marL="1143000" indent="-228600" eaLnBrk="0"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3pPr>
              <a:lvl4pPr marL="1600200" indent="-228600" eaLnBrk="0"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4pPr>
              <a:lvl5pPr marL="2057400" indent="-228600" eaLnBrk="0"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5pPr>
              <a:lvl6pPr marL="2514600" indent="-228600" algn="ctr" defTabSz="8255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6pPr>
              <a:lvl7pPr marL="2971800" indent="-228600" algn="ctr" defTabSz="8255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7pPr>
              <a:lvl8pPr marL="3429000" indent="-228600" algn="ctr" defTabSz="8255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8pPr>
              <a:lvl9pPr marL="3886200" indent="-228600" algn="ctr" defTabSz="8255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9pPr>
            </a:lstStyle>
            <a:p>
              <a:pPr algn="ctr" eaLnBrk="1">
                <a:lnSpc>
                  <a:spcPct val="120000"/>
                </a:lnSpc>
              </a:pPr>
              <a:r>
                <a:rPr lang="es-ES" altLang="zh-CN" sz="976" b="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1</a:t>
              </a:r>
            </a:p>
          </p:txBody>
        </p:sp>
      </p:grpSp>
      <p:sp>
        <p:nvSpPr>
          <p:cNvPr id="6" name="AutoShape 9"/>
          <p:cNvSpPr>
            <a:spLocks/>
          </p:cNvSpPr>
          <p:nvPr/>
        </p:nvSpPr>
        <p:spPr bwMode="auto">
          <a:xfrm>
            <a:off x="687149" y="4292036"/>
            <a:ext cx="1775140" cy="43088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spAutoFit/>
          </a:bodyPr>
          <a:lstStyle>
            <a:lvl1pPr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ctr" defTabSz="336019" eaLnBrk="1"/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Source of Crypto Price</a:t>
            </a:r>
            <a:endParaRPr lang="es-ES" altLang="zh-CN" sz="105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AutoShape 10"/>
          <p:cNvSpPr>
            <a:spLocks/>
          </p:cNvSpPr>
          <p:nvPr/>
        </p:nvSpPr>
        <p:spPr bwMode="auto">
          <a:xfrm>
            <a:off x="6647360" y="3016770"/>
            <a:ext cx="1825572" cy="697135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305" y="0"/>
                </a:moveTo>
                <a:cubicBezTo>
                  <a:pt x="136" y="0"/>
                  <a:pt x="0" y="371"/>
                  <a:pt x="0" y="830"/>
                </a:cubicBezTo>
                <a:lnTo>
                  <a:pt x="0" y="15784"/>
                </a:lnTo>
                <a:cubicBezTo>
                  <a:pt x="0" y="16243"/>
                  <a:pt x="136" y="16615"/>
                  <a:pt x="305" y="16615"/>
                </a:cubicBezTo>
                <a:lnTo>
                  <a:pt x="2627" y="16615"/>
                </a:lnTo>
                <a:lnTo>
                  <a:pt x="3849" y="21599"/>
                </a:lnTo>
                <a:lnTo>
                  <a:pt x="5072" y="16615"/>
                </a:lnTo>
                <a:lnTo>
                  <a:pt x="21294" y="16615"/>
                </a:lnTo>
                <a:cubicBezTo>
                  <a:pt x="21463" y="16615"/>
                  <a:pt x="21599" y="16243"/>
                  <a:pt x="21599" y="15784"/>
                </a:cubicBezTo>
                <a:lnTo>
                  <a:pt x="21599" y="830"/>
                </a:lnTo>
                <a:cubicBezTo>
                  <a:pt x="21600" y="371"/>
                  <a:pt x="21463" y="0"/>
                  <a:pt x="21294" y="0"/>
                </a:cubicBezTo>
                <a:lnTo>
                  <a:pt x="305" y="0"/>
                </a:lnTo>
                <a:close/>
              </a:path>
            </a:pathLst>
          </a:custGeom>
          <a:solidFill>
            <a:srgbClr val="284C8A"/>
          </a:solidFill>
          <a:ln>
            <a:noFill/>
          </a:ln>
          <a:extLst/>
        </p:spPr>
        <p:txBody>
          <a:bodyPr lIns="0" tIns="0" rIns="0" bIns="0" anchor="ctr"/>
          <a:lstStyle/>
          <a:p>
            <a:endParaRPr lang="zh-CN" altLang="en-US" sz="1800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8" name="Group 11"/>
          <p:cNvGrpSpPr>
            <a:grpSpLocks/>
          </p:cNvGrpSpPr>
          <p:nvPr/>
        </p:nvGrpSpPr>
        <p:grpSpPr bwMode="auto">
          <a:xfrm>
            <a:off x="7367440" y="3960316"/>
            <a:ext cx="585222" cy="585120"/>
            <a:chOff x="0" y="0"/>
            <a:chExt cx="1591420" cy="1591420"/>
          </a:xfrm>
        </p:grpSpPr>
        <p:sp>
          <p:nvSpPr>
            <p:cNvPr id="9" name="AutoShape 12"/>
            <p:cNvSpPr>
              <a:spLocks/>
            </p:cNvSpPr>
            <p:nvPr/>
          </p:nvSpPr>
          <p:spPr bwMode="auto">
            <a:xfrm>
              <a:off x="0" y="0"/>
              <a:ext cx="1591420" cy="1591420"/>
            </a:xfrm>
            <a:custGeom>
              <a:avLst/>
              <a:gdLst>
                <a:gd name="T0" fmla="*/ 795670 w 19679"/>
                <a:gd name="T1" fmla="*/ 873385 h 19679"/>
                <a:gd name="T2" fmla="*/ 795670 w 19679"/>
                <a:gd name="T3" fmla="*/ 873385 h 19679"/>
                <a:gd name="T4" fmla="*/ 795670 w 19679"/>
                <a:gd name="T5" fmla="*/ 873385 h 19679"/>
                <a:gd name="T6" fmla="*/ 795670 w 19679"/>
                <a:gd name="T7" fmla="*/ 873385 h 1967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9" y="6724"/>
                    <a:pt x="20639" y="12953"/>
                    <a:pt x="16796" y="16796"/>
                  </a:cubicBezTo>
                  <a:cubicBezTo>
                    <a:pt x="12953" y="20639"/>
                    <a:pt x="6724" y="20639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  <a:close/>
                </a:path>
              </a:pathLst>
            </a:custGeom>
            <a:solidFill>
              <a:srgbClr val="284C8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/>
              <a:endParaRPr lang="zh-CN" altLang="en-US" sz="976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0" name="AutoShape 13"/>
            <p:cNvSpPr>
              <a:spLocks/>
            </p:cNvSpPr>
            <p:nvPr/>
          </p:nvSpPr>
          <p:spPr bwMode="auto">
            <a:xfrm>
              <a:off x="0" y="553745"/>
              <a:ext cx="1591420" cy="48393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8668" tIns="18668" rIns="18668" bIns="18668" anchor="ctr"/>
            <a:lstStyle/>
            <a:p>
              <a:pPr algn="ctr">
                <a:lnSpc>
                  <a:spcPct val="120000"/>
                </a:lnSpc>
                <a:defRPr/>
              </a:pPr>
              <a:r>
                <a:rPr lang="es-ES" sz="976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Lato" charset="0"/>
                  <a:sym typeface="Arial" panose="020B0604020202020204" pitchFamily="34" charset="0"/>
                </a:rPr>
                <a:t>2</a:t>
              </a:r>
            </a:p>
          </p:txBody>
        </p:sp>
      </p:grpSp>
      <p:sp>
        <p:nvSpPr>
          <p:cNvPr id="11" name="AutoShape 14"/>
          <p:cNvSpPr>
            <a:spLocks/>
          </p:cNvSpPr>
          <p:nvPr/>
        </p:nvSpPr>
        <p:spPr bwMode="auto">
          <a:xfrm>
            <a:off x="6970125" y="3192800"/>
            <a:ext cx="1168112" cy="215444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t" anchorCtr="0">
            <a:spAutoFit/>
          </a:bodyPr>
          <a:lstStyle>
            <a:lvl1pPr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ctr" defTabSz="336019" eaLnBrk="1"/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Calculation</a:t>
            </a:r>
            <a:endParaRPr lang="es-ES" altLang="zh-CN" sz="105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" name="AutoShape 19"/>
          <p:cNvSpPr>
            <a:spLocks/>
          </p:cNvSpPr>
          <p:nvPr/>
        </p:nvSpPr>
        <p:spPr bwMode="auto">
          <a:xfrm>
            <a:off x="6795158" y="2304712"/>
            <a:ext cx="1296144" cy="215444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spAutoFit/>
          </a:bodyPr>
          <a:lstStyle>
            <a:lvl1pPr defTabSz="8763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8763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8763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8763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8763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8763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8763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8763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8763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ctr" eaLnBrk="1">
              <a:lnSpc>
                <a:spcPct val="100000"/>
              </a:lnSpc>
            </a:pP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Create Chart</a:t>
            </a:r>
            <a:endParaRPr lang="es-ES" altLang="zh-CN" sz="105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3" name="AutoShape 26"/>
          <p:cNvSpPr>
            <a:spLocks/>
          </p:cNvSpPr>
          <p:nvPr/>
        </p:nvSpPr>
        <p:spPr bwMode="auto">
          <a:xfrm>
            <a:off x="2844378" y="3744292"/>
            <a:ext cx="2504627" cy="104028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spAutoFit/>
          </a:bodyPr>
          <a:lstStyle>
            <a:lvl1pPr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marL="171450" indent="-171450" eaLnBrk="1">
              <a:lnSpc>
                <a:spcPct val="120000"/>
              </a:lnSpc>
              <a:spcBef>
                <a:spcPts val="624"/>
              </a:spcBef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Show the real-time price for each </a:t>
            </a:r>
            <a:r>
              <a:rPr lang="en-US" altLang="zh-CN" sz="1200" dirty="0" err="1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C</a:t>
            </a:r>
            <a:r>
              <a:rPr lang="en-US" altLang="zh-CN" sz="1200" dirty="0" err="1" smtClean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ryptos</a:t>
            </a:r>
            <a:endParaRPr lang="en-US" altLang="zh-CN" sz="1200" dirty="0" smtClean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171450" indent="-171450" eaLnBrk="1">
              <a:lnSpc>
                <a:spcPct val="120000"/>
              </a:lnSpc>
              <a:spcBef>
                <a:spcPts val="624"/>
              </a:spcBef>
              <a:buFont typeface="Arial" panose="020B0604020202020204" pitchFamily="34" charset="0"/>
              <a:buChar char="•"/>
            </a:pPr>
            <a:r>
              <a:rPr lang="en-US" altLang="zh-CN" sz="1200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Python </a:t>
            </a:r>
            <a:r>
              <a:rPr lang="en-US" altLang="zh-CN" sz="1200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Library  -  </a:t>
            </a:r>
            <a:r>
              <a:rPr lang="en-US" altLang="zh-CN" sz="1200" dirty="0" err="1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cbpro</a:t>
            </a:r>
            <a:endParaRPr lang="en-US" altLang="zh-CN" sz="1200" dirty="0">
              <a:solidFill>
                <a:srgbClr val="FF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171450" indent="-171450" eaLnBrk="1">
              <a:lnSpc>
                <a:spcPct val="120000"/>
              </a:lnSpc>
              <a:spcBef>
                <a:spcPts val="624"/>
              </a:spcBef>
              <a:buFont typeface="Arial" panose="020B0604020202020204" pitchFamily="34" charset="0"/>
              <a:buChar char="•"/>
            </a:pPr>
            <a:r>
              <a:rPr lang="zh-CN" altLang="zh-CN" sz="1200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</a:t>
            </a:r>
            <a:r>
              <a:rPr lang="en-US" altLang="zh-CN" sz="1200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PI-BPI</a:t>
            </a:r>
          </a:p>
        </p:txBody>
      </p:sp>
      <p:sp>
        <p:nvSpPr>
          <p:cNvPr id="25" name="AutoShape 28"/>
          <p:cNvSpPr>
            <a:spLocks/>
          </p:cNvSpPr>
          <p:nvPr/>
        </p:nvSpPr>
        <p:spPr bwMode="auto">
          <a:xfrm>
            <a:off x="6287319" y="1747646"/>
            <a:ext cx="2533723" cy="1261884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spAutoFit/>
          </a:bodyPr>
          <a:lstStyle>
            <a:lvl1pPr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marL="171450" indent="-171450" eaLnBrk="1">
              <a:lnSpc>
                <a:spcPct val="120000"/>
              </a:lnSpc>
              <a:spcBef>
                <a:spcPts val="624"/>
              </a:spcBef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Identify different cryptos and calculated the VWAP in the same table</a:t>
            </a:r>
          </a:p>
          <a:p>
            <a:pPr algn="ctr" eaLnBrk="1">
              <a:lnSpc>
                <a:spcPct val="120000"/>
              </a:lnSpc>
              <a:spcBef>
                <a:spcPts val="624"/>
              </a:spcBef>
            </a:pPr>
            <a:r>
              <a:rPr lang="zh-CN" altLang="zh-CN" sz="1200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C</a:t>
            </a:r>
            <a:r>
              <a:rPr lang="en-US" altLang="zh-CN" sz="1200" dirty="0" err="1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ooler</a:t>
            </a:r>
            <a:r>
              <a:rPr lang="en-US" altLang="zh-CN" sz="1200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Coding time</a:t>
            </a:r>
            <a:endParaRPr lang="en-US" altLang="zh-CN" sz="1200" dirty="0">
              <a:solidFill>
                <a:srgbClr val="FF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1">
              <a:lnSpc>
                <a:spcPct val="120000"/>
              </a:lnSpc>
              <a:spcBef>
                <a:spcPts val="624"/>
              </a:spcBef>
            </a:pPr>
            <a:endParaRPr lang="es-ES" altLang="zh-CN" sz="1200" dirty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08074" y="156564"/>
            <a:ext cx="395982" cy="395982"/>
          </a:xfrm>
          <a:prstGeom prst="rect">
            <a:avLst/>
          </a:prstGeom>
          <a:solidFill>
            <a:srgbClr val="E935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347492" y="359916"/>
            <a:ext cx="264638" cy="264638"/>
          </a:xfrm>
          <a:prstGeom prst="rect">
            <a:avLst/>
          </a:prstGeom>
          <a:noFill/>
          <a:ln>
            <a:solidFill>
              <a:srgbClr val="284C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 bwMode="auto">
          <a:xfrm>
            <a:off x="684138" y="287908"/>
            <a:ext cx="3487880" cy="336957"/>
          </a:xfrm>
          <a:prstGeom prst="rect">
            <a:avLst/>
          </a:prstGeom>
        </p:spPr>
        <p:txBody>
          <a:bodyPr wrap="square" lIns="89858" tIns="44929" rIns="89858" bIns="44929">
            <a:spAutoFit/>
          </a:bodyPr>
          <a:lstStyle/>
          <a:p>
            <a:pPr>
              <a:defRPr/>
            </a:pPr>
            <a:r>
              <a:rPr lang="en-US" altLang="zh-CN" b="1" dirty="0">
                <a:solidFill>
                  <a:schemeClr val="tx1">
                    <a:lumMod val="95000"/>
                    <a:lumOff val="5000"/>
                  </a:schemeClr>
                </a:solidFill>
                <a:latin typeface="方正兰亭准黑_GBK" panose="02000000000000000000" pitchFamily="2" charset="-122"/>
                <a:ea typeface="方正兰亭准黑_GBK" panose="02000000000000000000" pitchFamily="2" charset="-122"/>
              </a:rPr>
              <a:t>Challenges and Solutions</a:t>
            </a:r>
            <a:endParaRPr lang="zh-CN" altLang="en-US" b="1" dirty="0">
              <a:solidFill>
                <a:schemeClr val="tx1">
                  <a:lumMod val="95000"/>
                  <a:lumOff val="5000"/>
                </a:schemeClr>
              </a:solidFill>
              <a:latin typeface="方正兰亭准黑_GBK" panose="02000000000000000000" pitchFamily="2" charset="-122"/>
              <a:ea typeface="方正兰亭准黑_GBK" panose="02000000000000000000" pitchFamily="2" charset="-122"/>
            </a:endParaRPr>
          </a:p>
        </p:txBody>
      </p:sp>
      <p:cxnSp>
        <p:nvCxnSpPr>
          <p:cNvPr id="33" name="直接连接符 32"/>
          <p:cNvCxnSpPr>
            <a:cxnSpLocks/>
            <a:stCxn id="31" idx="2"/>
          </p:cNvCxnSpPr>
          <p:nvPr/>
        </p:nvCxnSpPr>
        <p:spPr>
          <a:xfrm>
            <a:off x="479811" y="624554"/>
            <a:ext cx="8683363" cy="23394"/>
          </a:xfrm>
          <a:prstGeom prst="line">
            <a:avLst/>
          </a:prstGeom>
          <a:ln>
            <a:solidFill>
              <a:srgbClr val="284C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2" descr="Related image">
            <a:extLst>
              <a:ext uri="{FF2B5EF4-FFF2-40B4-BE49-F238E27FC236}">
                <a16:creationId xmlns="" xmlns:a16="http://schemas.microsoft.com/office/drawing/2014/main" id="{C8BC1897-1E63-4D41-99B1-202DDCF6DD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986" y="0"/>
            <a:ext cx="610342" cy="610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图片 17" descr="Screen Shot 2018-12-08 at 1.58.36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146" y="647948"/>
            <a:ext cx="5148634" cy="2694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8444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3" presetClass="entr" presetSubtype="16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3" presetClass="entr" presetSubtype="16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utoUpdateAnimBg="0"/>
      <p:bldP spid="7" grpId="0" animBg="1"/>
      <p:bldP spid="11" grpId="0" autoUpdateAnimBg="0"/>
      <p:bldP spid="16" grpId="0" autoUpdateAnimBg="0"/>
      <p:bldP spid="23" grpId="0" autoUpdateAnimBg="0"/>
      <p:bldP spid="25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108074" y="156564"/>
            <a:ext cx="395982" cy="395982"/>
          </a:xfrm>
          <a:prstGeom prst="rect">
            <a:avLst/>
          </a:prstGeom>
          <a:solidFill>
            <a:srgbClr val="E935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47492" y="359916"/>
            <a:ext cx="264638" cy="264638"/>
          </a:xfrm>
          <a:prstGeom prst="rect">
            <a:avLst/>
          </a:prstGeom>
          <a:noFill/>
          <a:ln>
            <a:solidFill>
              <a:srgbClr val="284C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 bwMode="auto">
          <a:xfrm>
            <a:off x="684138" y="287908"/>
            <a:ext cx="2664296" cy="336957"/>
          </a:xfrm>
          <a:prstGeom prst="rect">
            <a:avLst/>
          </a:prstGeom>
        </p:spPr>
        <p:txBody>
          <a:bodyPr wrap="square" lIns="89858" tIns="44929" rIns="89858" bIns="44929">
            <a:spAutoFit/>
          </a:bodyPr>
          <a:lstStyle/>
          <a:p>
            <a:pPr>
              <a:defRPr/>
            </a:pPr>
            <a:r>
              <a:rPr lang="en-US" altLang="zh-CN" b="1" dirty="0"/>
              <a:t>Live Demo</a:t>
            </a:r>
            <a:endParaRPr lang="zh-CN" altLang="en-US" b="1" dirty="0"/>
          </a:p>
        </p:txBody>
      </p:sp>
      <p:cxnSp>
        <p:nvCxnSpPr>
          <p:cNvPr id="13" name="直接连接符 12"/>
          <p:cNvCxnSpPr>
            <a:cxnSpLocks/>
            <a:stCxn id="11" idx="2"/>
          </p:cNvCxnSpPr>
          <p:nvPr/>
        </p:nvCxnSpPr>
        <p:spPr>
          <a:xfrm>
            <a:off x="479811" y="624554"/>
            <a:ext cx="8683363" cy="23394"/>
          </a:xfrm>
          <a:prstGeom prst="line">
            <a:avLst/>
          </a:prstGeom>
          <a:ln>
            <a:solidFill>
              <a:srgbClr val="284C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2" descr="Related image">
            <a:extLst>
              <a:ext uri="{FF2B5EF4-FFF2-40B4-BE49-F238E27FC236}">
                <a16:creationId xmlns="" xmlns:a16="http://schemas.microsoft.com/office/drawing/2014/main" id="{75AD4091-2076-4443-961A-2E052C9CFD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986" y="0"/>
            <a:ext cx="610342" cy="610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result for live demo">
            <a:hlinkClick r:id="rId4"/>
            <a:extLst>
              <a:ext uri="{FF2B5EF4-FFF2-40B4-BE49-F238E27FC236}">
                <a16:creationId xmlns="" xmlns:a16="http://schemas.microsoft.com/office/drawing/2014/main" id="{32DF83C6-8298-4636-8293-41F71F80EF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314" y="1079996"/>
            <a:ext cx="428625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08444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 rot="19324226">
            <a:off x="-2146474" y="-642494"/>
            <a:ext cx="4608512" cy="2448272"/>
          </a:xfrm>
          <a:prstGeom prst="rect">
            <a:avLst/>
          </a:prstGeom>
          <a:solidFill>
            <a:srgbClr val="C3C4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 rot="17887734">
            <a:off x="7602575" y="2465086"/>
            <a:ext cx="4608512" cy="2448272"/>
          </a:xfrm>
          <a:prstGeom prst="rect">
            <a:avLst/>
          </a:prstGeom>
          <a:solidFill>
            <a:srgbClr val="C3C4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 rot="20124282">
            <a:off x="2816934" y="4261288"/>
            <a:ext cx="9016714" cy="2448272"/>
          </a:xfrm>
          <a:prstGeom prst="rect">
            <a:avLst/>
          </a:prstGeom>
          <a:solidFill>
            <a:srgbClr val="E935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 rot="20578346">
            <a:off x="-2418770" y="-1410669"/>
            <a:ext cx="9016714" cy="2448272"/>
          </a:xfrm>
          <a:prstGeom prst="rect">
            <a:avLst/>
          </a:prstGeom>
          <a:solidFill>
            <a:srgbClr val="E935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 rot="19781444">
            <a:off x="-1706916" y="-1499741"/>
            <a:ext cx="4608512" cy="2448272"/>
          </a:xfrm>
          <a:prstGeom prst="rect">
            <a:avLst/>
          </a:prstGeom>
          <a:solidFill>
            <a:srgbClr val="284C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 rot="20621168">
            <a:off x="5667477" y="4486285"/>
            <a:ext cx="4608512" cy="2448272"/>
          </a:xfrm>
          <a:prstGeom prst="rect">
            <a:avLst/>
          </a:prstGeom>
          <a:solidFill>
            <a:srgbClr val="284C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 bwMode="auto">
          <a:xfrm>
            <a:off x="2716483" y="2911863"/>
            <a:ext cx="7524779" cy="1106398"/>
          </a:xfrm>
          <a:prstGeom prst="rect">
            <a:avLst/>
          </a:prstGeom>
        </p:spPr>
        <p:txBody>
          <a:bodyPr wrap="square" lIns="89858" tIns="44929" rIns="89858" bIns="44929">
            <a:spAutoFit/>
          </a:bodyPr>
          <a:lstStyle/>
          <a:p>
            <a:pPr>
              <a:defRPr/>
            </a:pPr>
            <a:r>
              <a:rPr lang="en-US" altLang="zh-CN" sz="66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 You!</a:t>
            </a:r>
            <a:endParaRPr lang="zh-CN" altLang="en-US" sz="6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2050" name="Picture 2" descr="Related image">
            <a:extLst>
              <a:ext uri="{FF2B5EF4-FFF2-40B4-BE49-F238E27FC236}">
                <a16:creationId xmlns="" xmlns:a16="http://schemas.microsoft.com/office/drawing/2014/main" id="{8AEF3A8D-32F0-4276-ADA1-2E065EA13A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4830" y="706052"/>
            <a:ext cx="2016893" cy="2016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17968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396"/>
    </mc:Choice>
    <mc:Fallback xmlns="">
      <p:transition spd="slow" advTm="5396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 rot="15350696">
            <a:off x="-3366115" y="48435"/>
            <a:ext cx="4608512" cy="2448272"/>
          </a:xfrm>
          <a:prstGeom prst="rect">
            <a:avLst/>
          </a:prstGeom>
          <a:solidFill>
            <a:srgbClr val="C3C4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 rot="14290110">
            <a:off x="7475989" y="-277103"/>
            <a:ext cx="4608512" cy="2448272"/>
          </a:xfrm>
          <a:prstGeom prst="rect">
            <a:avLst/>
          </a:prstGeom>
          <a:solidFill>
            <a:srgbClr val="C3C4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 rot="1922144">
            <a:off x="5807117" y="-1711938"/>
            <a:ext cx="4608512" cy="2448272"/>
          </a:xfrm>
          <a:prstGeom prst="rect">
            <a:avLst/>
          </a:prstGeom>
          <a:solidFill>
            <a:srgbClr val="284C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 rot="2645369">
            <a:off x="4492769" y="-1711938"/>
            <a:ext cx="9016714" cy="2448272"/>
          </a:xfrm>
          <a:prstGeom prst="rect">
            <a:avLst/>
          </a:prstGeom>
          <a:solidFill>
            <a:srgbClr val="E935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 rot="2430951">
            <a:off x="-3819749" y="3139308"/>
            <a:ext cx="9016714" cy="2448272"/>
          </a:xfrm>
          <a:prstGeom prst="rect">
            <a:avLst/>
          </a:prstGeom>
          <a:solidFill>
            <a:srgbClr val="E935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 rot="1764793">
            <a:off x="-1007534" y="4132093"/>
            <a:ext cx="4608512" cy="2448272"/>
          </a:xfrm>
          <a:prstGeom prst="rect">
            <a:avLst/>
          </a:prstGeom>
          <a:solidFill>
            <a:srgbClr val="284C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 bwMode="auto">
          <a:xfrm>
            <a:off x="888924" y="1205561"/>
            <a:ext cx="2242819" cy="706289"/>
          </a:xfrm>
          <a:prstGeom prst="rect">
            <a:avLst/>
          </a:prstGeom>
        </p:spPr>
        <p:txBody>
          <a:bodyPr wrap="square" lIns="89858" tIns="44929" rIns="89858" bIns="44929">
            <a:spAutoFit/>
          </a:bodyPr>
          <a:lstStyle/>
          <a:p>
            <a:pPr>
              <a:defRPr/>
            </a:pPr>
            <a:r>
              <a:rPr lang="en-US" altLang="zh-CN" sz="4000" b="1" dirty="0">
                <a:solidFill>
                  <a:srgbClr val="284C8A"/>
                </a:solidFill>
              </a:rPr>
              <a:t>Agenda</a:t>
            </a:r>
            <a:endParaRPr lang="zh-CN" altLang="en-US" sz="4000" b="1" dirty="0">
              <a:solidFill>
                <a:srgbClr val="284C8A"/>
              </a:solidFill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1263138" y="1909268"/>
            <a:ext cx="1868605" cy="336957"/>
          </a:xfrm>
          <a:prstGeom prst="rect">
            <a:avLst/>
          </a:prstGeom>
        </p:spPr>
        <p:txBody>
          <a:bodyPr wrap="square" lIns="89858" tIns="44929" rIns="89858" bIns="44929">
            <a:spAutoFit/>
          </a:bodyPr>
          <a:lstStyle/>
          <a:p>
            <a:pPr>
              <a:defRPr/>
            </a:pPr>
            <a:r>
              <a:rPr lang="en-US" altLang="zh-CN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CONTENTS</a:t>
            </a:r>
            <a:endParaRPr lang="zh-CN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900162" y="2088108"/>
            <a:ext cx="3965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2268314" y="2088108"/>
            <a:ext cx="3965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菱形 13"/>
          <p:cNvSpPr/>
          <p:nvPr/>
        </p:nvSpPr>
        <p:spPr>
          <a:xfrm>
            <a:off x="3579101" y="71884"/>
            <a:ext cx="648072" cy="552616"/>
          </a:xfrm>
          <a:prstGeom prst="diamond">
            <a:avLst/>
          </a:prstGeom>
          <a:solidFill>
            <a:srgbClr val="284C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1</a:t>
            </a:r>
            <a:endParaRPr lang="zh-CN" altLang="en-US" sz="2800" dirty="0"/>
          </a:p>
        </p:txBody>
      </p:sp>
      <p:sp>
        <p:nvSpPr>
          <p:cNvPr id="17" name="菱形 16"/>
          <p:cNvSpPr/>
          <p:nvPr/>
        </p:nvSpPr>
        <p:spPr>
          <a:xfrm>
            <a:off x="3579101" y="719956"/>
            <a:ext cx="648072" cy="552616"/>
          </a:xfrm>
          <a:prstGeom prst="diamond">
            <a:avLst/>
          </a:prstGeom>
          <a:solidFill>
            <a:srgbClr val="E935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2</a:t>
            </a:r>
            <a:endParaRPr lang="zh-CN" altLang="en-US" sz="2800" dirty="0"/>
          </a:p>
        </p:txBody>
      </p:sp>
      <p:sp>
        <p:nvSpPr>
          <p:cNvPr id="18" name="菱形 17"/>
          <p:cNvSpPr/>
          <p:nvPr/>
        </p:nvSpPr>
        <p:spPr>
          <a:xfrm>
            <a:off x="3564458" y="1440036"/>
            <a:ext cx="648072" cy="552616"/>
          </a:xfrm>
          <a:prstGeom prst="diamond">
            <a:avLst/>
          </a:prstGeom>
          <a:solidFill>
            <a:srgbClr val="284C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3</a:t>
            </a:r>
            <a:endParaRPr lang="zh-CN" altLang="en-US" sz="2800" dirty="0"/>
          </a:p>
        </p:txBody>
      </p:sp>
      <p:sp>
        <p:nvSpPr>
          <p:cNvPr id="19" name="菱形 18"/>
          <p:cNvSpPr/>
          <p:nvPr/>
        </p:nvSpPr>
        <p:spPr>
          <a:xfrm>
            <a:off x="3587315" y="2160116"/>
            <a:ext cx="648072" cy="552616"/>
          </a:xfrm>
          <a:prstGeom prst="diamond">
            <a:avLst/>
          </a:prstGeom>
          <a:solidFill>
            <a:srgbClr val="E935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4</a:t>
            </a:r>
            <a:endParaRPr lang="zh-CN" altLang="en-US" sz="2800" dirty="0"/>
          </a:p>
        </p:txBody>
      </p:sp>
      <p:sp>
        <p:nvSpPr>
          <p:cNvPr id="20" name="菱形 19"/>
          <p:cNvSpPr/>
          <p:nvPr/>
        </p:nvSpPr>
        <p:spPr>
          <a:xfrm>
            <a:off x="3594776" y="2880196"/>
            <a:ext cx="648072" cy="552616"/>
          </a:xfrm>
          <a:prstGeom prst="diamond">
            <a:avLst/>
          </a:prstGeom>
          <a:solidFill>
            <a:srgbClr val="284C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5</a:t>
            </a:r>
            <a:endParaRPr lang="zh-CN" altLang="en-US" sz="2800" dirty="0"/>
          </a:p>
        </p:txBody>
      </p:sp>
      <p:sp>
        <p:nvSpPr>
          <p:cNvPr id="21" name="矩形 20"/>
          <p:cNvSpPr/>
          <p:nvPr/>
        </p:nvSpPr>
        <p:spPr bwMode="auto">
          <a:xfrm>
            <a:off x="4337299" y="793083"/>
            <a:ext cx="3034758" cy="398512"/>
          </a:xfrm>
          <a:prstGeom prst="rect">
            <a:avLst/>
          </a:prstGeom>
        </p:spPr>
        <p:txBody>
          <a:bodyPr wrap="square" lIns="89858" tIns="44929" rIns="89858" bIns="44929">
            <a:spAutoFit/>
          </a:bodyPr>
          <a:lstStyle/>
          <a:p>
            <a:pPr>
              <a:defRPr/>
            </a:pP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Technologies </a:t>
            </a:r>
            <a:endParaRPr lang="zh-CN" altLang="en-U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4337299" y="1521528"/>
            <a:ext cx="2664296" cy="398512"/>
          </a:xfrm>
          <a:prstGeom prst="rect">
            <a:avLst/>
          </a:prstGeom>
        </p:spPr>
        <p:txBody>
          <a:bodyPr wrap="square" lIns="89858" tIns="44929" rIns="89858" bIns="44929">
            <a:spAutoFit/>
          </a:bodyPr>
          <a:lstStyle/>
          <a:p>
            <a:pPr>
              <a:defRPr/>
            </a:pP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Considerations</a:t>
            </a:r>
            <a:endParaRPr lang="zh-CN" altLang="en-U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3" name="矩形 22"/>
          <p:cNvSpPr/>
          <p:nvPr/>
        </p:nvSpPr>
        <p:spPr bwMode="auto">
          <a:xfrm>
            <a:off x="4346124" y="2237168"/>
            <a:ext cx="3178772" cy="398512"/>
          </a:xfrm>
          <a:prstGeom prst="rect">
            <a:avLst/>
          </a:prstGeom>
        </p:spPr>
        <p:txBody>
          <a:bodyPr wrap="square" lIns="89858" tIns="44929" rIns="89858" bIns="44929">
            <a:spAutoFit/>
          </a:bodyPr>
          <a:lstStyle/>
          <a:p>
            <a:pPr>
              <a:defRPr/>
            </a:pPr>
            <a:r>
              <a:rPr lang="en-US" altLang="zh-CN" sz="2000" b="1" dirty="0"/>
              <a:t>Database</a:t>
            </a:r>
            <a:endParaRPr lang="zh-CN" altLang="en-US" sz="2000" b="1" dirty="0"/>
          </a:p>
        </p:txBody>
      </p:sp>
      <p:sp>
        <p:nvSpPr>
          <p:cNvPr id="24" name="矩形 23"/>
          <p:cNvSpPr/>
          <p:nvPr/>
        </p:nvSpPr>
        <p:spPr bwMode="auto">
          <a:xfrm>
            <a:off x="4364856" y="2957248"/>
            <a:ext cx="2664296" cy="398512"/>
          </a:xfrm>
          <a:prstGeom prst="rect">
            <a:avLst/>
          </a:prstGeom>
        </p:spPr>
        <p:txBody>
          <a:bodyPr wrap="square" lIns="89858" tIns="44929" rIns="89858" bIns="44929">
            <a:spAutoFit/>
          </a:bodyPr>
          <a:lstStyle/>
          <a:p>
            <a:pPr>
              <a:defRPr/>
            </a:pP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Website</a:t>
            </a:r>
            <a:endParaRPr lang="zh-CN" altLang="en-U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5" name="矩形 24"/>
          <p:cNvSpPr/>
          <p:nvPr/>
        </p:nvSpPr>
        <p:spPr bwMode="auto">
          <a:xfrm>
            <a:off x="4397848" y="3650134"/>
            <a:ext cx="3559097" cy="336957"/>
          </a:xfrm>
          <a:prstGeom prst="rect">
            <a:avLst/>
          </a:prstGeom>
        </p:spPr>
        <p:txBody>
          <a:bodyPr wrap="square" lIns="89858" tIns="44929" rIns="89858" bIns="44929">
            <a:spAutoFit/>
          </a:bodyPr>
          <a:lstStyle/>
          <a:p>
            <a:pPr>
              <a:defRPr/>
            </a:pPr>
            <a:r>
              <a:rPr lang="en-US" altLang="zh-CN" b="1" dirty="0">
                <a:solidFill>
                  <a:schemeClr val="tx1">
                    <a:lumMod val="95000"/>
                    <a:lumOff val="5000"/>
                  </a:schemeClr>
                </a:solidFill>
                <a:latin typeface="方正兰亭准黑_GBK" panose="02000000000000000000" pitchFamily="2" charset="-122"/>
                <a:ea typeface="方正兰亭准黑_GBK" panose="02000000000000000000" pitchFamily="2" charset="-122"/>
              </a:rPr>
              <a:t>Challenges and Solutions</a:t>
            </a:r>
            <a:endParaRPr lang="zh-CN" altLang="en-US" b="1" dirty="0">
              <a:solidFill>
                <a:schemeClr val="tx1">
                  <a:lumMod val="95000"/>
                  <a:lumOff val="5000"/>
                </a:schemeClr>
              </a:solidFill>
              <a:latin typeface="方正兰亭准黑_GBK" panose="02000000000000000000" pitchFamily="2" charset="-122"/>
              <a:ea typeface="方正兰亭准黑_GBK" panose="02000000000000000000" pitchFamily="2" charset="-122"/>
            </a:endParaRPr>
          </a:p>
        </p:txBody>
      </p:sp>
      <p:sp>
        <p:nvSpPr>
          <p:cNvPr id="28" name="菱形 16">
            <a:extLst>
              <a:ext uri="{FF2B5EF4-FFF2-40B4-BE49-F238E27FC236}">
                <a16:creationId xmlns="" xmlns:a16="http://schemas.microsoft.com/office/drawing/2014/main" id="{4DC99298-EEEE-44B6-9A20-218CAEC303E6}"/>
              </a:ext>
            </a:extLst>
          </p:cNvPr>
          <p:cNvSpPr/>
          <p:nvPr/>
        </p:nvSpPr>
        <p:spPr>
          <a:xfrm>
            <a:off x="3594776" y="3551716"/>
            <a:ext cx="648072" cy="552616"/>
          </a:xfrm>
          <a:prstGeom prst="diamond">
            <a:avLst/>
          </a:prstGeom>
          <a:solidFill>
            <a:srgbClr val="E935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6</a:t>
            </a:r>
            <a:endParaRPr lang="zh-CN" altLang="en-US" sz="2800" dirty="0"/>
          </a:p>
        </p:txBody>
      </p:sp>
      <p:sp>
        <p:nvSpPr>
          <p:cNvPr id="29" name="矩形 24">
            <a:extLst>
              <a:ext uri="{FF2B5EF4-FFF2-40B4-BE49-F238E27FC236}">
                <a16:creationId xmlns="" xmlns:a16="http://schemas.microsoft.com/office/drawing/2014/main" id="{E9F62514-DBEE-4E85-8B74-2893006A5418}"/>
              </a:ext>
            </a:extLst>
          </p:cNvPr>
          <p:cNvSpPr/>
          <p:nvPr/>
        </p:nvSpPr>
        <p:spPr bwMode="auto">
          <a:xfrm>
            <a:off x="4346123" y="4351302"/>
            <a:ext cx="3178773" cy="398512"/>
          </a:xfrm>
          <a:prstGeom prst="rect">
            <a:avLst/>
          </a:prstGeom>
        </p:spPr>
        <p:txBody>
          <a:bodyPr wrap="square" lIns="89858" tIns="44929" rIns="89858" bIns="44929">
            <a:spAutoFit/>
          </a:bodyPr>
          <a:lstStyle/>
          <a:p>
            <a:pPr>
              <a:defRPr/>
            </a:pPr>
            <a:r>
              <a:rPr lang="en-US" altLang="zh-CN" sz="2000" b="1" dirty="0"/>
              <a:t>Live Demo</a:t>
            </a:r>
            <a:endParaRPr lang="zh-CN" altLang="en-US" sz="2000" b="1" dirty="0"/>
          </a:p>
        </p:txBody>
      </p:sp>
      <p:sp>
        <p:nvSpPr>
          <p:cNvPr id="26" name="菱形 19">
            <a:extLst>
              <a:ext uri="{FF2B5EF4-FFF2-40B4-BE49-F238E27FC236}">
                <a16:creationId xmlns="" xmlns:a16="http://schemas.microsoft.com/office/drawing/2014/main" id="{838FD1A9-FC4F-480B-AF07-EEA256830C75}"/>
              </a:ext>
            </a:extLst>
          </p:cNvPr>
          <p:cNvSpPr/>
          <p:nvPr/>
        </p:nvSpPr>
        <p:spPr>
          <a:xfrm>
            <a:off x="3595233" y="4219428"/>
            <a:ext cx="648072" cy="552616"/>
          </a:xfrm>
          <a:prstGeom prst="diamond">
            <a:avLst/>
          </a:prstGeom>
          <a:solidFill>
            <a:srgbClr val="284C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7</a:t>
            </a:r>
            <a:endParaRPr lang="zh-CN" altLang="en-US" sz="2800" dirty="0"/>
          </a:p>
        </p:txBody>
      </p:sp>
      <p:sp>
        <p:nvSpPr>
          <p:cNvPr id="27" name="矩形 20">
            <a:extLst>
              <a:ext uri="{FF2B5EF4-FFF2-40B4-BE49-F238E27FC236}">
                <a16:creationId xmlns="" xmlns:a16="http://schemas.microsoft.com/office/drawing/2014/main" id="{6544CF2C-A848-45FE-8EDA-AD95514CD944}"/>
              </a:ext>
            </a:extLst>
          </p:cNvPr>
          <p:cNvSpPr/>
          <p:nvPr/>
        </p:nvSpPr>
        <p:spPr bwMode="auto">
          <a:xfrm>
            <a:off x="4337299" y="193363"/>
            <a:ext cx="3034758" cy="398512"/>
          </a:xfrm>
          <a:prstGeom prst="rect">
            <a:avLst/>
          </a:prstGeom>
        </p:spPr>
        <p:txBody>
          <a:bodyPr wrap="square" lIns="89858" tIns="44929" rIns="89858" bIns="44929">
            <a:spAutoFit/>
          </a:bodyPr>
          <a:lstStyle/>
          <a:p>
            <a:pPr>
              <a:defRPr/>
            </a:pP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Introduction</a:t>
            </a:r>
            <a:endParaRPr lang="zh-CN" altLang="en-U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08444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7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37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900" decel="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900" decel="100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900" decel="100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900" decel="1000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900" decel="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900" decel="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900" decel="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4" grpId="1" animBg="1"/>
      <p:bldP spid="17" grpId="0" animBg="1"/>
      <p:bldP spid="18" grpId="0" animBg="1"/>
      <p:bldP spid="19" grpId="0" animBg="1"/>
      <p:bldP spid="20" grpId="0" animBg="1"/>
      <p:bldP spid="21" grpId="1"/>
      <p:bldP spid="22" grpId="0"/>
      <p:bldP spid="23" grpId="0"/>
      <p:bldP spid="25" grpId="0"/>
      <p:bldP spid="28" grpId="0" animBg="1"/>
      <p:bldP spid="29" grpId="0"/>
      <p:bldP spid="26" grpId="0" animBg="1"/>
      <p:bldP spid="2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8074" y="156564"/>
            <a:ext cx="395982" cy="395982"/>
          </a:xfrm>
          <a:prstGeom prst="rect">
            <a:avLst/>
          </a:prstGeom>
          <a:solidFill>
            <a:srgbClr val="E935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347492" y="359916"/>
            <a:ext cx="264638" cy="264638"/>
          </a:xfrm>
          <a:prstGeom prst="rect">
            <a:avLst/>
          </a:prstGeom>
          <a:noFill/>
          <a:ln>
            <a:solidFill>
              <a:srgbClr val="284C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 bwMode="auto">
          <a:xfrm>
            <a:off x="684138" y="287908"/>
            <a:ext cx="2664296" cy="306179"/>
          </a:xfrm>
          <a:prstGeom prst="rect">
            <a:avLst/>
          </a:prstGeom>
        </p:spPr>
        <p:txBody>
          <a:bodyPr wrap="square" lIns="89858" tIns="44929" rIns="89858" bIns="44929">
            <a:spAutoFit/>
          </a:bodyPr>
          <a:lstStyle/>
          <a:p>
            <a:pPr>
              <a:defRPr/>
            </a:pPr>
            <a:r>
              <a:rPr lang="en-US" altLang="zh-CN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方正兰亭准黑_GBK" panose="02000000000000000000" pitchFamily="2" charset="-122"/>
                <a:ea typeface="方正兰亭准黑_GBK" panose="02000000000000000000" pitchFamily="2" charset="-122"/>
              </a:rPr>
              <a:t>Introduction</a:t>
            </a:r>
          </a:p>
        </p:txBody>
      </p:sp>
      <p:cxnSp>
        <p:nvCxnSpPr>
          <p:cNvPr id="17" name="直接连接符 16"/>
          <p:cNvCxnSpPr>
            <a:cxnSpLocks/>
            <a:stCxn id="15" idx="2"/>
          </p:cNvCxnSpPr>
          <p:nvPr/>
        </p:nvCxnSpPr>
        <p:spPr>
          <a:xfrm>
            <a:off x="479811" y="624554"/>
            <a:ext cx="8683363" cy="23394"/>
          </a:xfrm>
          <a:prstGeom prst="line">
            <a:avLst/>
          </a:prstGeom>
          <a:ln>
            <a:solidFill>
              <a:srgbClr val="284C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Related image">
            <a:extLst>
              <a:ext uri="{FF2B5EF4-FFF2-40B4-BE49-F238E27FC236}">
                <a16:creationId xmlns="" xmlns:a16="http://schemas.microsoft.com/office/drawing/2014/main" id="{4986F9D2-CE8A-4657-A5D3-55D1CD8CBE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986" y="0"/>
            <a:ext cx="610342" cy="610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01CAB650-5084-4D9B-9E84-544AC8953A78}"/>
              </a:ext>
            </a:extLst>
          </p:cNvPr>
          <p:cNvSpPr txBox="1"/>
          <p:nvPr/>
        </p:nvSpPr>
        <p:spPr>
          <a:xfrm>
            <a:off x="504118" y="1152004"/>
            <a:ext cx="7992888" cy="2784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Cryptocurrency Trading system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Buy and sell crypto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Track trading history and profit and loss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Jingjing did the back-end part created the database and python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00" dirty="0" err="1"/>
              <a:t>Suruo</a:t>
            </a:r>
            <a:r>
              <a:rPr lang="en-US" sz="1800" dirty="0"/>
              <a:t> did the front-end part HTML, CSS JavaScript and python </a:t>
            </a:r>
          </a:p>
        </p:txBody>
      </p:sp>
    </p:spTree>
    <p:extLst>
      <p:ext uri="{BB962C8B-B14F-4D97-AF65-F5344CB8AC3E}">
        <p14:creationId xmlns:p14="http://schemas.microsoft.com/office/powerpoint/2010/main" val="1710844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504056" y="863972"/>
            <a:ext cx="8028954" cy="3799273"/>
          </a:xfrm>
          <a:prstGeom prst="roundRect">
            <a:avLst>
              <a:gd name="adj" fmla="val 1241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33"/>
          </a:p>
        </p:txBody>
      </p:sp>
      <p:sp>
        <p:nvSpPr>
          <p:cNvPr id="4" name="矩形 93"/>
          <p:cNvSpPr/>
          <p:nvPr/>
        </p:nvSpPr>
        <p:spPr>
          <a:xfrm>
            <a:off x="479811" y="863972"/>
            <a:ext cx="282304" cy="282254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rgbClr val="284C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33"/>
          </a:p>
        </p:txBody>
      </p:sp>
      <p:sp>
        <p:nvSpPr>
          <p:cNvPr id="5" name="矩形 93"/>
          <p:cNvSpPr/>
          <p:nvPr/>
        </p:nvSpPr>
        <p:spPr>
          <a:xfrm rot="10800000">
            <a:off x="8287750" y="4393661"/>
            <a:ext cx="282304" cy="282254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rgbClr val="284C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33"/>
          </a:p>
        </p:txBody>
      </p:sp>
      <p:sp>
        <p:nvSpPr>
          <p:cNvPr id="14" name="矩形 13"/>
          <p:cNvSpPr/>
          <p:nvPr/>
        </p:nvSpPr>
        <p:spPr>
          <a:xfrm>
            <a:off x="108074" y="156564"/>
            <a:ext cx="395982" cy="395982"/>
          </a:xfrm>
          <a:prstGeom prst="rect">
            <a:avLst/>
          </a:prstGeom>
          <a:solidFill>
            <a:srgbClr val="E935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347492" y="359916"/>
            <a:ext cx="264638" cy="264638"/>
          </a:xfrm>
          <a:prstGeom prst="rect">
            <a:avLst/>
          </a:prstGeom>
          <a:noFill/>
          <a:ln>
            <a:solidFill>
              <a:srgbClr val="284C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 bwMode="auto">
          <a:xfrm>
            <a:off x="684138" y="287908"/>
            <a:ext cx="2664296" cy="336957"/>
          </a:xfrm>
          <a:prstGeom prst="rect">
            <a:avLst/>
          </a:prstGeom>
        </p:spPr>
        <p:txBody>
          <a:bodyPr wrap="square" lIns="89858" tIns="44929" rIns="89858" bIns="44929">
            <a:spAutoFit/>
          </a:bodyPr>
          <a:lstStyle/>
          <a:p>
            <a:pPr>
              <a:defRPr/>
            </a:pPr>
            <a:r>
              <a:rPr lang="en-US" altLang="zh-CN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Technology</a:t>
            </a:r>
            <a:endParaRPr lang="zh-CN" altLang="en-US" b="1" dirty="0"/>
          </a:p>
        </p:txBody>
      </p:sp>
      <p:cxnSp>
        <p:nvCxnSpPr>
          <p:cNvPr id="17" name="直接连接符 16"/>
          <p:cNvCxnSpPr>
            <a:cxnSpLocks/>
            <a:stCxn id="15" idx="2"/>
          </p:cNvCxnSpPr>
          <p:nvPr/>
        </p:nvCxnSpPr>
        <p:spPr>
          <a:xfrm>
            <a:off x="479811" y="624554"/>
            <a:ext cx="8683363" cy="23394"/>
          </a:xfrm>
          <a:prstGeom prst="line">
            <a:avLst/>
          </a:prstGeom>
          <a:ln>
            <a:solidFill>
              <a:srgbClr val="284C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2" descr="Related image">
            <a:extLst>
              <a:ext uri="{FF2B5EF4-FFF2-40B4-BE49-F238E27FC236}">
                <a16:creationId xmlns="" xmlns:a16="http://schemas.microsoft.com/office/drawing/2014/main" id="{0B2A9194-624C-49FC-9B0D-BCF638FF9E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986" y="0"/>
            <a:ext cx="610342" cy="610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python 3">
            <a:extLst>
              <a:ext uri="{FF2B5EF4-FFF2-40B4-BE49-F238E27FC236}">
                <a16:creationId xmlns="" xmlns:a16="http://schemas.microsoft.com/office/drawing/2014/main" id="{E160FD0E-D917-4A12-BB5A-138BD9E40B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313" y="1117775"/>
            <a:ext cx="1787867" cy="1645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mysql">
            <a:extLst>
              <a:ext uri="{FF2B5EF4-FFF2-40B4-BE49-F238E27FC236}">
                <a16:creationId xmlns="" xmlns:a16="http://schemas.microsoft.com/office/drawing/2014/main" id="{F0D7055B-0708-414A-A7F3-2DE11932CE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7663" y="1179100"/>
            <a:ext cx="3091344" cy="1373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mage result for html5">
            <a:extLst>
              <a:ext uri="{FF2B5EF4-FFF2-40B4-BE49-F238E27FC236}">
                <a16:creationId xmlns="" xmlns:a16="http://schemas.microsoft.com/office/drawing/2014/main" id="{A3844035-2C37-44D7-AA65-1A30106184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1246" y="2811383"/>
            <a:ext cx="3546037" cy="1692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Related image">
            <a:extLst>
              <a:ext uri="{FF2B5EF4-FFF2-40B4-BE49-F238E27FC236}">
                <a16:creationId xmlns="" xmlns:a16="http://schemas.microsoft.com/office/drawing/2014/main" id="{EEF252D8-3246-4D52-AC9E-A9B78DCD7D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9007" y="1750189"/>
            <a:ext cx="2235937" cy="2235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08444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3">
            <a:extLst>
              <a:ext uri="{FF2B5EF4-FFF2-40B4-BE49-F238E27FC236}">
                <a16:creationId xmlns="" xmlns:a16="http://schemas.microsoft.com/office/drawing/2014/main" id="{33FF26A0-7B35-4120-8751-E0EA2F0E0ED6}"/>
              </a:ext>
            </a:extLst>
          </p:cNvPr>
          <p:cNvGrpSpPr/>
          <p:nvPr/>
        </p:nvGrpSpPr>
        <p:grpSpPr>
          <a:xfrm rot="20829220">
            <a:off x="2239334" y="2043570"/>
            <a:ext cx="2951750" cy="2622657"/>
            <a:chOff x="2187184" y="1700064"/>
            <a:chExt cx="3467910" cy="3081815"/>
          </a:xfrm>
        </p:grpSpPr>
        <p:grpSp>
          <p:nvGrpSpPr>
            <p:cNvPr id="5" name="Group 9">
              <a:extLst>
                <a:ext uri="{FF2B5EF4-FFF2-40B4-BE49-F238E27FC236}">
                  <a16:creationId xmlns="" xmlns:a16="http://schemas.microsoft.com/office/drawing/2014/main" id="{70DBE534-81A7-4E07-9F0A-D2E0551CA84D}"/>
                </a:ext>
              </a:extLst>
            </p:cNvPr>
            <p:cNvGrpSpPr/>
            <p:nvPr/>
          </p:nvGrpSpPr>
          <p:grpSpPr>
            <a:xfrm rot="213443">
              <a:off x="2187184" y="3362127"/>
              <a:ext cx="1677010" cy="1419752"/>
              <a:chOff x="2955668" y="2969079"/>
              <a:chExt cx="1677010" cy="1419752"/>
            </a:xfrm>
          </p:grpSpPr>
          <p:sp>
            <p:nvSpPr>
              <p:cNvPr id="9" name="Freeform 3">
                <a:extLst>
                  <a:ext uri="{FF2B5EF4-FFF2-40B4-BE49-F238E27FC236}">
                    <a16:creationId xmlns="" xmlns:a16="http://schemas.microsoft.com/office/drawing/2014/main" id="{B327AEF7-771E-4CBF-A374-33E433B1FF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95729" y="2969079"/>
                <a:ext cx="1436949" cy="1419752"/>
              </a:xfrm>
              <a:custGeom>
                <a:avLst/>
                <a:gdLst/>
                <a:ahLst/>
                <a:cxnLst>
                  <a:cxn ang="0">
                    <a:pos x="32" y="500"/>
                  </a:cxn>
                  <a:cxn ang="0">
                    <a:pos x="14" y="489"/>
                  </a:cxn>
                  <a:cxn ang="0">
                    <a:pos x="15" y="436"/>
                  </a:cxn>
                  <a:cxn ang="0">
                    <a:pos x="441" y="15"/>
                  </a:cxn>
                  <a:cxn ang="0">
                    <a:pos x="495" y="15"/>
                  </a:cxn>
                  <a:cxn ang="0">
                    <a:pos x="494" y="69"/>
                  </a:cxn>
                  <a:cxn ang="0">
                    <a:pos x="68" y="490"/>
                  </a:cxn>
                  <a:cxn ang="0">
                    <a:pos x="32" y="500"/>
                  </a:cxn>
                </a:cxnLst>
                <a:rect l="0" t="0" r="r" b="b"/>
                <a:pathLst>
                  <a:path w="509" h="503">
                    <a:moveTo>
                      <a:pt x="32" y="500"/>
                    </a:moveTo>
                    <a:cubicBezTo>
                      <a:pt x="26" y="498"/>
                      <a:pt x="19" y="495"/>
                      <a:pt x="14" y="489"/>
                    </a:cubicBezTo>
                    <a:cubicBezTo>
                      <a:pt x="0" y="475"/>
                      <a:pt x="0" y="450"/>
                      <a:pt x="15" y="436"/>
                    </a:cubicBezTo>
                    <a:cubicBezTo>
                      <a:pt x="441" y="15"/>
                      <a:pt x="441" y="15"/>
                      <a:pt x="441" y="15"/>
                    </a:cubicBezTo>
                    <a:cubicBezTo>
                      <a:pt x="456" y="0"/>
                      <a:pt x="480" y="0"/>
                      <a:pt x="495" y="15"/>
                    </a:cubicBezTo>
                    <a:cubicBezTo>
                      <a:pt x="509" y="30"/>
                      <a:pt x="509" y="54"/>
                      <a:pt x="494" y="69"/>
                    </a:cubicBezTo>
                    <a:cubicBezTo>
                      <a:pt x="68" y="490"/>
                      <a:pt x="68" y="490"/>
                      <a:pt x="68" y="490"/>
                    </a:cubicBezTo>
                    <a:cubicBezTo>
                      <a:pt x="58" y="499"/>
                      <a:pt x="44" y="503"/>
                      <a:pt x="32" y="50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77817" tIns="38908" rIns="77817" bIns="38908" numCol="1" anchor="t" anchorCtr="0" compatLnSpc="1">
                <a:prstTxWarp prst="textNoShape">
                  <a:avLst/>
                </a:prstTxWarp>
              </a:bodyPr>
              <a:lstStyle/>
              <a:p>
                <a:pPr algn="just">
                  <a:lnSpc>
                    <a:spcPct val="120000"/>
                  </a:lnSpc>
                </a:pPr>
                <a:endParaRPr lang="en-US" sz="1400" b="1" dirty="0">
                  <a:solidFill>
                    <a:schemeClr val="accent4">
                      <a:lumMod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0" name="Round Same Side Corner Rectangle 4">
                <a:extLst>
                  <a:ext uri="{FF2B5EF4-FFF2-40B4-BE49-F238E27FC236}">
                    <a16:creationId xmlns="" xmlns:a16="http://schemas.microsoft.com/office/drawing/2014/main" id="{B7108FEC-E0E2-47BD-8432-4DED04D06712}"/>
                  </a:ext>
                </a:extLst>
              </p:cNvPr>
              <p:cNvSpPr>
                <a:spLocks/>
              </p:cNvSpPr>
              <p:nvPr/>
            </p:nvSpPr>
            <p:spPr bwMode="auto">
              <a:xfrm rot="13500000">
                <a:off x="3568110" y="3071025"/>
                <a:ext cx="343555" cy="1568440"/>
              </a:xfrm>
              <a:prstGeom prst="round2SameRect">
                <a:avLst>
                  <a:gd name="adj1" fmla="val 16667"/>
                  <a:gd name="adj2" fmla="val 22024"/>
                </a:avLst>
              </a:prstGeom>
              <a:solidFill>
                <a:schemeClr val="accent1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77817" tIns="38908" rIns="77817" bIns="38908" numCol="1" anchor="t" anchorCtr="0" compatLnSpc="1">
                <a:prstTxWarp prst="textNoShape">
                  <a:avLst/>
                </a:prstTxWarp>
              </a:bodyPr>
              <a:lstStyle/>
              <a:p>
                <a:pPr algn="just">
                  <a:lnSpc>
                    <a:spcPct val="120000"/>
                  </a:lnSpc>
                </a:pPr>
                <a:endParaRPr lang="en-US" sz="1400" b="1" dirty="0">
                  <a:solidFill>
                    <a:schemeClr val="accent4">
                      <a:lumMod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6" name="Group 10">
              <a:extLst>
                <a:ext uri="{FF2B5EF4-FFF2-40B4-BE49-F238E27FC236}">
                  <a16:creationId xmlns="" xmlns:a16="http://schemas.microsoft.com/office/drawing/2014/main" id="{D416A0A4-3832-44D8-AFA4-9AA2D843526D}"/>
                </a:ext>
              </a:extLst>
            </p:cNvPr>
            <p:cNvGrpSpPr/>
            <p:nvPr/>
          </p:nvGrpSpPr>
          <p:grpSpPr>
            <a:xfrm>
              <a:off x="3480850" y="1700064"/>
              <a:ext cx="2174244" cy="2174244"/>
              <a:chOff x="4214534" y="1586338"/>
              <a:chExt cx="1739904" cy="1739904"/>
            </a:xfrm>
          </p:grpSpPr>
          <p:sp>
            <p:nvSpPr>
              <p:cNvPr id="7" name="Donut 8">
                <a:extLst>
                  <a:ext uri="{FF2B5EF4-FFF2-40B4-BE49-F238E27FC236}">
                    <a16:creationId xmlns="" xmlns:a16="http://schemas.microsoft.com/office/drawing/2014/main" id="{C986F9B9-9144-401A-BCBC-467DAAA57EA5}"/>
                  </a:ext>
                </a:extLst>
              </p:cNvPr>
              <p:cNvSpPr/>
              <p:nvPr/>
            </p:nvSpPr>
            <p:spPr>
              <a:xfrm>
                <a:off x="4338879" y="1723386"/>
                <a:ext cx="1503684" cy="1503684"/>
              </a:xfrm>
              <a:prstGeom prst="donut">
                <a:avLst>
                  <a:gd name="adj" fmla="val 7174"/>
                </a:avLst>
              </a:prstGeom>
              <a:solidFill>
                <a:srgbClr val="E9353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>
                  <a:lnSpc>
                    <a:spcPct val="120000"/>
                  </a:lnSpc>
                </a:pPr>
                <a:endParaRPr lang="en-US" sz="1400" b="1" dirty="0">
                  <a:solidFill>
                    <a:schemeClr val="accent4">
                      <a:lumMod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8" name="Donut 7">
                <a:extLst>
                  <a:ext uri="{FF2B5EF4-FFF2-40B4-BE49-F238E27FC236}">
                    <a16:creationId xmlns="" xmlns:a16="http://schemas.microsoft.com/office/drawing/2014/main" id="{8E95C7E8-6073-452F-A9D4-AC66E96CD035}"/>
                  </a:ext>
                </a:extLst>
              </p:cNvPr>
              <p:cNvSpPr/>
              <p:nvPr/>
            </p:nvSpPr>
            <p:spPr>
              <a:xfrm>
                <a:off x="4214534" y="1586338"/>
                <a:ext cx="1739904" cy="1739904"/>
              </a:xfrm>
              <a:prstGeom prst="donut">
                <a:avLst>
                  <a:gd name="adj" fmla="val 9286"/>
                </a:avLst>
              </a:prstGeom>
              <a:solidFill>
                <a:srgbClr val="E9353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>
                  <a:lnSpc>
                    <a:spcPct val="120000"/>
                  </a:lnSpc>
                </a:pPr>
                <a:endParaRPr lang="en-US" sz="1400" b="1" dirty="0">
                  <a:solidFill>
                    <a:schemeClr val="accent4">
                      <a:lumMod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12" name="Group 36">
            <a:extLst>
              <a:ext uri="{FF2B5EF4-FFF2-40B4-BE49-F238E27FC236}">
                <a16:creationId xmlns="" xmlns:a16="http://schemas.microsoft.com/office/drawing/2014/main" id="{C92FAF6F-CEF8-4C3B-8BA1-AC5CB1BCF375}"/>
              </a:ext>
            </a:extLst>
          </p:cNvPr>
          <p:cNvGrpSpPr/>
          <p:nvPr/>
        </p:nvGrpSpPr>
        <p:grpSpPr>
          <a:xfrm>
            <a:off x="4860602" y="1900501"/>
            <a:ext cx="619766" cy="619655"/>
            <a:chOff x="5274567" y="1625529"/>
            <a:chExt cx="728142" cy="728140"/>
          </a:xfrm>
        </p:grpSpPr>
        <p:sp>
          <p:nvSpPr>
            <p:cNvPr id="13" name="Oval 12">
              <a:extLst>
                <a:ext uri="{FF2B5EF4-FFF2-40B4-BE49-F238E27FC236}">
                  <a16:creationId xmlns="" xmlns:a16="http://schemas.microsoft.com/office/drawing/2014/main" id="{A5C97F28-F1EF-4947-8786-3F62898EE7A6}"/>
                </a:ext>
              </a:extLst>
            </p:cNvPr>
            <p:cNvSpPr/>
            <p:nvPr/>
          </p:nvSpPr>
          <p:spPr>
            <a:xfrm rot="20300499">
              <a:off x="5274567" y="1625529"/>
              <a:ext cx="728142" cy="728140"/>
            </a:xfrm>
            <a:prstGeom prst="ellipse">
              <a:avLst/>
            </a:prstGeom>
            <a:solidFill>
              <a:srgbClr val="284C8A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algn="just">
                <a:lnSpc>
                  <a:spcPct val="120000"/>
                </a:lnSpc>
              </a:pPr>
              <a:endParaRPr lang="zh-CN" altLang="en-US" sz="14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4" name="Freeform 173">
              <a:extLst>
                <a:ext uri="{FF2B5EF4-FFF2-40B4-BE49-F238E27FC236}">
                  <a16:creationId xmlns="" xmlns:a16="http://schemas.microsoft.com/office/drawing/2014/main" id="{B68AFC11-0FF2-4415-8CD1-6D080550DFE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82504" y="1832846"/>
              <a:ext cx="312266" cy="313506"/>
            </a:xfrm>
            <a:custGeom>
              <a:avLst/>
              <a:gdLst/>
              <a:ahLst/>
              <a:cxnLst>
                <a:cxn ang="0">
                  <a:pos x="128" y="256"/>
                </a:cxn>
                <a:cxn ang="0">
                  <a:pos x="0" y="128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24" y="128"/>
                </a:cxn>
                <a:cxn ang="0">
                  <a:pos x="128" y="128"/>
                </a:cxn>
                <a:cxn ang="0">
                  <a:pos x="128" y="24"/>
                </a:cxn>
                <a:cxn ang="0">
                  <a:pos x="24" y="128"/>
                </a:cxn>
              </a:cxnLst>
              <a:rect l="0" t="0" r="r" b="b"/>
              <a:pathLst>
                <a:path w="256" h="256">
                  <a:moveTo>
                    <a:pt x="128" y="256"/>
                  </a:moveTo>
                  <a:cubicBezTo>
                    <a:pt x="57" y="256"/>
                    <a:pt x="0" y="199"/>
                    <a:pt x="0" y="128"/>
                  </a:cubicBezTo>
                  <a:cubicBezTo>
                    <a:pt x="0" y="57"/>
                    <a:pt x="57" y="0"/>
                    <a:pt x="128" y="0"/>
                  </a:cubicBezTo>
                  <a:cubicBezTo>
                    <a:pt x="199" y="0"/>
                    <a:pt x="256" y="57"/>
                    <a:pt x="256" y="128"/>
                  </a:cubicBezTo>
                  <a:cubicBezTo>
                    <a:pt x="256" y="199"/>
                    <a:pt x="199" y="256"/>
                    <a:pt x="128" y="256"/>
                  </a:cubicBezTo>
                  <a:moveTo>
                    <a:pt x="24" y="128"/>
                  </a:moveTo>
                  <a:cubicBezTo>
                    <a:pt x="128" y="128"/>
                    <a:pt x="128" y="128"/>
                    <a:pt x="128" y="128"/>
                  </a:cubicBezTo>
                  <a:cubicBezTo>
                    <a:pt x="128" y="24"/>
                    <a:pt x="128" y="24"/>
                    <a:pt x="128" y="24"/>
                  </a:cubicBezTo>
                  <a:cubicBezTo>
                    <a:pt x="71" y="24"/>
                    <a:pt x="24" y="71"/>
                    <a:pt x="24" y="128"/>
                  </a:cubicBezTo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77817" tIns="38908" rIns="77817" bIns="38908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1400" b="1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16" name="Oval 13">
            <a:extLst>
              <a:ext uri="{FF2B5EF4-FFF2-40B4-BE49-F238E27FC236}">
                <a16:creationId xmlns="" xmlns:a16="http://schemas.microsoft.com/office/drawing/2014/main" id="{5C892514-9FF7-4D0A-959E-CB3E24138EC4}"/>
              </a:ext>
            </a:extLst>
          </p:cNvPr>
          <p:cNvSpPr/>
          <p:nvPr/>
        </p:nvSpPr>
        <p:spPr>
          <a:xfrm rot="20300499">
            <a:off x="4652420" y="3320173"/>
            <a:ext cx="619766" cy="619655"/>
          </a:xfrm>
          <a:prstGeom prst="ellipse">
            <a:avLst/>
          </a:prstGeom>
          <a:solidFill>
            <a:srgbClr val="284C8A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just">
              <a:lnSpc>
                <a:spcPct val="120000"/>
              </a:lnSpc>
            </a:pPr>
            <a:endParaRPr lang="zh-CN" altLang="en-US" sz="1400" b="1" dirty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8" name="Oval 11">
            <a:extLst>
              <a:ext uri="{FF2B5EF4-FFF2-40B4-BE49-F238E27FC236}">
                <a16:creationId xmlns="" xmlns:a16="http://schemas.microsoft.com/office/drawing/2014/main" id="{BB12225B-E50B-42C5-A9F1-D2B1A40D65F5}"/>
              </a:ext>
            </a:extLst>
          </p:cNvPr>
          <p:cNvSpPr/>
          <p:nvPr/>
        </p:nvSpPr>
        <p:spPr>
          <a:xfrm rot="20300499">
            <a:off x="3406293" y="1464847"/>
            <a:ext cx="619766" cy="619655"/>
          </a:xfrm>
          <a:prstGeom prst="ellipse">
            <a:avLst/>
          </a:prstGeom>
          <a:solidFill>
            <a:srgbClr val="284C8A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just">
              <a:lnSpc>
                <a:spcPct val="120000"/>
              </a:lnSpc>
            </a:pPr>
            <a:endParaRPr lang="zh-CN" altLang="en-US" sz="1400" b="1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19" name="Group 34">
            <a:extLst>
              <a:ext uri="{FF2B5EF4-FFF2-40B4-BE49-F238E27FC236}">
                <a16:creationId xmlns="" xmlns:a16="http://schemas.microsoft.com/office/drawing/2014/main" id="{CA87203D-1006-49CF-87D9-26305780E447}"/>
              </a:ext>
            </a:extLst>
          </p:cNvPr>
          <p:cNvGrpSpPr/>
          <p:nvPr/>
        </p:nvGrpSpPr>
        <p:grpSpPr>
          <a:xfrm>
            <a:off x="2830673" y="2506402"/>
            <a:ext cx="619766" cy="619655"/>
            <a:chOff x="2932481" y="2555586"/>
            <a:chExt cx="728142" cy="728140"/>
          </a:xfrm>
        </p:grpSpPr>
        <p:sp>
          <p:nvSpPr>
            <p:cNvPr id="20" name="Oval 15">
              <a:extLst>
                <a:ext uri="{FF2B5EF4-FFF2-40B4-BE49-F238E27FC236}">
                  <a16:creationId xmlns="" xmlns:a16="http://schemas.microsoft.com/office/drawing/2014/main" id="{C4EE4EF0-706E-49AD-8919-8D4E1B3AADF3}"/>
                </a:ext>
              </a:extLst>
            </p:cNvPr>
            <p:cNvSpPr/>
            <p:nvPr/>
          </p:nvSpPr>
          <p:spPr>
            <a:xfrm rot="20300499">
              <a:off x="2932481" y="2555586"/>
              <a:ext cx="728142" cy="728140"/>
            </a:xfrm>
            <a:prstGeom prst="ellipse">
              <a:avLst/>
            </a:prstGeom>
            <a:solidFill>
              <a:srgbClr val="284C8A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algn="just">
                <a:lnSpc>
                  <a:spcPct val="120000"/>
                </a:lnSpc>
              </a:pPr>
              <a:endParaRPr lang="zh-CN" altLang="en-US" sz="14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1" name="Freeform 86">
              <a:extLst>
                <a:ext uri="{FF2B5EF4-FFF2-40B4-BE49-F238E27FC236}">
                  <a16:creationId xmlns="" xmlns:a16="http://schemas.microsoft.com/office/drawing/2014/main" id="{EB80FD55-40FF-4847-AAA8-E56185AB513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36701" y="2819903"/>
              <a:ext cx="319702" cy="199504"/>
            </a:xfrm>
            <a:custGeom>
              <a:avLst/>
              <a:gdLst/>
              <a:ahLst/>
              <a:cxnLst>
                <a:cxn ang="0">
                  <a:pos x="244" y="160"/>
                </a:cxn>
                <a:cxn ang="0">
                  <a:pos x="232" y="160"/>
                </a:cxn>
                <a:cxn ang="0">
                  <a:pos x="24" y="160"/>
                </a:cxn>
                <a:cxn ang="0">
                  <a:pos x="12" y="160"/>
                </a:cxn>
                <a:cxn ang="0">
                  <a:pos x="0" y="148"/>
                </a:cxn>
                <a:cxn ang="0">
                  <a:pos x="0" y="128"/>
                </a:cxn>
                <a:cxn ang="0">
                  <a:pos x="24" y="128"/>
                </a:cxn>
                <a:cxn ang="0">
                  <a:pos x="24" y="12"/>
                </a:cxn>
                <a:cxn ang="0">
                  <a:pos x="36" y="0"/>
                </a:cxn>
                <a:cxn ang="0">
                  <a:pos x="220" y="0"/>
                </a:cxn>
                <a:cxn ang="0">
                  <a:pos x="232" y="12"/>
                </a:cxn>
                <a:cxn ang="0">
                  <a:pos x="232" y="128"/>
                </a:cxn>
                <a:cxn ang="0">
                  <a:pos x="256" y="128"/>
                </a:cxn>
                <a:cxn ang="0">
                  <a:pos x="256" y="148"/>
                </a:cxn>
                <a:cxn ang="0">
                  <a:pos x="244" y="160"/>
                </a:cxn>
                <a:cxn ang="0">
                  <a:pos x="100" y="148"/>
                </a:cxn>
                <a:cxn ang="0">
                  <a:pos x="156" y="148"/>
                </a:cxn>
                <a:cxn ang="0">
                  <a:pos x="156" y="140"/>
                </a:cxn>
                <a:cxn ang="0">
                  <a:pos x="100" y="140"/>
                </a:cxn>
                <a:cxn ang="0">
                  <a:pos x="100" y="148"/>
                </a:cxn>
                <a:cxn ang="0">
                  <a:pos x="216" y="16"/>
                </a:cxn>
                <a:cxn ang="0">
                  <a:pos x="40" y="16"/>
                </a:cxn>
                <a:cxn ang="0">
                  <a:pos x="40" y="120"/>
                </a:cxn>
                <a:cxn ang="0">
                  <a:pos x="216" y="120"/>
                </a:cxn>
                <a:cxn ang="0">
                  <a:pos x="216" y="16"/>
                </a:cxn>
              </a:cxnLst>
              <a:rect l="0" t="0" r="r" b="b"/>
              <a:pathLst>
                <a:path w="256" h="160">
                  <a:moveTo>
                    <a:pt x="244" y="160"/>
                  </a:moveTo>
                  <a:cubicBezTo>
                    <a:pt x="232" y="160"/>
                    <a:pt x="232" y="160"/>
                    <a:pt x="232" y="160"/>
                  </a:cubicBezTo>
                  <a:cubicBezTo>
                    <a:pt x="24" y="160"/>
                    <a:pt x="24" y="160"/>
                    <a:pt x="24" y="160"/>
                  </a:cubicBezTo>
                  <a:cubicBezTo>
                    <a:pt x="12" y="160"/>
                    <a:pt x="12" y="160"/>
                    <a:pt x="12" y="160"/>
                  </a:cubicBezTo>
                  <a:cubicBezTo>
                    <a:pt x="5" y="160"/>
                    <a:pt x="0" y="155"/>
                    <a:pt x="0" y="148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24" y="128"/>
                    <a:pt x="24" y="128"/>
                    <a:pt x="24" y="128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4" y="5"/>
                    <a:pt x="29" y="0"/>
                    <a:pt x="36" y="0"/>
                  </a:cubicBezTo>
                  <a:cubicBezTo>
                    <a:pt x="220" y="0"/>
                    <a:pt x="220" y="0"/>
                    <a:pt x="220" y="0"/>
                  </a:cubicBezTo>
                  <a:cubicBezTo>
                    <a:pt x="227" y="0"/>
                    <a:pt x="232" y="5"/>
                    <a:pt x="232" y="12"/>
                  </a:cubicBezTo>
                  <a:cubicBezTo>
                    <a:pt x="232" y="128"/>
                    <a:pt x="232" y="128"/>
                    <a:pt x="232" y="128"/>
                  </a:cubicBezTo>
                  <a:cubicBezTo>
                    <a:pt x="256" y="128"/>
                    <a:pt x="256" y="128"/>
                    <a:pt x="256" y="128"/>
                  </a:cubicBezTo>
                  <a:cubicBezTo>
                    <a:pt x="256" y="148"/>
                    <a:pt x="256" y="148"/>
                    <a:pt x="256" y="148"/>
                  </a:cubicBezTo>
                  <a:cubicBezTo>
                    <a:pt x="256" y="155"/>
                    <a:pt x="251" y="160"/>
                    <a:pt x="244" y="160"/>
                  </a:cubicBezTo>
                  <a:moveTo>
                    <a:pt x="100" y="148"/>
                  </a:moveTo>
                  <a:cubicBezTo>
                    <a:pt x="156" y="148"/>
                    <a:pt x="156" y="148"/>
                    <a:pt x="156" y="148"/>
                  </a:cubicBezTo>
                  <a:cubicBezTo>
                    <a:pt x="156" y="140"/>
                    <a:pt x="156" y="140"/>
                    <a:pt x="156" y="140"/>
                  </a:cubicBezTo>
                  <a:cubicBezTo>
                    <a:pt x="100" y="140"/>
                    <a:pt x="100" y="140"/>
                    <a:pt x="100" y="140"/>
                  </a:cubicBezTo>
                  <a:lnTo>
                    <a:pt x="100" y="148"/>
                  </a:lnTo>
                  <a:close/>
                  <a:moveTo>
                    <a:pt x="216" y="16"/>
                  </a:moveTo>
                  <a:cubicBezTo>
                    <a:pt x="40" y="16"/>
                    <a:pt x="40" y="16"/>
                    <a:pt x="40" y="16"/>
                  </a:cubicBezTo>
                  <a:cubicBezTo>
                    <a:pt x="40" y="120"/>
                    <a:pt x="40" y="120"/>
                    <a:pt x="40" y="120"/>
                  </a:cubicBezTo>
                  <a:cubicBezTo>
                    <a:pt x="216" y="120"/>
                    <a:pt x="216" y="120"/>
                    <a:pt x="216" y="120"/>
                  </a:cubicBezTo>
                  <a:lnTo>
                    <a:pt x="216" y="1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77817" tIns="38908" rIns="77817" bIns="38908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1400" b="1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22" name="Footer Text">
            <a:extLst>
              <a:ext uri="{FF2B5EF4-FFF2-40B4-BE49-F238E27FC236}">
                <a16:creationId xmlns="" xmlns:a16="http://schemas.microsoft.com/office/drawing/2014/main" id="{E2C17A7E-B807-41B6-B320-2D925F6B5ED1}"/>
              </a:ext>
            </a:extLst>
          </p:cNvPr>
          <p:cNvSpPr txBox="1"/>
          <p:nvPr/>
        </p:nvSpPr>
        <p:spPr>
          <a:xfrm flipH="1">
            <a:off x="116123" y="3192055"/>
            <a:ext cx="3008340" cy="8863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 defTabSz="778218">
              <a:lnSpc>
                <a:spcPct val="120000"/>
              </a:lnSpc>
              <a:defRPr/>
            </a:pPr>
            <a:r>
              <a:rPr lang="en-US" altLang="zh-CN" sz="14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Where will we get crypto price from?</a:t>
            </a:r>
          </a:p>
          <a:p>
            <a:pPr algn="ctr" defTabSz="778218">
              <a:defRPr/>
            </a:pPr>
            <a:endParaRPr lang="en-US" altLang="zh-CN" sz="800" b="1" dirty="0">
              <a:solidFill>
                <a:srgbClr val="FF0000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algn="ctr" defTabSz="778218">
              <a:defRPr/>
            </a:pPr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Python library </a:t>
            </a:r>
          </a:p>
        </p:txBody>
      </p:sp>
      <p:sp>
        <p:nvSpPr>
          <p:cNvPr id="23" name="Footer Text">
            <a:extLst>
              <a:ext uri="{FF2B5EF4-FFF2-40B4-BE49-F238E27FC236}">
                <a16:creationId xmlns="" xmlns:a16="http://schemas.microsoft.com/office/drawing/2014/main" id="{2899F5C9-5BEC-4570-9ABF-BFAA6CCF67E5}"/>
              </a:ext>
            </a:extLst>
          </p:cNvPr>
          <p:cNvSpPr txBox="1"/>
          <p:nvPr/>
        </p:nvSpPr>
        <p:spPr>
          <a:xfrm flipH="1">
            <a:off x="255638" y="1268036"/>
            <a:ext cx="3092796" cy="6745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 defTabSz="778218">
              <a:lnSpc>
                <a:spcPct val="120000"/>
              </a:lnSpc>
              <a:defRPr/>
            </a:pPr>
            <a:r>
              <a:rPr lang="en-US" altLang="zh-CN" sz="14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How will we store the blotter and PL?</a:t>
            </a:r>
          </a:p>
          <a:p>
            <a:pPr algn="ctr" defTabSz="778218">
              <a:lnSpc>
                <a:spcPct val="120000"/>
              </a:lnSpc>
              <a:defRPr/>
            </a:pPr>
            <a:endParaRPr lang="en-US" altLang="zh-CN" sz="700" b="1" dirty="0">
              <a:solidFill>
                <a:srgbClr val="FF0000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algn="ctr" defTabSz="778218">
              <a:lnSpc>
                <a:spcPct val="120000"/>
              </a:lnSpc>
              <a:defRPr/>
            </a:pPr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MySQL</a:t>
            </a:r>
          </a:p>
        </p:txBody>
      </p:sp>
      <p:sp>
        <p:nvSpPr>
          <p:cNvPr id="24" name="Footer Text">
            <a:extLst>
              <a:ext uri="{FF2B5EF4-FFF2-40B4-BE49-F238E27FC236}">
                <a16:creationId xmlns="" xmlns:a16="http://schemas.microsoft.com/office/drawing/2014/main" id="{A59107D0-A21F-4514-B8FB-FDD728FC93B6}"/>
              </a:ext>
            </a:extLst>
          </p:cNvPr>
          <p:cNvSpPr txBox="1"/>
          <p:nvPr/>
        </p:nvSpPr>
        <p:spPr>
          <a:xfrm flipH="1">
            <a:off x="5436666" y="719956"/>
            <a:ext cx="2722182" cy="493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 defTabSz="778218">
              <a:lnSpc>
                <a:spcPct val="120000"/>
              </a:lnSpc>
              <a:defRPr/>
            </a:pPr>
            <a:r>
              <a:rPr lang="en-US" altLang="zh-CN" sz="14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How will we crate graphs?</a:t>
            </a:r>
          </a:p>
          <a:p>
            <a:pPr algn="just" defTabSz="778218">
              <a:lnSpc>
                <a:spcPct val="120000"/>
              </a:lnSpc>
              <a:defRPr/>
            </a:pPr>
            <a:endParaRPr lang="en-US" altLang="zh-CN" sz="1400" b="1" dirty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5" name="Footer Text">
            <a:extLst>
              <a:ext uri="{FF2B5EF4-FFF2-40B4-BE49-F238E27FC236}">
                <a16:creationId xmlns="" xmlns:a16="http://schemas.microsoft.com/office/drawing/2014/main" id="{8F247A68-7F80-4F93-BC46-58B252E15447}"/>
              </a:ext>
            </a:extLst>
          </p:cNvPr>
          <p:cNvSpPr txBox="1"/>
          <p:nvPr/>
        </p:nvSpPr>
        <p:spPr>
          <a:xfrm flipH="1">
            <a:off x="5292650" y="2952204"/>
            <a:ext cx="3539458" cy="193367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 defTabSz="778218">
              <a:lnSpc>
                <a:spcPct val="120000"/>
              </a:lnSpc>
              <a:defRPr/>
            </a:pPr>
            <a:r>
              <a:rPr lang="en-US" altLang="zh-CN" sz="14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What type of business rules should we implement so that the trader doesn’t cheat our system?</a:t>
            </a:r>
          </a:p>
          <a:p>
            <a:pPr algn="just" defTabSz="778218">
              <a:lnSpc>
                <a:spcPct val="120000"/>
              </a:lnSpc>
              <a:defRPr/>
            </a:pPr>
            <a:endParaRPr lang="en-US" altLang="zh-CN" sz="800" b="1" dirty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algn="ctr" defTabSz="778218">
              <a:lnSpc>
                <a:spcPct val="120000"/>
              </a:lnSpc>
              <a:defRPr/>
            </a:pPr>
            <a:r>
              <a:rPr lang="en-US" altLang="zh-CN" sz="1400" b="1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Check buying power</a:t>
            </a:r>
          </a:p>
          <a:p>
            <a:pPr algn="ctr" defTabSz="778218">
              <a:lnSpc>
                <a:spcPct val="120000"/>
              </a:lnSpc>
              <a:defRPr/>
            </a:pPr>
            <a:r>
              <a:rPr lang="en-US" altLang="zh-CN" sz="1400" b="1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Check balance </a:t>
            </a:r>
            <a:endParaRPr lang="en-US" altLang="zh-CN" sz="1400" b="1" dirty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algn="just" defTabSz="778218">
              <a:lnSpc>
                <a:spcPct val="120000"/>
              </a:lnSpc>
              <a:defRPr/>
            </a:pPr>
            <a:endParaRPr lang="en-US" altLang="zh-CN" sz="1400" b="1" dirty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algn="just" defTabSz="778218">
              <a:lnSpc>
                <a:spcPct val="120000"/>
              </a:lnSpc>
              <a:defRPr/>
            </a:pPr>
            <a:endParaRPr lang="en-US" altLang="zh-CN" sz="1400" b="1" dirty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7" name="Freeform 221">
            <a:extLst>
              <a:ext uri="{FF2B5EF4-FFF2-40B4-BE49-F238E27FC236}">
                <a16:creationId xmlns="" xmlns:a16="http://schemas.microsoft.com/office/drawing/2014/main" id="{8BF175E6-818C-4FC7-9287-D5A3E3460804}"/>
              </a:ext>
            </a:extLst>
          </p:cNvPr>
          <p:cNvSpPr>
            <a:spLocks noEditPoints="1"/>
          </p:cNvSpPr>
          <p:nvPr/>
        </p:nvSpPr>
        <p:spPr bwMode="auto">
          <a:xfrm>
            <a:off x="4890439" y="3490291"/>
            <a:ext cx="199342" cy="265742"/>
          </a:xfrm>
          <a:custGeom>
            <a:avLst/>
            <a:gdLst/>
            <a:ahLst/>
            <a:cxnLst>
              <a:cxn ang="0">
                <a:pos x="96" y="256"/>
              </a:cxn>
              <a:cxn ang="0">
                <a:pos x="0" y="96"/>
              </a:cxn>
              <a:cxn ang="0">
                <a:pos x="96" y="0"/>
              </a:cxn>
              <a:cxn ang="0">
                <a:pos x="192" y="96"/>
              </a:cxn>
              <a:cxn ang="0">
                <a:pos x="96" y="256"/>
              </a:cxn>
              <a:cxn ang="0">
                <a:pos x="96" y="32"/>
              </a:cxn>
              <a:cxn ang="0">
                <a:pos x="32" y="96"/>
              </a:cxn>
              <a:cxn ang="0">
                <a:pos x="96" y="160"/>
              </a:cxn>
              <a:cxn ang="0">
                <a:pos x="160" y="96"/>
              </a:cxn>
              <a:cxn ang="0">
                <a:pos x="96" y="32"/>
              </a:cxn>
              <a:cxn ang="0">
                <a:pos x="96" y="128"/>
              </a:cxn>
              <a:cxn ang="0">
                <a:pos x="64" y="96"/>
              </a:cxn>
              <a:cxn ang="0">
                <a:pos x="96" y="64"/>
              </a:cxn>
              <a:cxn ang="0">
                <a:pos x="128" y="96"/>
              </a:cxn>
              <a:cxn ang="0">
                <a:pos x="96" y="128"/>
              </a:cxn>
            </a:cxnLst>
            <a:rect l="0" t="0" r="r" b="b"/>
            <a:pathLst>
              <a:path w="192" h="256">
                <a:moveTo>
                  <a:pt x="96" y="256"/>
                </a:moveTo>
                <a:cubicBezTo>
                  <a:pt x="96" y="256"/>
                  <a:pt x="0" y="149"/>
                  <a:pt x="0" y="96"/>
                </a:cubicBezTo>
                <a:cubicBezTo>
                  <a:pt x="0" y="43"/>
                  <a:pt x="43" y="0"/>
                  <a:pt x="96" y="0"/>
                </a:cubicBezTo>
                <a:cubicBezTo>
                  <a:pt x="149" y="0"/>
                  <a:pt x="192" y="43"/>
                  <a:pt x="192" y="96"/>
                </a:cubicBezTo>
                <a:cubicBezTo>
                  <a:pt x="192" y="149"/>
                  <a:pt x="96" y="256"/>
                  <a:pt x="96" y="256"/>
                </a:cubicBezTo>
                <a:moveTo>
                  <a:pt x="96" y="32"/>
                </a:moveTo>
                <a:cubicBezTo>
                  <a:pt x="61" y="32"/>
                  <a:pt x="32" y="61"/>
                  <a:pt x="32" y="96"/>
                </a:cubicBezTo>
                <a:cubicBezTo>
                  <a:pt x="32" y="131"/>
                  <a:pt x="61" y="160"/>
                  <a:pt x="96" y="160"/>
                </a:cubicBezTo>
                <a:cubicBezTo>
                  <a:pt x="131" y="160"/>
                  <a:pt x="160" y="131"/>
                  <a:pt x="160" y="96"/>
                </a:cubicBezTo>
                <a:cubicBezTo>
                  <a:pt x="160" y="61"/>
                  <a:pt x="131" y="32"/>
                  <a:pt x="96" y="32"/>
                </a:cubicBezTo>
                <a:moveTo>
                  <a:pt x="96" y="128"/>
                </a:moveTo>
                <a:cubicBezTo>
                  <a:pt x="78" y="128"/>
                  <a:pt x="64" y="114"/>
                  <a:pt x="64" y="96"/>
                </a:cubicBezTo>
                <a:cubicBezTo>
                  <a:pt x="64" y="78"/>
                  <a:pt x="78" y="64"/>
                  <a:pt x="96" y="64"/>
                </a:cubicBezTo>
                <a:cubicBezTo>
                  <a:pt x="114" y="64"/>
                  <a:pt x="128" y="78"/>
                  <a:pt x="128" y="96"/>
                </a:cubicBezTo>
                <a:cubicBezTo>
                  <a:pt x="128" y="114"/>
                  <a:pt x="114" y="128"/>
                  <a:pt x="96" y="128"/>
                </a:cubicBezTo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77817" tIns="38908" rIns="77817" bIns="38908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</a:pPr>
            <a:endParaRPr lang="en-US" sz="1400" b="1" dirty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8" name="Freeform 170">
            <a:extLst>
              <a:ext uri="{FF2B5EF4-FFF2-40B4-BE49-F238E27FC236}">
                <a16:creationId xmlns="" xmlns:a16="http://schemas.microsoft.com/office/drawing/2014/main" id="{92071A48-81E8-4DBE-89ED-F3F11F5629A6}"/>
              </a:ext>
            </a:extLst>
          </p:cNvPr>
          <p:cNvSpPr>
            <a:spLocks noEditPoints="1"/>
          </p:cNvSpPr>
          <p:nvPr/>
        </p:nvSpPr>
        <p:spPr bwMode="auto">
          <a:xfrm>
            <a:off x="3583849" y="1660202"/>
            <a:ext cx="265789" cy="224616"/>
          </a:xfrm>
          <a:custGeom>
            <a:avLst/>
            <a:gdLst/>
            <a:ahLst/>
            <a:cxnLst>
              <a:cxn ang="0">
                <a:pos x="244" y="216"/>
              </a:cxn>
              <a:cxn ang="0">
                <a:pos x="12" y="216"/>
              </a:cxn>
              <a:cxn ang="0">
                <a:pos x="0" y="204"/>
              </a:cxn>
              <a:cxn ang="0">
                <a:pos x="0" y="12"/>
              </a:cxn>
              <a:cxn ang="0">
                <a:pos x="12" y="0"/>
              </a:cxn>
              <a:cxn ang="0">
                <a:pos x="24" y="12"/>
              </a:cxn>
              <a:cxn ang="0">
                <a:pos x="24" y="164"/>
              </a:cxn>
              <a:cxn ang="0">
                <a:pos x="24" y="192"/>
              </a:cxn>
              <a:cxn ang="0">
                <a:pos x="244" y="192"/>
              </a:cxn>
              <a:cxn ang="0">
                <a:pos x="256" y="204"/>
              </a:cxn>
              <a:cxn ang="0">
                <a:pos x="244" y="216"/>
              </a:cxn>
              <a:cxn ang="0">
                <a:pos x="216" y="180"/>
              </a:cxn>
              <a:cxn ang="0">
                <a:pos x="192" y="180"/>
              </a:cxn>
              <a:cxn ang="0">
                <a:pos x="180" y="168"/>
              </a:cxn>
              <a:cxn ang="0">
                <a:pos x="180" y="84"/>
              </a:cxn>
              <a:cxn ang="0">
                <a:pos x="192" y="72"/>
              </a:cxn>
              <a:cxn ang="0">
                <a:pos x="216" y="72"/>
              </a:cxn>
              <a:cxn ang="0">
                <a:pos x="228" y="84"/>
              </a:cxn>
              <a:cxn ang="0">
                <a:pos x="228" y="168"/>
              </a:cxn>
              <a:cxn ang="0">
                <a:pos x="216" y="180"/>
              </a:cxn>
              <a:cxn ang="0">
                <a:pos x="148" y="180"/>
              </a:cxn>
              <a:cxn ang="0">
                <a:pos x="124" y="180"/>
              </a:cxn>
              <a:cxn ang="0">
                <a:pos x="112" y="168"/>
              </a:cxn>
              <a:cxn ang="0">
                <a:pos x="112" y="36"/>
              </a:cxn>
              <a:cxn ang="0">
                <a:pos x="124" y="24"/>
              </a:cxn>
              <a:cxn ang="0">
                <a:pos x="148" y="24"/>
              </a:cxn>
              <a:cxn ang="0">
                <a:pos x="160" y="36"/>
              </a:cxn>
              <a:cxn ang="0">
                <a:pos x="160" y="168"/>
              </a:cxn>
              <a:cxn ang="0">
                <a:pos x="148" y="180"/>
              </a:cxn>
              <a:cxn ang="0">
                <a:pos x="80" y="180"/>
              </a:cxn>
              <a:cxn ang="0">
                <a:pos x="56" y="180"/>
              </a:cxn>
              <a:cxn ang="0">
                <a:pos x="44" y="168"/>
              </a:cxn>
              <a:cxn ang="0">
                <a:pos x="44" y="144"/>
              </a:cxn>
              <a:cxn ang="0">
                <a:pos x="56" y="132"/>
              </a:cxn>
              <a:cxn ang="0">
                <a:pos x="80" y="132"/>
              </a:cxn>
              <a:cxn ang="0">
                <a:pos x="92" y="144"/>
              </a:cxn>
              <a:cxn ang="0">
                <a:pos x="92" y="168"/>
              </a:cxn>
              <a:cxn ang="0">
                <a:pos x="80" y="180"/>
              </a:cxn>
            </a:cxnLst>
            <a:rect l="0" t="0" r="r" b="b"/>
            <a:pathLst>
              <a:path w="256" h="216">
                <a:moveTo>
                  <a:pt x="244" y="216"/>
                </a:moveTo>
                <a:cubicBezTo>
                  <a:pt x="12" y="216"/>
                  <a:pt x="12" y="216"/>
                  <a:pt x="12" y="216"/>
                </a:cubicBezTo>
                <a:cubicBezTo>
                  <a:pt x="5" y="216"/>
                  <a:pt x="0" y="211"/>
                  <a:pt x="0" y="204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5"/>
                  <a:pt x="5" y="0"/>
                  <a:pt x="12" y="0"/>
                </a:cubicBezTo>
                <a:cubicBezTo>
                  <a:pt x="19" y="0"/>
                  <a:pt x="24" y="5"/>
                  <a:pt x="24" y="12"/>
                </a:cubicBezTo>
                <a:cubicBezTo>
                  <a:pt x="24" y="164"/>
                  <a:pt x="24" y="164"/>
                  <a:pt x="24" y="164"/>
                </a:cubicBezTo>
                <a:cubicBezTo>
                  <a:pt x="24" y="192"/>
                  <a:pt x="24" y="192"/>
                  <a:pt x="24" y="192"/>
                </a:cubicBezTo>
                <a:cubicBezTo>
                  <a:pt x="244" y="192"/>
                  <a:pt x="244" y="192"/>
                  <a:pt x="244" y="192"/>
                </a:cubicBezTo>
                <a:cubicBezTo>
                  <a:pt x="251" y="192"/>
                  <a:pt x="256" y="197"/>
                  <a:pt x="256" y="204"/>
                </a:cubicBezTo>
                <a:cubicBezTo>
                  <a:pt x="256" y="211"/>
                  <a:pt x="251" y="216"/>
                  <a:pt x="244" y="216"/>
                </a:cubicBezTo>
                <a:moveTo>
                  <a:pt x="216" y="180"/>
                </a:moveTo>
                <a:cubicBezTo>
                  <a:pt x="192" y="180"/>
                  <a:pt x="192" y="180"/>
                  <a:pt x="192" y="180"/>
                </a:cubicBezTo>
                <a:cubicBezTo>
                  <a:pt x="185" y="180"/>
                  <a:pt x="180" y="175"/>
                  <a:pt x="180" y="168"/>
                </a:cubicBezTo>
                <a:cubicBezTo>
                  <a:pt x="180" y="84"/>
                  <a:pt x="180" y="84"/>
                  <a:pt x="180" y="84"/>
                </a:cubicBezTo>
                <a:cubicBezTo>
                  <a:pt x="180" y="77"/>
                  <a:pt x="185" y="72"/>
                  <a:pt x="192" y="72"/>
                </a:cubicBezTo>
                <a:cubicBezTo>
                  <a:pt x="216" y="72"/>
                  <a:pt x="216" y="72"/>
                  <a:pt x="216" y="72"/>
                </a:cubicBezTo>
                <a:cubicBezTo>
                  <a:pt x="223" y="72"/>
                  <a:pt x="228" y="77"/>
                  <a:pt x="228" y="84"/>
                </a:cubicBezTo>
                <a:cubicBezTo>
                  <a:pt x="228" y="168"/>
                  <a:pt x="228" y="168"/>
                  <a:pt x="228" y="168"/>
                </a:cubicBezTo>
                <a:cubicBezTo>
                  <a:pt x="228" y="175"/>
                  <a:pt x="223" y="180"/>
                  <a:pt x="216" y="180"/>
                </a:cubicBezTo>
                <a:moveTo>
                  <a:pt x="148" y="180"/>
                </a:moveTo>
                <a:cubicBezTo>
                  <a:pt x="124" y="180"/>
                  <a:pt x="124" y="180"/>
                  <a:pt x="124" y="180"/>
                </a:cubicBezTo>
                <a:cubicBezTo>
                  <a:pt x="117" y="180"/>
                  <a:pt x="112" y="175"/>
                  <a:pt x="112" y="168"/>
                </a:cubicBezTo>
                <a:cubicBezTo>
                  <a:pt x="112" y="36"/>
                  <a:pt x="112" y="36"/>
                  <a:pt x="112" y="36"/>
                </a:cubicBezTo>
                <a:cubicBezTo>
                  <a:pt x="112" y="29"/>
                  <a:pt x="117" y="24"/>
                  <a:pt x="124" y="24"/>
                </a:cubicBezTo>
                <a:cubicBezTo>
                  <a:pt x="148" y="24"/>
                  <a:pt x="148" y="24"/>
                  <a:pt x="148" y="24"/>
                </a:cubicBezTo>
                <a:cubicBezTo>
                  <a:pt x="155" y="24"/>
                  <a:pt x="160" y="29"/>
                  <a:pt x="160" y="36"/>
                </a:cubicBezTo>
                <a:cubicBezTo>
                  <a:pt x="160" y="168"/>
                  <a:pt x="160" y="168"/>
                  <a:pt x="160" y="168"/>
                </a:cubicBezTo>
                <a:cubicBezTo>
                  <a:pt x="160" y="175"/>
                  <a:pt x="155" y="180"/>
                  <a:pt x="148" y="180"/>
                </a:cubicBezTo>
                <a:moveTo>
                  <a:pt x="80" y="180"/>
                </a:moveTo>
                <a:cubicBezTo>
                  <a:pt x="56" y="180"/>
                  <a:pt x="56" y="180"/>
                  <a:pt x="56" y="180"/>
                </a:cubicBezTo>
                <a:cubicBezTo>
                  <a:pt x="49" y="180"/>
                  <a:pt x="44" y="175"/>
                  <a:pt x="44" y="168"/>
                </a:cubicBezTo>
                <a:cubicBezTo>
                  <a:pt x="44" y="144"/>
                  <a:pt x="44" y="144"/>
                  <a:pt x="44" y="144"/>
                </a:cubicBezTo>
                <a:cubicBezTo>
                  <a:pt x="44" y="137"/>
                  <a:pt x="49" y="132"/>
                  <a:pt x="56" y="132"/>
                </a:cubicBezTo>
                <a:cubicBezTo>
                  <a:pt x="80" y="132"/>
                  <a:pt x="80" y="132"/>
                  <a:pt x="80" y="132"/>
                </a:cubicBezTo>
                <a:cubicBezTo>
                  <a:pt x="87" y="132"/>
                  <a:pt x="92" y="137"/>
                  <a:pt x="92" y="144"/>
                </a:cubicBezTo>
                <a:cubicBezTo>
                  <a:pt x="92" y="168"/>
                  <a:pt x="92" y="168"/>
                  <a:pt x="92" y="168"/>
                </a:cubicBezTo>
                <a:cubicBezTo>
                  <a:pt x="92" y="175"/>
                  <a:pt x="87" y="180"/>
                  <a:pt x="80" y="180"/>
                </a:cubicBezTo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77817" tIns="38908" rIns="77817" bIns="38908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</a:pPr>
            <a:endParaRPr lang="en-US" sz="558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9" name="矩形 29">
            <a:extLst>
              <a:ext uri="{FF2B5EF4-FFF2-40B4-BE49-F238E27FC236}">
                <a16:creationId xmlns="" xmlns:a16="http://schemas.microsoft.com/office/drawing/2014/main" id="{E775D59D-E79E-4CAD-AE39-B34DC535DA86}"/>
              </a:ext>
            </a:extLst>
          </p:cNvPr>
          <p:cNvSpPr/>
          <p:nvPr/>
        </p:nvSpPr>
        <p:spPr>
          <a:xfrm>
            <a:off x="108074" y="156564"/>
            <a:ext cx="395982" cy="395982"/>
          </a:xfrm>
          <a:prstGeom prst="rect">
            <a:avLst/>
          </a:prstGeom>
          <a:solidFill>
            <a:srgbClr val="E935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30">
            <a:extLst>
              <a:ext uri="{FF2B5EF4-FFF2-40B4-BE49-F238E27FC236}">
                <a16:creationId xmlns="" xmlns:a16="http://schemas.microsoft.com/office/drawing/2014/main" id="{0CD5D90F-3E99-4EE6-BB3B-D0B948E0AEC7}"/>
              </a:ext>
            </a:extLst>
          </p:cNvPr>
          <p:cNvSpPr/>
          <p:nvPr/>
        </p:nvSpPr>
        <p:spPr>
          <a:xfrm>
            <a:off x="347492" y="359916"/>
            <a:ext cx="264638" cy="264638"/>
          </a:xfrm>
          <a:prstGeom prst="rect">
            <a:avLst/>
          </a:prstGeom>
          <a:noFill/>
          <a:ln>
            <a:solidFill>
              <a:srgbClr val="284C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1">
            <a:extLst>
              <a:ext uri="{FF2B5EF4-FFF2-40B4-BE49-F238E27FC236}">
                <a16:creationId xmlns="" xmlns:a16="http://schemas.microsoft.com/office/drawing/2014/main" id="{ED3CC605-204C-4852-BA38-E429B09AEDAD}"/>
              </a:ext>
            </a:extLst>
          </p:cNvPr>
          <p:cNvSpPr/>
          <p:nvPr/>
        </p:nvSpPr>
        <p:spPr bwMode="auto">
          <a:xfrm>
            <a:off x="684138" y="287908"/>
            <a:ext cx="2664296" cy="336957"/>
          </a:xfrm>
          <a:prstGeom prst="rect">
            <a:avLst/>
          </a:prstGeom>
        </p:spPr>
        <p:txBody>
          <a:bodyPr wrap="square" lIns="89858" tIns="44929" rIns="89858" bIns="44929">
            <a:spAutoFit/>
          </a:bodyPr>
          <a:lstStyle/>
          <a:p>
            <a:pPr>
              <a:defRPr/>
            </a:pPr>
            <a:r>
              <a:rPr lang="en-US" altLang="zh-CN" b="1" dirty="0"/>
              <a:t>Considerations</a:t>
            </a:r>
            <a:endParaRPr lang="zh-CN" altLang="en-US" b="1" dirty="0"/>
          </a:p>
        </p:txBody>
      </p:sp>
      <p:cxnSp>
        <p:nvCxnSpPr>
          <p:cNvPr id="32" name="直接连接符 32">
            <a:extLst>
              <a:ext uri="{FF2B5EF4-FFF2-40B4-BE49-F238E27FC236}">
                <a16:creationId xmlns="" xmlns:a16="http://schemas.microsoft.com/office/drawing/2014/main" id="{CAF7DDFF-10D0-4C8B-B0AF-EB0E2EE40AF7}"/>
              </a:ext>
            </a:extLst>
          </p:cNvPr>
          <p:cNvCxnSpPr>
            <a:cxnSpLocks/>
            <a:stCxn id="30" idx="2"/>
          </p:cNvCxnSpPr>
          <p:nvPr/>
        </p:nvCxnSpPr>
        <p:spPr>
          <a:xfrm>
            <a:off x="479811" y="624554"/>
            <a:ext cx="8683363" cy="23394"/>
          </a:xfrm>
          <a:prstGeom prst="line">
            <a:avLst/>
          </a:prstGeom>
          <a:ln>
            <a:solidFill>
              <a:srgbClr val="284C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2" descr="Related image">
            <a:extLst>
              <a:ext uri="{FF2B5EF4-FFF2-40B4-BE49-F238E27FC236}">
                <a16:creationId xmlns="" xmlns:a16="http://schemas.microsoft.com/office/drawing/2014/main" id="{75377B19-4CC8-48A7-A109-273FEDF603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986" y="0"/>
            <a:ext cx="610342" cy="610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图片 2" descr="Screen Shot 2018-12-08 at 8.10.14 AM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666" y="935980"/>
            <a:ext cx="3312368" cy="851752"/>
          </a:xfrm>
          <a:prstGeom prst="rect">
            <a:avLst/>
          </a:prstGeom>
        </p:spPr>
      </p:pic>
      <p:pic>
        <p:nvPicPr>
          <p:cNvPr id="11" name="图片 10" descr="Screen Shot 2018-12-08 at 8.11.02 AM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674" y="1728068"/>
            <a:ext cx="2837748" cy="93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1318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8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" presetClass="entr" presetSubtype="2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2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2" grpId="0"/>
      <p:bldP spid="23" grpId="0"/>
      <p:bldP spid="24" grpId="0"/>
      <p:bldP spid="2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108074" y="156564"/>
            <a:ext cx="395982" cy="395982"/>
          </a:xfrm>
          <a:prstGeom prst="rect">
            <a:avLst/>
          </a:prstGeom>
          <a:solidFill>
            <a:srgbClr val="E935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347492" y="359916"/>
            <a:ext cx="264638" cy="264638"/>
          </a:xfrm>
          <a:prstGeom prst="rect">
            <a:avLst/>
          </a:prstGeom>
          <a:noFill/>
          <a:ln>
            <a:solidFill>
              <a:srgbClr val="284C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 bwMode="auto">
          <a:xfrm>
            <a:off x="684138" y="287908"/>
            <a:ext cx="4248472" cy="336957"/>
          </a:xfrm>
          <a:prstGeom prst="rect">
            <a:avLst/>
          </a:prstGeom>
        </p:spPr>
        <p:txBody>
          <a:bodyPr wrap="square" lIns="89858" tIns="44929" rIns="89858" bIns="44929">
            <a:spAutoFit/>
          </a:bodyPr>
          <a:lstStyle/>
          <a:p>
            <a:pPr>
              <a:defRPr/>
            </a:pPr>
            <a:r>
              <a:rPr lang="en-US" altLang="zh-CN" b="1" dirty="0"/>
              <a:t>Database</a:t>
            </a:r>
            <a:endParaRPr lang="zh-CN" altLang="en-US" b="1" dirty="0"/>
          </a:p>
        </p:txBody>
      </p:sp>
      <p:cxnSp>
        <p:nvCxnSpPr>
          <p:cNvPr id="28" name="直接连接符 27"/>
          <p:cNvCxnSpPr>
            <a:cxnSpLocks/>
          </p:cNvCxnSpPr>
          <p:nvPr/>
        </p:nvCxnSpPr>
        <p:spPr>
          <a:xfrm>
            <a:off x="317762" y="727962"/>
            <a:ext cx="8683363" cy="23394"/>
          </a:xfrm>
          <a:prstGeom prst="line">
            <a:avLst/>
          </a:prstGeom>
          <a:ln>
            <a:solidFill>
              <a:srgbClr val="284C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" descr="Related image">
            <a:extLst>
              <a:ext uri="{FF2B5EF4-FFF2-40B4-BE49-F238E27FC236}">
                <a16:creationId xmlns="" xmlns:a16="http://schemas.microsoft.com/office/drawing/2014/main" id="{DE07AA79-0A7A-49C5-95CE-CBE297944B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986" y="0"/>
            <a:ext cx="610342" cy="610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74F078CF-4E1D-4E10-9A9E-26E28D5EABE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" r="-8749"/>
          <a:stretch/>
        </p:blipFill>
        <p:spPr>
          <a:xfrm>
            <a:off x="3492450" y="820875"/>
            <a:ext cx="5990639" cy="366993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FAB0457-82CC-4CD3-84FA-A861F4978413}"/>
              </a:ext>
            </a:extLst>
          </p:cNvPr>
          <p:cNvSpPr txBox="1"/>
          <p:nvPr/>
        </p:nvSpPr>
        <p:spPr>
          <a:xfrm>
            <a:off x="347492" y="1007988"/>
            <a:ext cx="501716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3 Tables</a:t>
            </a:r>
            <a:r>
              <a:rPr lang="zh-CN" altLang="en-US" dirty="0"/>
              <a:t>：</a:t>
            </a:r>
            <a:r>
              <a:rPr lang="en-US" altLang="zh-CN" dirty="0"/>
              <a:t>Trade, Symbol, PL</a:t>
            </a:r>
            <a:endParaRPr lang="en-US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Formulas:</a:t>
            </a:r>
          </a:p>
          <a:p>
            <a:pPr marL="686897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Per Trade RPL= Price sold – VWAP</a:t>
            </a:r>
          </a:p>
          <a:p>
            <a:pPr marL="686897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Per Asset URL = Market Price – VWAP</a:t>
            </a:r>
          </a:p>
          <a:p>
            <a:pPr marL="686897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New VWAP=  </a:t>
            </a:r>
            <a:r>
              <a:rPr lang="en-US" u="sng" dirty="0"/>
              <a:t>New-qty*price + Current-qty*VWAP</a:t>
            </a:r>
            <a:endParaRPr lang="en-US" dirty="0"/>
          </a:p>
          <a:p>
            <a:pPr lvl="1"/>
            <a:r>
              <a:rPr lang="en-US" dirty="0"/>
              <a:t>			New-qty + Current-qty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	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E37C48CA-6238-459E-ACE0-E7FFEE33C4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28554" y="3966529"/>
            <a:ext cx="4038600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8444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108074" y="156564"/>
            <a:ext cx="395982" cy="395982"/>
          </a:xfrm>
          <a:prstGeom prst="rect">
            <a:avLst/>
          </a:prstGeom>
          <a:solidFill>
            <a:srgbClr val="E935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347492" y="359916"/>
            <a:ext cx="264638" cy="264638"/>
          </a:xfrm>
          <a:prstGeom prst="rect">
            <a:avLst/>
          </a:prstGeom>
          <a:noFill/>
          <a:ln>
            <a:solidFill>
              <a:srgbClr val="284C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 bwMode="auto">
          <a:xfrm>
            <a:off x="684138" y="287908"/>
            <a:ext cx="4248472" cy="336957"/>
          </a:xfrm>
          <a:prstGeom prst="rect">
            <a:avLst/>
          </a:prstGeom>
        </p:spPr>
        <p:txBody>
          <a:bodyPr wrap="square" lIns="89858" tIns="44929" rIns="89858" bIns="44929">
            <a:spAutoFit/>
          </a:bodyPr>
          <a:lstStyle/>
          <a:p>
            <a:pPr>
              <a:defRPr/>
            </a:pPr>
            <a:r>
              <a:rPr lang="en-US" altLang="zh-CN" b="1" dirty="0"/>
              <a:t>Website – Sign In Page</a:t>
            </a:r>
            <a:endParaRPr lang="zh-CN" altLang="en-US" b="1" dirty="0"/>
          </a:p>
        </p:txBody>
      </p:sp>
      <p:cxnSp>
        <p:nvCxnSpPr>
          <p:cNvPr id="28" name="直接连接符 27"/>
          <p:cNvCxnSpPr>
            <a:cxnSpLocks/>
          </p:cNvCxnSpPr>
          <p:nvPr/>
        </p:nvCxnSpPr>
        <p:spPr>
          <a:xfrm>
            <a:off x="479811" y="726154"/>
            <a:ext cx="8683363" cy="23394"/>
          </a:xfrm>
          <a:prstGeom prst="line">
            <a:avLst/>
          </a:prstGeom>
          <a:ln>
            <a:solidFill>
              <a:srgbClr val="284C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" descr="Related image">
            <a:extLst>
              <a:ext uri="{FF2B5EF4-FFF2-40B4-BE49-F238E27FC236}">
                <a16:creationId xmlns="" xmlns:a16="http://schemas.microsoft.com/office/drawing/2014/main" id="{DE07AA79-0A7A-49C5-95CE-CBE297944B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986" y="0"/>
            <a:ext cx="610342" cy="610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图片 2" descr="Screen Shot 2018-12-08 at 5.11.00 AM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154" y="791964"/>
            <a:ext cx="7669640" cy="410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165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108074" y="156564"/>
            <a:ext cx="395982" cy="395982"/>
          </a:xfrm>
          <a:prstGeom prst="rect">
            <a:avLst/>
          </a:prstGeom>
          <a:solidFill>
            <a:srgbClr val="E935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347492" y="359916"/>
            <a:ext cx="264638" cy="264638"/>
          </a:xfrm>
          <a:prstGeom prst="rect">
            <a:avLst/>
          </a:prstGeom>
          <a:noFill/>
          <a:ln>
            <a:solidFill>
              <a:srgbClr val="284C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 bwMode="auto">
          <a:xfrm>
            <a:off x="684138" y="287908"/>
            <a:ext cx="4248472" cy="336957"/>
          </a:xfrm>
          <a:prstGeom prst="rect">
            <a:avLst/>
          </a:prstGeom>
        </p:spPr>
        <p:txBody>
          <a:bodyPr wrap="square" lIns="89858" tIns="44929" rIns="89858" bIns="44929">
            <a:spAutoFit/>
          </a:bodyPr>
          <a:lstStyle/>
          <a:p>
            <a:pPr>
              <a:defRPr/>
            </a:pPr>
            <a:r>
              <a:rPr lang="en-US" altLang="zh-CN" b="1" dirty="0"/>
              <a:t>Website – Order Management Page</a:t>
            </a:r>
            <a:endParaRPr lang="zh-CN" altLang="en-US" b="1" dirty="0"/>
          </a:p>
        </p:txBody>
      </p:sp>
      <p:cxnSp>
        <p:nvCxnSpPr>
          <p:cNvPr id="28" name="直接连接符 27"/>
          <p:cNvCxnSpPr>
            <a:cxnSpLocks/>
          </p:cNvCxnSpPr>
          <p:nvPr/>
        </p:nvCxnSpPr>
        <p:spPr>
          <a:xfrm>
            <a:off x="479811" y="726154"/>
            <a:ext cx="8683363" cy="23394"/>
          </a:xfrm>
          <a:prstGeom prst="line">
            <a:avLst/>
          </a:prstGeom>
          <a:ln>
            <a:solidFill>
              <a:srgbClr val="284C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" descr="Related image">
            <a:extLst>
              <a:ext uri="{FF2B5EF4-FFF2-40B4-BE49-F238E27FC236}">
                <a16:creationId xmlns="" xmlns:a16="http://schemas.microsoft.com/office/drawing/2014/main" id="{DE07AA79-0A7A-49C5-95CE-CBE297944B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986" y="0"/>
            <a:ext cx="610342" cy="610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图片 1" descr="Screen Shot 2018-12-08 at 5.09.39 AM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146" y="785126"/>
            <a:ext cx="7884938" cy="4238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7041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108074" y="156564"/>
            <a:ext cx="395982" cy="395982"/>
          </a:xfrm>
          <a:prstGeom prst="rect">
            <a:avLst/>
          </a:prstGeom>
          <a:solidFill>
            <a:srgbClr val="E935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347492" y="359916"/>
            <a:ext cx="264638" cy="264638"/>
          </a:xfrm>
          <a:prstGeom prst="rect">
            <a:avLst/>
          </a:prstGeom>
          <a:noFill/>
          <a:ln>
            <a:solidFill>
              <a:srgbClr val="284C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 bwMode="auto">
          <a:xfrm>
            <a:off x="684138" y="287908"/>
            <a:ext cx="4248472" cy="336957"/>
          </a:xfrm>
          <a:prstGeom prst="rect">
            <a:avLst/>
          </a:prstGeom>
        </p:spPr>
        <p:txBody>
          <a:bodyPr wrap="square" lIns="89858" tIns="44929" rIns="89858" bIns="44929">
            <a:spAutoFit/>
          </a:bodyPr>
          <a:lstStyle/>
          <a:p>
            <a:pPr>
              <a:defRPr/>
            </a:pPr>
            <a:r>
              <a:rPr lang="en-US" altLang="zh-CN" b="1" dirty="0"/>
              <a:t>Website – </a:t>
            </a:r>
            <a:r>
              <a:rPr lang="zh-CN" altLang="zh-CN" b="1" dirty="0" smtClean="0"/>
              <a:t>T</a:t>
            </a:r>
            <a:r>
              <a:rPr lang="en-US" altLang="zh-CN" b="1" dirty="0" smtClean="0"/>
              <a:t>racking &amp;History</a:t>
            </a:r>
            <a:endParaRPr lang="zh-CN" altLang="en-US" b="1" dirty="0"/>
          </a:p>
        </p:txBody>
      </p:sp>
      <p:cxnSp>
        <p:nvCxnSpPr>
          <p:cNvPr id="28" name="直接连接符 27"/>
          <p:cNvCxnSpPr>
            <a:cxnSpLocks/>
          </p:cNvCxnSpPr>
          <p:nvPr/>
        </p:nvCxnSpPr>
        <p:spPr>
          <a:xfrm>
            <a:off x="479811" y="726154"/>
            <a:ext cx="8683363" cy="23394"/>
          </a:xfrm>
          <a:prstGeom prst="line">
            <a:avLst/>
          </a:prstGeom>
          <a:ln>
            <a:solidFill>
              <a:srgbClr val="284C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" descr="Related image">
            <a:extLst>
              <a:ext uri="{FF2B5EF4-FFF2-40B4-BE49-F238E27FC236}">
                <a16:creationId xmlns="" xmlns:a16="http://schemas.microsoft.com/office/drawing/2014/main" id="{DE07AA79-0A7A-49C5-95CE-CBE297944B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986" y="0"/>
            <a:ext cx="610342" cy="610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图片 2" descr="WechatIMG233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218" y="2592164"/>
            <a:ext cx="5976664" cy="2302406"/>
          </a:xfrm>
          <a:prstGeom prst="rect">
            <a:avLst/>
          </a:prstGeom>
        </p:spPr>
      </p:pic>
      <p:pic>
        <p:nvPicPr>
          <p:cNvPr id="4" name="图片 3" descr="WechatIMG234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408"/>
          <a:stretch/>
        </p:blipFill>
        <p:spPr>
          <a:xfrm>
            <a:off x="485042" y="863972"/>
            <a:ext cx="7017898" cy="2482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6768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ok4.pptx1274538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8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232</Words>
  <Application>Microsoft Macintosh PowerPoint</Application>
  <PresentationFormat>自定义</PresentationFormat>
  <Paragraphs>75</Paragraphs>
  <Slides>12</Slides>
  <Notes>11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锐旗设计；https://9ppt.taobao.com</dc:title>
  <dc:creator/>
  <dc:description>锐旗设计；https://9ppt.taobao.com</dc:description>
  <cp:lastModifiedBy/>
  <cp:revision>1</cp:revision>
  <dcterms:modified xsi:type="dcterms:W3CDTF">2018-12-08T19:05:10Z</dcterms:modified>
</cp:coreProperties>
</file>