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329" r:id="rId4"/>
    <p:sldId id="333" r:id="rId5"/>
    <p:sldId id="334" r:id="rId6"/>
    <p:sldId id="335" r:id="rId7"/>
    <p:sldId id="336" r:id="rId8"/>
    <p:sldId id="337" r:id="rId9"/>
    <p:sldId id="339" r:id="rId10"/>
    <p:sldId id="347" r:id="rId11"/>
    <p:sldId id="348" r:id="rId12"/>
    <p:sldId id="340" r:id="rId13"/>
    <p:sldId id="342" r:id="rId14"/>
    <p:sldId id="343" r:id="rId15"/>
    <p:sldId id="344" r:id="rId16"/>
    <p:sldId id="349" r:id="rId17"/>
    <p:sldId id="345" r:id="rId18"/>
    <p:sldId id="346" r:id="rId19"/>
    <p:sldId id="350" r:id="rId20"/>
    <p:sldId id="351" r:id="rId21"/>
    <p:sldId id="352" r:id="rId22"/>
    <p:sldId id="338" r:id="rId23"/>
    <p:sldId id="341" r:id="rId24"/>
    <p:sldId id="35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1990" autoAdjust="0"/>
  </p:normalViewPr>
  <p:slideViewPr>
    <p:cSldViewPr snapToGrid="0">
      <p:cViewPr varScale="1">
        <p:scale>
          <a:sx n="105" d="100"/>
          <a:sy n="105" d="100"/>
        </p:scale>
        <p:origin x="6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7CAB9-7584-4D60-A8CF-F82C69DB5D76}"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F0502-DEBD-4560-9557-15BE1B6A0E82}" type="slidenum">
              <a:rPr lang="en-US" smtClean="0"/>
              <a:t>‹#›</a:t>
            </a:fld>
            <a:endParaRPr lang="en-US"/>
          </a:p>
        </p:txBody>
      </p:sp>
    </p:spTree>
    <p:extLst>
      <p:ext uri="{BB962C8B-B14F-4D97-AF65-F5344CB8AC3E}">
        <p14:creationId xmlns:p14="http://schemas.microsoft.com/office/powerpoint/2010/main" val="1142981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numbers[3];</a:t>
            </a:r>
          </a:p>
          <a:p>
            <a:r>
              <a:rPr lang="en-US" sz="1800" dirty="0">
                <a:solidFill>
                  <a:srgbClr val="000000"/>
                </a:solidFill>
                <a:latin typeface="Cascadia Mono" panose="020B0609020000020004" pitchFamily="49" charset="0"/>
              </a:rPr>
              <a:t>    numbers[0] = 1;</a:t>
            </a:r>
          </a:p>
          <a:p>
            <a:r>
              <a:rPr lang="en-US" sz="1800" dirty="0">
                <a:solidFill>
                  <a:srgbClr val="000000"/>
                </a:solidFill>
                <a:latin typeface="Cascadia Mono" panose="020B0609020000020004" pitchFamily="49" charset="0"/>
              </a:rPr>
              <a:t>    numbers[1] = 2;</a:t>
            </a:r>
          </a:p>
          <a:p>
            <a:r>
              <a:rPr lang="en-US" sz="1800" dirty="0">
                <a:solidFill>
                  <a:srgbClr val="000000"/>
                </a:solidFill>
                <a:latin typeface="Cascadia Mono" panose="020B0609020000020004" pitchFamily="49" charset="0"/>
              </a:rPr>
              <a:t>    numbers[2] = 3;</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numbers[0]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numbers[1]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numbers[2]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p>
          <a:p>
            <a:endParaRPr lang="en-US" dirty="0"/>
          </a:p>
        </p:txBody>
      </p:sp>
      <p:sp>
        <p:nvSpPr>
          <p:cNvPr id="4" name="Slide Number Placeholder 3"/>
          <p:cNvSpPr>
            <a:spLocks noGrp="1"/>
          </p:cNvSpPr>
          <p:nvPr>
            <p:ph type="sldNum" sz="quarter" idx="5"/>
          </p:nvPr>
        </p:nvSpPr>
        <p:spPr/>
        <p:txBody>
          <a:bodyPr/>
          <a:lstStyle/>
          <a:p>
            <a:fld id="{CA4F0502-DEBD-4560-9557-15BE1B6A0E82}" type="slidenum">
              <a:rPr lang="en-US" smtClean="0"/>
              <a:t>5</a:t>
            </a:fld>
            <a:endParaRPr lang="en-US"/>
          </a:p>
        </p:txBody>
      </p:sp>
    </p:spTree>
    <p:extLst>
      <p:ext uri="{BB962C8B-B14F-4D97-AF65-F5344CB8AC3E}">
        <p14:creationId xmlns:p14="http://schemas.microsoft.com/office/powerpoint/2010/main" val="1053451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weekDays</a:t>
            </a:r>
            <a:r>
              <a:rPr lang="en-US" sz="1800" dirty="0">
                <a:solidFill>
                  <a:srgbClr val="000000"/>
                </a:solidFill>
                <a:latin typeface="Cascadia Mono" panose="020B0609020000020004" pitchFamily="49" charset="0"/>
              </a:rPr>
              <a:t>[] = { </a:t>
            </a:r>
            <a:r>
              <a:rPr lang="en-US" sz="1800" dirty="0">
                <a:solidFill>
                  <a:srgbClr val="A31515"/>
                </a:solidFill>
                <a:latin typeface="Cascadia Mono" panose="020B0609020000020004" pitchFamily="49" charset="0"/>
              </a:rPr>
              <a:t>"Monday"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"Tuesday"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"Wednesday"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"Thursday"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"Friday"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"Saturday"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"Sunday"</a:t>
            </a:r>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"Days of the week: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7; i++)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weekDays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p>
        </p:txBody>
      </p:sp>
      <p:sp>
        <p:nvSpPr>
          <p:cNvPr id="4" name="Slide Number Placeholder 3"/>
          <p:cNvSpPr>
            <a:spLocks noGrp="1"/>
          </p:cNvSpPr>
          <p:nvPr>
            <p:ph type="sldNum" sz="quarter" idx="5"/>
          </p:nvPr>
        </p:nvSpPr>
        <p:spPr/>
        <p:txBody>
          <a:bodyPr/>
          <a:lstStyle/>
          <a:p>
            <a:fld id="{CA4F0502-DEBD-4560-9557-15BE1B6A0E82}" type="slidenum">
              <a:rPr lang="en-US" smtClean="0"/>
              <a:t>17</a:t>
            </a:fld>
            <a:endParaRPr lang="en-US"/>
          </a:p>
        </p:txBody>
      </p:sp>
    </p:spTree>
    <p:extLst>
      <p:ext uri="{BB962C8B-B14F-4D97-AF65-F5344CB8AC3E}">
        <p14:creationId xmlns:p14="http://schemas.microsoft.com/office/powerpoint/2010/main" val="176456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numberOfDays</a:t>
            </a:r>
            <a:r>
              <a:rPr lang="en-US" sz="1800" dirty="0">
                <a:solidFill>
                  <a:srgbClr val="000000"/>
                </a:solidFill>
                <a:latin typeface="Cascadia Mono" panose="020B0609020000020004" pitchFamily="49" charset="0"/>
              </a:rPr>
              <a:t> = 5;</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numberOfSubjectsEachDay</a:t>
            </a:r>
            <a:r>
              <a:rPr lang="en-US" sz="1800" dirty="0">
                <a:solidFill>
                  <a:srgbClr val="000000"/>
                </a:solidFill>
                <a:latin typeface="Cascadia Mono" panose="020B0609020000020004" pitchFamily="49" charset="0"/>
              </a:rPr>
              <a:t> = 2;</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weekDays</a:t>
            </a:r>
            <a:r>
              <a:rPr lang="en-US" sz="1800" dirty="0">
                <a:solidFill>
                  <a:srgbClr val="000000"/>
                </a:solidFill>
                <a:latin typeface="Cascadia Mono" panose="020B0609020000020004" pitchFamily="49" charset="0"/>
              </a:rPr>
              <a:t>[] = { </a:t>
            </a:r>
            <a:r>
              <a:rPr lang="en-US" sz="1800" dirty="0">
                <a:solidFill>
                  <a:srgbClr val="A31515"/>
                </a:solidFill>
                <a:latin typeface="Cascadia Mono" panose="020B0609020000020004" pitchFamily="49" charset="0"/>
              </a:rPr>
              <a:t>"Monday"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"Tuesday"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"Wednesday"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"Thursday"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"Friday"</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calendar[</a:t>
            </a:r>
            <a:r>
              <a:rPr lang="en-US" sz="1800" dirty="0" err="1">
                <a:solidFill>
                  <a:srgbClr val="000000"/>
                </a:solidFill>
                <a:latin typeface="Cascadia Mono" panose="020B0609020000020004" pitchFamily="49" charset="0"/>
              </a:rPr>
              <a:t>numberOfDays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numberOfSubjectsEachDay</a:t>
            </a:r>
            <a:r>
              <a:rPr lang="en-US" sz="1800" dirty="0">
                <a:solidFill>
                  <a:srgbClr val="000000"/>
                </a:solidFill>
                <a:latin typeface="Cascadia Mono" panose="020B0609020000020004" pitchFamily="49" charset="0"/>
              </a:rPr>
              <a:t>] = {</a:t>
            </a:r>
          </a:p>
          <a:p>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"Physics"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"Calculus"</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"Academic Writing"</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"English"</a:t>
            </a:r>
            <a:r>
              <a:rPr lang="en-US" sz="1800" dirty="0">
                <a:solidFill>
                  <a:srgbClr val="000000"/>
                </a:solidFill>
                <a:latin typeface="Cascadia Mono" panose="020B0609020000020004" pitchFamily="49" charset="0"/>
              </a:rPr>
              <a:t> },  </a:t>
            </a:r>
          </a:p>
          <a:p>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"Principles of Programming"</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"Calculus"</a:t>
            </a:r>
            <a:r>
              <a:rPr lang="en-US" sz="1800" dirty="0">
                <a:solidFill>
                  <a:srgbClr val="000000"/>
                </a:solidFill>
                <a:latin typeface="Cascadia Mono" panose="020B0609020000020004" pitchFamily="49" charset="0"/>
              </a:rPr>
              <a:t> },  </a:t>
            </a:r>
          </a:p>
          <a:p>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"Computer science"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"Physics"</a:t>
            </a:r>
            <a:r>
              <a:rPr lang="en-US" sz="1800" dirty="0">
                <a:solidFill>
                  <a:srgbClr val="000000"/>
                </a:solidFill>
                <a:latin typeface="Cascadia Mono" panose="020B0609020000020004" pitchFamily="49" charset="0"/>
              </a:rPr>
              <a:t> }, </a:t>
            </a:r>
          </a:p>
          <a:p>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"English"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"French"</a:t>
            </a:r>
            <a:r>
              <a:rPr lang="en-US" sz="1800" dirty="0">
                <a:solidFill>
                  <a:srgbClr val="000000"/>
                </a:solidFill>
                <a:latin typeface="Cascadia Mono" panose="020B0609020000020004" pitchFamily="49" charset="0"/>
              </a:rPr>
              <a:t> } </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for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 0;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&lt; </a:t>
            </a:r>
            <a:r>
              <a:rPr lang="en-US" sz="1800" dirty="0" err="1">
                <a:solidFill>
                  <a:srgbClr val="000000"/>
                </a:solidFill>
                <a:latin typeface="Cascadia Mono" panose="020B0609020000020004" pitchFamily="49" charset="0"/>
              </a:rPr>
              <a:t>numberOfDays</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"On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weekDays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I have the following courses: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for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j = 0; j &lt; </a:t>
            </a:r>
            <a:r>
              <a:rPr lang="en-US" sz="1800" dirty="0" err="1">
                <a:solidFill>
                  <a:srgbClr val="000000"/>
                </a:solidFill>
                <a:latin typeface="Cascadia Mono" panose="020B0609020000020004" pitchFamily="49" charset="0"/>
              </a:rPr>
              <a:t>numberOfSubjectsEachDay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j++</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calendar[</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][j];</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(j != </a:t>
            </a:r>
            <a:r>
              <a:rPr lang="en-US" sz="1800" dirty="0" err="1">
                <a:solidFill>
                  <a:srgbClr val="000000"/>
                </a:solidFill>
                <a:latin typeface="Cascadia Mono" panose="020B0609020000020004" pitchFamily="49" charset="0"/>
              </a:rPr>
              <a:t>numberOfSubjectsEachDay</a:t>
            </a:r>
            <a:r>
              <a:rPr lang="en-US" sz="1800" dirty="0">
                <a:solidFill>
                  <a:srgbClr val="000000"/>
                </a:solidFill>
                <a:latin typeface="Cascadia Mono" panose="020B0609020000020004" pitchFamily="49" charset="0"/>
              </a:rPr>
              <a:t> - 1)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p>
          <a:p>
            <a:endParaRPr lang="en-US" dirty="0"/>
          </a:p>
        </p:txBody>
      </p:sp>
      <p:sp>
        <p:nvSpPr>
          <p:cNvPr id="4" name="Slide Number Placeholder 3"/>
          <p:cNvSpPr>
            <a:spLocks noGrp="1"/>
          </p:cNvSpPr>
          <p:nvPr>
            <p:ph type="sldNum" sz="quarter" idx="5"/>
          </p:nvPr>
        </p:nvSpPr>
        <p:spPr/>
        <p:txBody>
          <a:bodyPr/>
          <a:lstStyle/>
          <a:p>
            <a:fld id="{CA4F0502-DEBD-4560-9557-15BE1B6A0E82}" type="slidenum">
              <a:rPr lang="en-US" smtClean="0"/>
              <a:t>18</a:t>
            </a:fld>
            <a:endParaRPr lang="en-US"/>
          </a:p>
        </p:txBody>
      </p:sp>
    </p:spTree>
    <p:extLst>
      <p:ext uri="{BB962C8B-B14F-4D97-AF65-F5344CB8AC3E}">
        <p14:creationId xmlns:p14="http://schemas.microsoft.com/office/powerpoint/2010/main" val="337073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fullName</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"John Doe"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length = </a:t>
            </a:r>
            <a:r>
              <a:rPr lang="en-US" sz="1800" dirty="0" err="1">
                <a:solidFill>
                  <a:srgbClr val="000000"/>
                </a:solidFill>
                <a:latin typeface="Cascadia Mono" panose="020B0609020000020004" pitchFamily="49" charset="0"/>
              </a:rPr>
              <a:t>fullName.length</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determines length of the string</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isEmpty</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fullName.empty</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determines whether string is empty</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name = </a:t>
            </a:r>
            <a:r>
              <a:rPr lang="en-US" sz="1800" dirty="0" err="1">
                <a:solidFill>
                  <a:srgbClr val="000000"/>
                </a:solidFill>
                <a:latin typeface="Cascadia Mono" panose="020B0609020000020004" pitchFamily="49" charset="0"/>
              </a:rPr>
              <a:t>fullName.substr</a:t>
            </a:r>
            <a:r>
              <a:rPr lang="en-US" sz="1800" dirty="0">
                <a:solidFill>
                  <a:srgbClr val="000000"/>
                </a:solidFill>
                <a:latin typeface="Cascadia Mono" panose="020B0609020000020004" pitchFamily="49" charset="0"/>
              </a:rPr>
              <a:t>(0, 4); </a:t>
            </a:r>
            <a:r>
              <a:rPr lang="en-US" sz="1800" dirty="0">
                <a:solidFill>
                  <a:srgbClr val="008000"/>
                </a:solidFill>
                <a:latin typeface="Cascadia Mono" panose="020B0609020000020004" pitchFamily="49" charset="0"/>
              </a:rPr>
              <a:t>// takes first 4 characters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fullName.replace</a:t>
            </a:r>
            <a:r>
              <a:rPr lang="en-US" sz="1800" dirty="0">
                <a:solidFill>
                  <a:srgbClr val="000000"/>
                </a:solidFill>
                <a:latin typeface="Cascadia Mono" panose="020B0609020000020004" pitchFamily="49" charset="0"/>
              </a:rPr>
              <a:t>(0, 4, </a:t>
            </a:r>
            <a:r>
              <a:rPr lang="en-US" sz="1800" dirty="0">
                <a:solidFill>
                  <a:srgbClr val="A31515"/>
                </a:solidFill>
                <a:latin typeface="Cascadia Mono" panose="020B0609020000020004" pitchFamily="49" charset="0"/>
              </a:rPr>
              <a:t>"Jack"</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replaces first 4 characters</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"Just name: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name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"Length of full name including space: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length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fullName.erase</a:t>
            </a:r>
            <a:r>
              <a:rPr lang="en-US" sz="1800" dirty="0">
                <a:solidFill>
                  <a:srgbClr val="000000"/>
                </a:solidFill>
                <a:latin typeface="Cascadia Mono" panose="020B0609020000020004" pitchFamily="49" charset="0"/>
              </a:rPr>
              <a:t>(0, 5); </a:t>
            </a:r>
            <a:r>
              <a:rPr lang="en-US" sz="1800" dirty="0">
                <a:solidFill>
                  <a:srgbClr val="008000"/>
                </a:solidFill>
                <a:latin typeface="Cascadia Mono" panose="020B0609020000020004" pitchFamily="49" charset="0"/>
              </a:rPr>
              <a:t>// deletes first 5 characters</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"After deleting the name: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fullName</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fullName.insert</a:t>
            </a:r>
            <a:r>
              <a:rPr lang="en-US" sz="1800" dirty="0">
                <a:solidFill>
                  <a:srgbClr val="000000"/>
                </a:solidFill>
                <a:latin typeface="Cascadia Mono" panose="020B0609020000020004" pitchFamily="49" charset="0"/>
              </a:rPr>
              <a:t>(0, </a:t>
            </a:r>
            <a:r>
              <a:rPr lang="en-US" sz="1800" dirty="0">
                <a:solidFill>
                  <a:srgbClr val="A31515"/>
                </a:solidFill>
                <a:latin typeface="Cascadia Mono" panose="020B0609020000020004" pitchFamily="49" charset="0"/>
              </a:rPr>
              <a:t>"Jamal "</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inserts given text at given position</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fullName.push_back</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appends a single character at the end</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"After inserting the name and appending the dot: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fullName</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startingIndexOfSearch</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fullName.find</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"Doe"</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searches for a string inside another</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startingIndexOfSearch</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returns starting position if found</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startingIndexOfSearch</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fullName.find</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"Other"</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returns -1 if not found</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startingIndexOfSearch</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letterA</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'a'</a:t>
            </a:r>
            <a:r>
              <a:rPr lang="en-US" sz="1800" dirty="0">
                <a:solidFill>
                  <a:srgbClr val="000000"/>
                </a:solidFill>
                <a:latin typeface="Cascadia Mono" panose="020B0609020000020004" pitchFamily="49" charset="0"/>
              </a:rPr>
              <a:t>;</a:t>
            </a:r>
          </a:p>
          <a:p>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char</a:t>
            </a:r>
            <a:r>
              <a:rPr lang="sv-SE" sz="1800" dirty="0">
                <a:solidFill>
                  <a:srgbClr val="000000"/>
                </a:solidFill>
                <a:latin typeface="Cascadia Mono" panose="020B0609020000020004" pitchFamily="49" charset="0"/>
              </a:rPr>
              <a:t> upperCaseA = toupper(letterA); </a:t>
            </a:r>
            <a:r>
              <a:rPr lang="sv-SE" sz="1800" dirty="0">
                <a:solidFill>
                  <a:srgbClr val="008000"/>
                </a:solidFill>
                <a:latin typeface="Cascadia Mono" panose="020B0609020000020004" pitchFamily="49" charset="0"/>
              </a:rPr>
              <a:t>// makes char uppercase</a:t>
            </a:r>
            <a:endParaRPr lang="sv-SE"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upperCaseA</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letterB</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'B'</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lowerCaseB</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tolower</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letterB</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makes char lowercase</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lowerCaseB</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p:txBody>
      </p:sp>
      <p:sp>
        <p:nvSpPr>
          <p:cNvPr id="4" name="Slide Number Placeholder 3"/>
          <p:cNvSpPr>
            <a:spLocks noGrp="1"/>
          </p:cNvSpPr>
          <p:nvPr>
            <p:ph type="sldNum" sz="quarter" idx="5"/>
          </p:nvPr>
        </p:nvSpPr>
        <p:spPr/>
        <p:txBody>
          <a:bodyPr/>
          <a:lstStyle/>
          <a:p>
            <a:fld id="{CA4F0502-DEBD-4560-9557-15BE1B6A0E82}" type="slidenum">
              <a:rPr lang="en-US" smtClean="0"/>
              <a:t>19</a:t>
            </a:fld>
            <a:endParaRPr lang="en-US"/>
          </a:p>
        </p:txBody>
      </p:sp>
    </p:spTree>
    <p:extLst>
      <p:ext uri="{BB962C8B-B14F-4D97-AF65-F5344CB8AC3E}">
        <p14:creationId xmlns:p14="http://schemas.microsoft.com/office/powerpoint/2010/main" val="98652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name;</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"Enter your name: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name;</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"Writing characters of your name one by one"</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name.length(); i++)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"Char at index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name</a:t>
            </a:r>
            <a:r>
              <a:rPr lang="en-US" sz="1800" dirty="0">
                <a:solidFill>
                  <a:srgbClr val="008080"/>
                </a:solidFill>
                <a:latin typeface="Cascadia Mono" panose="020B0609020000020004" pitchFamily="49" charset="0"/>
              </a:rPr>
              <a:t>[</a:t>
            </a:r>
            <a:r>
              <a:rPr lang="en-US" sz="1800" dirty="0" err="1">
                <a:solidFill>
                  <a:srgbClr val="000000"/>
                </a:solidFill>
                <a:latin typeface="Cascadia Mono" panose="020B0609020000020004" pitchFamily="49" charset="0"/>
              </a:rPr>
              <a:t>i</a:t>
            </a:r>
            <a:r>
              <a:rPr lang="en-US" sz="1800" dirty="0">
                <a:solidFill>
                  <a:srgbClr val="0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p>
        </p:txBody>
      </p:sp>
      <p:sp>
        <p:nvSpPr>
          <p:cNvPr id="4" name="Slide Number Placeholder 3"/>
          <p:cNvSpPr>
            <a:spLocks noGrp="1"/>
          </p:cNvSpPr>
          <p:nvPr>
            <p:ph type="sldNum" sz="quarter" idx="5"/>
          </p:nvPr>
        </p:nvSpPr>
        <p:spPr/>
        <p:txBody>
          <a:bodyPr/>
          <a:lstStyle/>
          <a:p>
            <a:fld id="{CA4F0502-DEBD-4560-9557-15BE1B6A0E82}" type="slidenum">
              <a:rPr lang="en-US" smtClean="0"/>
              <a:t>20</a:t>
            </a:fld>
            <a:endParaRPr lang="en-US"/>
          </a:p>
        </p:txBody>
      </p:sp>
    </p:spTree>
    <p:extLst>
      <p:ext uri="{BB962C8B-B14F-4D97-AF65-F5344CB8AC3E}">
        <p14:creationId xmlns:p14="http://schemas.microsoft.com/office/powerpoint/2010/main" val="926125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808080"/>
                </a:solidFill>
                <a:latin typeface="Cascadia Mono" panose="020B0609020000020004" pitchFamily="49" charset="0"/>
              </a:rPr>
              <a:t>#include</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&lt;iostream&gt;</a:t>
            </a:r>
            <a:endParaRPr lang="en-US" sz="1200" dirty="0">
              <a:solidFill>
                <a:srgbClr val="000000"/>
              </a:solidFill>
              <a:latin typeface="Cascadia Mono" panose="020B0609020000020004" pitchFamily="49" charset="0"/>
            </a:endParaRPr>
          </a:p>
          <a:p>
            <a:endParaRPr lang="en-US" sz="1200" dirty="0">
              <a:solidFill>
                <a:srgbClr val="000000"/>
              </a:solidFill>
              <a:latin typeface="Cascadia Mono" panose="020B0609020000020004" pitchFamily="49" charset="0"/>
            </a:endParaRPr>
          </a:p>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namespace</a:t>
            </a:r>
            <a:r>
              <a:rPr lang="en-US" sz="1200" dirty="0">
                <a:solidFill>
                  <a:srgbClr val="000000"/>
                </a:solidFill>
                <a:latin typeface="Cascadia Mono" panose="020B0609020000020004" pitchFamily="49" charset="0"/>
              </a:rPr>
              <a:t> std;</a:t>
            </a:r>
          </a:p>
          <a:p>
            <a:endParaRPr lang="en-US" sz="1200" dirty="0">
              <a:solidFill>
                <a:srgbClr val="000000"/>
              </a:solidFill>
              <a:latin typeface="Cascadia Mono" panose="020B0609020000020004" pitchFamily="49" charset="0"/>
            </a:endParaRPr>
          </a:p>
          <a:p>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main()</a:t>
            </a:r>
          </a:p>
          <a:p>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string</a:t>
            </a:r>
            <a:r>
              <a:rPr lang="en-US" sz="1200" dirty="0">
                <a:solidFill>
                  <a:srgbClr val="000000"/>
                </a:solidFill>
                <a:latin typeface="Cascadia Mono" panose="020B0609020000020004" pitchFamily="49" charset="0"/>
              </a:rPr>
              <a:t> name;</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"Enter your name: "</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cin</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&gt;&gt;</a:t>
            </a:r>
            <a:r>
              <a:rPr lang="en-US" sz="1200" dirty="0">
                <a:solidFill>
                  <a:srgbClr val="000000"/>
                </a:solidFill>
                <a:latin typeface="Cascadia Mono" panose="020B0609020000020004" pitchFamily="49" charset="0"/>
              </a:rPr>
              <a:t> name;</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endl</a:t>
            </a:r>
            <a:r>
              <a:rPr lang="en-US" sz="1200" dirty="0">
                <a:solidFill>
                  <a:srgbClr val="000000"/>
                </a:solidFill>
                <a:latin typeface="Cascadia Mono" panose="020B0609020000020004" pitchFamily="49" charset="0"/>
              </a:rPr>
              <a:t>;</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char</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forbiddenLetter</a:t>
            </a:r>
            <a:r>
              <a:rPr lang="en-US" sz="1200" dirty="0">
                <a:solidFill>
                  <a:srgbClr val="000000"/>
                </a:solidFill>
                <a:latin typeface="Cascadia Mono" panose="020B0609020000020004" pitchFamily="49" charset="0"/>
              </a:rPr>
              <a:t> = </a:t>
            </a:r>
            <a:r>
              <a:rPr lang="en-US" sz="1200" dirty="0">
                <a:solidFill>
                  <a:srgbClr val="A31515"/>
                </a:solidFill>
                <a:latin typeface="Cascadia Mono" panose="020B0609020000020004" pitchFamily="49" charset="0"/>
              </a:rPr>
              <a:t>'X'</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bool</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hasForbiddenLetter</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a:t>
            </a:r>
          </a:p>
          <a:p>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for</a:t>
            </a:r>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int</a:t>
            </a:r>
            <a:r>
              <a:rPr lang="nn-NO" sz="1200" dirty="0">
                <a:solidFill>
                  <a:srgbClr val="000000"/>
                </a:solidFill>
                <a:latin typeface="Cascadia Mono" panose="020B0609020000020004" pitchFamily="49" charset="0"/>
              </a:rPr>
              <a:t> i = 0; i &lt; name.length(); i++)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if</a:t>
            </a:r>
            <a:r>
              <a:rPr lang="en-US" sz="1200" dirty="0">
                <a:solidFill>
                  <a:srgbClr val="000000"/>
                </a:solidFill>
                <a:latin typeface="Cascadia Mono" panose="020B0609020000020004" pitchFamily="49" charset="0"/>
              </a:rPr>
              <a:t> (name</a:t>
            </a:r>
            <a:r>
              <a:rPr lang="en-US" sz="1200" dirty="0">
                <a:solidFill>
                  <a:srgbClr val="008080"/>
                </a:solidFill>
                <a:latin typeface="Cascadia Mono" panose="020B0609020000020004" pitchFamily="49" charset="0"/>
              </a:rPr>
              <a:t>[</a:t>
            </a:r>
            <a:r>
              <a:rPr lang="en-US" sz="1200" dirty="0" err="1">
                <a:solidFill>
                  <a:srgbClr val="000000"/>
                </a:solidFill>
                <a:latin typeface="Cascadia Mono" panose="020B0609020000020004" pitchFamily="49" charset="0"/>
              </a:rPr>
              <a:t>i</a:t>
            </a:r>
            <a:r>
              <a:rPr lang="en-US" sz="1200" dirty="0">
                <a:solidFill>
                  <a:srgbClr val="008080"/>
                </a:solidFill>
                <a:latin typeface="Cascadia Mono" panose="020B0609020000020004" pitchFamily="49" charset="0"/>
              </a:rPr>
              <a:t>]</a:t>
            </a:r>
            <a:r>
              <a:rPr lang="en-US" sz="1200" dirty="0">
                <a:solidFill>
                  <a:srgbClr val="000000"/>
                </a:solidFill>
                <a:latin typeface="Cascadia Mono" panose="020B0609020000020004" pitchFamily="49" charset="0"/>
              </a:rPr>
              <a:t> == </a:t>
            </a:r>
            <a:r>
              <a:rPr lang="en-US" sz="1200" dirty="0" err="1">
                <a:solidFill>
                  <a:srgbClr val="000000"/>
                </a:solidFill>
                <a:latin typeface="Cascadia Mono" panose="020B0609020000020004" pitchFamily="49" charset="0"/>
              </a:rPr>
              <a:t>forbiddenLetter</a:t>
            </a:r>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hasForbiddenLetter</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break</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if</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hasForbiddenLetter</a:t>
            </a:r>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"Your name has a forbidden letter "</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forbiddenLetter</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in it!"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endl</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else</a:t>
            </a:r>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"Your name is free of forbidden letters"</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endl</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p>
          <a:p>
            <a:endParaRPr lang="en-US" dirty="0"/>
          </a:p>
          <a:p>
            <a:endParaRPr lang="en-US" dirty="0"/>
          </a:p>
        </p:txBody>
      </p:sp>
      <p:sp>
        <p:nvSpPr>
          <p:cNvPr id="4" name="Slide Number Placeholder 3"/>
          <p:cNvSpPr>
            <a:spLocks noGrp="1"/>
          </p:cNvSpPr>
          <p:nvPr>
            <p:ph type="sldNum" sz="quarter" idx="5"/>
          </p:nvPr>
        </p:nvSpPr>
        <p:spPr/>
        <p:txBody>
          <a:bodyPr/>
          <a:lstStyle/>
          <a:p>
            <a:fld id="{CA4F0502-DEBD-4560-9557-15BE1B6A0E82}" type="slidenum">
              <a:rPr lang="en-US" smtClean="0"/>
              <a:t>21</a:t>
            </a:fld>
            <a:endParaRPr lang="en-US"/>
          </a:p>
        </p:txBody>
      </p:sp>
    </p:spTree>
    <p:extLst>
      <p:ext uri="{BB962C8B-B14F-4D97-AF65-F5344CB8AC3E}">
        <p14:creationId xmlns:p14="http://schemas.microsoft.com/office/powerpoint/2010/main" val="96211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individual assignment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numbers[3];</a:t>
            </a:r>
          </a:p>
          <a:p>
            <a:r>
              <a:rPr lang="en-US" sz="1800" dirty="0">
                <a:solidFill>
                  <a:srgbClr val="000000"/>
                </a:solidFill>
                <a:latin typeface="Cascadia Mono" panose="020B0609020000020004" pitchFamily="49" charset="0"/>
              </a:rPr>
              <a:t>    numbers[0] = 1;</a:t>
            </a:r>
          </a:p>
          <a:p>
            <a:r>
              <a:rPr lang="en-US" sz="1800" dirty="0">
                <a:solidFill>
                  <a:srgbClr val="000000"/>
                </a:solidFill>
                <a:latin typeface="Cascadia Mono" panose="020B0609020000020004" pitchFamily="49" charset="0"/>
              </a:rPr>
              <a:t>    numbers[1] = 2;</a:t>
            </a:r>
          </a:p>
          <a:p>
            <a:r>
              <a:rPr lang="en-US" sz="1800" dirty="0">
                <a:solidFill>
                  <a:srgbClr val="000000"/>
                </a:solidFill>
                <a:latin typeface="Cascadia Mono" panose="020B0609020000020004" pitchFamily="49" charset="0"/>
              </a:rPr>
              <a:t>    numbers[2] = 3;</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compound assignment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anotherNumbers</a:t>
            </a:r>
            <a:r>
              <a:rPr lang="en-US" sz="1800" dirty="0">
                <a:solidFill>
                  <a:srgbClr val="000000"/>
                </a:solidFill>
                <a:latin typeface="Cascadia Mono" panose="020B0609020000020004" pitchFamily="49" charset="0"/>
              </a:rPr>
              <a:t>[] = {10, 20, 30, 40, 50}</a:t>
            </a:r>
          </a:p>
          <a:p>
            <a:r>
              <a:rPr lang="en-US" sz="1800" dirty="0">
                <a:solidFill>
                  <a:srgbClr val="000000"/>
                </a:solidFill>
                <a:latin typeface="Cascadia Mono" panose="020B0609020000020004" pitchFamily="49" charset="0"/>
              </a:rPr>
              <a:t>}</a:t>
            </a:r>
          </a:p>
          <a:p>
            <a:endParaRPr lang="en-US" dirty="0"/>
          </a:p>
        </p:txBody>
      </p:sp>
      <p:sp>
        <p:nvSpPr>
          <p:cNvPr id="4" name="Slide Number Placeholder 3"/>
          <p:cNvSpPr>
            <a:spLocks noGrp="1"/>
          </p:cNvSpPr>
          <p:nvPr>
            <p:ph type="sldNum" sz="quarter" idx="5"/>
          </p:nvPr>
        </p:nvSpPr>
        <p:spPr/>
        <p:txBody>
          <a:bodyPr/>
          <a:lstStyle/>
          <a:p>
            <a:fld id="{CA4F0502-DEBD-4560-9557-15BE1B6A0E82}" type="slidenum">
              <a:rPr lang="en-US" smtClean="0"/>
              <a:t>6</a:t>
            </a:fld>
            <a:endParaRPr lang="en-US"/>
          </a:p>
        </p:txBody>
      </p:sp>
    </p:spTree>
    <p:extLst>
      <p:ext uri="{BB962C8B-B14F-4D97-AF65-F5344CB8AC3E}">
        <p14:creationId xmlns:p14="http://schemas.microsoft.com/office/powerpoint/2010/main" val="2450302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numbers[3];</a:t>
            </a:r>
          </a:p>
          <a:p>
            <a:r>
              <a:rPr lang="en-US" sz="1800" dirty="0">
                <a:solidFill>
                  <a:srgbClr val="000000"/>
                </a:solidFill>
                <a:latin typeface="Cascadia Mono" panose="020B0609020000020004" pitchFamily="49" charset="0"/>
              </a:rPr>
              <a:t>    numbers[0] = 1;</a:t>
            </a:r>
          </a:p>
          <a:p>
            <a:r>
              <a:rPr lang="en-US" sz="1800" dirty="0">
                <a:solidFill>
                  <a:srgbClr val="000000"/>
                </a:solidFill>
                <a:latin typeface="Cascadia Mono" panose="020B0609020000020004" pitchFamily="49" charset="0"/>
              </a:rPr>
              <a:t>    numbers[1] = 2;</a:t>
            </a:r>
          </a:p>
          <a:p>
            <a:r>
              <a:rPr lang="en-US" sz="1800" dirty="0">
                <a:solidFill>
                  <a:srgbClr val="000000"/>
                </a:solidFill>
                <a:latin typeface="Cascadia Mono" panose="020B0609020000020004" pitchFamily="49" charset="0"/>
              </a:rPr>
              <a:t>    numbers[2] = 3;</a:t>
            </a:r>
          </a:p>
          <a:p>
            <a:endParaRPr lang="en-US" sz="1800" dirty="0">
              <a:solidFill>
                <a:srgbClr val="000000"/>
              </a:solidFill>
              <a:latin typeface="Cascadia Mono" panose="020B0609020000020004" pitchFamily="49" charset="0"/>
            </a:endParaRPr>
          </a:p>
          <a:p>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3; i++)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numbers[</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p>
          <a:p>
            <a:endParaRPr lang="en-US" dirty="0"/>
          </a:p>
        </p:txBody>
      </p:sp>
      <p:sp>
        <p:nvSpPr>
          <p:cNvPr id="4" name="Slide Number Placeholder 3"/>
          <p:cNvSpPr>
            <a:spLocks noGrp="1"/>
          </p:cNvSpPr>
          <p:nvPr>
            <p:ph type="sldNum" sz="quarter" idx="5"/>
          </p:nvPr>
        </p:nvSpPr>
        <p:spPr/>
        <p:txBody>
          <a:bodyPr/>
          <a:lstStyle/>
          <a:p>
            <a:fld id="{CA4F0502-DEBD-4560-9557-15BE1B6A0E82}" type="slidenum">
              <a:rPr lang="en-US" smtClean="0"/>
              <a:t>7</a:t>
            </a:fld>
            <a:endParaRPr lang="en-US"/>
          </a:p>
        </p:txBody>
      </p:sp>
    </p:spTree>
    <p:extLst>
      <p:ext uri="{BB962C8B-B14F-4D97-AF65-F5344CB8AC3E}">
        <p14:creationId xmlns:p14="http://schemas.microsoft.com/office/powerpoint/2010/main" val="224594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numbers[10];</a:t>
            </a:r>
          </a:p>
          <a:p>
            <a:endParaRPr lang="en-US" sz="1800" dirty="0">
              <a:solidFill>
                <a:srgbClr val="000000"/>
              </a:solidFill>
              <a:latin typeface="Cascadia Mono" panose="020B0609020000020004" pitchFamily="49" charset="0"/>
            </a:endParaRPr>
          </a:p>
          <a:p>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10; i++)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"Enter element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numbers[</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10; i++)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"Element at index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numbers[</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p>
        </p:txBody>
      </p:sp>
      <p:sp>
        <p:nvSpPr>
          <p:cNvPr id="4" name="Slide Number Placeholder 3"/>
          <p:cNvSpPr>
            <a:spLocks noGrp="1"/>
          </p:cNvSpPr>
          <p:nvPr>
            <p:ph type="sldNum" sz="quarter" idx="5"/>
          </p:nvPr>
        </p:nvSpPr>
        <p:spPr/>
        <p:txBody>
          <a:bodyPr/>
          <a:lstStyle/>
          <a:p>
            <a:fld id="{CA4F0502-DEBD-4560-9557-15BE1B6A0E82}" type="slidenum">
              <a:rPr lang="en-US" smtClean="0"/>
              <a:t>8</a:t>
            </a:fld>
            <a:endParaRPr lang="en-US"/>
          </a:p>
        </p:txBody>
      </p:sp>
    </p:spTree>
    <p:extLst>
      <p:ext uri="{BB962C8B-B14F-4D97-AF65-F5344CB8AC3E}">
        <p14:creationId xmlns:p14="http://schemas.microsoft.com/office/powerpoint/2010/main" val="1568814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808080"/>
                </a:solidFill>
                <a:latin typeface="Cascadia Mono" panose="020B0609020000020004" pitchFamily="49" charset="0"/>
              </a:rPr>
              <a:t>#include</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&lt;iostream&gt;</a:t>
            </a:r>
            <a:endParaRPr lang="en-US" sz="1200" dirty="0">
              <a:solidFill>
                <a:srgbClr val="000000"/>
              </a:solidFill>
              <a:latin typeface="Cascadia Mono" panose="020B0609020000020004" pitchFamily="49" charset="0"/>
            </a:endParaRPr>
          </a:p>
          <a:p>
            <a:endParaRPr lang="en-US" sz="1200" dirty="0">
              <a:solidFill>
                <a:srgbClr val="000000"/>
              </a:solidFill>
              <a:latin typeface="Cascadia Mono" panose="020B0609020000020004" pitchFamily="49" charset="0"/>
            </a:endParaRPr>
          </a:p>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namespace</a:t>
            </a:r>
            <a:r>
              <a:rPr lang="en-US" sz="1200" dirty="0">
                <a:solidFill>
                  <a:srgbClr val="000000"/>
                </a:solidFill>
                <a:latin typeface="Cascadia Mono" panose="020B0609020000020004" pitchFamily="49" charset="0"/>
              </a:rPr>
              <a:t> std;</a:t>
            </a:r>
          </a:p>
          <a:p>
            <a:endParaRPr lang="en-US" sz="1200" dirty="0">
              <a:solidFill>
                <a:srgbClr val="000000"/>
              </a:solidFill>
              <a:latin typeface="Cascadia Mono" panose="020B0609020000020004" pitchFamily="49" charset="0"/>
            </a:endParaRPr>
          </a:p>
          <a:p>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main()</a:t>
            </a:r>
          </a:p>
          <a:p>
            <a:r>
              <a:rPr lang="en-US" sz="1200" dirty="0">
                <a:solidFill>
                  <a:srgbClr val="000000"/>
                </a:solidFill>
                <a:latin typeface="Cascadia Mono" panose="020B0609020000020004" pitchFamily="49" charset="0"/>
              </a:rPr>
              <a:t>{</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matrix[3][3];</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matrix[0][0] = 1;</a:t>
            </a:r>
          </a:p>
          <a:p>
            <a:r>
              <a:rPr lang="en-US" sz="1200" dirty="0">
                <a:solidFill>
                  <a:srgbClr val="000000"/>
                </a:solidFill>
                <a:latin typeface="Cascadia Mono" panose="020B0609020000020004" pitchFamily="49" charset="0"/>
              </a:rPr>
              <a:t>    matrix[0][1] = 5;</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 other code...</a:t>
            </a:r>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p>
          <a:p>
            <a:endParaRPr lang="en-US" dirty="0"/>
          </a:p>
          <a:p>
            <a:endParaRPr lang="en-US" dirty="0"/>
          </a:p>
        </p:txBody>
      </p:sp>
      <p:sp>
        <p:nvSpPr>
          <p:cNvPr id="4" name="Slide Number Placeholder 3"/>
          <p:cNvSpPr>
            <a:spLocks noGrp="1"/>
          </p:cNvSpPr>
          <p:nvPr>
            <p:ph type="sldNum" sz="quarter" idx="5"/>
          </p:nvPr>
        </p:nvSpPr>
        <p:spPr/>
        <p:txBody>
          <a:bodyPr/>
          <a:lstStyle/>
          <a:p>
            <a:fld id="{CA4F0502-DEBD-4560-9557-15BE1B6A0E82}" type="slidenum">
              <a:rPr lang="en-US" smtClean="0"/>
              <a:t>9</a:t>
            </a:fld>
            <a:endParaRPr lang="en-US"/>
          </a:p>
        </p:txBody>
      </p:sp>
    </p:spTree>
    <p:extLst>
      <p:ext uri="{BB962C8B-B14F-4D97-AF65-F5344CB8AC3E}">
        <p14:creationId xmlns:p14="http://schemas.microsoft.com/office/powerpoint/2010/main" val="4163664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matrix[3][3];</a:t>
            </a:r>
          </a:p>
          <a:p>
            <a:endParaRPr lang="en-US" sz="1800" dirty="0">
              <a:solidFill>
                <a:srgbClr val="000000"/>
              </a:solidFill>
              <a:latin typeface="Cascadia Mono" panose="020B0609020000020004" pitchFamily="49" charset="0"/>
            </a:endParaRPr>
          </a:p>
          <a:p>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3; i++)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"Processing row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for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j = 0; j &lt; 3; </a:t>
            </a:r>
            <a:r>
              <a:rPr lang="en-US" sz="1800" dirty="0" err="1">
                <a:solidFill>
                  <a:srgbClr val="000000"/>
                </a:solidFill>
                <a:latin typeface="Cascadia Mono" panose="020B0609020000020004" pitchFamily="49" charset="0"/>
              </a:rPr>
              <a:t>j++</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"Please enter value of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j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matrix[</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][j];</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p>
          <a:p>
            <a:endParaRPr lang="en-US" dirty="0"/>
          </a:p>
        </p:txBody>
      </p:sp>
      <p:sp>
        <p:nvSpPr>
          <p:cNvPr id="4" name="Slide Number Placeholder 3"/>
          <p:cNvSpPr>
            <a:spLocks noGrp="1"/>
          </p:cNvSpPr>
          <p:nvPr>
            <p:ph type="sldNum" sz="quarter" idx="5"/>
          </p:nvPr>
        </p:nvSpPr>
        <p:spPr/>
        <p:txBody>
          <a:bodyPr/>
          <a:lstStyle/>
          <a:p>
            <a:fld id="{CA4F0502-DEBD-4560-9557-15BE1B6A0E82}" type="slidenum">
              <a:rPr lang="en-US" smtClean="0"/>
              <a:t>12</a:t>
            </a:fld>
            <a:endParaRPr lang="en-US"/>
          </a:p>
        </p:txBody>
      </p:sp>
    </p:spTree>
    <p:extLst>
      <p:ext uri="{BB962C8B-B14F-4D97-AF65-F5344CB8AC3E}">
        <p14:creationId xmlns:p14="http://schemas.microsoft.com/office/powerpoint/2010/main" val="1431215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4F0502-DEBD-4560-9557-15BE1B6A0E82}" type="slidenum">
              <a:rPr lang="en-US" smtClean="0"/>
              <a:t>13</a:t>
            </a:fld>
            <a:endParaRPr lang="en-US"/>
          </a:p>
        </p:txBody>
      </p:sp>
    </p:spTree>
    <p:extLst>
      <p:ext uri="{BB962C8B-B14F-4D97-AF65-F5344CB8AC3E}">
        <p14:creationId xmlns:p14="http://schemas.microsoft.com/office/powerpoint/2010/main" val="4243890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static declaration</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"John"</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"My name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name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dynamic declaration</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username;</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"Enter username: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username;</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"Your username: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username;</a:t>
            </a:r>
          </a:p>
          <a:p>
            <a:r>
              <a:rPr lang="en-US" sz="1800" dirty="0">
                <a:solidFill>
                  <a:srgbClr val="000000"/>
                </a:solidFill>
                <a:latin typeface="Cascadia Mono" panose="020B0609020000020004" pitchFamily="49" charset="0"/>
              </a:rPr>
              <a:t>}</a:t>
            </a:r>
          </a:p>
        </p:txBody>
      </p:sp>
      <p:sp>
        <p:nvSpPr>
          <p:cNvPr id="4" name="Slide Number Placeholder 3"/>
          <p:cNvSpPr>
            <a:spLocks noGrp="1"/>
          </p:cNvSpPr>
          <p:nvPr>
            <p:ph type="sldNum" sz="quarter" idx="5"/>
          </p:nvPr>
        </p:nvSpPr>
        <p:spPr/>
        <p:txBody>
          <a:bodyPr/>
          <a:lstStyle/>
          <a:p>
            <a:fld id="{CA4F0502-DEBD-4560-9557-15BE1B6A0E82}" type="slidenum">
              <a:rPr lang="en-US" smtClean="0"/>
              <a:t>15</a:t>
            </a:fld>
            <a:endParaRPr lang="en-US"/>
          </a:p>
        </p:txBody>
      </p:sp>
    </p:spTree>
    <p:extLst>
      <p:ext uri="{BB962C8B-B14F-4D97-AF65-F5344CB8AC3E}">
        <p14:creationId xmlns:p14="http://schemas.microsoft.com/office/powerpoint/2010/main" val="330041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firstName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lastName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"Enter your first name: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firstName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"Enter your last name: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lastName</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fullName</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firstName</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lastName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"Your full name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fullName</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//1st way</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"Your full name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fullName</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//2nd way</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p>
          <a:p>
            <a:endParaRPr lang="en-US" dirty="0"/>
          </a:p>
        </p:txBody>
      </p:sp>
      <p:sp>
        <p:nvSpPr>
          <p:cNvPr id="4" name="Slide Number Placeholder 3"/>
          <p:cNvSpPr>
            <a:spLocks noGrp="1"/>
          </p:cNvSpPr>
          <p:nvPr>
            <p:ph type="sldNum" sz="quarter" idx="5"/>
          </p:nvPr>
        </p:nvSpPr>
        <p:spPr/>
        <p:txBody>
          <a:bodyPr/>
          <a:lstStyle/>
          <a:p>
            <a:fld id="{CA4F0502-DEBD-4560-9557-15BE1B6A0E82}" type="slidenum">
              <a:rPr lang="en-US" smtClean="0"/>
              <a:t>16</a:t>
            </a:fld>
            <a:endParaRPr lang="en-US"/>
          </a:p>
        </p:txBody>
      </p:sp>
    </p:spTree>
    <p:extLst>
      <p:ext uri="{BB962C8B-B14F-4D97-AF65-F5344CB8AC3E}">
        <p14:creationId xmlns:p14="http://schemas.microsoft.com/office/powerpoint/2010/main" val="3753703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5E85-55C8-490F-A5A2-990C3EBF6597}"/>
              </a:ext>
            </a:extLst>
          </p:cNvPr>
          <p:cNvSpPr>
            <a:spLocks noGrp="1"/>
          </p:cNvSpPr>
          <p:nvPr>
            <p:ph type="ctrTitle"/>
          </p:nvPr>
        </p:nvSpPr>
        <p:spPr>
          <a:xfrm>
            <a:off x="3010438" y="1893909"/>
            <a:ext cx="8791575" cy="914256"/>
          </a:xfrm>
        </p:spPr>
        <p:txBody>
          <a:bodyPr>
            <a:normAutofit/>
          </a:bodyPr>
          <a:lstStyle/>
          <a:p>
            <a:r>
              <a:rPr lang="en-US" sz="2800" b="1" dirty="0">
                <a:effectLst/>
                <a:latin typeface="Times New Roman" panose="02020603050405020304" pitchFamily="18" charset="0"/>
                <a:ea typeface="Calibri" panose="020F0502020204030204" pitchFamily="34" charset="0"/>
              </a:rPr>
              <a:t>PRINCIPLES OF PROGRAMMING</a:t>
            </a:r>
            <a:endParaRPr lang="en-US" sz="6600" dirty="0"/>
          </a:p>
        </p:txBody>
      </p:sp>
      <p:sp>
        <p:nvSpPr>
          <p:cNvPr id="3" name="Subtitle 2">
            <a:extLst>
              <a:ext uri="{FF2B5EF4-FFF2-40B4-BE49-F238E27FC236}">
                <a16:creationId xmlns:a16="http://schemas.microsoft.com/office/drawing/2014/main" id="{C1059BDD-1721-401E-9BEC-86114518C43C}"/>
              </a:ext>
            </a:extLst>
          </p:cNvPr>
          <p:cNvSpPr>
            <a:spLocks noGrp="1"/>
          </p:cNvSpPr>
          <p:nvPr>
            <p:ph type="subTitle" idx="1"/>
          </p:nvPr>
        </p:nvSpPr>
        <p:spPr>
          <a:xfrm>
            <a:off x="10740151" y="6272804"/>
            <a:ext cx="8791575" cy="1655762"/>
          </a:xfrm>
        </p:spPr>
        <p:txBody>
          <a:bodyPr/>
          <a:lstStyle/>
          <a:p>
            <a:r>
              <a:rPr lang="en-US" dirty="0"/>
              <a:t>6</a:t>
            </a:r>
            <a:r>
              <a:rPr lang="en-US" baseline="30000" dirty="0"/>
              <a:t>th</a:t>
            </a:r>
            <a:r>
              <a:rPr lang="en-US" dirty="0"/>
              <a:t>  week</a:t>
            </a:r>
          </a:p>
        </p:txBody>
      </p:sp>
      <p:sp>
        <p:nvSpPr>
          <p:cNvPr id="4" name="TextBox 3">
            <a:extLst>
              <a:ext uri="{FF2B5EF4-FFF2-40B4-BE49-F238E27FC236}">
                <a16:creationId xmlns:a16="http://schemas.microsoft.com/office/drawing/2014/main" id="{F4F6A921-D584-4262-A13F-C2B0ADA4C8E8}"/>
              </a:ext>
            </a:extLst>
          </p:cNvPr>
          <p:cNvSpPr txBox="1"/>
          <p:nvPr/>
        </p:nvSpPr>
        <p:spPr>
          <a:xfrm>
            <a:off x="3986305" y="5192005"/>
            <a:ext cx="4506259" cy="1200329"/>
          </a:xfrm>
          <a:prstGeom prst="rect">
            <a:avLst/>
          </a:prstGeom>
          <a:noFill/>
        </p:spPr>
        <p:txBody>
          <a:bodyPr wrap="square" rtlCol="0">
            <a:spAutoFit/>
          </a:bodyPr>
          <a:lstStyle/>
          <a:p>
            <a:r>
              <a:rPr lang="en-US" dirty="0">
                <a:solidFill>
                  <a:srgbClr val="00B0F0"/>
                </a:solidFill>
              </a:rPr>
              <a:t>International Black Sea University</a:t>
            </a:r>
          </a:p>
          <a:p>
            <a:r>
              <a:rPr lang="en-US" dirty="0"/>
              <a:t>Faculty of Business and Technology</a:t>
            </a:r>
          </a:p>
          <a:p>
            <a:endParaRPr lang="en-US" dirty="0"/>
          </a:p>
          <a:p>
            <a:r>
              <a:rPr lang="en-US" dirty="0"/>
              <a:t>Lecturer: Nika Narushvili</a:t>
            </a:r>
          </a:p>
        </p:txBody>
      </p:sp>
    </p:spTree>
    <p:extLst>
      <p:ext uri="{BB962C8B-B14F-4D97-AF65-F5344CB8AC3E}">
        <p14:creationId xmlns:p14="http://schemas.microsoft.com/office/powerpoint/2010/main" val="3686758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2B78-6714-4C81-898C-D146439E2A33}"/>
              </a:ext>
            </a:extLst>
          </p:cNvPr>
          <p:cNvSpPr>
            <a:spLocks noGrp="1"/>
          </p:cNvSpPr>
          <p:nvPr>
            <p:ph type="title"/>
          </p:nvPr>
        </p:nvSpPr>
        <p:spPr/>
        <p:txBody>
          <a:bodyPr/>
          <a:lstStyle/>
          <a:p>
            <a:r>
              <a:rPr lang="en-US" dirty="0"/>
              <a:t>Compound multi dimensional array initialization</a:t>
            </a:r>
          </a:p>
        </p:txBody>
      </p:sp>
      <p:pic>
        <p:nvPicPr>
          <p:cNvPr id="5" name="Picture 4">
            <a:extLst>
              <a:ext uri="{FF2B5EF4-FFF2-40B4-BE49-F238E27FC236}">
                <a16:creationId xmlns:a16="http://schemas.microsoft.com/office/drawing/2014/main" id="{BC76CF78-DBBD-4D61-A963-E44AEE37758D}"/>
              </a:ext>
            </a:extLst>
          </p:cNvPr>
          <p:cNvPicPr>
            <a:picLocks noChangeAspect="1"/>
          </p:cNvPicPr>
          <p:nvPr/>
        </p:nvPicPr>
        <p:blipFill>
          <a:blip r:embed="rId2"/>
          <a:stretch>
            <a:fillRect/>
          </a:stretch>
        </p:blipFill>
        <p:spPr>
          <a:xfrm>
            <a:off x="2062028" y="2289166"/>
            <a:ext cx="5093311" cy="3166628"/>
          </a:xfrm>
          <a:prstGeom prst="rect">
            <a:avLst/>
          </a:prstGeom>
        </p:spPr>
      </p:pic>
    </p:spTree>
    <p:extLst>
      <p:ext uri="{BB962C8B-B14F-4D97-AF65-F5344CB8AC3E}">
        <p14:creationId xmlns:p14="http://schemas.microsoft.com/office/powerpoint/2010/main" val="383632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12FA-2DF1-4A6C-9D59-464CC2532399}"/>
              </a:ext>
            </a:extLst>
          </p:cNvPr>
          <p:cNvSpPr>
            <a:spLocks noGrp="1"/>
          </p:cNvSpPr>
          <p:nvPr>
            <p:ph type="title"/>
          </p:nvPr>
        </p:nvSpPr>
        <p:spPr>
          <a:xfrm>
            <a:off x="1122229" y="2351403"/>
            <a:ext cx="4805384" cy="1478570"/>
          </a:xfrm>
        </p:spPr>
        <p:txBody>
          <a:bodyPr/>
          <a:lstStyle/>
          <a:p>
            <a:r>
              <a:rPr lang="en-US" dirty="0"/>
              <a:t>Arrays with more dimensions</a:t>
            </a:r>
          </a:p>
        </p:txBody>
      </p:sp>
      <p:pic>
        <p:nvPicPr>
          <p:cNvPr id="5" name="Picture 4">
            <a:extLst>
              <a:ext uri="{FF2B5EF4-FFF2-40B4-BE49-F238E27FC236}">
                <a16:creationId xmlns:a16="http://schemas.microsoft.com/office/drawing/2014/main" id="{D08F7CB9-F75B-4693-AA66-BF5B4542B40A}"/>
              </a:ext>
            </a:extLst>
          </p:cNvPr>
          <p:cNvPicPr>
            <a:picLocks noChangeAspect="1"/>
          </p:cNvPicPr>
          <p:nvPr/>
        </p:nvPicPr>
        <p:blipFill>
          <a:blip r:embed="rId2"/>
          <a:stretch>
            <a:fillRect/>
          </a:stretch>
        </p:blipFill>
        <p:spPr>
          <a:xfrm>
            <a:off x="6385879" y="285216"/>
            <a:ext cx="3455110" cy="6287568"/>
          </a:xfrm>
          <a:prstGeom prst="rect">
            <a:avLst/>
          </a:prstGeom>
        </p:spPr>
      </p:pic>
    </p:spTree>
    <p:extLst>
      <p:ext uri="{BB962C8B-B14F-4D97-AF65-F5344CB8AC3E}">
        <p14:creationId xmlns:p14="http://schemas.microsoft.com/office/powerpoint/2010/main" val="389727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5417-3192-441B-983D-197F6D0BE26E}"/>
              </a:ext>
            </a:extLst>
          </p:cNvPr>
          <p:cNvSpPr>
            <a:spLocks noGrp="1"/>
          </p:cNvSpPr>
          <p:nvPr>
            <p:ph type="title"/>
          </p:nvPr>
        </p:nvSpPr>
        <p:spPr/>
        <p:txBody>
          <a:bodyPr/>
          <a:lstStyle/>
          <a:p>
            <a:r>
              <a:rPr lang="en-US" dirty="0"/>
              <a:t>Nested loops and multi-dimensional arrays</a:t>
            </a:r>
          </a:p>
        </p:txBody>
      </p:sp>
      <p:sp>
        <p:nvSpPr>
          <p:cNvPr id="3" name="Content Placeholder 2">
            <a:extLst>
              <a:ext uri="{FF2B5EF4-FFF2-40B4-BE49-F238E27FC236}">
                <a16:creationId xmlns:a16="http://schemas.microsoft.com/office/drawing/2014/main" id="{23BC199D-B481-40AC-A197-359C710BE82A}"/>
              </a:ext>
            </a:extLst>
          </p:cNvPr>
          <p:cNvSpPr>
            <a:spLocks noGrp="1"/>
          </p:cNvSpPr>
          <p:nvPr>
            <p:ph idx="1"/>
          </p:nvPr>
        </p:nvSpPr>
        <p:spPr/>
        <p:txBody>
          <a:bodyPr/>
          <a:lstStyle/>
          <a:p>
            <a:r>
              <a:rPr lang="en-US" dirty="0"/>
              <a:t>To effectively process a multi-dimensional array, nested loops are required</a:t>
            </a:r>
          </a:p>
        </p:txBody>
      </p:sp>
      <p:pic>
        <p:nvPicPr>
          <p:cNvPr id="5" name="Picture 4">
            <a:extLst>
              <a:ext uri="{FF2B5EF4-FFF2-40B4-BE49-F238E27FC236}">
                <a16:creationId xmlns:a16="http://schemas.microsoft.com/office/drawing/2014/main" id="{72373996-A75A-4141-869D-FA0A0F378728}"/>
              </a:ext>
            </a:extLst>
          </p:cNvPr>
          <p:cNvPicPr>
            <a:picLocks noChangeAspect="1"/>
          </p:cNvPicPr>
          <p:nvPr/>
        </p:nvPicPr>
        <p:blipFill>
          <a:blip r:embed="rId3"/>
          <a:stretch>
            <a:fillRect/>
          </a:stretch>
        </p:blipFill>
        <p:spPr>
          <a:xfrm>
            <a:off x="1095142" y="3196930"/>
            <a:ext cx="10477342" cy="3235842"/>
          </a:xfrm>
          <a:prstGeom prst="rect">
            <a:avLst/>
          </a:prstGeom>
        </p:spPr>
      </p:pic>
    </p:spTree>
    <p:extLst>
      <p:ext uri="{BB962C8B-B14F-4D97-AF65-F5344CB8AC3E}">
        <p14:creationId xmlns:p14="http://schemas.microsoft.com/office/powerpoint/2010/main" val="72657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1CD3-C821-4EC4-80FA-32B745360B77}"/>
              </a:ext>
            </a:extLst>
          </p:cNvPr>
          <p:cNvSpPr>
            <a:spLocks noGrp="1"/>
          </p:cNvSpPr>
          <p:nvPr>
            <p:ph type="title"/>
          </p:nvPr>
        </p:nvSpPr>
        <p:spPr>
          <a:xfrm>
            <a:off x="1409978" y="272153"/>
            <a:ext cx="9905998" cy="1478570"/>
          </a:xfrm>
        </p:spPr>
        <p:txBody>
          <a:bodyPr/>
          <a:lstStyle/>
          <a:p>
            <a:r>
              <a:rPr lang="en-US" dirty="0"/>
              <a:t>Symbolic array</a:t>
            </a:r>
          </a:p>
        </p:txBody>
      </p:sp>
      <p:sp>
        <p:nvSpPr>
          <p:cNvPr id="3" name="Content Placeholder 2">
            <a:extLst>
              <a:ext uri="{FF2B5EF4-FFF2-40B4-BE49-F238E27FC236}">
                <a16:creationId xmlns:a16="http://schemas.microsoft.com/office/drawing/2014/main" id="{762F5F2B-9FA9-49C4-86B6-37D03ABAFF39}"/>
              </a:ext>
            </a:extLst>
          </p:cNvPr>
          <p:cNvSpPr>
            <a:spLocks noGrp="1"/>
          </p:cNvSpPr>
          <p:nvPr>
            <p:ph idx="1"/>
          </p:nvPr>
        </p:nvSpPr>
        <p:spPr>
          <a:xfrm>
            <a:off x="1143000" y="1469369"/>
            <a:ext cx="9905999" cy="3541714"/>
          </a:xfrm>
        </p:spPr>
        <p:txBody>
          <a:bodyPr/>
          <a:lstStyle/>
          <a:p>
            <a:r>
              <a:rPr lang="en-US" dirty="0"/>
              <a:t>Symbolic array definition refers to an array where we use symbolic constants to define array size instead of hardcoding a specific value every time</a:t>
            </a:r>
          </a:p>
          <a:p>
            <a:r>
              <a:rPr lang="en-US" dirty="0"/>
              <a:t>This approach offers more code readability and flexibility</a:t>
            </a:r>
          </a:p>
        </p:txBody>
      </p:sp>
      <p:pic>
        <p:nvPicPr>
          <p:cNvPr id="5" name="Picture 4">
            <a:extLst>
              <a:ext uri="{FF2B5EF4-FFF2-40B4-BE49-F238E27FC236}">
                <a16:creationId xmlns:a16="http://schemas.microsoft.com/office/drawing/2014/main" id="{FBAD8A1D-011C-4CE9-A11C-99371B746EA2}"/>
              </a:ext>
            </a:extLst>
          </p:cNvPr>
          <p:cNvPicPr>
            <a:picLocks noChangeAspect="1"/>
          </p:cNvPicPr>
          <p:nvPr/>
        </p:nvPicPr>
        <p:blipFill>
          <a:blip r:embed="rId3"/>
          <a:stretch>
            <a:fillRect/>
          </a:stretch>
        </p:blipFill>
        <p:spPr>
          <a:xfrm>
            <a:off x="1640166" y="3198701"/>
            <a:ext cx="7977020" cy="3320435"/>
          </a:xfrm>
          <a:prstGeom prst="rect">
            <a:avLst/>
          </a:prstGeom>
        </p:spPr>
      </p:pic>
    </p:spTree>
    <p:extLst>
      <p:ext uri="{BB962C8B-B14F-4D97-AF65-F5344CB8AC3E}">
        <p14:creationId xmlns:p14="http://schemas.microsoft.com/office/powerpoint/2010/main" val="53852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60D3-EE0D-4DCC-AEAD-90708658D734}"/>
              </a:ext>
            </a:extLst>
          </p:cNvPr>
          <p:cNvSpPr>
            <a:spLocks noGrp="1"/>
          </p:cNvSpPr>
          <p:nvPr>
            <p:ph type="title"/>
          </p:nvPr>
        </p:nvSpPr>
        <p:spPr/>
        <p:txBody>
          <a:bodyPr/>
          <a:lstStyle/>
          <a:p>
            <a:r>
              <a:rPr lang="en-US" dirty="0"/>
              <a:t>Strings in </a:t>
            </a:r>
            <a:r>
              <a:rPr lang="en-US" dirty="0" err="1"/>
              <a:t>c++</a:t>
            </a:r>
            <a:endParaRPr lang="en-US" dirty="0"/>
          </a:p>
        </p:txBody>
      </p:sp>
      <p:sp>
        <p:nvSpPr>
          <p:cNvPr id="3" name="Content Placeholder 2">
            <a:extLst>
              <a:ext uri="{FF2B5EF4-FFF2-40B4-BE49-F238E27FC236}">
                <a16:creationId xmlns:a16="http://schemas.microsoft.com/office/drawing/2014/main" id="{296DA79C-EEEA-4302-BF61-A946CF61B1BA}"/>
              </a:ext>
            </a:extLst>
          </p:cNvPr>
          <p:cNvSpPr>
            <a:spLocks noGrp="1"/>
          </p:cNvSpPr>
          <p:nvPr>
            <p:ph idx="1"/>
          </p:nvPr>
        </p:nvSpPr>
        <p:spPr/>
        <p:txBody>
          <a:bodyPr/>
          <a:lstStyle/>
          <a:p>
            <a:r>
              <a:rPr lang="en-US" dirty="0"/>
              <a:t>Strings in programming are sequences of characters, more commonly referred as information that holds some form of a text</a:t>
            </a:r>
          </a:p>
          <a:p>
            <a:r>
              <a:rPr lang="en-US" dirty="0"/>
              <a:t>String is a class in C++, we will talk about classes later but for now we can imagine them as more complex data types with different functions</a:t>
            </a:r>
          </a:p>
          <a:p>
            <a:r>
              <a:rPr lang="en-US" dirty="0"/>
              <a:t>Declaring a string variable is as easy as – </a:t>
            </a:r>
            <a:r>
              <a:rPr lang="en-US" dirty="0">
                <a:solidFill>
                  <a:srgbClr val="00B0F0"/>
                </a:solidFill>
              </a:rPr>
              <a:t>string</a:t>
            </a:r>
            <a:r>
              <a:rPr lang="en-US" dirty="0"/>
              <a:t> name = </a:t>
            </a:r>
            <a:r>
              <a:rPr lang="en-US" dirty="0">
                <a:solidFill>
                  <a:schemeClr val="accent6"/>
                </a:solidFill>
              </a:rPr>
              <a:t>“Guy”;</a:t>
            </a:r>
          </a:p>
          <a:p>
            <a:r>
              <a:rPr lang="en-US" dirty="0"/>
              <a:t>The string class in C++ offers various functions to manipulate text</a:t>
            </a:r>
          </a:p>
          <a:p>
            <a:endParaRPr lang="en-US" dirty="0"/>
          </a:p>
        </p:txBody>
      </p:sp>
    </p:spTree>
    <p:extLst>
      <p:ext uri="{BB962C8B-B14F-4D97-AF65-F5344CB8AC3E}">
        <p14:creationId xmlns:p14="http://schemas.microsoft.com/office/powerpoint/2010/main" val="87863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D0D9C-14FE-4FCC-9776-D89EE20BF527}"/>
              </a:ext>
            </a:extLst>
          </p:cNvPr>
          <p:cNvSpPr>
            <a:spLocks noGrp="1"/>
          </p:cNvSpPr>
          <p:nvPr>
            <p:ph idx="1"/>
          </p:nvPr>
        </p:nvSpPr>
        <p:spPr>
          <a:xfrm>
            <a:off x="1320455" y="1405425"/>
            <a:ext cx="9905999" cy="3541714"/>
          </a:xfrm>
        </p:spPr>
        <p:txBody>
          <a:bodyPr/>
          <a:lstStyle/>
          <a:p>
            <a:r>
              <a:rPr lang="en-US" dirty="0"/>
              <a:t>Strings can be declared statically and dynamically</a:t>
            </a:r>
          </a:p>
        </p:txBody>
      </p:sp>
      <p:pic>
        <p:nvPicPr>
          <p:cNvPr id="5" name="Picture 4">
            <a:extLst>
              <a:ext uri="{FF2B5EF4-FFF2-40B4-BE49-F238E27FC236}">
                <a16:creationId xmlns:a16="http://schemas.microsoft.com/office/drawing/2014/main" id="{2C84F43C-CFDF-4CCC-B6C7-BFA5A0CF2D6B}"/>
              </a:ext>
            </a:extLst>
          </p:cNvPr>
          <p:cNvPicPr>
            <a:picLocks noChangeAspect="1"/>
          </p:cNvPicPr>
          <p:nvPr/>
        </p:nvPicPr>
        <p:blipFill>
          <a:blip r:embed="rId3"/>
          <a:stretch>
            <a:fillRect/>
          </a:stretch>
        </p:blipFill>
        <p:spPr>
          <a:xfrm>
            <a:off x="1910470" y="2684351"/>
            <a:ext cx="6849865" cy="3123840"/>
          </a:xfrm>
          <a:prstGeom prst="rect">
            <a:avLst/>
          </a:prstGeom>
        </p:spPr>
      </p:pic>
    </p:spTree>
    <p:extLst>
      <p:ext uri="{BB962C8B-B14F-4D97-AF65-F5344CB8AC3E}">
        <p14:creationId xmlns:p14="http://schemas.microsoft.com/office/powerpoint/2010/main" val="91646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0CF9-9F01-4EF3-92CE-C8D4E864E9AE}"/>
              </a:ext>
            </a:extLst>
          </p:cNvPr>
          <p:cNvSpPr>
            <a:spLocks noGrp="1"/>
          </p:cNvSpPr>
          <p:nvPr>
            <p:ph type="title"/>
          </p:nvPr>
        </p:nvSpPr>
        <p:spPr/>
        <p:txBody>
          <a:bodyPr/>
          <a:lstStyle/>
          <a:p>
            <a:r>
              <a:rPr lang="en-US" dirty="0"/>
              <a:t>String operations</a:t>
            </a:r>
          </a:p>
        </p:txBody>
      </p:sp>
      <p:sp>
        <p:nvSpPr>
          <p:cNvPr id="3" name="Content Placeholder 2">
            <a:extLst>
              <a:ext uri="{FF2B5EF4-FFF2-40B4-BE49-F238E27FC236}">
                <a16:creationId xmlns:a16="http://schemas.microsoft.com/office/drawing/2014/main" id="{3502C61C-0DE9-4AE9-9329-C2B5D01E9D32}"/>
              </a:ext>
            </a:extLst>
          </p:cNvPr>
          <p:cNvSpPr>
            <a:spLocks noGrp="1"/>
          </p:cNvSpPr>
          <p:nvPr>
            <p:ph idx="1"/>
          </p:nvPr>
        </p:nvSpPr>
        <p:spPr/>
        <p:txBody>
          <a:bodyPr/>
          <a:lstStyle/>
          <a:p>
            <a:r>
              <a:rPr lang="en-US" dirty="0"/>
              <a:t>You can concatenate (add one to another) strings using the + operator</a:t>
            </a:r>
          </a:p>
        </p:txBody>
      </p:sp>
      <p:pic>
        <p:nvPicPr>
          <p:cNvPr id="5" name="Picture 4">
            <a:extLst>
              <a:ext uri="{FF2B5EF4-FFF2-40B4-BE49-F238E27FC236}">
                <a16:creationId xmlns:a16="http://schemas.microsoft.com/office/drawing/2014/main" id="{A64DCF78-6DB4-4D5A-850F-3A3E45C4F718}"/>
              </a:ext>
            </a:extLst>
          </p:cNvPr>
          <p:cNvPicPr>
            <a:picLocks noChangeAspect="1"/>
          </p:cNvPicPr>
          <p:nvPr/>
        </p:nvPicPr>
        <p:blipFill>
          <a:blip r:embed="rId3"/>
          <a:stretch>
            <a:fillRect/>
          </a:stretch>
        </p:blipFill>
        <p:spPr>
          <a:xfrm>
            <a:off x="1379526" y="3164464"/>
            <a:ext cx="7143750" cy="2524125"/>
          </a:xfrm>
          <a:prstGeom prst="rect">
            <a:avLst/>
          </a:prstGeom>
        </p:spPr>
      </p:pic>
    </p:spTree>
    <p:extLst>
      <p:ext uri="{BB962C8B-B14F-4D97-AF65-F5344CB8AC3E}">
        <p14:creationId xmlns:p14="http://schemas.microsoft.com/office/powerpoint/2010/main" val="239161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E13F-95A8-4B0F-A0B4-76BDF801298E}"/>
              </a:ext>
            </a:extLst>
          </p:cNvPr>
          <p:cNvSpPr>
            <a:spLocks noGrp="1"/>
          </p:cNvSpPr>
          <p:nvPr>
            <p:ph type="title"/>
          </p:nvPr>
        </p:nvSpPr>
        <p:spPr/>
        <p:txBody>
          <a:bodyPr/>
          <a:lstStyle/>
          <a:p>
            <a:r>
              <a:rPr lang="en-US" dirty="0"/>
              <a:t>String arrays</a:t>
            </a:r>
          </a:p>
        </p:txBody>
      </p:sp>
      <p:sp>
        <p:nvSpPr>
          <p:cNvPr id="3" name="Content Placeholder 2">
            <a:extLst>
              <a:ext uri="{FF2B5EF4-FFF2-40B4-BE49-F238E27FC236}">
                <a16:creationId xmlns:a16="http://schemas.microsoft.com/office/drawing/2014/main" id="{2FEE9C75-E679-4FBE-B693-83CF957E7E07}"/>
              </a:ext>
            </a:extLst>
          </p:cNvPr>
          <p:cNvSpPr>
            <a:spLocks noGrp="1"/>
          </p:cNvSpPr>
          <p:nvPr>
            <p:ph idx="1"/>
          </p:nvPr>
        </p:nvSpPr>
        <p:spPr/>
        <p:txBody>
          <a:bodyPr/>
          <a:lstStyle/>
          <a:p>
            <a:r>
              <a:rPr lang="en-US" dirty="0"/>
              <a:t>You can define an array of strings like any other array</a:t>
            </a:r>
          </a:p>
        </p:txBody>
      </p:sp>
      <p:pic>
        <p:nvPicPr>
          <p:cNvPr id="5" name="Picture 4">
            <a:extLst>
              <a:ext uri="{FF2B5EF4-FFF2-40B4-BE49-F238E27FC236}">
                <a16:creationId xmlns:a16="http://schemas.microsoft.com/office/drawing/2014/main" id="{1893FD4D-A315-4606-B544-24FD76CE68A6}"/>
              </a:ext>
            </a:extLst>
          </p:cNvPr>
          <p:cNvPicPr>
            <a:picLocks noChangeAspect="1"/>
          </p:cNvPicPr>
          <p:nvPr/>
        </p:nvPicPr>
        <p:blipFill>
          <a:blip r:embed="rId3"/>
          <a:stretch>
            <a:fillRect/>
          </a:stretch>
        </p:blipFill>
        <p:spPr>
          <a:xfrm>
            <a:off x="159660" y="3593755"/>
            <a:ext cx="11974316" cy="1982166"/>
          </a:xfrm>
          <a:prstGeom prst="rect">
            <a:avLst/>
          </a:prstGeom>
        </p:spPr>
      </p:pic>
    </p:spTree>
    <p:extLst>
      <p:ext uri="{BB962C8B-B14F-4D97-AF65-F5344CB8AC3E}">
        <p14:creationId xmlns:p14="http://schemas.microsoft.com/office/powerpoint/2010/main" val="58335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0CCA9-6D7E-4A4B-BB7C-5D082F45E3EF}"/>
              </a:ext>
            </a:extLst>
          </p:cNvPr>
          <p:cNvSpPr>
            <a:spLocks noGrp="1"/>
          </p:cNvSpPr>
          <p:nvPr>
            <p:ph idx="1"/>
          </p:nvPr>
        </p:nvSpPr>
        <p:spPr>
          <a:xfrm>
            <a:off x="374083" y="2345403"/>
            <a:ext cx="1940691" cy="2367274"/>
          </a:xfrm>
        </p:spPr>
        <p:txBody>
          <a:bodyPr>
            <a:normAutofit/>
          </a:bodyPr>
          <a:lstStyle/>
          <a:p>
            <a:r>
              <a:rPr lang="en-US" dirty="0"/>
              <a:t>Multi-dimensional string arrays are also possible</a:t>
            </a:r>
          </a:p>
        </p:txBody>
      </p:sp>
      <p:pic>
        <p:nvPicPr>
          <p:cNvPr id="5" name="Picture 4">
            <a:extLst>
              <a:ext uri="{FF2B5EF4-FFF2-40B4-BE49-F238E27FC236}">
                <a16:creationId xmlns:a16="http://schemas.microsoft.com/office/drawing/2014/main" id="{763D61C4-FD55-4E6A-83FB-EFD063F12EEB}"/>
              </a:ext>
            </a:extLst>
          </p:cNvPr>
          <p:cNvPicPr>
            <a:picLocks noChangeAspect="1"/>
          </p:cNvPicPr>
          <p:nvPr/>
        </p:nvPicPr>
        <p:blipFill>
          <a:blip r:embed="rId3"/>
          <a:stretch>
            <a:fillRect/>
          </a:stretch>
        </p:blipFill>
        <p:spPr>
          <a:xfrm>
            <a:off x="2513934" y="381000"/>
            <a:ext cx="8801100" cy="6477000"/>
          </a:xfrm>
          <a:prstGeom prst="rect">
            <a:avLst/>
          </a:prstGeom>
        </p:spPr>
      </p:pic>
    </p:spTree>
    <p:extLst>
      <p:ext uri="{BB962C8B-B14F-4D97-AF65-F5344CB8AC3E}">
        <p14:creationId xmlns:p14="http://schemas.microsoft.com/office/powerpoint/2010/main" val="490110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386CB32-5652-4D70-B966-799412EE046A}"/>
              </a:ext>
            </a:extLst>
          </p:cNvPr>
          <p:cNvPicPr>
            <a:picLocks noChangeAspect="1"/>
          </p:cNvPicPr>
          <p:nvPr/>
        </p:nvPicPr>
        <p:blipFill>
          <a:blip r:embed="rId3"/>
          <a:stretch>
            <a:fillRect/>
          </a:stretch>
        </p:blipFill>
        <p:spPr>
          <a:xfrm>
            <a:off x="1691640" y="700306"/>
            <a:ext cx="9232495" cy="6157694"/>
          </a:xfrm>
          <a:prstGeom prst="rect">
            <a:avLst/>
          </a:prstGeom>
        </p:spPr>
      </p:pic>
      <p:sp>
        <p:nvSpPr>
          <p:cNvPr id="5" name="TextBox 4">
            <a:extLst>
              <a:ext uri="{FF2B5EF4-FFF2-40B4-BE49-F238E27FC236}">
                <a16:creationId xmlns:a16="http://schemas.microsoft.com/office/drawing/2014/main" id="{0F91E9B7-3A0F-4C2C-8E79-12001A296D0C}"/>
              </a:ext>
            </a:extLst>
          </p:cNvPr>
          <p:cNvSpPr txBox="1"/>
          <p:nvPr/>
        </p:nvSpPr>
        <p:spPr>
          <a:xfrm>
            <a:off x="2331720" y="64008"/>
            <a:ext cx="6199632" cy="584775"/>
          </a:xfrm>
          <a:prstGeom prst="rect">
            <a:avLst/>
          </a:prstGeom>
          <a:noFill/>
        </p:spPr>
        <p:txBody>
          <a:bodyPr wrap="square" rtlCol="0">
            <a:spAutoFit/>
          </a:bodyPr>
          <a:lstStyle/>
          <a:p>
            <a:r>
              <a:rPr lang="en-US" sz="3200" dirty="0"/>
              <a:t>Useful string and char functions</a:t>
            </a:r>
          </a:p>
        </p:txBody>
      </p:sp>
    </p:spTree>
    <p:extLst>
      <p:ext uri="{BB962C8B-B14F-4D97-AF65-F5344CB8AC3E}">
        <p14:creationId xmlns:p14="http://schemas.microsoft.com/office/powerpoint/2010/main" val="45793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F6C5-7B69-42FE-93C9-CDB0E882D87C}"/>
              </a:ext>
            </a:extLst>
          </p:cNvPr>
          <p:cNvSpPr>
            <a:spLocks noGrp="1"/>
          </p:cNvSpPr>
          <p:nvPr>
            <p:ph type="title"/>
          </p:nvPr>
        </p:nvSpPr>
        <p:spPr>
          <a:xfrm>
            <a:off x="1414546" y="660082"/>
            <a:ext cx="9905998" cy="1478570"/>
          </a:xfrm>
        </p:spPr>
        <p:txBody>
          <a:bodyPr/>
          <a:lstStyle/>
          <a:p>
            <a:r>
              <a:rPr lang="en-US" dirty="0"/>
              <a:t>Agenda</a:t>
            </a:r>
          </a:p>
        </p:txBody>
      </p:sp>
      <p:sp>
        <p:nvSpPr>
          <p:cNvPr id="3" name="Content Placeholder 2">
            <a:extLst>
              <a:ext uri="{FF2B5EF4-FFF2-40B4-BE49-F238E27FC236}">
                <a16:creationId xmlns:a16="http://schemas.microsoft.com/office/drawing/2014/main" id="{41F5CAEB-17B5-47C0-9920-1F1662BFEC88}"/>
              </a:ext>
            </a:extLst>
          </p:cNvPr>
          <p:cNvSpPr>
            <a:spLocks noGrp="1"/>
          </p:cNvSpPr>
          <p:nvPr>
            <p:ph idx="1"/>
          </p:nvPr>
        </p:nvSpPr>
        <p:spPr/>
        <p:txBody>
          <a:bodyPr>
            <a:normAutofit/>
          </a:bodyPr>
          <a:lstStyle/>
          <a:p>
            <a:r>
              <a:rPr lang="en-US" dirty="0"/>
              <a:t>Arrays</a:t>
            </a:r>
          </a:p>
          <a:p>
            <a:r>
              <a:rPr lang="en-US" dirty="0"/>
              <a:t>Accessing array elements</a:t>
            </a:r>
          </a:p>
          <a:p>
            <a:r>
              <a:rPr lang="en-US" dirty="0"/>
              <a:t>Arrays and loops</a:t>
            </a:r>
          </a:p>
          <a:p>
            <a:r>
              <a:rPr lang="en-US" dirty="0"/>
              <a:t>Multidimensional arrays</a:t>
            </a:r>
          </a:p>
          <a:p>
            <a:r>
              <a:rPr lang="en-US" dirty="0"/>
              <a:t>Strings</a:t>
            </a:r>
          </a:p>
          <a:p>
            <a:r>
              <a:rPr lang="en-US" dirty="0"/>
              <a:t>String functions</a:t>
            </a:r>
          </a:p>
          <a:p>
            <a:endParaRPr lang="en-US" dirty="0"/>
          </a:p>
        </p:txBody>
      </p:sp>
    </p:spTree>
    <p:extLst>
      <p:ext uri="{BB962C8B-B14F-4D97-AF65-F5344CB8AC3E}">
        <p14:creationId xmlns:p14="http://schemas.microsoft.com/office/powerpoint/2010/main" val="3912935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269C-7AE4-4960-9925-2ACD93C82CCD}"/>
              </a:ext>
            </a:extLst>
          </p:cNvPr>
          <p:cNvSpPr>
            <a:spLocks noGrp="1"/>
          </p:cNvSpPr>
          <p:nvPr>
            <p:ph type="title"/>
          </p:nvPr>
        </p:nvSpPr>
        <p:spPr/>
        <p:txBody>
          <a:bodyPr/>
          <a:lstStyle/>
          <a:p>
            <a:r>
              <a:rPr lang="en-US" dirty="0"/>
              <a:t>Strings as arrays</a:t>
            </a:r>
          </a:p>
        </p:txBody>
      </p:sp>
      <p:sp>
        <p:nvSpPr>
          <p:cNvPr id="3" name="Content Placeholder 2">
            <a:extLst>
              <a:ext uri="{FF2B5EF4-FFF2-40B4-BE49-F238E27FC236}">
                <a16:creationId xmlns:a16="http://schemas.microsoft.com/office/drawing/2014/main" id="{3159CAED-333F-497F-B6E0-4B3A2880271F}"/>
              </a:ext>
            </a:extLst>
          </p:cNvPr>
          <p:cNvSpPr>
            <a:spLocks noGrp="1"/>
          </p:cNvSpPr>
          <p:nvPr>
            <p:ph idx="1"/>
          </p:nvPr>
        </p:nvSpPr>
        <p:spPr>
          <a:xfrm>
            <a:off x="1141412" y="2249487"/>
            <a:ext cx="1966269" cy="3541714"/>
          </a:xfrm>
        </p:spPr>
        <p:txBody>
          <a:bodyPr/>
          <a:lstStyle/>
          <a:p>
            <a:r>
              <a:rPr lang="en-US" dirty="0"/>
              <a:t>You can treat strings as arrays of </a:t>
            </a:r>
            <a:r>
              <a:rPr lang="en-US" dirty="0">
                <a:solidFill>
                  <a:srgbClr val="00B0F0"/>
                </a:solidFill>
              </a:rPr>
              <a:t>char</a:t>
            </a:r>
            <a:r>
              <a:rPr lang="en-US" dirty="0"/>
              <a:t> data types</a:t>
            </a:r>
          </a:p>
        </p:txBody>
      </p:sp>
      <p:pic>
        <p:nvPicPr>
          <p:cNvPr id="5" name="Picture 4">
            <a:extLst>
              <a:ext uri="{FF2B5EF4-FFF2-40B4-BE49-F238E27FC236}">
                <a16:creationId xmlns:a16="http://schemas.microsoft.com/office/drawing/2014/main" id="{C9FE0867-EDF9-4F69-A0FE-B1BE9C961451}"/>
              </a:ext>
            </a:extLst>
          </p:cNvPr>
          <p:cNvPicPr>
            <a:picLocks noChangeAspect="1"/>
          </p:cNvPicPr>
          <p:nvPr/>
        </p:nvPicPr>
        <p:blipFill>
          <a:blip r:embed="rId3"/>
          <a:stretch>
            <a:fillRect/>
          </a:stretch>
        </p:blipFill>
        <p:spPr>
          <a:xfrm>
            <a:off x="3694168" y="2192382"/>
            <a:ext cx="8172270" cy="2859199"/>
          </a:xfrm>
          <a:prstGeom prst="rect">
            <a:avLst/>
          </a:prstGeom>
        </p:spPr>
      </p:pic>
    </p:spTree>
    <p:extLst>
      <p:ext uri="{BB962C8B-B14F-4D97-AF65-F5344CB8AC3E}">
        <p14:creationId xmlns:p14="http://schemas.microsoft.com/office/powerpoint/2010/main" val="1713011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A168B3-3D54-47F5-AC63-94C6C6642B26}"/>
              </a:ext>
            </a:extLst>
          </p:cNvPr>
          <p:cNvPicPr>
            <a:picLocks noChangeAspect="1"/>
          </p:cNvPicPr>
          <p:nvPr/>
        </p:nvPicPr>
        <p:blipFill>
          <a:blip r:embed="rId3"/>
          <a:stretch>
            <a:fillRect/>
          </a:stretch>
        </p:blipFill>
        <p:spPr>
          <a:xfrm>
            <a:off x="1252537" y="358219"/>
            <a:ext cx="9888874" cy="5172941"/>
          </a:xfrm>
          <a:prstGeom prst="rect">
            <a:avLst/>
          </a:prstGeom>
        </p:spPr>
      </p:pic>
    </p:spTree>
    <p:extLst>
      <p:ext uri="{BB962C8B-B14F-4D97-AF65-F5344CB8AC3E}">
        <p14:creationId xmlns:p14="http://schemas.microsoft.com/office/powerpoint/2010/main" val="3869439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4E05-F095-441C-B4A1-8AC8C397BEF4}"/>
              </a:ext>
            </a:extLst>
          </p:cNvPr>
          <p:cNvSpPr>
            <a:spLocks noGrp="1"/>
          </p:cNvSpPr>
          <p:nvPr>
            <p:ph type="title"/>
          </p:nvPr>
        </p:nvSpPr>
        <p:spPr/>
        <p:txBody>
          <a:bodyPr/>
          <a:lstStyle/>
          <a:p>
            <a:r>
              <a:rPr lang="en-US" dirty="0"/>
              <a:t>Practical work 1</a:t>
            </a:r>
          </a:p>
        </p:txBody>
      </p:sp>
      <p:sp>
        <p:nvSpPr>
          <p:cNvPr id="3" name="Content Placeholder 2">
            <a:extLst>
              <a:ext uri="{FF2B5EF4-FFF2-40B4-BE49-F238E27FC236}">
                <a16:creationId xmlns:a16="http://schemas.microsoft.com/office/drawing/2014/main" id="{E160D8CB-734C-4FC3-8B0D-1280937E2BE3}"/>
              </a:ext>
            </a:extLst>
          </p:cNvPr>
          <p:cNvSpPr>
            <a:spLocks noGrp="1"/>
          </p:cNvSpPr>
          <p:nvPr>
            <p:ph idx="1"/>
          </p:nvPr>
        </p:nvSpPr>
        <p:spPr/>
        <p:txBody>
          <a:bodyPr/>
          <a:lstStyle/>
          <a:p>
            <a:r>
              <a:rPr lang="en-US" dirty="0"/>
              <a:t>Create an array with a size of your choice and data type of your choice</a:t>
            </a:r>
          </a:p>
          <a:p>
            <a:r>
              <a:rPr lang="en-US" dirty="0"/>
              <a:t>Let user enter the elements of the array</a:t>
            </a:r>
          </a:p>
          <a:p>
            <a:r>
              <a:rPr lang="en-US" dirty="0"/>
              <a:t>After receiving the inputs, print the content of the array in reverse</a:t>
            </a:r>
          </a:p>
        </p:txBody>
      </p:sp>
    </p:spTree>
    <p:extLst>
      <p:ext uri="{BB962C8B-B14F-4D97-AF65-F5344CB8AC3E}">
        <p14:creationId xmlns:p14="http://schemas.microsoft.com/office/powerpoint/2010/main" val="86490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61B4-C48B-4790-AAC6-A521401E6B20}"/>
              </a:ext>
            </a:extLst>
          </p:cNvPr>
          <p:cNvSpPr>
            <a:spLocks noGrp="1"/>
          </p:cNvSpPr>
          <p:nvPr>
            <p:ph type="title"/>
          </p:nvPr>
        </p:nvSpPr>
        <p:spPr/>
        <p:txBody>
          <a:bodyPr/>
          <a:lstStyle/>
          <a:p>
            <a:r>
              <a:rPr lang="en-US" dirty="0"/>
              <a:t>Practical work 2</a:t>
            </a:r>
          </a:p>
        </p:txBody>
      </p:sp>
      <p:sp>
        <p:nvSpPr>
          <p:cNvPr id="3" name="Content Placeholder 2">
            <a:extLst>
              <a:ext uri="{FF2B5EF4-FFF2-40B4-BE49-F238E27FC236}">
                <a16:creationId xmlns:a16="http://schemas.microsoft.com/office/drawing/2014/main" id="{1618B3AB-0258-4958-9A85-355162C33ABD}"/>
              </a:ext>
            </a:extLst>
          </p:cNvPr>
          <p:cNvSpPr>
            <a:spLocks noGrp="1"/>
          </p:cNvSpPr>
          <p:nvPr>
            <p:ph idx="1"/>
          </p:nvPr>
        </p:nvSpPr>
        <p:spPr/>
        <p:txBody>
          <a:bodyPr>
            <a:normAutofit lnSpcReduction="10000"/>
          </a:bodyPr>
          <a:lstStyle/>
          <a:p>
            <a:r>
              <a:rPr lang="en-US" dirty="0"/>
              <a:t>Declare two 4x4 matrices named </a:t>
            </a:r>
            <a:r>
              <a:rPr lang="en-US" dirty="0" err="1"/>
              <a:t>matrixA</a:t>
            </a:r>
            <a:r>
              <a:rPr lang="en-US" dirty="0"/>
              <a:t> and </a:t>
            </a:r>
            <a:r>
              <a:rPr lang="en-US" dirty="0" err="1"/>
              <a:t>matrixB</a:t>
            </a:r>
            <a:r>
              <a:rPr lang="en-US" dirty="0"/>
              <a:t> of type double (or float)</a:t>
            </a:r>
          </a:p>
          <a:p>
            <a:r>
              <a:rPr lang="en-US" dirty="0"/>
              <a:t>Let the user enter their values</a:t>
            </a:r>
          </a:p>
          <a:p>
            <a:r>
              <a:rPr lang="en-US" dirty="0"/>
              <a:t>Perform a + operation on A and B matrices, save the result into another array and output it</a:t>
            </a:r>
          </a:p>
          <a:p>
            <a:r>
              <a:rPr lang="en-US" dirty="0"/>
              <a:t>Adding two matrices is just adding values of cells, so if A[0,1] = 2 and B[0,1] = 5, then C[0,1] = 2 + 5 = 7, where C is the resulting matrix</a:t>
            </a:r>
          </a:p>
          <a:p>
            <a:endParaRPr lang="en-US" dirty="0"/>
          </a:p>
        </p:txBody>
      </p:sp>
    </p:spTree>
    <p:extLst>
      <p:ext uri="{BB962C8B-B14F-4D97-AF65-F5344CB8AC3E}">
        <p14:creationId xmlns:p14="http://schemas.microsoft.com/office/powerpoint/2010/main" val="2302086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27C9-131B-45E7-B11E-741E61040456}"/>
              </a:ext>
            </a:extLst>
          </p:cNvPr>
          <p:cNvSpPr>
            <a:spLocks noGrp="1"/>
          </p:cNvSpPr>
          <p:nvPr>
            <p:ph type="title"/>
          </p:nvPr>
        </p:nvSpPr>
        <p:spPr/>
        <p:txBody>
          <a:bodyPr/>
          <a:lstStyle/>
          <a:p>
            <a:r>
              <a:rPr lang="en-US" dirty="0"/>
              <a:t>Practical work 3</a:t>
            </a:r>
          </a:p>
        </p:txBody>
      </p:sp>
      <p:sp>
        <p:nvSpPr>
          <p:cNvPr id="3" name="Content Placeholder 2">
            <a:extLst>
              <a:ext uri="{FF2B5EF4-FFF2-40B4-BE49-F238E27FC236}">
                <a16:creationId xmlns:a16="http://schemas.microsoft.com/office/drawing/2014/main" id="{5FD23864-590B-4D9D-9035-6104764ADCFC}"/>
              </a:ext>
            </a:extLst>
          </p:cNvPr>
          <p:cNvSpPr>
            <a:spLocks noGrp="1"/>
          </p:cNvSpPr>
          <p:nvPr>
            <p:ph idx="1"/>
          </p:nvPr>
        </p:nvSpPr>
        <p:spPr/>
        <p:txBody>
          <a:bodyPr/>
          <a:lstStyle/>
          <a:p>
            <a:r>
              <a:rPr lang="en-US" dirty="0"/>
              <a:t>Create an array of 10 strings</a:t>
            </a:r>
          </a:p>
          <a:p>
            <a:r>
              <a:rPr lang="en-US" dirty="0"/>
              <a:t>Ask the user to enter the values of each of the strings</a:t>
            </a:r>
          </a:p>
          <a:p>
            <a:r>
              <a:rPr lang="en-US" dirty="0"/>
              <a:t>Then ask the user to enter a text (minimum 3 characters) that they would like to search for</a:t>
            </a:r>
          </a:p>
          <a:p>
            <a:r>
              <a:rPr lang="en-US" dirty="0"/>
              <a:t>Go through the array of your strings, write any string that contains the search text</a:t>
            </a:r>
          </a:p>
        </p:txBody>
      </p:sp>
    </p:spTree>
    <p:extLst>
      <p:ext uri="{BB962C8B-B14F-4D97-AF65-F5344CB8AC3E}">
        <p14:creationId xmlns:p14="http://schemas.microsoft.com/office/powerpoint/2010/main" val="173619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AD628-152A-4553-8020-E3CD995BEE9F}"/>
              </a:ext>
            </a:extLst>
          </p:cNvPr>
          <p:cNvSpPr>
            <a:spLocks noGrp="1"/>
          </p:cNvSpPr>
          <p:nvPr>
            <p:ph idx="1"/>
          </p:nvPr>
        </p:nvSpPr>
        <p:spPr>
          <a:xfrm>
            <a:off x="1246908" y="3779094"/>
            <a:ext cx="5057976" cy="2798618"/>
          </a:xfrm>
        </p:spPr>
        <p:txBody>
          <a:bodyPr>
            <a:normAutofit/>
          </a:bodyPr>
          <a:lstStyle/>
          <a:p>
            <a:r>
              <a:rPr lang="en-US" dirty="0"/>
              <a:t>Arrays are data structures that store multiple values of the same data type</a:t>
            </a:r>
          </a:p>
          <a:p>
            <a:r>
              <a:rPr lang="en-US" dirty="0"/>
              <a:t>They allow us to group and access a collection of elements using a single variable name</a:t>
            </a:r>
          </a:p>
          <a:p>
            <a:endParaRPr lang="en-US" dirty="0"/>
          </a:p>
        </p:txBody>
      </p:sp>
      <p:pic>
        <p:nvPicPr>
          <p:cNvPr id="8" name="Picture 7">
            <a:extLst>
              <a:ext uri="{FF2B5EF4-FFF2-40B4-BE49-F238E27FC236}">
                <a16:creationId xmlns:a16="http://schemas.microsoft.com/office/drawing/2014/main" id="{D4818271-F834-4D6B-B39A-4921AAE43978}"/>
              </a:ext>
            </a:extLst>
          </p:cNvPr>
          <p:cNvPicPr>
            <a:picLocks noChangeAspect="1"/>
          </p:cNvPicPr>
          <p:nvPr/>
        </p:nvPicPr>
        <p:blipFill>
          <a:blip r:embed="rId2"/>
          <a:stretch>
            <a:fillRect/>
          </a:stretch>
        </p:blipFill>
        <p:spPr>
          <a:xfrm>
            <a:off x="1732884" y="280288"/>
            <a:ext cx="9144000" cy="3028950"/>
          </a:xfrm>
          <a:prstGeom prst="rect">
            <a:avLst/>
          </a:prstGeom>
        </p:spPr>
      </p:pic>
      <p:sp>
        <p:nvSpPr>
          <p:cNvPr id="9" name="Content Placeholder 2">
            <a:extLst>
              <a:ext uri="{FF2B5EF4-FFF2-40B4-BE49-F238E27FC236}">
                <a16:creationId xmlns:a16="http://schemas.microsoft.com/office/drawing/2014/main" id="{E94A6E38-C5B9-450B-93D0-5E7F48829E3D}"/>
              </a:ext>
            </a:extLst>
          </p:cNvPr>
          <p:cNvSpPr txBox="1">
            <a:spLocks/>
          </p:cNvSpPr>
          <p:nvPr/>
        </p:nvSpPr>
        <p:spPr>
          <a:xfrm>
            <a:off x="6629931" y="3779094"/>
            <a:ext cx="5057976" cy="27986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Arrays have a fixed size, which is defined when declaring the array</a:t>
            </a:r>
          </a:p>
          <a:p>
            <a:r>
              <a:rPr lang="en-US" dirty="0"/>
              <a:t>Array elements are access using an index, starting at 0 </a:t>
            </a:r>
          </a:p>
        </p:txBody>
      </p:sp>
    </p:spTree>
    <p:extLst>
      <p:ext uri="{BB962C8B-B14F-4D97-AF65-F5344CB8AC3E}">
        <p14:creationId xmlns:p14="http://schemas.microsoft.com/office/powerpoint/2010/main" val="248302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3903-4ACC-4A14-B80F-D0961E188358}"/>
              </a:ext>
            </a:extLst>
          </p:cNvPr>
          <p:cNvSpPr>
            <a:spLocks noGrp="1"/>
          </p:cNvSpPr>
          <p:nvPr>
            <p:ph type="title"/>
          </p:nvPr>
        </p:nvSpPr>
        <p:spPr/>
        <p:txBody>
          <a:bodyPr/>
          <a:lstStyle/>
          <a:p>
            <a:r>
              <a:rPr lang="en-US" dirty="0"/>
              <a:t>Arrays in </a:t>
            </a:r>
            <a:r>
              <a:rPr lang="en-US" dirty="0" err="1"/>
              <a:t>c++</a:t>
            </a:r>
            <a:endParaRPr lang="en-US" dirty="0"/>
          </a:p>
        </p:txBody>
      </p:sp>
      <p:sp>
        <p:nvSpPr>
          <p:cNvPr id="3" name="Content Placeholder 2">
            <a:extLst>
              <a:ext uri="{FF2B5EF4-FFF2-40B4-BE49-F238E27FC236}">
                <a16:creationId xmlns:a16="http://schemas.microsoft.com/office/drawing/2014/main" id="{87FB0AD2-8E4F-4415-A53A-C0EF42FDD13B}"/>
              </a:ext>
            </a:extLst>
          </p:cNvPr>
          <p:cNvSpPr>
            <a:spLocks noGrp="1"/>
          </p:cNvSpPr>
          <p:nvPr>
            <p:ph idx="1"/>
          </p:nvPr>
        </p:nvSpPr>
        <p:spPr/>
        <p:txBody>
          <a:bodyPr/>
          <a:lstStyle/>
          <a:p>
            <a:r>
              <a:rPr lang="en-US" dirty="0"/>
              <a:t>Syntax for declaring arrays: </a:t>
            </a:r>
            <a:r>
              <a:rPr lang="en-US" dirty="0" err="1">
                <a:solidFill>
                  <a:srgbClr val="00B0F0"/>
                </a:solidFill>
              </a:rPr>
              <a:t>data_type</a:t>
            </a:r>
            <a:r>
              <a:rPr lang="en-US" dirty="0"/>
              <a:t> </a:t>
            </a:r>
            <a:r>
              <a:rPr lang="en-US" dirty="0" err="1"/>
              <a:t>arrayName</a:t>
            </a:r>
            <a:r>
              <a:rPr lang="en-US" dirty="0"/>
              <a:t>[size];</a:t>
            </a:r>
          </a:p>
          <a:p>
            <a:r>
              <a:rPr lang="en-US" dirty="0"/>
              <a:t>In C++ arrays use zero-based indexing, first element starts at 0, the second at 1, and so on</a:t>
            </a:r>
          </a:p>
          <a:p>
            <a:r>
              <a:rPr lang="en-US" dirty="0"/>
              <a:t>To access an array element, you use </a:t>
            </a:r>
            <a:r>
              <a:rPr lang="en-US" dirty="0" err="1">
                <a:solidFill>
                  <a:srgbClr val="00B0F0"/>
                </a:solidFill>
              </a:rPr>
              <a:t>arrayName</a:t>
            </a:r>
            <a:r>
              <a:rPr lang="en-US" dirty="0">
                <a:solidFill>
                  <a:srgbClr val="00B0F0"/>
                </a:solidFill>
              </a:rPr>
              <a:t>[index]</a:t>
            </a:r>
            <a:r>
              <a:rPr lang="en-US" dirty="0"/>
              <a:t> syntax</a:t>
            </a:r>
          </a:p>
          <a:p>
            <a:r>
              <a:rPr lang="en-US" dirty="0"/>
              <a:t>You can use the syntax above to assign some value to an element inside the array, or to obtain it and use it for different purposes, such as arithmetic operations and printing</a:t>
            </a:r>
          </a:p>
        </p:txBody>
      </p:sp>
    </p:spTree>
    <p:extLst>
      <p:ext uri="{BB962C8B-B14F-4D97-AF65-F5344CB8AC3E}">
        <p14:creationId xmlns:p14="http://schemas.microsoft.com/office/powerpoint/2010/main" val="176884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1F5D61-35BA-4725-A7C0-958DD211C994}"/>
              </a:ext>
            </a:extLst>
          </p:cNvPr>
          <p:cNvPicPr>
            <a:picLocks noChangeAspect="1"/>
          </p:cNvPicPr>
          <p:nvPr/>
        </p:nvPicPr>
        <p:blipFill>
          <a:blip r:embed="rId3"/>
          <a:stretch>
            <a:fillRect/>
          </a:stretch>
        </p:blipFill>
        <p:spPr>
          <a:xfrm>
            <a:off x="1162049" y="1942068"/>
            <a:ext cx="10175003" cy="2808976"/>
          </a:xfrm>
          <a:prstGeom prst="rect">
            <a:avLst/>
          </a:prstGeom>
        </p:spPr>
      </p:pic>
    </p:spTree>
    <p:extLst>
      <p:ext uri="{BB962C8B-B14F-4D97-AF65-F5344CB8AC3E}">
        <p14:creationId xmlns:p14="http://schemas.microsoft.com/office/powerpoint/2010/main" val="126211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954D-06C0-4C45-BC70-CD1B5C053330}"/>
              </a:ext>
            </a:extLst>
          </p:cNvPr>
          <p:cNvSpPr>
            <a:spLocks noGrp="1"/>
          </p:cNvSpPr>
          <p:nvPr>
            <p:ph type="title"/>
          </p:nvPr>
        </p:nvSpPr>
        <p:spPr/>
        <p:txBody>
          <a:bodyPr/>
          <a:lstStyle/>
          <a:p>
            <a:r>
              <a:rPr lang="en-US" dirty="0"/>
              <a:t>Array initialization</a:t>
            </a:r>
          </a:p>
        </p:txBody>
      </p:sp>
      <p:sp>
        <p:nvSpPr>
          <p:cNvPr id="3" name="Content Placeholder 2">
            <a:extLst>
              <a:ext uri="{FF2B5EF4-FFF2-40B4-BE49-F238E27FC236}">
                <a16:creationId xmlns:a16="http://schemas.microsoft.com/office/drawing/2014/main" id="{07C19050-EFCF-4EBB-9FEC-C9EF76F72383}"/>
              </a:ext>
            </a:extLst>
          </p:cNvPr>
          <p:cNvSpPr>
            <a:spLocks noGrp="1"/>
          </p:cNvSpPr>
          <p:nvPr>
            <p:ph idx="1"/>
          </p:nvPr>
        </p:nvSpPr>
        <p:spPr/>
        <p:txBody>
          <a:bodyPr/>
          <a:lstStyle/>
          <a:p>
            <a:r>
              <a:rPr lang="en-US" dirty="0"/>
              <a:t>There are two methods of initializing an array</a:t>
            </a:r>
          </a:p>
          <a:p>
            <a:pPr lvl="1"/>
            <a:r>
              <a:rPr lang="en-US" dirty="0"/>
              <a:t>Individual element assignment: assign values to array elements one by one</a:t>
            </a:r>
          </a:p>
          <a:p>
            <a:pPr lvl="1"/>
            <a:r>
              <a:rPr lang="en-US" dirty="0"/>
              <a:t>Compound assignment: initialize the entire array with a list of values</a:t>
            </a:r>
          </a:p>
          <a:p>
            <a:pPr lvl="1"/>
            <a:endParaRPr lang="en-US" dirty="0"/>
          </a:p>
        </p:txBody>
      </p:sp>
      <p:pic>
        <p:nvPicPr>
          <p:cNvPr id="5" name="Picture 4">
            <a:extLst>
              <a:ext uri="{FF2B5EF4-FFF2-40B4-BE49-F238E27FC236}">
                <a16:creationId xmlns:a16="http://schemas.microsoft.com/office/drawing/2014/main" id="{94D755AE-BCC3-4CFA-940E-1B8788721B51}"/>
              </a:ext>
            </a:extLst>
          </p:cNvPr>
          <p:cNvPicPr>
            <a:picLocks noChangeAspect="1"/>
          </p:cNvPicPr>
          <p:nvPr/>
        </p:nvPicPr>
        <p:blipFill>
          <a:blip r:embed="rId3"/>
          <a:stretch>
            <a:fillRect/>
          </a:stretch>
        </p:blipFill>
        <p:spPr>
          <a:xfrm>
            <a:off x="1467382" y="3628626"/>
            <a:ext cx="7791717" cy="3057346"/>
          </a:xfrm>
          <a:prstGeom prst="rect">
            <a:avLst/>
          </a:prstGeom>
        </p:spPr>
      </p:pic>
    </p:spTree>
    <p:extLst>
      <p:ext uri="{BB962C8B-B14F-4D97-AF65-F5344CB8AC3E}">
        <p14:creationId xmlns:p14="http://schemas.microsoft.com/office/powerpoint/2010/main" val="96082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CF09-C905-4FD5-99C2-A2B96CDEC717}"/>
              </a:ext>
            </a:extLst>
          </p:cNvPr>
          <p:cNvSpPr>
            <a:spLocks noGrp="1"/>
          </p:cNvSpPr>
          <p:nvPr>
            <p:ph type="title"/>
          </p:nvPr>
        </p:nvSpPr>
        <p:spPr/>
        <p:txBody>
          <a:bodyPr/>
          <a:lstStyle/>
          <a:p>
            <a:r>
              <a:rPr lang="en-US" dirty="0"/>
              <a:t>Arrays and loops</a:t>
            </a:r>
          </a:p>
        </p:txBody>
      </p:sp>
      <p:sp>
        <p:nvSpPr>
          <p:cNvPr id="3" name="Content Placeholder 2">
            <a:extLst>
              <a:ext uri="{FF2B5EF4-FFF2-40B4-BE49-F238E27FC236}">
                <a16:creationId xmlns:a16="http://schemas.microsoft.com/office/drawing/2014/main" id="{8B8687A6-7DCF-4497-ABFB-D0CE3FABCB20}"/>
              </a:ext>
            </a:extLst>
          </p:cNvPr>
          <p:cNvSpPr>
            <a:spLocks noGrp="1"/>
          </p:cNvSpPr>
          <p:nvPr>
            <p:ph idx="1"/>
          </p:nvPr>
        </p:nvSpPr>
        <p:spPr/>
        <p:txBody>
          <a:bodyPr/>
          <a:lstStyle/>
          <a:p>
            <a:r>
              <a:rPr lang="en-US" dirty="0"/>
              <a:t>Arrays and loops work well together for processing multiple elements</a:t>
            </a:r>
          </a:p>
        </p:txBody>
      </p:sp>
      <p:pic>
        <p:nvPicPr>
          <p:cNvPr id="5" name="Picture 4">
            <a:extLst>
              <a:ext uri="{FF2B5EF4-FFF2-40B4-BE49-F238E27FC236}">
                <a16:creationId xmlns:a16="http://schemas.microsoft.com/office/drawing/2014/main" id="{5076C2DB-48F3-4537-A9AC-C628F3A50807}"/>
              </a:ext>
            </a:extLst>
          </p:cNvPr>
          <p:cNvPicPr>
            <a:picLocks noChangeAspect="1"/>
          </p:cNvPicPr>
          <p:nvPr/>
        </p:nvPicPr>
        <p:blipFill>
          <a:blip r:embed="rId3"/>
          <a:stretch>
            <a:fillRect/>
          </a:stretch>
        </p:blipFill>
        <p:spPr>
          <a:xfrm>
            <a:off x="2249698" y="2943521"/>
            <a:ext cx="4880066" cy="3295961"/>
          </a:xfrm>
          <a:prstGeom prst="rect">
            <a:avLst/>
          </a:prstGeom>
        </p:spPr>
      </p:pic>
    </p:spTree>
    <p:extLst>
      <p:ext uri="{BB962C8B-B14F-4D97-AF65-F5344CB8AC3E}">
        <p14:creationId xmlns:p14="http://schemas.microsoft.com/office/powerpoint/2010/main" val="3976730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7498-72B5-4492-8193-CAECE4C2FB9C}"/>
              </a:ext>
            </a:extLst>
          </p:cNvPr>
          <p:cNvSpPr>
            <a:spLocks noGrp="1"/>
          </p:cNvSpPr>
          <p:nvPr>
            <p:ph type="title"/>
          </p:nvPr>
        </p:nvSpPr>
        <p:spPr/>
        <p:txBody>
          <a:bodyPr/>
          <a:lstStyle/>
          <a:p>
            <a:r>
              <a:rPr lang="en-US" dirty="0"/>
              <a:t>Input an array</a:t>
            </a:r>
          </a:p>
        </p:txBody>
      </p:sp>
      <p:sp>
        <p:nvSpPr>
          <p:cNvPr id="3" name="Content Placeholder 2">
            <a:extLst>
              <a:ext uri="{FF2B5EF4-FFF2-40B4-BE49-F238E27FC236}">
                <a16:creationId xmlns:a16="http://schemas.microsoft.com/office/drawing/2014/main" id="{D2A27490-9250-4178-92FB-B48578C05715}"/>
              </a:ext>
            </a:extLst>
          </p:cNvPr>
          <p:cNvSpPr>
            <a:spLocks noGrp="1"/>
          </p:cNvSpPr>
          <p:nvPr>
            <p:ph idx="1"/>
          </p:nvPr>
        </p:nvSpPr>
        <p:spPr/>
        <p:txBody>
          <a:bodyPr/>
          <a:lstStyle/>
          <a:p>
            <a:r>
              <a:rPr lang="en-US" dirty="0"/>
              <a:t>With loops it’s possible to easily enter the array elements from input</a:t>
            </a:r>
          </a:p>
        </p:txBody>
      </p:sp>
      <p:pic>
        <p:nvPicPr>
          <p:cNvPr id="5" name="Picture 4">
            <a:extLst>
              <a:ext uri="{FF2B5EF4-FFF2-40B4-BE49-F238E27FC236}">
                <a16:creationId xmlns:a16="http://schemas.microsoft.com/office/drawing/2014/main" id="{7BDFD283-CF6A-4ADE-A3FC-ADD0625300B3}"/>
              </a:ext>
            </a:extLst>
          </p:cNvPr>
          <p:cNvPicPr>
            <a:picLocks noChangeAspect="1"/>
          </p:cNvPicPr>
          <p:nvPr/>
        </p:nvPicPr>
        <p:blipFill>
          <a:blip r:embed="rId3"/>
          <a:stretch>
            <a:fillRect/>
          </a:stretch>
        </p:blipFill>
        <p:spPr>
          <a:xfrm>
            <a:off x="1461522" y="2898552"/>
            <a:ext cx="9153192" cy="3438083"/>
          </a:xfrm>
          <a:prstGeom prst="rect">
            <a:avLst/>
          </a:prstGeom>
        </p:spPr>
      </p:pic>
    </p:spTree>
    <p:extLst>
      <p:ext uri="{BB962C8B-B14F-4D97-AF65-F5344CB8AC3E}">
        <p14:creationId xmlns:p14="http://schemas.microsoft.com/office/powerpoint/2010/main" val="153125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CCE2-B44F-4361-BB2C-F695A61A1C92}"/>
              </a:ext>
            </a:extLst>
          </p:cNvPr>
          <p:cNvSpPr>
            <a:spLocks noGrp="1"/>
          </p:cNvSpPr>
          <p:nvPr>
            <p:ph type="title"/>
          </p:nvPr>
        </p:nvSpPr>
        <p:spPr/>
        <p:txBody>
          <a:bodyPr/>
          <a:lstStyle/>
          <a:p>
            <a:r>
              <a:rPr lang="en-US" dirty="0"/>
              <a:t>Array dimensions</a:t>
            </a:r>
          </a:p>
        </p:txBody>
      </p:sp>
      <p:sp>
        <p:nvSpPr>
          <p:cNvPr id="3" name="Content Placeholder 2">
            <a:extLst>
              <a:ext uri="{FF2B5EF4-FFF2-40B4-BE49-F238E27FC236}">
                <a16:creationId xmlns:a16="http://schemas.microsoft.com/office/drawing/2014/main" id="{598568FD-2F9C-4F58-A228-11A12B50FC8C}"/>
              </a:ext>
            </a:extLst>
          </p:cNvPr>
          <p:cNvSpPr>
            <a:spLocks noGrp="1"/>
          </p:cNvSpPr>
          <p:nvPr>
            <p:ph idx="1"/>
          </p:nvPr>
        </p:nvSpPr>
        <p:spPr/>
        <p:txBody>
          <a:bodyPr/>
          <a:lstStyle/>
          <a:p>
            <a:r>
              <a:rPr lang="en-US" dirty="0"/>
              <a:t>There can be multi-dimensional arrays</a:t>
            </a:r>
          </a:p>
          <a:p>
            <a:r>
              <a:rPr lang="en-US" dirty="0"/>
              <a:t>In previous examples, we used a one-dimensional array</a:t>
            </a:r>
          </a:p>
          <a:p>
            <a:r>
              <a:rPr lang="en-US" dirty="0"/>
              <a:t>To define more than one dimension, we have to add </a:t>
            </a:r>
            <a:r>
              <a:rPr lang="en-US" dirty="0">
                <a:solidFill>
                  <a:srgbClr val="00B0F0"/>
                </a:solidFill>
              </a:rPr>
              <a:t>[size] </a:t>
            </a:r>
            <a:r>
              <a:rPr lang="en-US" dirty="0"/>
              <a:t>to the declaration of the array</a:t>
            </a:r>
          </a:p>
          <a:p>
            <a:r>
              <a:rPr lang="en-US" dirty="0"/>
              <a:t>To access an element, use</a:t>
            </a:r>
            <a:r>
              <a:rPr lang="en-US" dirty="0">
                <a:solidFill>
                  <a:srgbClr val="00B0F0"/>
                </a:solidFill>
              </a:rPr>
              <a:t> [index1][index2] </a:t>
            </a:r>
            <a:r>
              <a:rPr lang="en-US" dirty="0"/>
              <a:t>syntax</a:t>
            </a:r>
          </a:p>
        </p:txBody>
      </p:sp>
      <p:pic>
        <p:nvPicPr>
          <p:cNvPr id="5" name="Picture 4">
            <a:extLst>
              <a:ext uri="{FF2B5EF4-FFF2-40B4-BE49-F238E27FC236}">
                <a16:creationId xmlns:a16="http://schemas.microsoft.com/office/drawing/2014/main" id="{87E19D56-68CF-4836-984B-EF258DAD4CA9}"/>
              </a:ext>
            </a:extLst>
          </p:cNvPr>
          <p:cNvPicPr>
            <a:picLocks noChangeAspect="1"/>
          </p:cNvPicPr>
          <p:nvPr/>
        </p:nvPicPr>
        <p:blipFill>
          <a:blip r:embed="rId3"/>
          <a:stretch>
            <a:fillRect/>
          </a:stretch>
        </p:blipFill>
        <p:spPr>
          <a:xfrm>
            <a:off x="7874619" y="4084288"/>
            <a:ext cx="3172792" cy="2436490"/>
          </a:xfrm>
          <a:prstGeom prst="rect">
            <a:avLst/>
          </a:prstGeom>
        </p:spPr>
      </p:pic>
    </p:spTree>
    <p:extLst>
      <p:ext uri="{BB962C8B-B14F-4D97-AF65-F5344CB8AC3E}">
        <p14:creationId xmlns:p14="http://schemas.microsoft.com/office/powerpoint/2010/main" val="3289982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3136</TotalTime>
  <Words>2116</Words>
  <Application>Microsoft Office PowerPoint</Application>
  <PresentationFormat>Widescreen</PresentationFormat>
  <Paragraphs>340</Paragraphs>
  <Slides>24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Cascadia Mono</vt:lpstr>
      <vt:lpstr>Times New Roman</vt:lpstr>
      <vt:lpstr>Tw Cen MT</vt:lpstr>
      <vt:lpstr>Circuit</vt:lpstr>
      <vt:lpstr>PRINCIPLES OF PROGRAMMING</vt:lpstr>
      <vt:lpstr>Agenda</vt:lpstr>
      <vt:lpstr>PowerPoint Presentation</vt:lpstr>
      <vt:lpstr>Arrays in c++</vt:lpstr>
      <vt:lpstr>PowerPoint Presentation</vt:lpstr>
      <vt:lpstr>Array initialization</vt:lpstr>
      <vt:lpstr>Arrays and loops</vt:lpstr>
      <vt:lpstr>Input an array</vt:lpstr>
      <vt:lpstr>Array dimensions</vt:lpstr>
      <vt:lpstr>Compound multi dimensional array initialization</vt:lpstr>
      <vt:lpstr>Arrays with more dimensions</vt:lpstr>
      <vt:lpstr>Nested loops and multi-dimensional arrays</vt:lpstr>
      <vt:lpstr>Symbolic array</vt:lpstr>
      <vt:lpstr>Strings in c++</vt:lpstr>
      <vt:lpstr>PowerPoint Presentation</vt:lpstr>
      <vt:lpstr>String operations</vt:lpstr>
      <vt:lpstr>String arrays</vt:lpstr>
      <vt:lpstr>PowerPoint Presentation</vt:lpstr>
      <vt:lpstr>PowerPoint Presentation</vt:lpstr>
      <vt:lpstr>Strings as arrays</vt:lpstr>
      <vt:lpstr>PowerPoint Presentation</vt:lpstr>
      <vt:lpstr>Practical work 1</vt:lpstr>
      <vt:lpstr>Practical work 2</vt:lpstr>
      <vt:lpstr>Practical work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PROGRAMMING</dc:title>
  <dc:creator>Nika Narushvili</dc:creator>
  <cp:lastModifiedBy>IBSU Lecturer</cp:lastModifiedBy>
  <cp:revision>134</cp:revision>
  <dcterms:created xsi:type="dcterms:W3CDTF">2023-09-21T14:14:36Z</dcterms:created>
  <dcterms:modified xsi:type="dcterms:W3CDTF">2023-11-03T07:15:02Z</dcterms:modified>
</cp:coreProperties>
</file>