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</p:sldMasterIdLst>
  <p:notesMasterIdLst>
    <p:notesMasterId r:id="rId20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88825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AT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268" name="PlaceHolder 2"/>
          <p:cNvSpPr>
            <a:spLocks noGrp="1"/>
          </p:cNvSpPr>
          <p:nvPr>
            <p:ph type="hd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AT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269" name="PlaceHolder 3"/>
          <p:cNvSpPr>
            <a:spLocks noGrp="1"/>
          </p:cNvSpPr>
          <p:nvPr>
            <p:ph type="dt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AT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270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AT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271" name="PlaceHolder 5"/>
          <p:cNvSpPr>
            <a:spLocks noGrp="1"/>
          </p:cNvSpPr>
          <p:nvPr>
            <p:ph type="sldNum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A388CD5-8DE1-471C-BE6B-9270F6E8069D}" type="slidenum">
              <a:rPr lang="de-AT" sz="1400" b="0" strike="noStrike" spc="-1">
                <a:latin typeface="Times New Roman"/>
              </a:rPr>
              <a:t>‹Nr.›</a:t>
            </a:fld>
            <a:endParaRPr lang="de-A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AT" sz="2000" b="0" strike="noStrike" spc="-1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18986C7-8390-4648-A7BB-6F6C8F676728}" type="slidenum">
              <a:rPr lang="de-AT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de-AT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AT" sz="2000" b="0" strike="noStrike" spc="-1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1087139-1650-449F-9FC9-A0A2A3614D23}" type="slidenum">
              <a:rPr lang="de-AT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de-AT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AT" sz="2000" b="0" strike="noStrike" spc="-1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2D3893B-125C-45F6-85CE-73D68976D484}" type="slidenum">
              <a:rPr lang="de-AT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de-AT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AT" sz="2000" b="0" strike="noStrike" spc="-1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643E327-C4BE-4928-A95F-92C864737639}" type="slidenum">
              <a:rPr lang="de-AT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de-AT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AT" sz="2000" b="0" strike="noStrike" spc="-1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C4A502D-F984-4ECB-A001-6238E84BF45C}" type="slidenum">
              <a:rPr lang="de-AT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de-AT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AT" sz="2000" b="0" strike="noStrike" spc="-1"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5C93FF2-38A2-4759-B45B-6338F337830C}" type="slidenum">
              <a:rPr lang="de-AT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de-AT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AT" sz="2000" b="0" strike="noStrike" spc="-1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F9C3159-1067-43AA-A83D-13E9417ECA9E}" type="slidenum">
              <a:rPr lang="de-AT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de-AT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AT" sz="2000" b="0" strike="noStrike" spc="-1"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55CD270-C515-447A-9A1E-7A8E75BCF9B8}" type="slidenum">
              <a:rPr lang="de-AT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de-AT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AT" sz="2000" b="0" strike="noStrike" spc="-1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A0455C6-2757-4188-896E-F45E1776D94C}" type="slidenum">
              <a:rPr lang="de-AT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de-AT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AT" sz="2000" b="0" strike="noStrike" spc="-1"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E0A7953-35AF-4027-AFD4-703A471B43F3}" type="slidenum">
              <a:rPr lang="de-AT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de-AT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522440" y="2636640"/>
            <a:ext cx="9143280" cy="1371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1522440" y="2636640"/>
            <a:ext cx="9143280" cy="1371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1522440" y="2636640"/>
            <a:ext cx="9143280" cy="1371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1522440" y="2636640"/>
            <a:ext cx="9143280" cy="1371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2440" y="2636640"/>
            <a:ext cx="9143280" cy="1371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ubTitle"/>
          </p:nvPr>
        </p:nvSpPr>
        <p:spPr>
          <a:xfrm>
            <a:off x="1522440" y="2636640"/>
            <a:ext cx="9143280" cy="1371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27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28" name="PlaceHolder 7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ubTitle"/>
          </p:nvPr>
        </p:nvSpPr>
        <p:spPr>
          <a:xfrm>
            <a:off x="1522440" y="2636640"/>
            <a:ext cx="9143280" cy="1371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59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65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66" name="PlaceHolder 7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4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AT" sz="18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AT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AT" sz="18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1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18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latin typeface="Arial"/>
              </a:rPr>
              <a:t>Siebte Gliederungsebene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1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18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AT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AT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AT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522440" y="1371600"/>
            <a:ext cx="9143280" cy="3504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AT" sz="18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7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1486080" y="1989000"/>
            <a:ext cx="9143280" cy="191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AT" sz="9600" b="0" strike="noStrike" spc="-1">
                <a:solidFill>
                  <a:srgbClr val="000000"/>
                </a:solidFill>
                <a:latin typeface="Century Gothic"/>
              </a:rPr>
              <a:t>ANGST</a:t>
            </a:r>
            <a:endParaRPr lang="de-AT" sz="9600" b="0" strike="noStrike" spc="-1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5720" y="5782320"/>
            <a:ext cx="8228880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AT" sz="2400" b="0" strike="noStrike" spc="-1">
                <a:solidFill>
                  <a:srgbClr val="000000"/>
                </a:solidFill>
                <a:latin typeface="Century Gothic"/>
              </a:rPr>
              <a:t>Präsentation von Sara Panturu &amp; Sandro Tadic</a:t>
            </a:r>
            <a:endParaRPr lang="de-AT" sz="24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1000"/>
                                        <p:tgtEl>
                                          <p:spTgt spid="273">
                                            <p:txEl>
                                              <p:pRg st="0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1522440" y="533520"/>
            <a:ext cx="96004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de-AT" sz="4400" b="0" strike="noStrike" cap="small" spc="-1" dirty="0">
                <a:solidFill>
                  <a:srgbClr val="000000"/>
                </a:solidFill>
                <a:latin typeface="Century Gothic"/>
              </a:rPr>
              <a:t>Angst bei den Tieren</a:t>
            </a:r>
            <a:endParaRPr lang="de-AT" sz="4400" b="0" strike="noStrike" spc="-1" dirty="0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621720" y="2061000"/>
            <a:ext cx="7272000" cy="31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69791"/>
              </a:buClr>
              <a:buFont typeface="Wingdings" charset="2"/>
              <a:buChar char=""/>
            </a:pPr>
            <a:r>
              <a:rPr lang="de-AT" sz="2400" b="0" strike="noStrike" spc="-1" dirty="0">
                <a:solidFill>
                  <a:srgbClr val="000000"/>
                </a:solidFill>
                <a:latin typeface="Century Gothic"/>
                <a:ea typeface="DejaVu Sans"/>
              </a:rPr>
              <a:t>Feindschema angeboren</a:t>
            </a:r>
            <a:endParaRPr lang="de-AT" sz="24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69791"/>
              </a:buClr>
              <a:buFont typeface="Wingdings" charset="2"/>
              <a:buChar char=""/>
            </a:pPr>
            <a:r>
              <a:rPr lang="de-AT" sz="2000" b="0" strike="noStrike" spc="-1" dirty="0">
                <a:solidFill>
                  <a:srgbClr val="000000"/>
                </a:solidFill>
                <a:latin typeface="Century Gothic"/>
                <a:ea typeface="DejaVu Sans"/>
              </a:rPr>
              <a:t>Chemische Schreckstoffe lösen </a:t>
            </a:r>
            <a:br>
              <a:rPr dirty="0"/>
            </a:br>
            <a:r>
              <a:rPr lang="de-AT" sz="2000" b="0" strike="noStrike" spc="-1" dirty="0">
                <a:solidFill>
                  <a:srgbClr val="000000"/>
                </a:solidFill>
                <a:latin typeface="Century Gothic"/>
                <a:ea typeface="DejaVu Sans"/>
              </a:rPr>
              <a:t>Schreckreaktionen aus</a:t>
            </a:r>
            <a:endParaRPr lang="de-AT" sz="20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69791"/>
              </a:buClr>
              <a:buFont typeface="Wingdings" charset="2"/>
              <a:buChar char=""/>
            </a:pPr>
            <a:r>
              <a:rPr lang="de-AT" sz="2400" b="0" strike="noStrike" spc="-1" dirty="0">
                <a:solidFill>
                  <a:srgbClr val="000000"/>
                </a:solidFill>
                <a:latin typeface="Century Gothic"/>
                <a:ea typeface="DejaVu Sans"/>
              </a:rPr>
              <a:t>Sie leben in ständiger Angst</a:t>
            </a:r>
            <a:endParaRPr lang="de-AT" sz="24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69791"/>
              </a:buClr>
              <a:buFont typeface="Wingdings" charset="2"/>
              <a:buChar char=""/>
            </a:pPr>
            <a:r>
              <a:rPr lang="de-AT" sz="2000" b="0" strike="noStrike" spc="-1" dirty="0">
                <a:solidFill>
                  <a:srgbClr val="000000"/>
                </a:solidFill>
                <a:latin typeface="Century Gothic"/>
                <a:ea typeface="DejaVu Sans"/>
              </a:rPr>
              <a:t>Diese Angst ist lebenswichtig</a:t>
            </a:r>
            <a:endParaRPr lang="de-AT" sz="20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69791"/>
              </a:buClr>
              <a:buFont typeface="Wingdings" charset="2"/>
              <a:buChar char=""/>
            </a:pPr>
            <a:r>
              <a:rPr lang="de-AT" sz="2400" b="0" strike="noStrike" spc="-1" dirty="0">
                <a:solidFill>
                  <a:srgbClr val="000000"/>
                </a:solidFill>
                <a:latin typeface="Century Gothic"/>
                <a:ea typeface="DejaVu Sans"/>
              </a:rPr>
              <a:t>Akinese(Totstellreflex)</a:t>
            </a:r>
            <a:endParaRPr lang="de-AT" sz="24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69791"/>
              </a:buClr>
              <a:buFont typeface="Wingdings" charset="2"/>
              <a:buChar char=""/>
            </a:pPr>
            <a:r>
              <a:rPr lang="de-AT" sz="2000" b="0" strike="noStrike" spc="-1" dirty="0">
                <a:solidFill>
                  <a:srgbClr val="000000"/>
                </a:solidFill>
                <a:latin typeface="Century Gothic"/>
                <a:ea typeface="DejaVu Sans"/>
              </a:rPr>
              <a:t>Nur bei manchen Arten</a:t>
            </a:r>
            <a:endParaRPr lang="de-AT" sz="2000" b="0" strike="noStrike" spc="-1" dirty="0">
              <a:latin typeface="Arial"/>
            </a:endParaRPr>
          </a:p>
        </p:txBody>
      </p:sp>
      <p:pic>
        <p:nvPicPr>
          <p:cNvPr id="303" name="Grafik 302"/>
          <p:cNvPicPr/>
          <p:nvPr/>
        </p:nvPicPr>
        <p:blipFill>
          <a:blip r:embed="rId3"/>
          <a:stretch/>
        </p:blipFill>
        <p:spPr>
          <a:xfrm>
            <a:off x="6507720" y="3816000"/>
            <a:ext cx="2840760" cy="2077920"/>
          </a:xfrm>
          <a:prstGeom prst="rect">
            <a:avLst/>
          </a:prstGeom>
          <a:ln>
            <a:noFill/>
          </a:ln>
        </p:spPr>
      </p:pic>
      <p:pic>
        <p:nvPicPr>
          <p:cNvPr id="304" name="Grafik 303"/>
          <p:cNvPicPr/>
          <p:nvPr/>
        </p:nvPicPr>
        <p:blipFill>
          <a:blip r:embed="rId4"/>
          <a:stretch/>
        </p:blipFill>
        <p:spPr>
          <a:xfrm>
            <a:off x="8361000" y="1471680"/>
            <a:ext cx="2942640" cy="1695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0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75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125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" dur="125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125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1486080" y="548640"/>
            <a:ext cx="96004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e-AT" sz="4800" b="0" strike="noStrike" cap="small" spc="-1">
                <a:solidFill>
                  <a:srgbClr val="000000"/>
                </a:solidFill>
                <a:latin typeface="Century Gothic"/>
              </a:rPr>
              <a:t>Ethische Fragen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2602080" y="2565000"/>
            <a:ext cx="6984000" cy="2497320"/>
          </a:xfrm>
          <a:prstGeom prst="rect">
            <a:avLst/>
          </a:prstGeom>
          <a:noFill/>
          <a:ln>
            <a:noFill/>
          </a:ln>
          <a:effectLst>
            <a:glow rad="1803400">
              <a:schemeClr val="accent1"/>
            </a:glow>
            <a:reflection stA="45000" endPos="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AT" sz="2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Kann man im Leben glücklich sein, während man Angst hat?</a:t>
            </a:r>
            <a:endParaRPr lang="de-AT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AT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AT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AT" sz="2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Verändert die Angst das Leben? </a:t>
            </a:r>
            <a:endParaRPr lang="de-A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AT" sz="28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circle(in)">
                                      <p:cBhvr additive="repl">
                                        <p:cTn id="7" dur="225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1" dur="1500" fill="hold"/>
                                        <p:tgtEl>
                                          <p:spTgt spid="306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2" dur="1500" fill="hold"/>
                                        <p:tgtEl>
                                          <p:spTgt spid="306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3" dur="1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1522440" y="1124640"/>
            <a:ext cx="9143280" cy="350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AT" sz="7200" b="0" strike="noStrike" spc="-1">
                <a:solidFill>
                  <a:srgbClr val="000000"/>
                </a:solidFill>
                <a:latin typeface="Palatino Linotype"/>
              </a:rPr>
              <a:t>Vielen Dank für Eure Aufmerksamkeit</a:t>
            </a:r>
            <a:endParaRPr lang="de-AT" sz="7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75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75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75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522440" y="533520"/>
            <a:ext cx="96004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de-AT" sz="4800" b="0" strike="noStrike" cap="small" spc="-1">
                <a:solidFill>
                  <a:srgbClr val="000000"/>
                </a:solidFill>
                <a:latin typeface="Century Gothic"/>
              </a:rPr>
              <a:t>W</a:t>
            </a:r>
            <a:r>
              <a:rPr lang="de-AT" sz="4400" b="0" strike="noStrike" cap="small" spc="-1">
                <a:solidFill>
                  <a:srgbClr val="000000"/>
                </a:solidFill>
                <a:latin typeface="Century Gothic"/>
              </a:rPr>
              <a:t>as ist </a:t>
            </a:r>
            <a:r>
              <a:rPr lang="de-AT" sz="4800" b="0" strike="noStrike" cap="small" spc="-1">
                <a:solidFill>
                  <a:srgbClr val="000000"/>
                </a:solidFill>
                <a:latin typeface="Century Gothic"/>
              </a:rPr>
              <a:t>A</a:t>
            </a:r>
            <a:r>
              <a:rPr lang="de-AT" sz="4400" b="0" strike="noStrike" cap="small" spc="-1">
                <a:solidFill>
                  <a:srgbClr val="000000"/>
                </a:solidFill>
                <a:latin typeface="Century Gothic"/>
              </a:rPr>
              <a:t>ngst?</a:t>
            </a:r>
            <a:endParaRPr lang="de-AT" sz="4400" b="0" strike="noStrike" spc="-1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1486080" y="2133720"/>
            <a:ext cx="9600480" cy="419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3920" indent="-223200">
              <a:lnSpc>
                <a:spcPct val="100000"/>
              </a:lnSpc>
              <a:spcBef>
                <a:spcPts val="1800"/>
              </a:spcBef>
              <a:buClr>
                <a:srgbClr val="069791"/>
              </a:buClr>
              <a:buFont typeface="Arial"/>
              <a:buChar char="•"/>
            </a:pPr>
            <a:r>
              <a:rPr lang="de-AT" sz="2600" b="0" strike="noStrike" spc="-1" dirty="0">
                <a:solidFill>
                  <a:srgbClr val="000000"/>
                </a:solidFill>
                <a:latin typeface="Century Gothic"/>
              </a:rPr>
              <a:t>Der Zustand, in dem man sich vor jemandem/etwas fürchtet</a:t>
            </a:r>
            <a:endParaRPr lang="de-AT" sz="2600" b="0" strike="noStrike" spc="-1" dirty="0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800"/>
              </a:spcBef>
              <a:buClr>
                <a:srgbClr val="069791"/>
              </a:buClr>
              <a:buFont typeface="Arial"/>
              <a:buChar char="•"/>
            </a:pPr>
            <a:r>
              <a:rPr lang="de-AT" sz="2600" b="0" strike="noStrike" spc="-1" dirty="0">
                <a:solidFill>
                  <a:srgbClr val="000000"/>
                </a:solidFill>
                <a:latin typeface="Century Gothic"/>
              </a:rPr>
              <a:t>Griechisch: „</a:t>
            </a:r>
            <a:r>
              <a:rPr lang="de-AT" sz="2600" b="0" strike="noStrike" spc="-1" dirty="0" err="1">
                <a:solidFill>
                  <a:srgbClr val="000000"/>
                </a:solidFill>
                <a:latin typeface="Century Gothic"/>
              </a:rPr>
              <a:t>agchein</a:t>
            </a:r>
            <a:r>
              <a:rPr lang="de-AT" sz="2600" b="0" strike="noStrike" spc="-1" dirty="0">
                <a:solidFill>
                  <a:srgbClr val="000000"/>
                </a:solidFill>
                <a:latin typeface="Century Gothic"/>
              </a:rPr>
              <a:t>“		=         </a:t>
            </a:r>
            <a:r>
              <a:rPr lang="de-AT" sz="2600" b="0" strike="noStrike" spc="-1" dirty="0">
                <a:solidFill>
                  <a:srgbClr val="069791"/>
                </a:solidFill>
                <a:latin typeface="Century Gothic"/>
              </a:rPr>
              <a:t>„würgen“</a:t>
            </a:r>
            <a:endParaRPr lang="de-AT" sz="2600" b="0" strike="noStrike" spc="-1" dirty="0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800"/>
              </a:spcBef>
              <a:buClr>
                <a:srgbClr val="069791"/>
              </a:buClr>
              <a:buFont typeface="Arial"/>
              <a:buChar char="•"/>
            </a:pPr>
            <a:r>
              <a:rPr lang="de-AT" sz="2600" b="0" strike="noStrike" spc="-1" dirty="0">
                <a:solidFill>
                  <a:srgbClr val="000000"/>
                </a:solidFill>
                <a:latin typeface="Century Gothic"/>
              </a:rPr>
              <a:t>Lateinisch: „</a:t>
            </a:r>
            <a:r>
              <a:rPr lang="de-AT" sz="2600" b="0" strike="noStrike" spc="-1" dirty="0" err="1">
                <a:solidFill>
                  <a:srgbClr val="000000"/>
                </a:solidFill>
                <a:latin typeface="Century Gothic"/>
              </a:rPr>
              <a:t>angere</a:t>
            </a:r>
            <a:r>
              <a:rPr lang="de-AT" sz="2600" b="0" strike="noStrike" spc="-1" dirty="0">
                <a:solidFill>
                  <a:srgbClr val="000000"/>
                </a:solidFill>
                <a:latin typeface="Century Gothic"/>
              </a:rPr>
              <a:t>“			</a:t>
            </a:r>
            <a:endParaRPr lang="de-AT" sz="2600" b="0" strike="noStrike" spc="-1" dirty="0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800"/>
              </a:spcBef>
              <a:buClr>
                <a:srgbClr val="069791"/>
              </a:buClr>
              <a:buFont typeface="Arial"/>
              <a:buChar char="•"/>
            </a:pPr>
            <a:r>
              <a:rPr lang="de-AT" sz="2600" b="0" strike="noStrike" spc="-1" dirty="0">
                <a:solidFill>
                  <a:srgbClr val="000000"/>
                </a:solidFill>
                <a:latin typeface="Century Gothic"/>
              </a:rPr>
              <a:t>Sie hält uns davon ab, Risiken einzugehen</a:t>
            </a:r>
            <a:endParaRPr lang="de-AT" sz="2600" b="0" strike="noStrike" spc="-1" dirty="0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5344200" y="3416040"/>
            <a:ext cx="1423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2">
                <a:lumMod val="7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4"/>
          <p:cNvSpPr/>
          <p:nvPr/>
        </p:nvSpPr>
        <p:spPr>
          <a:xfrm flipV="1">
            <a:off x="5184000" y="3519360"/>
            <a:ext cx="1655640" cy="439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2">
                <a:lumMod val="7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8" name="Picture 2"/>
          <p:cNvPicPr/>
          <p:nvPr/>
        </p:nvPicPr>
        <p:blipFill>
          <a:blip r:embed="rId3"/>
          <a:stretch/>
        </p:blipFill>
        <p:spPr>
          <a:xfrm>
            <a:off x="333720" y="4653000"/>
            <a:ext cx="1796400" cy="1916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0" y="266760"/>
            <a:ext cx="121424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de-AT" sz="4000" b="0" strike="noStrike" cap="small" spc="-1">
                <a:solidFill>
                  <a:srgbClr val="000000"/>
                </a:solidFill>
                <a:latin typeface="Century Gothic"/>
              </a:rPr>
              <a:t>Unterschied zwischen Angst, Phobie, Furcht &amp; Panik</a:t>
            </a:r>
            <a:endParaRPr lang="de-AT" sz="40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1522440" y="1828800"/>
            <a:ext cx="9600480" cy="419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223920" indent="-223200">
              <a:lnSpc>
                <a:spcPct val="100000"/>
              </a:lnSpc>
              <a:spcBef>
                <a:spcPts val="1800"/>
              </a:spcBef>
              <a:buClr>
                <a:srgbClr val="069791"/>
              </a:buClr>
              <a:buFont typeface="Wingdings" charset="2"/>
              <a:buChar char=""/>
            </a:pPr>
            <a:r>
              <a:rPr lang="de-AT" sz="2400" b="0" strike="noStrike" spc="-1">
                <a:solidFill>
                  <a:srgbClr val="000000"/>
                </a:solidFill>
                <a:latin typeface="Century Gothic"/>
              </a:rPr>
              <a:t>Angst: </a:t>
            </a:r>
            <a:endParaRPr lang="de-AT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de-AT" sz="2400" b="0" strike="noStrike" spc="-1">
                <a:solidFill>
                  <a:srgbClr val="000000"/>
                </a:solidFill>
                <a:latin typeface="Century Gothic"/>
              </a:rPr>
              <a:t>    ist ein Gefühlszustand</a:t>
            </a:r>
            <a:endParaRPr lang="de-AT" sz="2400" b="0" strike="noStrike" spc="-1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800"/>
              </a:spcBef>
              <a:buClr>
                <a:srgbClr val="069791"/>
              </a:buClr>
              <a:buFont typeface="Wingdings" charset="2"/>
              <a:buChar char=""/>
            </a:pPr>
            <a:r>
              <a:rPr lang="de-AT" sz="2400" b="0" strike="noStrike" spc="-1">
                <a:solidFill>
                  <a:srgbClr val="000000"/>
                </a:solidFill>
                <a:latin typeface="Century Gothic"/>
              </a:rPr>
              <a:t>Furcht:</a:t>
            </a:r>
            <a:endParaRPr lang="de-AT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de-AT" sz="2400" b="0" strike="noStrike" spc="-1">
                <a:solidFill>
                  <a:srgbClr val="000000"/>
                </a:solidFill>
                <a:latin typeface="Century Gothic"/>
              </a:rPr>
              <a:t>    bezieht sich auf eine reale Bedrohung</a:t>
            </a:r>
            <a:endParaRPr lang="de-AT" sz="2400" b="0" strike="noStrike" spc="-1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800"/>
              </a:spcBef>
              <a:buClr>
                <a:srgbClr val="069791"/>
              </a:buClr>
              <a:buFont typeface="Wingdings" charset="2"/>
              <a:buChar char=""/>
            </a:pPr>
            <a:r>
              <a:rPr lang="de-AT" sz="2400" b="0" strike="noStrike" spc="-1">
                <a:solidFill>
                  <a:srgbClr val="000000"/>
                </a:solidFill>
                <a:latin typeface="Century Gothic"/>
              </a:rPr>
              <a:t>Phobie:</a:t>
            </a:r>
            <a:endParaRPr lang="de-AT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de-AT" sz="2400" b="0" strike="noStrike" spc="-1">
                <a:solidFill>
                  <a:srgbClr val="000000"/>
                </a:solidFill>
                <a:latin typeface="Century Gothic"/>
              </a:rPr>
              <a:t>    übertriebene/nicht begründete Angst vor Objekten/Ereignissen</a:t>
            </a:r>
            <a:endParaRPr lang="de-AT" sz="2400" b="0" strike="noStrike" spc="-1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800"/>
              </a:spcBef>
              <a:buClr>
                <a:srgbClr val="069791"/>
              </a:buClr>
              <a:buFont typeface="Wingdings" charset="2"/>
              <a:buChar char=""/>
            </a:pPr>
            <a:r>
              <a:rPr lang="de-AT" sz="2400" b="0" strike="noStrike" spc="-1">
                <a:solidFill>
                  <a:srgbClr val="000000"/>
                </a:solidFill>
                <a:latin typeface="Century Gothic"/>
              </a:rPr>
              <a:t>Panik:</a:t>
            </a:r>
            <a:endParaRPr lang="de-AT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de-AT" sz="2400" b="0" strike="noStrike" spc="-1">
                <a:solidFill>
                  <a:srgbClr val="000000"/>
                </a:solidFill>
                <a:latin typeface="Century Gothic"/>
              </a:rPr>
              <a:t>    ein Zustand intensiver Angst vor einer Gefahr</a:t>
            </a:r>
            <a:endParaRPr lang="de-AT" sz="2400" b="0" strike="noStrike" spc="-1">
              <a:latin typeface="Arial"/>
            </a:endParaRPr>
          </a:p>
        </p:txBody>
      </p:sp>
      <p:pic>
        <p:nvPicPr>
          <p:cNvPr id="281" name="Picture 4"/>
          <p:cNvPicPr/>
          <p:nvPr/>
        </p:nvPicPr>
        <p:blipFill>
          <a:blip r:embed="rId3"/>
          <a:stretch/>
        </p:blipFill>
        <p:spPr>
          <a:xfrm>
            <a:off x="7894440" y="1409760"/>
            <a:ext cx="4103640" cy="2387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175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0" dur="1750" fill="hold"/>
                                        <p:tgtEl>
                                          <p:spTgt spid="280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1" dur="1750" fill="hold"/>
                                        <p:tgtEl>
                                          <p:spTgt spid="280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2" dur="1750"/>
                                        <p:tgtEl>
                                          <p:spTgt spid="280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215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5" dur="1750" fill="hold"/>
                                        <p:tgtEl>
                                          <p:spTgt spid="280">
                                            <p:txEl>
                                              <p:pRg st="215" end="215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6" dur="1750" fill="hold"/>
                                        <p:tgtEl>
                                          <p:spTgt spid="280">
                                            <p:txEl>
                                              <p:pRg st="215" end="215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7" dur="1750"/>
                                        <p:tgtEl>
                                          <p:spTgt spid="280">
                                            <p:txEl>
                                              <p:pRg st="215" end="2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215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20" dur="1750" fill="hold"/>
                                        <p:tgtEl>
                                          <p:spTgt spid="280">
                                            <p:txEl>
                                              <p:pRg st="215" end="215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21" dur="1750" fill="hold"/>
                                        <p:tgtEl>
                                          <p:spTgt spid="280">
                                            <p:txEl>
                                              <p:pRg st="215" end="215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2" dur="1750"/>
                                        <p:tgtEl>
                                          <p:spTgt spid="280">
                                            <p:txEl>
                                              <p:pRg st="215" end="2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215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25" dur="1750" fill="hold"/>
                                        <p:tgtEl>
                                          <p:spTgt spid="280">
                                            <p:txEl>
                                              <p:pRg st="215" end="215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26" dur="1750" fill="hold"/>
                                        <p:tgtEl>
                                          <p:spTgt spid="280">
                                            <p:txEl>
                                              <p:pRg st="215" end="215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7" dur="1750"/>
                                        <p:tgtEl>
                                          <p:spTgt spid="280">
                                            <p:txEl>
                                              <p:pRg st="215" end="2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215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30" dur="1750" fill="hold"/>
                                        <p:tgtEl>
                                          <p:spTgt spid="280">
                                            <p:txEl>
                                              <p:pRg st="215" end="215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31" dur="1750" fill="hold"/>
                                        <p:tgtEl>
                                          <p:spTgt spid="280">
                                            <p:txEl>
                                              <p:pRg st="215" end="215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2" dur="1750"/>
                                        <p:tgtEl>
                                          <p:spTgt spid="280">
                                            <p:txEl>
                                              <p:pRg st="215" end="2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215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35" dur="1750" fill="hold"/>
                                        <p:tgtEl>
                                          <p:spTgt spid="280">
                                            <p:txEl>
                                              <p:pRg st="215" end="215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36" dur="1750" fill="hold"/>
                                        <p:tgtEl>
                                          <p:spTgt spid="280">
                                            <p:txEl>
                                              <p:pRg st="215" end="215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7" dur="1750"/>
                                        <p:tgtEl>
                                          <p:spTgt spid="280">
                                            <p:txEl>
                                              <p:pRg st="215" end="2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215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40" dur="1750" fill="hold"/>
                                        <p:tgtEl>
                                          <p:spTgt spid="280">
                                            <p:txEl>
                                              <p:pRg st="215" end="215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41" dur="1750" fill="hold"/>
                                        <p:tgtEl>
                                          <p:spTgt spid="280">
                                            <p:txEl>
                                              <p:pRg st="215" end="215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2" dur="1750"/>
                                        <p:tgtEl>
                                          <p:spTgt spid="280">
                                            <p:txEl>
                                              <p:pRg st="215" end="2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215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45" dur="1750" fill="hold"/>
                                        <p:tgtEl>
                                          <p:spTgt spid="280">
                                            <p:txEl>
                                              <p:pRg st="215" end="215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46" dur="1750" fill="hold"/>
                                        <p:tgtEl>
                                          <p:spTgt spid="280">
                                            <p:txEl>
                                              <p:pRg st="215" end="215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7" dur="1750"/>
                                        <p:tgtEl>
                                          <p:spTgt spid="280">
                                            <p:txEl>
                                              <p:pRg st="215" end="2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0" dur="125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1518840" y="0"/>
            <a:ext cx="96004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de-AT" sz="4400" b="0" strike="noStrike" cap="small" spc="-1">
                <a:solidFill>
                  <a:srgbClr val="000000"/>
                </a:solidFill>
                <a:latin typeface="Century Gothic"/>
              </a:rPr>
              <a:t>Grundformen von Angst</a:t>
            </a:r>
            <a:endParaRPr lang="de-AT" sz="4400" b="0" strike="noStrike" spc="-1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1548000" y="1556640"/>
            <a:ext cx="8459640" cy="45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20000"/>
          </a:bodyPr>
          <a:lstStyle/>
          <a:p>
            <a:pPr marL="223920" indent="-223200">
              <a:lnSpc>
                <a:spcPct val="100000"/>
              </a:lnSpc>
              <a:spcBef>
                <a:spcPts val="1800"/>
              </a:spcBef>
              <a:buClr>
                <a:srgbClr val="069791"/>
              </a:buClr>
              <a:buFont typeface="Wingdings" charset="2"/>
              <a:buChar char=""/>
            </a:pPr>
            <a:r>
              <a:rPr lang="de-AT" sz="1800" b="0" strike="noStrike" spc="-1">
                <a:solidFill>
                  <a:srgbClr val="000000"/>
                </a:solidFill>
                <a:latin typeface="Century Gothic"/>
              </a:rPr>
              <a:t>Existenzangst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de-AT" sz="1800" b="0" strike="noStrike" spc="-1">
                <a:solidFill>
                  <a:srgbClr val="000000"/>
                </a:solidFill>
                <a:latin typeface="Century Gothic"/>
              </a:rPr>
              <a:t>	-normalerweise mit finanziellen Sorgen verknüpft</a:t>
            </a:r>
            <a:endParaRPr lang="de-AT" sz="1800" b="0" strike="noStrike" spc="-1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800"/>
              </a:spcBef>
              <a:buClr>
                <a:srgbClr val="069791"/>
              </a:buClr>
              <a:buFont typeface="Wingdings" charset="2"/>
              <a:buChar char=""/>
            </a:pPr>
            <a:r>
              <a:rPr lang="de-AT" sz="1800" b="0" strike="noStrike" spc="-1">
                <a:solidFill>
                  <a:srgbClr val="000000"/>
                </a:solidFill>
                <a:latin typeface="Century Gothic"/>
              </a:rPr>
              <a:t>Trennungsangst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de-AT" sz="1800" b="0" strike="noStrike" spc="-1">
                <a:solidFill>
                  <a:srgbClr val="000000"/>
                </a:solidFill>
                <a:latin typeface="Century Gothic"/>
              </a:rPr>
              <a:t>	-aktive und passive Trennungsangst</a:t>
            </a:r>
            <a:endParaRPr lang="de-AT" sz="1800" b="0" strike="noStrike" spc="-1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800"/>
              </a:spcBef>
              <a:buClr>
                <a:srgbClr val="069791"/>
              </a:buClr>
              <a:buFont typeface="Wingdings" charset="2"/>
              <a:buChar char=""/>
            </a:pPr>
            <a:r>
              <a:rPr lang="de-AT" sz="1800" b="0" strike="noStrike" spc="-1">
                <a:solidFill>
                  <a:srgbClr val="000000"/>
                </a:solidFill>
                <a:latin typeface="Century Gothic"/>
              </a:rPr>
              <a:t>Gewissensangst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de-AT" sz="1800" b="0" strike="noStrike" spc="-1">
                <a:solidFill>
                  <a:srgbClr val="000000"/>
                </a:solidFill>
                <a:latin typeface="Century Gothic"/>
              </a:rPr>
              <a:t>       -die Betroffenen werden entscheidungsunfähig</a:t>
            </a:r>
            <a:endParaRPr lang="de-AT" sz="1800" b="0" strike="noStrike" spc="-1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800"/>
              </a:spcBef>
              <a:buClr>
                <a:srgbClr val="069791"/>
              </a:buClr>
              <a:buFont typeface="Wingdings" charset="2"/>
              <a:buChar char=""/>
            </a:pPr>
            <a:r>
              <a:rPr lang="de-AT" sz="1800" b="0" strike="noStrike" spc="-1">
                <a:solidFill>
                  <a:srgbClr val="000000"/>
                </a:solidFill>
                <a:latin typeface="Century Gothic"/>
              </a:rPr>
              <a:t>Individuelle und kollektive Ängste</a:t>
            </a:r>
            <a:endParaRPr lang="de-AT" sz="1800" b="0" strike="noStrike" spc="-1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800"/>
              </a:spcBef>
              <a:buClr>
                <a:srgbClr val="069791"/>
              </a:buClr>
              <a:buFont typeface="Wingdings" charset="2"/>
              <a:buChar char=""/>
            </a:pPr>
            <a:r>
              <a:rPr lang="de-AT" sz="1800" b="0" strike="noStrike" spc="-1">
                <a:solidFill>
                  <a:srgbClr val="000000"/>
                </a:solidFill>
                <a:latin typeface="Century Gothic"/>
              </a:rPr>
              <a:t>   -Individuelle Angst =&gt; Gefahren die einzelne bedrohen</a:t>
            </a:r>
            <a:endParaRPr lang="de-AT" sz="1800" b="0" strike="noStrike" spc="-1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800"/>
              </a:spcBef>
              <a:buClr>
                <a:srgbClr val="069791"/>
              </a:buClr>
              <a:buFont typeface="Wingdings" charset="2"/>
              <a:buChar char=""/>
            </a:pPr>
            <a:r>
              <a:rPr lang="de-AT" sz="1800" b="0" strike="noStrike" spc="-1">
                <a:solidFill>
                  <a:srgbClr val="000000"/>
                </a:solidFill>
                <a:latin typeface="Century Gothic"/>
              </a:rPr>
              <a:t>   -kollektive Angst =&gt; Betreffen eine Gruppe, ein Volk oder die Menschheit</a:t>
            </a:r>
            <a:endParaRPr lang="de-AT" sz="1800" b="0" strike="noStrike" spc="-1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800"/>
              </a:spcBef>
              <a:buClr>
                <a:srgbClr val="069791"/>
              </a:buClr>
              <a:buFont typeface="Wingdings" charset="2"/>
              <a:buChar char=""/>
            </a:pPr>
            <a:r>
              <a:rPr lang="de-AT" sz="1800" b="0" strike="noStrike" spc="-1">
                <a:solidFill>
                  <a:srgbClr val="000000"/>
                </a:solidFill>
                <a:latin typeface="Century Gothic"/>
              </a:rPr>
              <a:t>Versagensangst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de-AT" sz="1800" b="0" strike="noStrike" spc="-1">
                <a:solidFill>
                  <a:srgbClr val="000000"/>
                </a:solidFill>
                <a:latin typeface="Century Gothic"/>
              </a:rPr>
              <a:t>	-Angst vor Fehlern und Kritik</a:t>
            </a:r>
            <a:endParaRPr lang="de-AT" sz="1800" b="0" strike="noStrike" spc="-1">
              <a:latin typeface="Arial"/>
            </a:endParaRPr>
          </a:p>
        </p:txBody>
      </p:sp>
      <p:pic>
        <p:nvPicPr>
          <p:cNvPr id="284" name="Picture 2"/>
          <p:cNvPicPr/>
          <p:nvPr/>
        </p:nvPicPr>
        <p:blipFill>
          <a:blip r:embed="rId3"/>
          <a:stretch/>
        </p:blipFill>
        <p:spPr>
          <a:xfrm>
            <a:off x="10422000" y="0"/>
            <a:ext cx="1730880" cy="2154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0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7" dur="1250" fill="hold"/>
                                        <p:tgtEl>
                                          <p:spTgt spid="282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8" dur="1250" fill="hold"/>
                                        <p:tgtEl>
                                          <p:spTgt spid="282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125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75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freeze">
                            <p:stCondLst>
                              <p:cond delay="1250"/>
                            </p:stCondLst>
                            <p:childTnLst>
                              <p:par>
                                <p:cTn id="14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1000"/>
                                        <p:tgtEl>
                                          <p:spTgt spid="283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" dur="1000" fill="hold"/>
                                        <p:tgtEl>
                                          <p:spTgt spid="283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1000" fill="hold"/>
                                        <p:tgtEl>
                                          <p:spTgt spid="283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333720" y="1052640"/>
            <a:ext cx="3887640" cy="44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AT" sz="5400" b="0" strike="noStrike" cap="small" spc="-1">
                <a:solidFill>
                  <a:srgbClr val="000000"/>
                </a:solidFill>
                <a:latin typeface="Century Gothic"/>
              </a:rPr>
              <a:t>Z</a:t>
            </a:r>
            <a:r>
              <a:rPr lang="de-AT" sz="4800" b="0" strike="noStrike" cap="small" spc="-1">
                <a:solidFill>
                  <a:srgbClr val="000000"/>
                </a:solidFill>
                <a:latin typeface="Century Gothic"/>
              </a:rPr>
              <a:t>usätzliche </a:t>
            </a:r>
            <a:r>
              <a:rPr lang="de-AT" sz="5400" b="0" strike="noStrike" cap="small" spc="-1">
                <a:solidFill>
                  <a:srgbClr val="000000"/>
                </a:solidFill>
                <a:latin typeface="Century Gothic"/>
              </a:rPr>
              <a:t>F</a:t>
            </a:r>
            <a:r>
              <a:rPr lang="de-AT" sz="4800" b="0" strike="noStrike" cap="small" spc="-1">
                <a:solidFill>
                  <a:srgbClr val="000000"/>
                </a:solidFill>
                <a:latin typeface="Century Gothic"/>
              </a:rPr>
              <a:t>ormen</a:t>
            </a:r>
            <a:br/>
            <a:r>
              <a:rPr lang="de-AT" sz="4800" b="0" strike="noStrike" cap="small" spc="-1">
                <a:solidFill>
                  <a:srgbClr val="000000"/>
                </a:solidFill>
                <a:latin typeface="Century Gothic"/>
              </a:rPr>
              <a:t>von</a:t>
            </a:r>
            <a:br/>
            <a:r>
              <a:rPr lang="de-AT" sz="5400" b="0" strike="noStrike" cap="small" spc="-1">
                <a:solidFill>
                  <a:srgbClr val="000000"/>
                </a:solidFill>
                <a:latin typeface="Century Gothic"/>
              </a:rPr>
              <a:t>A</a:t>
            </a:r>
            <a:r>
              <a:rPr lang="de-AT" sz="4800" b="0" strike="noStrike" cap="small" spc="-1">
                <a:solidFill>
                  <a:srgbClr val="000000"/>
                </a:solidFill>
                <a:latin typeface="Century Gothic"/>
              </a:rPr>
              <a:t>ngst</a:t>
            </a:r>
            <a:br/>
            <a:r>
              <a:rPr lang="de-AT" sz="4800" b="0" strike="noStrike" cap="small" spc="-1">
                <a:solidFill>
                  <a:srgbClr val="000000"/>
                </a:solidFill>
                <a:latin typeface="Century Gothic"/>
              </a:rPr>
              <a:t>und</a:t>
            </a:r>
            <a:br/>
            <a:r>
              <a:rPr lang="de-AT" sz="5400" b="0" strike="noStrike" cap="small" spc="-1">
                <a:solidFill>
                  <a:srgbClr val="000000"/>
                </a:solidFill>
                <a:latin typeface="Century Gothic"/>
              </a:rPr>
              <a:t>P</a:t>
            </a:r>
            <a:r>
              <a:rPr lang="de-AT" sz="4800" b="0" strike="noStrike" cap="small" spc="-1">
                <a:solidFill>
                  <a:srgbClr val="000000"/>
                </a:solidFill>
                <a:latin typeface="Century Gothic"/>
              </a:rPr>
              <a:t>hobien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4870440" y="838080"/>
            <a:ext cx="669600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3920" indent="-223200">
              <a:lnSpc>
                <a:spcPct val="100000"/>
              </a:lnSpc>
              <a:spcBef>
                <a:spcPts val="1800"/>
              </a:spcBef>
              <a:buClr>
                <a:srgbClr val="069791"/>
              </a:buClr>
              <a:buFont typeface="Arial"/>
              <a:buChar char="•"/>
            </a:pPr>
            <a:r>
              <a:rPr lang="de-AT" sz="2400" b="0" strike="noStrike" spc="-1">
                <a:solidFill>
                  <a:srgbClr val="000000"/>
                </a:solidFill>
                <a:latin typeface="Century Gothic"/>
              </a:rPr>
              <a:t>Leistungs – und Prüfungsängste</a:t>
            </a:r>
            <a:endParaRPr lang="de-AT" sz="2400" b="0" strike="noStrike" spc="-1">
              <a:latin typeface="Arial"/>
            </a:endParaRPr>
          </a:p>
          <a:p>
            <a:pPr marL="502920" lvl="1" indent="-223200">
              <a:lnSpc>
                <a:spcPct val="100000"/>
              </a:lnSpc>
              <a:spcBef>
                <a:spcPts val="799"/>
              </a:spcBef>
              <a:buClr>
                <a:srgbClr val="069791"/>
              </a:buClr>
              <a:buFont typeface="Arial"/>
              <a:buChar char="–"/>
            </a:pPr>
            <a:r>
              <a:rPr lang="de-AT" sz="2000" b="0" strike="noStrike" spc="-1">
                <a:solidFill>
                  <a:srgbClr val="000000"/>
                </a:solidFill>
                <a:latin typeface="Century Gothic"/>
              </a:rPr>
              <a:t>werden sogar in der Volksschule entwickelt</a:t>
            </a:r>
            <a:endParaRPr lang="de-AT" sz="2000" b="0" strike="noStrike" spc="-1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800"/>
              </a:spcBef>
              <a:buClr>
                <a:srgbClr val="069791"/>
              </a:buClr>
              <a:buFont typeface="Arial"/>
              <a:buChar char="•"/>
            </a:pPr>
            <a:r>
              <a:rPr lang="de-AT" sz="2400" b="0" strike="noStrike" spc="-1">
                <a:solidFill>
                  <a:srgbClr val="000000"/>
                </a:solidFill>
                <a:latin typeface="Century Gothic"/>
              </a:rPr>
              <a:t>Angst vor Fremden</a:t>
            </a:r>
            <a:endParaRPr lang="de-AT" sz="2400" b="0" strike="noStrike" spc="-1">
              <a:latin typeface="Arial"/>
            </a:endParaRPr>
          </a:p>
          <a:p>
            <a:pPr marL="502920" lvl="1" indent="-223200">
              <a:lnSpc>
                <a:spcPct val="100000"/>
              </a:lnSpc>
              <a:spcBef>
                <a:spcPts val="799"/>
              </a:spcBef>
              <a:buClr>
                <a:srgbClr val="069791"/>
              </a:buClr>
              <a:buFont typeface="Arial"/>
              <a:buChar char="–"/>
            </a:pPr>
            <a:r>
              <a:rPr lang="de-AT" sz="2000" b="0" strike="noStrike" spc="-1">
                <a:solidFill>
                  <a:srgbClr val="000000"/>
                </a:solidFill>
                <a:latin typeface="Century Gothic"/>
              </a:rPr>
              <a:t>auch Xenophobie genannt</a:t>
            </a:r>
            <a:endParaRPr lang="de-AT" sz="2000" b="0" strike="noStrike" spc="-1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800"/>
              </a:spcBef>
              <a:buClr>
                <a:srgbClr val="069791"/>
              </a:buClr>
              <a:buFont typeface="Arial"/>
              <a:buChar char="•"/>
            </a:pPr>
            <a:r>
              <a:rPr lang="de-AT" sz="2400" b="0" strike="noStrike" spc="-1">
                <a:solidFill>
                  <a:srgbClr val="000000"/>
                </a:solidFill>
                <a:latin typeface="Century Gothic"/>
              </a:rPr>
              <a:t>Gegenteil: Angst-Lust</a:t>
            </a:r>
            <a:endParaRPr lang="de-AT" sz="2400" b="0" strike="noStrike" spc="-1">
              <a:latin typeface="Arial"/>
            </a:endParaRPr>
          </a:p>
          <a:p>
            <a:pPr marL="502920" lvl="1" indent="-223200">
              <a:lnSpc>
                <a:spcPct val="100000"/>
              </a:lnSpc>
              <a:spcBef>
                <a:spcPts val="799"/>
              </a:spcBef>
              <a:buClr>
                <a:srgbClr val="069791"/>
              </a:buClr>
              <a:buFont typeface="Arial"/>
              <a:buChar char="–"/>
            </a:pPr>
            <a:r>
              <a:rPr lang="de-AT" sz="2000" b="0" strike="noStrike" spc="-1">
                <a:solidFill>
                  <a:srgbClr val="000000"/>
                </a:solidFill>
                <a:latin typeface="Century Gothic"/>
              </a:rPr>
              <a:t>Angst als lustvolle Anspannung</a:t>
            </a:r>
            <a:endParaRPr lang="de-AT" sz="2000" b="0" strike="noStrike" spc="-1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800"/>
              </a:spcBef>
              <a:buClr>
                <a:srgbClr val="069791"/>
              </a:buClr>
              <a:buFont typeface="Arial"/>
              <a:buChar char="•"/>
            </a:pPr>
            <a:r>
              <a:rPr lang="de-AT" sz="2400" b="0" strike="noStrike" spc="-1">
                <a:solidFill>
                  <a:srgbClr val="000000"/>
                </a:solidFill>
                <a:latin typeface="Century Gothic"/>
              </a:rPr>
              <a:t>Sozialphobie</a:t>
            </a:r>
            <a:endParaRPr lang="de-AT" sz="2400" b="0" strike="noStrike" spc="-1">
              <a:latin typeface="Arial"/>
            </a:endParaRPr>
          </a:p>
          <a:p>
            <a:pPr marL="502920" lvl="1" indent="-223200">
              <a:lnSpc>
                <a:spcPct val="100000"/>
              </a:lnSpc>
              <a:spcBef>
                <a:spcPts val="799"/>
              </a:spcBef>
              <a:buClr>
                <a:srgbClr val="069791"/>
              </a:buClr>
              <a:buFont typeface="Arial"/>
              <a:buChar char="–"/>
            </a:pPr>
            <a:r>
              <a:rPr lang="de-AT" sz="2000" b="0" strike="noStrike" spc="-1">
                <a:solidFill>
                  <a:srgbClr val="000000"/>
                </a:solidFill>
                <a:latin typeface="Century Gothic"/>
              </a:rPr>
              <a:t>Kann von </a:t>
            </a:r>
            <a:endParaRPr lang="de-AT" sz="2000" b="0" strike="noStrike" spc="-1">
              <a:latin typeface="Arial"/>
            </a:endParaRPr>
          </a:p>
          <a:p>
            <a:pPr marL="1208160" lvl="4" indent="-172440">
              <a:lnSpc>
                <a:spcPct val="100000"/>
              </a:lnSpc>
              <a:spcBef>
                <a:spcPts val="601"/>
              </a:spcBef>
              <a:buClr>
                <a:srgbClr val="069791"/>
              </a:buClr>
              <a:buFont typeface="Arial"/>
              <a:buChar char="•"/>
            </a:pPr>
            <a:r>
              <a:rPr lang="de-AT" sz="1600" b="0" strike="noStrike" spc="-1">
                <a:solidFill>
                  <a:srgbClr val="000000"/>
                </a:solidFill>
                <a:latin typeface="Century Gothic"/>
              </a:rPr>
              <a:t>der Familie</a:t>
            </a:r>
            <a:endParaRPr lang="de-AT" sz="1600" b="0" strike="noStrike" spc="-1">
              <a:latin typeface="Arial"/>
            </a:endParaRPr>
          </a:p>
          <a:p>
            <a:pPr marL="1208160" lvl="4" indent="-172440">
              <a:lnSpc>
                <a:spcPct val="100000"/>
              </a:lnSpc>
              <a:spcBef>
                <a:spcPts val="601"/>
              </a:spcBef>
              <a:buClr>
                <a:srgbClr val="069791"/>
              </a:buClr>
              <a:buFont typeface="Arial"/>
              <a:buChar char="•"/>
            </a:pPr>
            <a:r>
              <a:rPr lang="de-AT" sz="1600" b="0" strike="noStrike" spc="-1">
                <a:solidFill>
                  <a:srgbClr val="000000"/>
                </a:solidFill>
                <a:latin typeface="Century Gothic"/>
              </a:rPr>
              <a:t>der eigenen Persönlichkeit</a:t>
            </a:r>
            <a:endParaRPr lang="de-AT" sz="1600" b="0" strike="noStrike" spc="-1">
              <a:latin typeface="Arial"/>
            </a:endParaRPr>
          </a:p>
          <a:p>
            <a:pPr marL="1208160" lvl="4" indent="-172440">
              <a:lnSpc>
                <a:spcPct val="100000"/>
              </a:lnSpc>
              <a:spcBef>
                <a:spcPts val="601"/>
              </a:spcBef>
              <a:buClr>
                <a:srgbClr val="069791"/>
              </a:buClr>
              <a:buFont typeface="Arial"/>
              <a:buChar char="•"/>
            </a:pPr>
            <a:r>
              <a:rPr lang="de-AT" sz="1600" b="0" strike="noStrike" spc="-1">
                <a:solidFill>
                  <a:srgbClr val="000000"/>
                </a:solidFill>
                <a:latin typeface="Century Gothic"/>
              </a:rPr>
              <a:t>Stress</a:t>
            </a:r>
            <a:endParaRPr lang="de-A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AT" sz="2000" b="0" strike="noStrike" spc="-1">
                <a:solidFill>
                  <a:srgbClr val="000000"/>
                </a:solidFill>
                <a:latin typeface="Century Gothic"/>
              </a:rPr>
              <a:t>ausgelöst werden</a:t>
            </a:r>
            <a:endParaRPr lang="de-A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</p:txBody>
      </p:sp>
      <p:pic>
        <p:nvPicPr>
          <p:cNvPr id="287" name="Picture 4"/>
          <p:cNvPicPr/>
          <p:nvPr/>
        </p:nvPicPr>
        <p:blipFill>
          <a:blip r:embed="rId3"/>
          <a:stretch/>
        </p:blipFill>
        <p:spPr>
          <a:xfrm>
            <a:off x="8902800" y="4797000"/>
            <a:ext cx="3100680" cy="195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25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25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25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circle(in)">
                                      <p:cBhvr additive="repl">
                                        <p:cTn id="16" dur="1250"/>
                                        <p:tgtEl>
                                          <p:spTgt spid="286">
                                            <p:txEl>
                                              <p:p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5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56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circle(in)">
                                      <p:cBhvr additive="repl">
                                        <p:cTn id="20" dur="1250"/>
                                        <p:tgtEl>
                                          <p:spTgt spid="286">
                                            <p:txEl>
                                              <p:pRg st="256" end="2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56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circle(in)">
                                      <p:cBhvr additive="repl">
                                        <p:cTn id="24" dur="1250"/>
                                        <p:tgtEl>
                                          <p:spTgt spid="286">
                                            <p:txEl>
                                              <p:pRg st="256" end="2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250"/>
                            </p:stCondLst>
                            <p:childTnLst>
                              <p:par>
                                <p:cTn id="2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56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circle(in)">
                                      <p:cBhvr additive="repl">
                                        <p:cTn id="28" dur="1250"/>
                                        <p:tgtEl>
                                          <p:spTgt spid="286">
                                            <p:txEl>
                                              <p:pRg st="256" end="2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56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circle(in)">
                                      <p:cBhvr additive="repl">
                                        <p:cTn id="32" dur="1250"/>
                                        <p:tgtEl>
                                          <p:spTgt spid="286">
                                            <p:txEl>
                                              <p:pRg st="256" end="2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750"/>
                            </p:stCondLst>
                            <p:childTnLst>
                              <p:par>
                                <p:cTn id="3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56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circle(in)">
                                      <p:cBhvr additive="repl">
                                        <p:cTn id="36" dur="1250"/>
                                        <p:tgtEl>
                                          <p:spTgt spid="286">
                                            <p:txEl>
                                              <p:pRg st="256" end="2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0"/>
                            </p:stCondLst>
                            <p:childTnLst>
                              <p:par>
                                <p:cTn id="3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56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circle(in)">
                                      <p:cBhvr additive="repl">
                                        <p:cTn id="40" dur="1250"/>
                                        <p:tgtEl>
                                          <p:spTgt spid="286">
                                            <p:txEl>
                                              <p:pRg st="256" end="2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250"/>
                            </p:stCondLst>
                            <p:childTnLst>
                              <p:par>
                                <p:cTn id="4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56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circle(in)">
                                      <p:cBhvr additive="repl">
                                        <p:cTn id="44" dur="1250"/>
                                        <p:tgtEl>
                                          <p:spTgt spid="286">
                                            <p:txEl>
                                              <p:pRg st="256" end="2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1500"/>
                            </p:stCondLst>
                            <p:childTnLst>
                              <p:par>
                                <p:cTn id="4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56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circle(in)">
                                      <p:cBhvr additive="repl">
                                        <p:cTn id="48" dur="1250"/>
                                        <p:tgtEl>
                                          <p:spTgt spid="286">
                                            <p:txEl>
                                              <p:pRg st="256" end="2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750"/>
                            </p:stCondLst>
                            <p:childTnLst>
                              <p:par>
                                <p:cTn id="5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56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circle(in)">
                                      <p:cBhvr additive="repl">
                                        <p:cTn id="52" dur="1250"/>
                                        <p:tgtEl>
                                          <p:spTgt spid="286">
                                            <p:txEl>
                                              <p:pRg st="256" end="2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4000"/>
                            </p:stCondLst>
                            <p:childTnLst>
                              <p:par>
                                <p:cTn id="5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56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circle(in)">
                                      <p:cBhvr additive="repl">
                                        <p:cTn id="56" dur="1250"/>
                                        <p:tgtEl>
                                          <p:spTgt spid="286">
                                            <p:txEl>
                                              <p:pRg st="256" end="2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250"/>
                            </p:stCondLst>
                            <p:childTnLst>
                              <p:par>
                                <p:cTn id="5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56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circle(in)">
                                      <p:cBhvr additive="repl">
                                        <p:cTn id="60" dur="1250"/>
                                        <p:tgtEl>
                                          <p:spTgt spid="286">
                                            <p:txEl>
                                              <p:pRg st="256" end="2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1248480" y="1628640"/>
            <a:ext cx="9691200" cy="281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AT" sz="7200" b="0" strike="noStrike" spc="-1">
                <a:solidFill>
                  <a:srgbClr val="000000"/>
                </a:solidFill>
                <a:latin typeface="Century Gothic"/>
              </a:rPr>
              <a:t>Persönlichkeitstypen nach Riemann</a:t>
            </a:r>
            <a:endParaRPr lang="de-AT" sz="72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477720" y="5733360"/>
            <a:ext cx="698400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AT" sz="20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Vier Charaktertypen mit ihren Stärken und Schwächen</a:t>
            </a:r>
            <a:endParaRPr lang="de-AT" sz="20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7" dur="2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10" dur="1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1546920" y="332640"/>
            <a:ext cx="8651160" cy="584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3920" indent="-223200">
              <a:lnSpc>
                <a:spcPct val="100000"/>
              </a:lnSpc>
              <a:spcBef>
                <a:spcPts val="1800"/>
              </a:spcBef>
              <a:buClr>
                <a:srgbClr val="069791"/>
              </a:buClr>
              <a:buFont typeface="Arial"/>
              <a:buChar char="•"/>
            </a:pPr>
            <a:r>
              <a:rPr lang="de-AT" sz="2800" b="0" strike="noStrike" spc="-1">
                <a:solidFill>
                  <a:srgbClr val="000000"/>
                </a:solidFill>
                <a:latin typeface="Century Gothic"/>
              </a:rPr>
              <a:t>Der schizoide Typ</a:t>
            </a:r>
            <a:endParaRPr lang="de-A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AT" sz="2000" b="1" strike="noStrike" spc="-1">
                <a:solidFill>
                  <a:srgbClr val="069791"/>
                </a:solidFill>
                <a:latin typeface="Century Gothic"/>
              </a:rPr>
              <a:t>+ </a:t>
            </a:r>
            <a:r>
              <a:rPr lang="de-AT" sz="2000" b="0" strike="noStrike" spc="-1">
                <a:solidFill>
                  <a:srgbClr val="000000"/>
                </a:solidFill>
                <a:latin typeface="Century Gothic"/>
              </a:rPr>
              <a:t>kann die anderen gut beobachten</a:t>
            </a:r>
            <a:endParaRPr lang="de-A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AT" sz="2000" b="1" strike="noStrike" spc="-1">
                <a:solidFill>
                  <a:srgbClr val="069791"/>
                </a:solidFill>
                <a:latin typeface="Century Gothic"/>
              </a:rPr>
              <a:t>- </a:t>
            </a:r>
            <a:r>
              <a:rPr lang="de-AT" sz="2000" b="0" strike="noStrike" spc="-1">
                <a:solidFill>
                  <a:srgbClr val="000000"/>
                </a:solidFill>
                <a:latin typeface="Century Gothic"/>
              </a:rPr>
              <a:t>Angst, sich zu verlieren</a:t>
            </a:r>
            <a:endParaRPr lang="de-AT" sz="2000" b="0" strike="noStrike" spc="-1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800"/>
              </a:spcBef>
              <a:buClr>
                <a:srgbClr val="069791"/>
              </a:buClr>
              <a:buFont typeface="Arial"/>
              <a:buChar char="•"/>
            </a:pPr>
            <a:r>
              <a:rPr lang="de-AT" sz="2800" b="0" strike="noStrike" spc="-1">
                <a:solidFill>
                  <a:srgbClr val="000000"/>
                </a:solidFill>
                <a:latin typeface="Century Gothic"/>
              </a:rPr>
              <a:t>Der depressive Typ</a:t>
            </a:r>
            <a:endParaRPr lang="de-A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AT" sz="2000" b="1" strike="noStrike" spc="-1">
                <a:solidFill>
                  <a:srgbClr val="069791"/>
                </a:solidFill>
                <a:latin typeface="Century Gothic"/>
              </a:rPr>
              <a:t>+ </a:t>
            </a:r>
            <a:r>
              <a:rPr lang="de-AT" sz="2000" b="0" strike="noStrike" spc="-1">
                <a:solidFill>
                  <a:srgbClr val="000000"/>
                </a:solidFill>
                <a:latin typeface="Century Gothic"/>
              </a:rPr>
              <a:t>Sicherheitsgefühl bei seinen Mitmenschen</a:t>
            </a:r>
            <a:endParaRPr lang="de-A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AT" sz="2000" b="1" strike="noStrike" spc="-1">
                <a:solidFill>
                  <a:srgbClr val="069791"/>
                </a:solidFill>
                <a:latin typeface="Century Gothic"/>
              </a:rPr>
              <a:t>+</a:t>
            </a:r>
            <a:r>
              <a:rPr lang="de-AT" sz="2000" b="0" strike="noStrike" spc="-1">
                <a:solidFill>
                  <a:srgbClr val="000000"/>
                </a:solidFill>
                <a:latin typeface="Century Gothic"/>
              </a:rPr>
              <a:t> tolerant</a:t>
            </a:r>
            <a:endParaRPr lang="de-A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AT" sz="2000" b="1" strike="noStrike" spc="-1">
                <a:solidFill>
                  <a:srgbClr val="069791"/>
                </a:solidFill>
                <a:latin typeface="Century Gothic"/>
              </a:rPr>
              <a:t>- </a:t>
            </a:r>
            <a:r>
              <a:rPr lang="de-AT" sz="2000" b="0" strike="noStrike" spc="-1">
                <a:solidFill>
                  <a:srgbClr val="000000"/>
                </a:solidFill>
                <a:latin typeface="Century Gothic"/>
              </a:rPr>
              <a:t>oft wegen der Gutgläubigkeit ausgenutzt</a:t>
            </a:r>
            <a:endParaRPr lang="de-AT" sz="2000" b="0" strike="noStrike" spc="-1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800"/>
              </a:spcBef>
              <a:buClr>
                <a:srgbClr val="069791"/>
              </a:buClr>
              <a:buFont typeface="Arial"/>
              <a:buChar char="•"/>
            </a:pPr>
            <a:r>
              <a:rPr lang="de-AT" sz="2800" b="0" strike="noStrike" spc="-1">
                <a:solidFill>
                  <a:srgbClr val="000000"/>
                </a:solidFill>
                <a:latin typeface="Century Gothic"/>
              </a:rPr>
              <a:t>Der zwanghafte Typ</a:t>
            </a:r>
            <a:endParaRPr lang="de-A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AT" sz="2000" b="1" strike="noStrike" spc="-1">
                <a:solidFill>
                  <a:srgbClr val="069791"/>
                </a:solidFill>
                <a:latin typeface="Century Gothic"/>
              </a:rPr>
              <a:t>+</a:t>
            </a:r>
            <a:r>
              <a:rPr lang="de-AT" sz="2000" b="0" strike="noStrike" spc="-1">
                <a:solidFill>
                  <a:srgbClr val="000000"/>
                </a:solidFill>
                <a:latin typeface="Century Gothic"/>
              </a:rPr>
              <a:t> pünktlich &amp; genau</a:t>
            </a:r>
            <a:endParaRPr lang="de-A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AT" sz="2000" b="1" strike="noStrike" spc="-1">
                <a:solidFill>
                  <a:srgbClr val="069791"/>
                </a:solidFill>
                <a:latin typeface="Century Gothic"/>
              </a:rPr>
              <a:t>-</a:t>
            </a:r>
            <a:r>
              <a:rPr lang="de-AT" sz="2000" b="0" strike="noStrike" spc="-1">
                <a:solidFill>
                  <a:srgbClr val="000000"/>
                </a:solidFill>
                <a:latin typeface="Century Gothic"/>
              </a:rPr>
              <a:t> Angst vor Veränderung</a:t>
            </a:r>
            <a:endParaRPr lang="de-AT" sz="2000" b="0" strike="noStrike" spc="-1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800"/>
              </a:spcBef>
              <a:buClr>
                <a:srgbClr val="069791"/>
              </a:buClr>
              <a:buFont typeface="Arial"/>
              <a:buChar char="•"/>
            </a:pPr>
            <a:r>
              <a:rPr lang="de-AT" sz="2800" b="0" strike="noStrike" spc="-1">
                <a:solidFill>
                  <a:srgbClr val="000000"/>
                </a:solidFill>
                <a:latin typeface="Century Gothic"/>
              </a:rPr>
              <a:t>Der hysterische Typ</a:t>
            </a:r>
            <a:endParaRPr lang="de-AT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AT" sz="2000" b="1" strike="noStrike" spc="-1">
                <a:solidFill>
                  <a:srgbClr val="069791"/>
                </a:solidFill>
                <a:latin typeface="Century Gothic"/>
              </a:rPr>
              <a:t>+</a:t>
            </a:r>
            <a:r>
              <a:rPr lang="de-AT" sz="2000" b="0" strike="noStrike" spc="-1">
                <a:solidFill>
                  <a:srgbClr val="000000"/>
                </a:solidFill>
                <a:latin typeface="Century Gothic"/>
              </a:rPr>
              <a:t> neugierig und spontan</a:t>
            </a:r>
            <a:endParaRPr lang="de-A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AT" sz="2000" b="1" strike="noStrike" spc="-1">
                <a:solidFill>
                  <a:srgbClr val="069791"/>
                </a:solidFill>
                <a:latin typeface="Century Gothic"/>
              </a:rPr>
              <a:t>- </a:t>
            </a:r>
            <a:r>
              <a:rPr lang="de-AT" sz="2000" b="0" strike="noStrike" spc="-1">
                <a:solidFill>
                  <a:srgbClr val="000000"/>
                </a:solidFill>
                <a:latin typeface="Century Gothic"/>
              </a:rPr>
              <a:t>Angst vor festen Zielen</a:t>
            </a:r>
            <a:endParaRPr lang="de-AT" sz="20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7" dur="1500" fill="hold"/>
                                        <p:tgtEl>
                                          <p:spTgt spid="290">
                                            <p:txEl>
                                              <p:pRg st="0" end="18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8" dur="1500" fill="hold"/>
                                        <p:tgtEl>
                                          <p:spTgt spid="290">
                                            <p:txEl>
                                              <p:pRg st="0" end="18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1500"/>
                                        <p:tgtEl>
                                          <p:spTgt spid="290">
                                            <p:txEl>
                                              <p:p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327" end="3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3" dur="1500" fill="hold"/>
                                        <p:tgtEl>
                                          <p:spTgt spid="290">
                                            <p:txEl>
                                              <p:pRg st="327" end="327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4" dur="1500" fill="hold"/>
                                        <p:tgtEl>
                                          <p:spTgt spid="290">
                                            <p:txEl>
                                              <p:pRg st="327" end="327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5" dur="1500"/>
                                        <p:tgtEl>
                                          <p:spTgt spid="290">
                                            <p:txEl>
                                              <p:pRg st="327" end="3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327" end="3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9" dur="1500" fill="hold"/>
                                        <p:tgtEl>
                                          <p:spTgt spid="290">
                                            <p:txEl>
                                              <p:pRg st="327" end="327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20" dur="1500" fill="hold"/>
                                        <p:tgtEl>
                                          <p:spTgt spid="290">
                                            <p:txEl>
                                              <p:pRg st="327" end="327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1" dur="1500"/>
                                        <p:tgtEl>
                                          <p:spTgt spid="290">
                                            <p:txEl>
                                              <p:pRg st="327" end="3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327" end="3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25" dur="1500" fill="hold"/>
                                        <p:tgtEl>
                                          <p:spTgt spid="290">
                                            <p:txEl>
                                              <p:pRg st="327" end="327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26" dur="1500" fill="hold"/>
                                        <p:tgtEl>
                                          <p:spTgt spid="290">
                                            <p:txEl>
                                              <p:pRg st="327" end="327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7" dur="1500"/>
                                        <p:tgtEl>
                                          <p:spTgt spid="290">
                                            <p:txEl>
                                              <p:pRg st="327" end="3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327" end="3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31" dur="1500" fill="hold"/>
                                        <p:tgtEl>
                                          <p:spTgt spid="290">
                                            <p:txEl>
                                              <p:pRg st="327" end="327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32" dur="1500" fill="hold"/>
                                        <p:tgtEl>
                                          <p:spTgt spid="290">
                                            <p:txEl>
                                              <p:pRg st="327" end="327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3" dur="1500"/>
                                        <p:tgtEl>
                                          <p:spTgt spid="290">
                                            <p:txEl>
                                              <p:pRg st="327" end="3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327" end="3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37" dur="1500" fill="hold"/>
                                        <p:tgtEl>
                                          <p:spTgt spid="290">
                                            <p:txEl>
                                              <p:pRg st="327" end="327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38" dur="1500" fill="hold"/>
                                        <p:tgtEl>
                                          <p:spTgt spid="290">
                                            <p:txEl>
                                              <p:pRg st="327" end="327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9" dur="1500"/>
                                        <p:tgtEl>
                                          <p:spTgt spid="290">
                                            <p:txEl>
                                              <p:pRg st="327" end="3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327" end="3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43" dur="1500" fill="hold"/>
                                        <p:tgtEl>
                                          <p:spTgt spid="290">
                                            <p:txEl>
                                              <p:pRg st="327" end="327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44" dur="1500" fill="hold"/>
                                        <p:tgtEl>
                                          <p:spTgt spid="290">
                                            <p:txEl>
                                              <p:pRg st="327" end="327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5" dur="1500"/>
                                        <p:tgtEl>
                                          <p:spTgt spid="290">
                                            <p:txEl>
                                              <p:pRg st="327" end="3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327" end="3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49" dur="1500" fill="hold"/>
                                        <p:tgtEl>
                                          <p:spTgt spid="290">
                                            <p:txEl>
                                              <p:pRg st="327" end="327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50" dur="1500" fill="hold"/>
                                        <p:tgtEl>
                                          <p:spTgt spid="290">
                                            <p:txEl>
                                              <p:pRg st="327" end="327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1" dur="1500"/>
                                        <p:tgtEl>
                                          <p:spTgt spid="290">
                                            <p:txEl>
                                              <p:pRg st="327" end="3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327" end="3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55" dur="1500" fill="hold"/>
                                        <p:tgtEl>
                                          <p:spTgt spid="290">
                                            <p:txEl>
                                              <p:pRg st="327" end="327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56" dur="1500" fill="hold"/>
                                        <p:tgtEl>
                                          <p:spTgt spid="290">
                                            <p:txEl>
                                              <p:pRg st="327" end="327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7" dur="1500"/>
                                        <p:tgtEl>
                                          <p:spTgt spid="290">
                                            <p:txEl>
                                              <p:pRg st="327" end="3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327" end="3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61" dur="1500" fill="hold"/>
                                        <p:tgtEl>
                                          <p:spTgt spid="290">
                                            <p:txEl>
                                              <p:pRg st="327" end="327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62" dur="1500" fill="hold"/>
                                        <p:tgtEl>
                                          <p:spTgt spid="290">
                                            <p:txEl>
                                              <p:pRg st="327" end="327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63" dur="1500"/>
                                        <p:tgtEl>
                                          <p:spTgt spid="290">
                                            <p:txEl>
                                              <p:pRg st="327" end="3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327" end="3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67" dur="1500" fill="hold"/>
                                        <p:tgtEl>
                                          <p:spTgt spid="290">
                                            <p:txEl>
                                              <p:pRg st="327" end="327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68" dur="1500" fill="hold"/>
                                        <p:tgtEl>
                                          <p:spTgt spid="290">
                                            <p:txEl>
                                              <p:pRg st="327" end="327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69" dur="1500"/>
                                        <p:tgtEl>
                                          <p:spTgt spid="290">
                                            <p:txEl>
                                              <p:pRg st="327" end="3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65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327" end="3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73" dur="1500" fill="hold"/>
                                        <p:tgtEl>
                                          <p:spTgt spid="290">
                                            <p:txEl>
                                              <p:pRg st="327" end="327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74" dur="1500" fill="hold"/>
                                        <p:tgtEl>
                                          <p:spTgt spid="290">
                                            <p:txEl>
                                              <p:pRg st="327" end="327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75" dur="1500"/>
                                        <p:tgtEl>
                                          <p:spTgt spid="290">
                                            <p:txEl>
                                              <p:pRg st="327" end="3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327" end="3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79" dur="1500" fill="hold"/>
                                        <p:tgtEl>
                                          <p:spTgt spid="290">
                                            <p:txEl>
                                              <p:pRg st="327" end="327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80" dur="1500" fill="hold"/>
                                        <p:tgtEl>
                                          <p:spTgt spid="290">
                                            <p:txEl>
                                              <p:pRg st="327" end="327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81" dur="1500"/>
                                        <p:tgtEl>
                                          <p:spTgt spid="290">
                                            <p:txEl>
                                              <p:pRg st="327" end="3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1539360" y="45000"/>
            <a:ext cx="96004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e-AT" sz="4000" b="0" strike="noStrike" cap="small" spc="-1">
                <a:solidFill>
                  <a:srgbClr val="000000"/>
                </a:solidFill>
                <a:latin typeface="Century Gothic"/>
              </a:rPr>
              <a:t>Reaktionen bei Angst</a:t>
            </a:r>
            <a:endParaRPr lang="de-AT" sz="4000" b="0" strike="noStrike" spc="-1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1522440" y="1828800"/>
            <a:ext cx="46443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de-AT" sz="2800" b="0" i="1" strike="noStrike" spc="-1">
                <a:solidFill>
                  <a:srgbClr val="046560"/>
                </a:solidFill>
                <a:latin typeface="Century Gothic"/>
              </a:rPr>
              <a:t>Körperliche Reaktionen</a:t>
            </a:r>
            <a:endParaRPr lang="de-AT" sz="2800" b="0" strike="noStrike" spc="-1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1522440" y="2925000"/>
            <a:ext cx="4644360" cy="30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3920" indent="-223200">
              <a:lnSpc>
                <a:spcPct val="100000"/>
              </a:lnSpc>
              <a:spcBef>
                <a:spcPts val="1800"/>
              </a:spcBef>
              <a:buClr>
                <a:srgbClr val="069791"/>
              </a:buClr>
              <a:buFont typeface="Arial"/>
              <a:buChar char="•"/>
            </a:pPr>
            <a:r>
              <a:rPr lang="de-AT" sz="2000" b="0" strike="noStrike" spc="-1">
                <a:solidFill>
                  <a:srgbClr val="000000"/>
                </a:solidFill>
                <a:latin typeface="Century Gothic"/>
              </a:rPr>
              <a:t>Erhöhung des Herzschlages</a:t>
            </a:r>
            <a:endParaRPr lang="de-AT" sz="2000" b="0" strike="noStrike" spc="-1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800"/>
              </a:spcBef>
              <a:buClr>
                <a:srgbClr val="069791"/>
              </a:buClr>
              <a:buFont typeface="Arial"/>
              <a:buChar char="•"/>
            </a:pPr>
            <a:r>
              <a:rPr lang="de-AT" sz="2000" b="0" strike="noStrike" spc="-1">
                <a:solidFill>
                  <a:srgbClr val="000000"/>
                </a:solidFill>
                <a:latin typeface="Century Gothic"/>
              </a:rPr>
              <a:t>Anspannung der Muskeln</a:t>
            </a:r>
            <a:endParaRPr lang="de-AT" sz="2000" b="0" strike="noStrike" spc="-1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800"/>
              </a:spcBef>
              <a:buClr>
                <a:srgbClr val="069791"/>
              </a:buClr>
              <a:buFont typeface="Arial"/>
              <a:buChar char="•"/>
            </a:pPr>
            <a:r>
              <a:rPr lang="de-AT" sz="2000" b="0" strike="noStrike" spc="-1">
                <a:solidFill>
                  <a:srgbClr val="000000"/>
                </a:solidFill>
                <a:latin typeface="Century Gothic"/>
              </a:rPr>
              <a:t>Verlust des Appetites</a:t>
            </a:r>
            <a:endParaRPr lang="de-AT" sz="2000" b="0" strike="noStrike" spc="-1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800"/>
              </a:spcBef>
              <a:buClr>
                <a:srgbClr val="069791"/>
              </a:buClr>
              <a:buFont typeface="Arial"/>
              <a:buChar char="•"/>
            </a:pPr>
            <a:r>
              <a:rPr lang="de-AT" sz="2000" b="0" strike="noStrike" spc="-1">
                <a:solidFill>
                  <a:srgbClr val="000000"/>
                </a:solidFill>
                <a:latin typeface="Century Gothic"/>
              </a:rPr>
              <a:t>Kalter Schweiß</a:t>
            </a:r>
            <a:endParaRPr lang="de-AT" sz="2000" b="0" strike="noStrike" spc="-1">
              <a:latin typeface="Arial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6478560" y="1828800"/>
            <a:ext cx="46443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de-AT" sz="2800" b="0" i="1" strike="noStrike" spc="-1">
                <a:solidFill>
                  <a:srgbClr val="046560"/>
                </a:solidFill>
                <a:latin typeface="Century Gothic"/>
              </a:rPr>
              <a:t>Psychische Reaktionen</a:t>
            </a:r>
            <a:endParaRPr lang="de-AT" sz="2800" b="0" strike="noStrike" spc="-1">
              <a:latin typeface="Arial"/>
            </a:endParaRPr>
          </a:p>
        </p:txBody>
      </p:sp>
      <p:sp>
        <p:nvSpPr>
          <p:cNvPr id="295" name="CustomShape 5"/>
          <p:cNvSpPr/>
          <p:nvPr/>
        </p:nvSpPr>
        <p:spPr>
          <a:xfrm>
            <a:off x="6478560" y="2925000"/>
            <a:ext cx="4644360" cy="30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3920" indent="-223200">
              <a:lnSpc>
                <a:spcPct val="100000"/>
              </a:lnSpc>
              <a:spcBef>
                <a:spcPts val="1800"/>
              </a:spcBef>
              <a:buClr>
                <a:srgbClr val="069791"/>
              </a:buClr>
              <a:buFont typeface="Arial"/>
              <a:buChar char="•"/>
            </a:pPr>
            <a:r>
              <a:rPr lang="de-AT" sz="2000" b="0" strike="noStrike" spc="-1">
                <a:solidFill>
                  <a:srgbClr val="000000"/>
                </a:solidFill>
                <a:latin typeface="Century Gothic"/>
              </a:rPr>
              <a:t>Phobien und Ängste oft mit Depressionen verbunden</a:t>
            </a:r>
            <a:endParaRPr lang="de-AT" sz="2000" b="0" strike="noStrike" spc="-1">
              <a:latin typeface="Arial"/>
            </a:endParaRPr>
          </a:p>
          <a:p>
            <a:pPr marL="223920" indent="-223200">
              <a:lnSpc>
                <a:spcPct val="100000"/>
              </a:lnSpc>
              <a:spcBef>
                <a:spcPts val="1800"/>
              </a:spcBef>
              <a:buClr>
                <a:srgbClr val="069791"/>
              </a:buClr>
              <a:buFont typeface="Arial"/>
              <a:buChar char="•"/>
            </a:pPr>
            <a:r>
              <a:rPr lang="de-AT" sz="2000" b="0" strike="noStrike" spc="-1">
                <a:solidFill>
                  <a:srgbClr val="000000"/>
                </a:solidFill>
                <a:latin typeface="Century Gothic"/>
              </a:rPr>
              <a:t>Depressive Erkrankungen als Ursache von Angstgefühlen</a:t>
            </a:r>
            <a:endParaRPr lang="de-AT" sz="2000" b="0" strike="noStrike" spc="-1">
              <a:latin typeface="Arial"/>
            </a:endParaRPr>
          </a:p>
        </p:txBody>
      </p:sp>
      <p:pic>
        <p:nvPicPr>
          <p:cNvPr id="296" name="Picture 2"/>
          <p:cNvPicPr/>
          <p:nvPr/>
        </p:nvPicPr>
        <p:blipFill>
          <a:blip r:embed="rId3"/>
          <a:stretch/>
        </p:blipFill>
        <p:spPr>
          <a:xfrm>
            <a:off x="10126800" y="3645000"/>
            <a:ext cx="1755360" cy="2151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25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25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25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circle(in)">
                                      <p:cBhvr additive="repl">
                                        <p:cTn id="12" dur="1750"/>
                                        <p:tgtEl>
                                          <p:spTgt spid="292">
                                            <p:txEl>
                                              <p:p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circle(in)">
                                      <p:cBhvr additive="repl">
                                        <p:cTn id="15" dur="1750"/>
                                        <p:tgtEl>
                                          <p:spTgt spid="294">
                                            <p:txEl>
                                              <p:p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19" dur="750"/>
                                        <p:tgtEl>
                                          <p:spTgt spid="293">
                                            <p:txEl>
                                              <p:p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86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23" dur="750"/>
                                        <p:tgtEl>
                                          <p:spTgt spid="293">
                                            <p:txEl>
                                              <p:pRg st="86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25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86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27" dur="750"/>
                                        <p:tgtEl>
                                          <p:spTgt spid="293">
                                            <p:txEl>
                                              <p:pRg st="86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86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31" dur="750"/>
                                        <p:tgtEl>
                                          <p:spTgt spid="293">
                                            <p:txEl>
                                              <p:pRg st="86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75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35" dur="750"/>
                                        <p:tgtEl>
                                          <p:spTgt spid="295">
                                            <p:txEl>
                                              <p:pRg st="0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104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39" dur="750"/>
                                        <p:tgtEl>
                                          <p:spTgt spid="295">
                                            <p:txEl>
                                              <p:pRg st="104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circle(in)">
                                      <p:cBhvr additive="repl">
                                        <p:cTn id="42" dur="175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1522440" y="533520"/>
            <a:ext cx="96004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de-AT" sz="4400" b="0" strike="noStrike" cap="small" spc="-1">
                <a:solidFill>
                  <a:srgbClr val="000000"/>
                </a:solidFill>
                <a:latin typeface="Century Gothic"/>
              </a:rPr>
              <a:t>Umgang mit der Angst</a:t>
            </a:r>
            <a:endParaRPr lang="de-AT" sz="4400" b="0" strike="noStrike" spc="-1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621720" y="2061000"/>
            <a:ext cx="7272000" cy="390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69791"/>
              </a:buClr>
              <a:buFont typeface="Wingdings" charset="2"/>
              <a:buChar char=""/>
            </a:pPr>
            <a:r>
              <a:rPr lang="de-AT" sz="24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Darüber sprechen</a:t>
            </a:r>
            <a:endParaRPr lang="de-AT" sz="24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69791"/>
              </a:buClr>
              <a:buFont typeface="Wingdings" charset="2"/>
              <a:buChar char=""/>
            </a:pPr>
            <a:r>
              <a:rPr lang="de-AT" sz="20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Mit der Familie, Freunden oder Psychologen</a:t>
            </a:r>
            <a:endParaRPr lang="de-AT" sz="20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69791"/>
              </a:buClr>
              <a:buFont typeface="Wingdings" charset="2"/>
              <a:buChar char=""/>
            </a:pPr>
            <a:r>
              <a:rPr lang="de-AT" sz="24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Angst konfrontieren</a:t>
            </a:r>
            <a:endParaRPr lang="de-AT" sz="24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69791"/>
              </a:buClr>
              <a:buFont typeface="Wingdings" charset="2"/>
              <a:buChar char=""/>
            </a:pPr>
            <a:r>
              <a:rPr lang="de-AT" sz="20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Überwindung der Angst</a:t>
            </a:r>
            <a:endParaRPr lang="de-AT" sz="20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69791"/>
              </a:buClr>
              <a:buFont typeface="Wingdings" charset="2"/>
              <a:buChar char=""/>
            </a:pPr>
            <a:r>
              <a:rPr lang="de-AT" sz="24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Gezielte Entspannung</a:t>
            </a:r>
            <a:endParaRPr lang="de-AT" sz="24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69791"/>
              </a:buClr>
              <a:buFont typeface="Wingdings" charset="2"/>
              <a:buChar char=""/>
            </a:pPr>
            <a:r>
              <a:rPr lang="de-AT" sz="20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z.B. Atemübungen</a:t>
            </a:r>
            <a:endParaRPr lang="de-AT" sz="20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69791"/>
              </a:buClr>
              <a:buFont typeface="Wingdings" charset="2"/>
              <a:buChar char=""/>
            </a:pPr>
            <a:r>
              <a:rPr lang="de-AT" sz="24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Selbstinstruktion</a:t>
            </a:r>
            <a:endParaRPr lang="de-AT" sz="24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69791"/>
              </a:buClr>
              <a:buFont typeface="Wingdings" charset="2"/>
              <a:buChar char=""/>
            </a:pPr>
            <a:r>
              <a:rPr lang="de-AT" sz="24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Medikamente</a:t>
            </a:r>
            <a:endParaRPr lang="de-AT" sz="2400" b="0" strike="noStrike" spc="-1">
              <a:latin typeface="Arial"/>
            </a:endParaRPr>
          </a:p>
        </p:txBody>
      </p:sp>
      <p:pic>
        <p:nvPicPr>
          <p:cNvPr id="299" name="Picture 2"/>
          <p:cNvPicPr/>
          <p:nvPr/>
        </p:nvPicPr>
        <p:blipFill>
          <a:blip r:embed="rId3"/>
          <a:stretch/>
        </p:blipFill>
        <p:spPr>
          <a:xfrm>
            <a:off x="8902800" y="1455840"/>
            <a:ext cx="2763000" cy="1844280"/>
          </a:xfrm>
          <a:prstGeom prst="rect">
            <a:avLst/>
          </a:prstGeom>
          <a:ln>
            <a:noFill/>
          </a:ln>
          <a:effectLst>
            <a:softEdge rad="139700"/>
          </a:effectLst>
        </p:spPr>
      </p:pic>
      <p:pic>
        <p:nvPicPr>
          <p:cNvPr id="300" name="Picture 4"/>
          <p:cNvPicPr/>
          <p:nvPr/>
        </p:nvPicPr>
        <p:blipFill>
          <a:blip r:embed="rId4"/>
          <a:stretch/>
        </p:blipFill>
        <p:spPr>
          <a:xfrm>
            <a:off x="6454440" y="3861000"/>
            <a:ext cx="2447640" cy="1637280"/>
          </a:xfrm>
          <a:prstGeom prst="rect">
            <a:avLst/>
          </a:prstGeom>
          <a:ln>
            <a:noFill/>
          </a:ln>
          <a:effectLst>
            <a:softEdge rad="152400"/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75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10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13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125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" dur="125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125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Aquarellpräsentation (Breitbild)</Template>
  <TotalTime>0</TotalTime>
  <Words>281</Words>
  <Application>Microsoft Office PowerPoint</Application>
  <PresentationFormat>Benutzerdefiniert</PresentationFormat>
  <Paragraphs>97</Paragraphs>
  <Slides>12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7</vt:i4>
      </vt:variant>
      <vt:variant>
        <vt:lpstr>Folientitel</vt:lpstr>
      </vt:variant>
      <vt:variant>
        <vt:i4>12</vt:i4>
      </vt:variant>
    </vt:vector>
  </HeadingPairs>
  <TitlesOfParts>
    <vt:vector size="26" baseType="lpstr">
      <vt:lpstr>Arial</vt:lpstr>
      <vt:lpstr>Century Gothic</vt:lpstr>
      <vt:lpstr>DejaVu Sans</vt:lpstr>
      <vt:lpstr>Palatino Linotype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ANGST</dc:title>
  <dc:subject/>
  <dc:creator>1617 1AHIF Panturu Gloria</dc:creator>
  <dc:description/>
  <cp:lastModifiedBy>1617 1AHIF Panturu Gloria</cp:lastModifiedBy>
  <cp:revision>78</cp:revision>
  <dcterms:created xsi:type="dcterms:W3CDTF">2018-05-05T09:53:31Z</dcterms:created>
  <dcterms:modified xsi:type="dcterms:W3CDTF">2018-05-07T19:29:28Z</dcterms:modified>
  <dc:language>de-AT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Benutzerdefiniert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