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9" r:id="rId3"/>
    <p:sldId id="259" r:id="rId4"/>
    <p:sldId id="270" r:id="rId5"/>
    <p:sldId id="274" r:id="rId6"/>
    <p:sldId id="258" r:id="rId7"/>
    <p:sldId id="272" r:id="rId8"/>
    <p:sldId id="273" r:id="rId9"/>
    <p:sldId id="262" r:id="rId10"/>
    <p:sldId id="275" r:id="rId11"/>
    <p:sldId id="276" r:id="rId12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902" y="235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D00A37-108F-4EB3-A4B6-A983F4D329B2}" type="datetime1">
              <a:rPr lang="de-DE" smtClean="0"/>
              <a:t>05.05.2018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119DBA-4540-49B3-8FA9-6259387ECF9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7F1ED03-2AF3-47EF-8F01-A49EDAD31C5A}" type="datetime1">
              <a:rPr lang="de-DE" smtClean="0"/>
              <a:t>05.05.2018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3B36274-F2B9-4C45-BBB4-0EDF4CD651A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65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466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052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3B36274-F2B9-4C45-BBB4-0EDF4CD651A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5700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5613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090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3B36274-F2B9-4C45-BBB4-0EDF4CD651A7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535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915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 rtlCol="0">
            <a:noAutofit/>
          </a:bodyPr>
          <a:lstStyle>
            <a:lvl1pPr>
              <a:defRPr sz="72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6316D2-9896-47A0-BD17-E634AF455023}" type="datetime1">
              <a:rPr lang="de-DE" smtClean="0"/>
              <a:t>05.05.2018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67F9E4-7A00-4E92-9DB2-17891E6287D7}" type="datetime1">
              <a:rPr lang="de-DE" smtClean="0"/>
              <a:t>05.05.2018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59A6D1-412D-476E-80D8-0E8E3EE9084B}" type="datetime1">
              <a:rPr lang="de-DE" smtClean="0"/>
              <a:t>05.05.2018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D4BC19-13A2-4896-B0C4-F6B7A71101D2}" type="datetime1">
              <a:rPr lang="de-DE" smtClean="0"/>
              <a:t>05.05.2018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rtlCol="0" anchor="b">
            <a:noAutofit/>
          </a:bodyPr>
          <a:lstStyle>
            <a:lvl1pPr algn="l">
              <a:defRPr sz="6600" b="0" i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4BEE94-D7D7-476A-83BC-393428DDA868}" type="datetime1">
              <a:rPr lang="de-DE" smtClean="0"/>
              <a:t>05.05.2018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30A0EE-C8E8-4375-B08E-14B955B00CCA}" type="datetime1">
              <a:rPr lang="de-DE" smtClean="0"/>
              <a:t>05.05.2018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87B078-1C71-4259-AB7E-3F17F7FAE46D}" type="datetime1">
              <a:rPr lang="de-DE" smtClean="0"/>
              <a:t>05.05.2018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D789A7-75C8-4C8A-8B5F-23095651F559}" type="datetime1">
              <a:rPr lang="de-DE" smtClean="0"/>
              <a:t>05.05.2018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937F97-DD64-45F0-91EA-C02C44F3325C}" type="datetime1">
              <a:rPr lang="de-DE" smtClean="0"/>
              <a:t>05.05.2018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8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9C6460-5010-4B58-A43F-5C08EA599457}" type="datetime1">
              <a:rPr lang="de-DE" smtClean="0"/>
              <a:t>05.05.2018</a:t>
            </a:fld>
            <a:endParaRPr lang="de-DE" dirty="0"/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Bildplatzhalter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Bild 4" descr="Leerer Platzhalter zum Hinzufügen eines Bilds. Klicken Sie auf den Platzhalter, und wählen Sie das hinzuzufügende Bild au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  <a:p>
            <a:pPr lvl="5" rtl="0"/>
            <a:r>
              <a:rPr lang="de-DE" dirty="0"/>
              <a:t>Sechste Ebene</a:t>
            </a:r>
          </a:p>
          <a:p>
            <a:pPr lvl="6" rtl="0"/>
            <a:r>
              <a:rPr lang="de-DE" dirty="0"/>
              <a:t>Siebte Ebene</a:t>
            </a:r>
          </a:p>
          <a:p>
            <a:pPr lvl="7" rtl="0"/>
            <a:r>
              <a:rPr lang="de-DE" dirty="0"/>
              <a:t>Achte Ebene</a:t>
            </a:r>
          </a:p>
          <a:p>
            <a:pPr lvl="8" rtl="0"/>
            <a:r>
              <a:rPr lang="de-DE" dirty="0"/>
              <a:t>Neunte Ebene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711426F6-68D9-4103-BFA2-762B2E4529E7}" type="datetime1">
              <a:rPr lang="de-DE" smtClean="0"/>
              <a:t>05.05.2018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5137D0E-4A4F-4307-8994-C1891D747D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85900" y="1988840"/>
            <a:ext cx="9144000" cy="1913384"/>
          </a:xfrm>
        </p:spPr>
        <p:txBody>
          <a:bodyPr rtlCol="0"/>
          <a:lstStyle/>
          <a:p>
            <a:pPr algn="ctr" rtl="0"/>
            <a:r>
              <a:rPr lang="de-DE" sz="9600" dirty="0">
                <a:latin typeface="Century Gothic" panose="020B0502020202020204" pitchFamily="34" charset="0"/>
              </a:rPr>
              <a:t>ANGST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40" y="5782299"/>
            <a:ext cx="8229600" cy="1066800"/>
          </a:xfrm>
        </p:spPr>
        <p:txBody>
          <a:bodyPr rtlCol="0"/>
          <a:lstStyle/>
          <a:p>
            <a:pPr rtl="0"/>
            <a:r>
              <a:rPr lang="de-DE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</a:rPr>
              <a:t>Präsentation von Sara Panturu &amp; Sandro Tadic</a:t>
            </a: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accent1">
                <a:lumMod val="5000"/>
                <a:lumOff val="95000"/>
              </a:schemeClr>
            </a:gs>
            <a:gs pos="8000">
              <a:schemeClr val="accent1">
                <a:lumMod val="5000"/>
                <a:lumOff val="95000"/>
              </a:schemeClr>
            </a:gs>
            <a:gs pos="8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43000">
              <a:srgbClr val="EAFEFD"/>
            </a:gs>
            <a:gs pos="73000">
              <a:schemeClr val="accent1">
                <a:lumMod val="30000"/>
                <a:lumOff val="70000"/>
                <a:alpha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EFCEB-1CDA-4021-902E-3C92BDE9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548680"/>
            <a:ext cx="9601200" cy="1143000"/>
          </a:xfrm>
        </p:spPr>
        <p:txBody>
          <a:bodyPr>
            <a:normAutofit/>
          </a:bodyPr>
          <a:lstStyle/>
          <a:p>
            <a:pPr algn="ctr"/>
            <a:r>
              <a:rPr lang="de-AT" sz="4800" cap="small" dirty="0">
                <a:latin typeface="Century Gothic" panose="020B0502020202020204" pitchFamily="34" charset="0"/>
              </a:rPr>
              <a:t>Ethische Fragen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D33E7AF-0AF0-4E40-B6D0-3078F03677F9}"/>
              </a:ext>
            </a:extLst>
          </p:cNvPr>
          <p:cNvSpPr txBox="1"/>
          <p:nvPr/>
        </p:nvSpPr>
        <p:spPr>
          <a:xfrm>
            <a:off x="2602024" y="2564904"/>
            <a:ext cx="6984776" cy="2523768"/>
          </a:xfrm>
          <a:prstGeom prst="rect">
            <a:avLst/>
          </a:prstGeom>
          <a:noFill/>
          <a:effectLst>
            <a:glow rad="1803400">
              <a:schemeClr val="accent1"/>
            </a:glow>
            <a:reflection stA="45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de-AT" sz="2800" dirty="0">
                <a:latin typeface="Century Gothic" panose="020B0502020202020204" pitchFamily="34" charset="0"/>
              </a:rPr>
              <a:t>Kann man im Leben glücklich sein, während man Angst hat?</a:t>
            </a:r>
          </a:p>
          <a:p>
            <a:pPr algn="ctr"/>
            <a:endParaRPr lang="de-AT" sz="2800" dirty="0">
              <a:latin typeface="Century Gothic" panose="020B0502020202020204" pitchFamily="34" charset="0"/>
            </a:endParaRPr>
          </a:p>
          <a:p>
            <a:pPr algn="ctr"/>
            <a:endParaRPr lang="de-AT" sz="2800" dirty="0">
              <a:latin typeface="Century Gothic" panose="020B0502020202020204" pitchFamily="34" charset="0"/>
            </a:endParaRPr>
          </a:p>
          <a:p>
            <a:pPr algn="ctr"/>
            <a:r>
              <a:rPr lang="de-AT" sz="2800" dirty="0">
                <a:latin typeface="Century Gothic" panose="020B0502020202020204" pitchFamily="34" charset="0"/>
              </a:rPr>
              <a:t>Verändert die Angst das Leben?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1793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0877D29-DBC4-4FC9-A438-0096BE492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12" y="1124744"/>
            <a:ext cx="9144000" cy="3505200"/>
          </a:xfrm>
        </p:spPr>
        <p:txBody>
          <a:bodyPr/>
          <a:lstStyle/>
          <a:p>
            <a:pPr algn="ctr"/>
            <a:r>
              <a:rPr lang="de-AT" dirty="0"/>
              <a:t>Vielen Dank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9882768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800" cap="small" dirty="0">
                <a:latin typeface="Century Gothic" panose="020B0502020202020204" pitchFamily="34" charset="0"/>
              </a:rPr>
              <a:t>W</a:t>
            </a:r>
            <a:r>
              <a:rPr lang="de-DE" sz="4400" cap="small" dirty="0">
                <a:latin typeface="Century Gothic" panose="020B0502020202020204" pitchFamily="34" charset="0"/>
              </a:rPr>
              <a:t>as ist </a:t>
            </a:r>
            <a:r>
              <a:rPr lang="de-DE" sz="4800" cap="small" dirty="0">
                <a:latin typeface="Century Gothic" panose="020B0502020202020204" pitchFamily="34" charset="0"/>
              </a:rPr>
              <a:t>A</a:t>
            </a:r>
            <a:r>
              <a:rPr lang="de-DE" sz="4400" cap="small" dirty="0">
                <a:latin typeface="Century Gothic" panose="020B0502020202020204" pitchFamily="34" charset="0"/>
              </a:rPr>
              <a:t>ngst?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1485900" y="2133600"/>
            <a:ext cx="9601200" cy="4191000"/>
          </a:xfrm>
        </p:spPr>
        <p:txBody>
          <a:bodyPr rtlCol="0"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de-DE" sz="2600" dirty="0">
                <a:latin typeface="Century Gothic" panose="020B0502020202020204" pitchFamily="34" charset="0"/>
              </a:rPr>
              <a:t>Der Zustand, in dem man sich vor jemandem/etwas fürchtet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de-DE" sz="2600" dirty="0">
                <a:latin typeface="Century Gothic" panose="020B0502020202020204" pitchFamily="34" charset="0"/>
              </a:rPr>
              <a:t>Griechisch: „</a:t>
            </a:r>
            <a:r>
              <a:rPr lang="de-DE" sz="2600" dirty="0" err="1">
                <a:latin typeface="Century Gothic" panose="020B0502020202020204" pitchFamily="34" charset="0"/>
              </a:rPr>
              <a:t>agchein</a:t>
            </a:r>
            <a:r>
              <a:rPr lang="de-DE" sz="2600" dirty="0">
                <a:latin typeface="Century Gothic" panose="020B0502020202020204" pitchFamily="34" charset="0"/>
              </a:rPr>
              <a:t>“		= </a:t>
            </a:r>
            <a:r>
              <a:rPr lang="de-DE" sz="2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„würgen“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de-DE" sz="2600" dirty="0">
                <a:latin typeface="Century Gothic" panose="020B0502020202020204" pitchFamily="34" charset="0"/>
              </a:rPr>
              <a:t>Lateinisch: „</a:t>
            </a:r>
            <a:r>
              <a:rPr lang="de-DE" sz="2600" dirty="0" err="1">
                <a:latin typeface="Century Gothic" panose="020B0502020202020204" pitchFamily="34" charset="0"/>
              </a:rPr>
              <a:t>angere</a:t>
            </a:r>
            <a:r>
              <a:rPr lang="de-DE" sz="2600" dirty="0">
                <a:latin typeface="Century Gothic" panose="020B0502020202020204" pitchFamily="34" charset="0"/>
              </a:rPr>
              <a:t>“			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de-DE" sz="2600" dirty="0">
                <a:latin typeface="Century Gothic" panose="020B0502020202020204" pitchFamily="34" charset="0"/>
              </a:rPr>
              <a:t>Sie hält uns davon ab, Risiken einzugehen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B33B7E5-C63B-4CC9-B247-A470B7813C65}"/>
              </a:ext>
            </a:extLst>
          </p:cNvPr>
          <p:cNvCxnSpPr>
            <a:cxnSpLocks/>
          </p:cNvCxnSpPr>
          <p:nvPr/>
        </p:nvCxnSpPr>
        <p:spPr>
          <a:xfrm>
            <a:off x="5390154" y="3375288"/>
            <a:ext cx="1424338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7B51427-DC5C-4D83-8936-A01615B1A1FA}"/>
              </a:ext>
            </a:extLst>
          </p:cNvPr>
          <p:cNvCxnSpPr>
            <a:cxnSpLocks/>
          </p:cNvCxnSpPr>
          <p:nvPr/>
        </p:nvCxnSpPr>
        <p:spPr>
          <a:xfrm flipV="1">
            <a:off x="5158308" y="3416424"/>
            <a:ext cx="1656184" cy="44043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dergebnis fÃ¼r angst transparent">
            <a:extLst>
              <a:ext uri="{FF2B5EF4-FFF2-40B4-BE49-F238E27FC236}">
                <a16:creationId xmlns:a16="http://schemas.microsoft.com/office/drawing/2014/main" id="{CFF617A5-7218-43A2-B4F9-D11873159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2" y="4653136"/>
            <a:ext cx="1797030" cy="19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66700"/>
            <a:ext cx="12143084" cy="1143000"/>
          </a:xfrm>
        </p:spPr>
        <p:txBody>
          <a:bodyPr rtlCol="0">
            <a:normAutofit/>
          </a:bodyPr>
          <a:lstStyle/>
          <a:p>
            <a:pPr rtl="0"/>
            <a:r>
              <a:rPr lang="de-DE" sz="4000" cap="small" dirty="0">
                <a:latin typeface="Century Gothic" panose="020B0502020202020204" pitchFamily="34" charset="0"/>
              </a:rPr>
              <a:t>Unterschied zwischen Angst, Phobie, Furcht &amp; Panik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54DAE-7856-4A23-8D5F-882F8327D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828800"/>
            <a:ext cx="9601200" cy="4191000"/>
          </a:xfrm>
        </p:spPr>
        <p:txBody>
          <a:bodyPr>
            <a:normAutofit fontScale="925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de-AT" sz="2400" dirty="0">
                <a:latin typeface="Century Gothic" panose="020B0502020202020204" pitchFamily="34" charset="0"/>
              </a:rPr>
              <a:t>Angst: 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r>
              <a:rPr lang="de-AT" sz="2400" dirty="0">
                <a:latin typeface="Century Gothic" panose="020B0502020202020204" pitchFamily="34" charset="0"/>
              </a:rPr>
              <a:t>    ist ein Gefühlzustand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de-AT" sz="2400" dirty="0">
                <a:latin typeface="Century Gothic" panose="020B0502020202020204" pitchFamily="34" charset="0"/>
              </a:rPr>
              <a:t>Furcht: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r>
              <a:rPr lang="de-AT" sz="2400" dirty="0">
                <a:latin typeface="Century Gothic" panose="020B0502020202020204" pitchFamily="34" charset="0"/>
              </a:rPr>
              <a:t>    bezieht sich auf eine reale Bedrohung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de-AT" sz="2400" dirty="0">
                <a:latin typeface="Century Gothic" panose="020B0502020202020204" pitchFamily="34" charset="0"/>
              </a:rPr>
              <a:t>Phobie: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r>
              <a:rPr lang="de-AT" sz="2400" dirty="0">
                <a:latin typeface="Century Gothic" panose="020B0502020202020204" pitchFamily="34" charset="0"/>
              </a:rPr>
              <a:t>    übertriebene/nicht begründete Angst vor Objekten/Ereignissen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de-AT" sz="2400" dirty="0">
                <a:latin typeface="Century Gothic" panose="020B0502020202020204" pitchFamily="34" charset="0"/>
              </a:rPr>
              <a:t>Panik: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r>
              <a:rPr lang="de-AT" sz="2400" dirty="0">
                <a:latin typeface="Century Gothic" panose="020B0502020202020204" pitchFamily="34" charset="0"/>
              </a:rPr>
              <a:t>    ein Zustand intensiver Angst vor einer Gefahr</a:t>
            </a:r>
          </a:p>
        </p:txBody>
      </p:sp>
      <p:pic>
        <p:nvPicPr>
          <p:cNvPr id="2052" name="Picture 4" descr="Bildergebnis fÃ¼r angst transparent">
            <a:extLst>
              <a:ext uri="{FF2B5EF4-FFF2-40B4-BE49-F238E27FC236}">
                <a16:creationId xmlns:a16="http://schemas.microsoft.com/office/drawing/2014/main" id="{13DC6A74-4934-477F-9541-4623F8DD2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12" y="1409700"/>
            <a:ext cx="4104456" cy="238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592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8946" y="0"/>
            <a:ext cx="9601200" cy="1143000"/>
          </a:xfrm>
        </p:spPr>
        <p:txBody>
          <a:bodyPr rtlCol="0">
            <a:normAutofit/>
          </a:bodyPr>
          <a:lstStyle/>
          <a:p>
            <a:pPr rtl="0"/>
            <a:r>
              <a:rPr lang="de-DE" sz="4400" cap="small" dirty="0">
                <a:latin typeface="Century Gothic" panose="020B0502020202020204" pitchFamily="34" charset="0"/>
              </a:rPr>
              <a:t>Grundformen von Angst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522414" y="1556792"/>
            <a:ext cx="8460430" cy="4536504"/>
          </a:xfrm>
        </p:spPr>
        <p:txBody>
          <a:bodyPr rtlCol="0">
            <a:normAutofit/>
          </a:bodyPr>
          <a:lstStyle/>
          <a:p>
            <a:pPr rtl="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de-DE" sz="2400" dirty="0">
                <a:latin typeface="Century Gothic" panose="020B0502020202020204" pitchFamily="34" charset="0"/>
              </a:rPr>
              <a:t>Existenzangst</a:t>
            </a:r>
          </a:p>
          <a:p>
            <a:pPr marL="0" indent="0" rtl="0">
              <a:buClr>
                <a:schemeClr val="accent1">
                  <a:lumMod val="75000"/>
                </a:schemeClr>
              </a:buClr>
              <a:buNone/>
            </a:pPr>
            <a:r>
              <a:rPr lang="de-DE" sz="2400" dirty="0">
                <a:latin typeface="Century Gothic" panose="020B0502020202020204" pitchFamily="34" charset="0"/>
              </a:rPr>
              <a:t>	-normalerweise mit finanziellen Sorgen verknüpft</a:t>
            </a:r>
          </a:p>
          <a:p>
            <a:pPr rtl="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de-DE" sz="2400" dirty="0">
                <a:latin typeface="Century Gothic" panose="020B0502020202020204" pitchFamily="34" charset="0"/>
              </a:rPr>
              <a:t>Trennungsangst</a:t>
            </a:r>
          </a:p>
          <a:p>
            <a:pPr marL="0" indent="0" rtl="0">
              <a:buClr>
                <a:schemeClr val="accent1">
                  <a:lumMod val="75000"/>
                </a:schemeClr>
              </a:buClr>
              <a:buNone/>
            </a:pPr>
            <a:r>
              <a:rPr lang="de-DE" sz="2400" dirty="0">
                <a:latin typeface="Century Gothic" panose="020B0502020202020204" pitchFamily="34" charset="0"/>
              </a:rPr>
              <a:t>	-aktive und passive Trennungsangst</a:t>
            </a:r>
          </a:p>
          <a:p>
            <a:pPr rtl="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de-DE" sz="2400" dirty="0">
                <a:latin typeface="Century Gothic" panose="020B0502020202020204" pitchFamily="34" charset="0"/>
              </a:rPr>
              <a:t>Gewissensangst</a:t>
            </a:r>
          </a:p>
          <a:p>
            <a:pPr marL="0" indent="0" rtl="0">
              <a:buClr>
                <a:schemeClr val="accent1">
                  <a:lumMod val="75000"/>
                </a:schemeClr>
              </a:buClr>
              <a:buNone/>
            </a:pPr>
            <a:r>
              <a:rPr lang="de-DE" sz="2400" dirty="0">
                <a:latin typeface="Century Gothic" panose="020B0502020202020204" pitchFamily="34" charset="0"/>
              </a:rPr>
              <a:t>	-die Betroffenen werden entscheidungsunfähig</a:t>
            </a:r>
          </a:p>
          <a:p>
            <a:pPr rtl="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de-DE" sz="2400" dirty="0">
                <a:latin typeface="Century Gothic" panose="020B0502020202020204" pitchFamily="34" charset="0"/>
              </a:rPr>
              <a:t>Versagensangst</a:t>
            </a:r>
          </a:p>
          <a:p>
            <a:pPr marL="0" indent="0" rtl="0">
              <a:buClr>
                <a:schemeClr val="accent1">
                  <a:lumMod val="75000"/>
                </a:schemeClr>
              </a:buClr>
              <a:buNone/>
            </a:pPr>
            <a:r>
              <a:rPr lang="de-DE" sz="2400" dirty="0">
                <a:latin typeface="Century Gothic" panose="020B0502020202020204" pitchFamily="34" charset="0"/>
              </a:rPr>
              <a:t>	-Angst vor Fehlern und Kritik</a:t>
            </a:r>
          </a:p>
        </p:txBody>
      </p:sp>
      <p:pic>
        <p:nvPicPr>
          <p:cNvPr id="4098" name="Picture 2" descr="Ãhnliches Foto">
            <a:extLst>
              <a:ext uri="{FF2B5EF4-FFF2-40B4-BE49-F238E27FC236}">
                <a16:creationId xmlns:a16="http://schemas.microsoft.com/office/drawing/2014/main" id="{50069AE3-A625-4BBB-83F4-9FDF245D2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030" y="0"/>
            <a:ext cx="1731487" cy="215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25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25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25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3772" y="1052736"/>
            <a:ext cx="3888432" cy="4463008"/>
          </a:xfrm>
        </p:spPr>
        <p:txBody>
          <a:bodyPr rtlCol="0">
            <a:normAutofit/>
          </a:bodyPr>
          <a:lstStyle/>
          <a:p>
            <a:pPr rtl="0"/>
            <a:r>
              <a:rPr lang="de-DE" sz="5400" cap="small" dirty="0">
                <a:latin typeface="Century Gothic" panose="020B0502020202020204" pitchFamily="34" charset="0"/>
              </a:rPr>
              <a:t>Z</a:t>
            </a:r>
            <a:r>
              <a:rPr lang="de-DE" sz="4800" cap="small" dirty="0">
                <a:latin typeface="Century Gothic" panose="020B0502020202020204" pitchFamily="34" charset="0"/>
              </a:rPr>
              <a:t>usätzliche </a:t>
            </a:r>
            <a:r>
              <a:rPr lang="de-DE" sz="5400" cap="small" dirty="0">
                <a:latin typeface="Century Gothic" panose="020B0502020202020204" pitchFamily="34" charset="0"/>
              </a:rPr>
              <a:t>F</a:t>
            </a:r>
            <a:r>
              <a:rPr lang="de-DE" sz="4800" cap="small" dirty="0">
                <a:latin typeface="Century Gothic" panose="020B0502020202020204" pitchFamily="34" charset="0"/>
              </a:rPr>
              <a:t>ormen</a:t>
            </a:r>
            <a:br>
              <a:rPr lang="de-DE" sz="4800" cap="small" dirty="0">
                <a:latin typeface="Century Gothic" panose="020B0502020202020204" pitchFamily="34" charset="0"/>
              </a:rPr>
            </a:br>
            <a:r>
              <a:rPr lang="de-DE" sz="4800" cap="small" dirty="0">
                <a:latin typeface="Century Gothic" panose="020B0502020202020204" pitchFamily="34" charset="0"/>
              </a:rPr>
              <a:t>von</a:t>
            </a:r>
            <a:br>
              <a:rPr lang="de-DE" sz="4800" cap="small" dirty="0">
                <a:latin typeface="Century Gothic" panose="020B0502020202020204" pitchFamily="34" charset="0"/>
              </a:rPr>
            </a:br>
            <a:r>
              <a:rPr lang="de-DE" sz="5400" cap="small" dirty="0">
                <a:latin typeface="Century Gothic" panose="020B0502020202020204" pitchFamily="34" charset="0"/>
              </a:rPr>
              <a:t>A</a:t>
            </a:r>
            <a:r>
              <a:rPr lang="de-DE" sz="4800" cap="small" dirty="0">
                <a:latin typeface="Century Gothic" panose="020B0502020202020204" pitchFamily="34" charset="0"/>
              </a:rPr>
              <a:t>ngst</a:t>
            </a:r>
            <a:br>
              <a:rPr lang="de-DE" sz="4800" cap="small" dirty="0">
                <a:latin typeface="Century Gothic" panose="020B0502020202020204" pitchFamily="34" charset="0"/>
              </a:rPr>
            </a:br>
            <a:r>
              <a:rPr lang="de-DE" sz="4800" cap="small" dirty="0">
                <a:latin typeface="Century Gothic" panose="020B0502020202020204" pitchFamily="34" charset="0"/>
              </a:rPr>
              <a:t>und</a:t>
            </a:r>
            <a:br>
              <a:rPr lang="de-DE" sz="4800" cap="small" dirty="0">
                <a:latin typeface="Century Gothic" panose="020B0502020202020204" pitchFamily="34" charset="0"/>
              </a:rPr>
            </a:br>
            <a:r>
              <a:rPr lang="de-DE" sz="5400" cap="small" dirty="0">
                <a:latin typeface="Century Gothic" panose="020B0502020202020204" pitchFamily="34" charset="0"/>
              </a:rPr>
              <a:t>P</a:t>
            </a:r>
            <a:r>
              <a:rPr lang="de-DE" sz="4800" cap="small" dirty="0">
                <a:latin typeface="Century Gothic" panose="020B0502020202020204" pitchFamily="34" charset="0"/>
              </a:rPr>
              <a:t>hobien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0276" y="838200"/>
            <a:ext cx="6696744" cy="5181600"/>
          </a:xfrm>
        </p:spPr>
        <p:txBody>
          <a:bodyPr rtlCol="0"/>
          <a:lstStyle/>
          <a:p>
            <a:pPr rtl="0">
              <a:buClr>
                <a:schemeClr val="accent1">
                  <a:lumMod val="75000"/>
                </a:schemeClr>
              </a:buClr>
            </a:pPr>
            <a:r>
              <a:rPr lang="de-DE" sz="2400" dirty="0" err="1">
                <a:latin typeface="Century Gothic" panose="020B0502020202020204" pitchFamily="34" charset="0"/>
              </a:rPr>
              <a:t>Leistungs</a:t>
            </a:r>
            <a:r>
              <a:rPr lang="de-DE" sz="2400" dirty="0">
                <a:latin typeface="Century Gothic" panose="020B0502020202020204" pitchFamily="34" charset="0"/>
              </a:rPr>
              <a:t> – und Prüfungsängste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de-DE" sz="2000">
                <a:latin typeface="Century Gothic" panose="020B0502020202020204" pitchFamily="34" charset="0"/>
              </a:rPr>
              <a:t>werden </a:t>
            </a:r>
            <a:r>
              <a:rPr lang="de-DE" sz="2000" dirty="0">
                <a:latin typeface="Century Gothic" panose="020B0502020202020204" pitchFamily="34" charset="0"/>
              </a:rPr>
              <a:t>sogar in der Volksschule entwickelt</a:t>
            </a:r>
          </a:p>
          <a:p>
            <a:pPr rtl="0">
              <a:buClr>
                <a:schemeClr val="accent1">
                  <a:lumMod val="75000"/>
                </a:schemeClr>
              </a:buClr>
            </a:pPr>
            <a:r>
              <a:rPr lang="de-DE" sz="2400" dirty="0">
                <a:latin typeface="Century Gothic" panose="020B0502020202020204" pitchFamily="34" charset="0"/>
              </a:rPr>
              <a:t>Angst vor Fremden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de-DE" sz="2000" dirty="0">
                <a:latin typeface="Century Gothic" panose="020B0502020202020204" pitchFamily="34" charset="0"/>
              </a:rPr>
              <a:t>auch Xenophobie genannt</a:t>
            </a:r>
          </a:p>
          <a:p>
            <a:pPr rtl="0">
              <a:buClr>
                <a:schemeClr val="accent1">
                  <a:lumMod val="75000"/>
                </a:schemeClr>
              </a:buClr>
            </a:pPr>
            <a:r>
              <a:rPr lang="de-DE" sz="2400" dirty="0">
                <a:latin typeface="Century Gothic" panose="020B0502020202020204" pitchFamily="34" charset="0"/>
              </a:rPr>
              <a:t>Gegenteil: Angst-Lust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de-DE" sz="2000" dirty="0">
                <a:latin typeface="Century Gothic" panose="020B0502020202020204" pitchFamily="34" charset="0"/>
              </a:rPr>
              <a:t>Angst als lustvolle Anspannung</a:t>
            </a:r>
          </a:p>
          <a:p>
            <a:pPr rtl="0">
              <a:buClr>
                <a:schemeClr val="accent1">
                  <a:lumMod val="75000"/>
                </a:schemeClr>
              </a:buClr>
            </a:pPr>
            <a:r>
              <a:rPr lang="de-DE" sz="2400" dirty="0">
                <a:latin typeface="Century Gothic" panose="020B0502020202020204" pitchFamily="34" charset="0"/>
              </a:rPr>
              <a:t>Sozialphobie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de-DE" sz="2000" dirty="0">
                <a:latin typeface="Century Gothic" panose="020B0502020202020204" pitchFamily="34" charset="0"/>
              </a:rPr>
              <a:t>Kann von </a:t>
            </a:r>
          </a:p>
          <a:p>
            <a:pPr lvl="4">
              <a:buClr>
                <a:schemeClr val="accent1">
                  <a:lumMod val="75000"/>
                </a:schemeClr>
              </a:buClr>
            </a:pPr>
            <a:r>
              <a:rPr lang="de-DE" sz="1600" dirty="0">
                <a:latin typeface="Century Gothic" panose="020B0502020202020204" pitchFamily="34" charset="0"/>
              </a:rPr>
              <a:t>der Familie</a:t>
            </a:r>
          </a:p>
          <a:p>
            <a:pPr lvl="4">
              <a:buClr>
                <a:schemeClr val="accent1">
                  <a:lumMod val="75000"/>
                </a:schemeClr>
              </a:buClr>
            </a:pPr>
            <a:r>
              <a:rPr lang="de-DE" sz="1600" dirty="0">
                <a:latin typeface="Century Gothic" panose="020B0502020202020204" pitchFamily="34" charset="0"/>
              </a:rPr>
              <a:t>der eigenen Persönlichkeit</a:t>
            </a:r>
          </a:p>
          <a:p>
            <a:pPr lvl="4">
              <a:buClr>
                <a:schemeClr val="accent1">
                  <a:lumMod val="75000"/>
                </a:schemeClr>
              </a:buClr>
            </a:pPr>
            <a:r>
              <a:rPr lang="de-DE" sz="1600" dirty="0">
                <a:latin typeface="Century Gothic" panose="020B0502020202020204" pitchFamily="34" charset="0"/>
              </a:rPr>
              <a:t>Stress</a:t>
            </a:r>
          </a:p>
          <a:p>
            <a:pPr marL="329882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de-DE" sz="2000" dirty="0">
                <a:latin typeface="Century Gothic" panose="020B0502020202020204" pitchFamily="34" charset="0"/>
              </a:rPr>
              <a:t>ausgelöst werden</a:t>
            </a:r>
          </a:p>
          <a:p>
            <a:pPr marL="1035050" lvl="4" indent="0">
              <a:buClr>
                <a:schemeClr val="accent1">
                  <a:lumMod val="75000"/>
                </a:schemeClr>
              </a:buClr>
              <a:buNone/>
            </a:pPr>
            <a:endParaRPr lang="de-DE" dirty="0">
              <a:latin typeface="Century Gothic" panose="020B0502020202020204" pitchFamily="34" charset="0"/>
            </a:endParaRPr>
          </a:p>
        </p:txBody>
      </p:sp>
      <p:pic>
        <p:nvPicPr>
          <p:cNvPr id="3076" name="Picture 4" descr="Bildergebnis fÃ¼r fear transparent">
            <a:extLst>
              <a:ext uri="{FF2B5EF4-FFF2-40B4-BE49-F238E27FC236}">
                <a16:creationId xmlns:a16="http://schemas.microsoft.com/office/drawing/2014/main" id="{579BDF05-4043-49CB-A832-88362076F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24" y="4797152"/>
            <a:ext cx="3101331" cy="19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25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750"/>
                            </p:stCondLst>
                            <p:childTnLst>
                              <p:par>
                                <p:cTn id="3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0"/>
                            </p:stCondLst>
                            <p:childTnLst>
                              <p:par>
                                <p:cTn id="3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250"/>
                            </p:stCondLst>
                            <p:childTnLst>
                              <p:par>
                                <p:cTn id="4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500"/>
                            </p:stCondLst>
                            <p:childTnLst>
                              <p:par>
                                <p:cTn id="4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750"/>
                            </p:stCondLst>
                            <p:childTnLst>
                              <p:par>
                                <p:cTn id="5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000"/>
                            </p:stCondLst>
                            <p:childTnLst>
                              <p:par>
                                <p:cTn id="5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250"/>
                            </p:stCondLst>
                            <p:childTnLst>
                              <p:par>
                                <p:cTn id="5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1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48475" y="1628800"/>
            <a:ext cx="9691874" cy="2819400"/>
          </a:xfrm>
        </p:spPr>
        <p:txBody>
          <a:bodyPr rtlCol="0"/>
          <a:lstStyle/>
          <a:p>
            <a:pPr algn="ctr"/>
            <a:r>
              <a:rPr lang="de-AT" sz="7200" dirty="0">
                <a:latin typeface="Century Gothic" panose="020B0502020202020204" pitchFamily="34" charset="0"/>
              </a:rPr>
              <a:t>Persönlichkeitstypen nach Riemann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3D12CB9-2CDF-4E90-B506-CA0DDF7B4BA6}"/>
              </a:ext>
            </a:extLst>
          </p:cNvPr>
          <p:cNvSpPr txBox="1"/>
          <p:nvPr/>
        </p:nvSpPr>
        <p:spPr>
          <a:xfrm>
            <a:off x="477788" y="5733256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>
                <a:latin typeface="Century Gothic" panose="020B0502020202020204" pitchFamily="34" charset="0"/>
              </a:rPr>
              <a:t>Vier Charaktertypen mit ihren Stärken und Schwächen</a:t>
            </a:r>
          </a:p>
        </p:txBody>
      </p:sp>
    </p:spTree>
    <p:extLst>
      <p:ext uri="{BB962C8B-B14F-4D97-AF65-F5344CB8AC3E}">
        <p14:creationId xmlns:p14="http://schemas.microsoft.com/office/powerpoint/2010/main" val="2873117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sz="half" idx="2"/>
          </p:nvPr>
        </p:nvSpPr>
        <p:spPr>
          <a:xfrm>
            <a:off x="1547049" y="332656"/>
            <a:ext cx="8651819" cy="5847184"/>
          </a:xfrm>
        </p:spPr>
        <p:txBody>
          <a:bodyPr rtlCol="0">
            <a:normAutofit/>
          </a:bodyPr>
          <a:lstStyle/>
          <a:p>
            <a:pPr rtl="0">
              <a:buClr>
                <a:schemeClr val="accent1">
                  <a:lumMod val="75000"/>
                </a:schemeClr>
              </a:buClr>
            </a:pPr>
            <a:r>
              <a:rPr lang="de-D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Der schizoide Typ</a:t>
            </a:r>
          </a:p>
          <a:p>
            <a:pPr marL="279082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de-DE" sz="20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+ </a:t>
            </a:r>
            <a:r>
              <a:rPr lang="de-DE" sz="2000" dirty="0">
                <a:latin typeface="Century Gothic" panose="020B0502020202020204" pitchFamily="34" charset="0"/>
              </a:rPr>
              <a:t>kann die anderen gut beobachten</a:t>
            </a:r>
            <a:endParaRPr lang="de-DE" sz="2400" dirty="0">
              <a:latin typeface="Century Gothic" panose="020B0502020202020204" pitchFamily="34" charset="0"/>
            </a:endParaRPr>
          </a:p>
          <a:p>
            <a:pPr marL="279082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de-DE" sz="20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- </a:t>
            </a:r>
            <a:r>
              <a:rPr lang="de-DE" sz="2000" dirty="0">
                <a:latin typeface="Century Gothic" panose="020B0502020202020204" pitchFamily="34" charset="0"/>
              </a:rPr>
              <a:t>Angst, sich zu verlieren</a:t>
            </a:r>
            <a:endParaRPr lang="de-DE" sz="2400" dirty="0">
              <a:latin typeface="Century Gothic" panose="020B0502020202020204" pitchFamily="34" charset="0"/>
            </a:endParaRPr>
          </a:p>
          <a:p>
            <a:pPr rtl="0">
              <a:buClr>
                <a:schemeClr val="accent1">
                  <a:lumMod val="75000"/>
                </a:schemeClr>
              </a:buClr>
            </a:pPr>
            <a:r>
              <a:rPr lang="de-D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Der depressive Typ</a:t>
            </a:r>
          </a:p>
          <a:p>
            <a:pPr marL="279082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de-DE" sz="20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+ </a:t>
            </a:r>
            <a:r>
              <a:rPr lang="de-DE" sz="2000" dirty="0">
                <a:latin typeface="Century Gothic" panose="020B0502020202020204" pitchFamily="34" charset="0"/>
              </a:rPr>
              <a:t>Sicherheitsgefühl bei seinen Mitmenschen</a:t>
            </a:r>
          </a:p>
          <a:p>
            <a:pPr marL="279082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de-DE" sz="20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+</a:t>
            </a:r>
            <a:r>
              <a:rPr lang="de-DE" sz="2000" dirty="0">
                <a:latin typeface="Century Gothic" panose="020B0502020202020204" pitchFamily="34" charset="0"/>
              </a:rPr>
              <a:t> tolerant</a:t>
            </a:r>
          </a:p>
          <a:p>
            <a:pPr marL="279082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de-DE" sz="20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- </a:t>
            </a:r>
            <a:r>
              <a:rPr lang="de-DE" sz="2000" dirty="0">
                <a:latin typeface="Century Gothic" panose="020B0502020202020204" pitchFamily="34" charset="0"/>
              </a:rPr>
              <a:t>oft wegen der Gutgläubigkeit ausgenutzt</a:t>
            </a:r>
          </a:p>
          <a:p>
            <a:pPr rtl="0">
              <a:buClr>
                <a:schemeClr val="accent1">
                  <a:lumMod val="75000"/>
                </a:schemeClr>
              </a:buClr>
            </a:pPr>
            <a:r>
              <a:rPr lang="de-D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Der zwanghafte Typ</a:t>
            </a:r>
          </a:p>
          <a:p>
            <a:pPr marL="279082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de-DE" sz="20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+</a:t>
            </a:r>
            <a:r>
              <a:rPr lang="de-DE" sz="2000" dirty="0">
                <a:latin typeface="Century Gothic" panose="020B0502020202020204" pitchFamily="34" charset="0"/>
              </a:rPr>
              <a:t> pünktlich &amp; genau</a:t>
            </a:r>
          </a:p>
          <a:p>
            <a:pPr marL="279082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de-DE" sz="20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-</a:t>
            </a:r>
            <a:r>
              <a:rPr lang="de-DE" sz="2000" dirty="0">
                <a:latin typeface="Century Gothic" panose="020B0502020202020204" pitchFamily="34" charset="0"/>
              </a:rPr>
              <a:t> Angst vor Veränderung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rtl="0">
              <a:buClr>
                <a:schemeClr val="accent1">
                  <a:lumMod val="75000"/>
                </a:schemeClr>
              </a:buClr>
            </a:pPr>
            <a:r>
              <a:rPr lang="de-D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Der hysterische Typ</a:t>
            </a:r>
          </a:p>
          <a:p>
            <a:pPr marL="279082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de-DE" sz="20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+</a:t>
            </a:r>
            <a:r>
              <a:rPr lang="de-DE" sz="2000" dirty="0">
                <a:latin typeface="Century Gothic" panose="020B0502020202020204" pitchFamily="34" charset="0"/>
              </a:rPr>
              <a:t> neugierig und spontan</a:t>
            </a:r>
          </a:p>
          <a:p>
            <a:pPr marL="279082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de-DE" sz="20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- </a:t>
            </a:r>
            <a:r>
              <a:rPr lang="de-DE" sz="2000" dirty="0">
                <a:latin typeface="Century Gothic" panose="020B0502020202020204" pitchFamily="34" charset="0"/>
              </a:rPr>
              <a:t>Angst vor festen Zielen</a:t>
            </a:r>
          </a:p>
        </p:txBody>
      </p:sp>
    </p:spTree>
    <p:extLst>
      <p:ext uri="{BB962C8B-B14F-4D97-AF65-F5344CB8AC3E}">
        <p14:creationId xmlns:p14="http://schemas.microsoft.com/office/powerpoint/2010/main" val="33161693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39266" y="44872"/>
            <a:ext cx="9601200" cy="1143000"/>
          </a:xfrm>
        </p:spPr>
        <p:txBody>
          <a:bodyPr rtlCol="0">
            <a:normAutofit/>
          </a:bodyPr>
          <a:lstStyle/>
          <a:p>
            <a:pPr algn="ctr" rtl="0"/>
            <a:r>
              <a:rPr lang="de-DE" sz="4000" cap="small" dirty="0">
                <a:latin typeface="Century Gothic" panose="020B0502020202020204" pitchFamily="34" charset="0"/>
              </a:rPr>
              <a:t>Reaktionen bei Angst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2800" i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Körperliche Reaktionen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4" y="2924944"/>
            <a:ext cx="4645152" cy="3094856"/>
          </a:xfrm>
        </p:spPr>
        <p:txBody>
          <a:bodyPr rtlCol="0"/>
          <a:lstStyle/>
          <a:p>
            <a:pPr rtl="0">
              <a:buClr>
                <a:schemeClr val="accent1">
                  <a:lumMod val="75000"/>
                </a:schemeClr>
              </a:buClr>
            </a:pPr>
            <a:r>
              <a:rPr lang="de-DE" dirty="0">
                <a:latin typeface="Century Gothic" panose="020B0502020202020204" pitchFamily="34" charset="0"/>
              </a:rPr>
              <a:t>Erhöhung des Herzschlages</a:t>
            </a:r>
          </a:p>
          <a:p>
            <a:pPr rtl="0">
              <a:buClr>
                <a:schemeClr val="accent1">
                  <a:lumMod val="75000"/>
                </a:schemeClr>
              </a:buClr>
            </a:pPr>
            <a:r>
              <a:rPr lang="de-DE" dirty="0">
                <a:latin typeface="Century Gothic" panose="020B0502020202020204" pitchFamily="34" charset="0"/>
              </a:rPr>
              <a:t>Anspannung der Muskeln</a:t>
            </a:r>
          </a:p>
          <a:p>
            <a:pPr rtl="0">
              <a:buClr>
                <a:schemeClr val="accent1">
                  <a:lumMod val="75000"/>
                </a:schemeClr>
              </a:buClr>
            </a:pPr>
            <a:r>
              <a:rPr lang="de-DE" dirty="0">
                <a:latin typeface="Century Gothic" panose="020B0502020202020204" pitchFamily="34" charset="0"/>
              </a:rPr>
              <a:t>Verlust des Appetites</a:t>
            </a:r>
          </a:p>
          <a:p>
            <a:pPr rtl="0">
              <a:buClr>
                <a:schemeClr val="accent1">
                  <a:lumMod val="75000"/>
                </a:schemeClr>
              </a:buClr>
            </a:pPr>
            <a:r>
              <a:rPr lang="de-DE" dirty="0">
                <a:latin typeface="Century Gothic" panose="020B0502020202020204" pitchFamily="34" charset="0"/>
              </a:rPr>
              <a:t>Kalter Schweiß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2800" i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Psychische Reaktionen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78462" y="2924944"/>
            <a:ext cx="4645152" cy="3094856"/>
          </a:xfrm>
        </p:spPr>
        <p:txBody>
          <a:bodyPr rtlCol="0"/>
          <a:lstStyle/>
          <a:p>
            <a:pPr rtl="0">
              <a:buClr>
                <a:schemeClr val="accent1">
                  <a:lumMod val="75000"/>
                </a:schemeClr>
              </a:buClr>
            </a:pPr>
            <a:r>
              <a:rPr lang="de-DE" dirty="0">
                <a:latin typeface="Century Gothic" panose="020B0502020202020204" pitchFamily="34" charset="0"/>
              </a:rPr>
              <a:t>Phobien und Ängste oft mit Depressionen verbunden</a:t>
            </a:r>
          </a:p>
          <a:p>
            <a:pPr rtl="0">
              <a:buClr>
                <a:schemeClr val="accent1">
                  <a:lumMod val="75000"/>
                </a:schemeClr>
              </a:buClr>
            </a:pPr>
            <a:r>
              <a:rPr lang="de-DE" dirty="0">
                <a:latin typeface="Century Gothic" panose="020B0502020202020204" pitchFamily="34" charset="0"/>
              </a:rPr>
              <a:t>Depressive Erkrankungen als Ursache von Angstgefühlen</a:t>
            </a:r>
          </a:p>
        </p:txBody>
      </p:sp>
      <p:pic>
        <p:nvPicPr>
          <p:cNvPr id="6146" name="Picture 2" descr="Bildergebnis fÃ¼r fear transparent">
            <a:extLst>
              <a:ext uri="{FF2B5EF4-FFF2-40B4-BE49-F238E27FC236}">
                <a16:creationId xmlns:a16="http://schemas.microsoft.com/office/drawing/2014/main" id="{A3DD54CC-7255-4E6A-A0CB-5F779167A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860" y="3645024"/>
            <a:ext cx="1756018" cy="215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97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75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75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400" cap="small" dirty="0">
                <a:latin typeface="Century Gothic" panose="020B0502020202020204" pitchFamily="34" charset="0"/>
              </a:rPr>
              <a:t>Umgang mit der Angst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CD1072-853A-4F8E-B355-4B1D7F65BEB3}"/>
              </a:ext>
            </a:extLst>
          </p:cNvPr>
          <p:cNvSpPr txBox="1"/>
          <p:nvPr/>
        </p:nvSpPr>
        <p:spPr>
          <a:xfrm>
            <a:off x="621804" y="2060848"/>
            <a:ext cx="727280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AT" sz="2400" dirty="0">
                <a:latin typeface="Century Gothic" panose="020B0502020202020204" pitchFamily="34" charset="0"/>
              </a:rPr>
              <a:t>Darüber sprechen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AT" sz="2000" dirty="0">
                <a:latin typeface="Century Gothic" panose="020B0502020202020204" pitchFamily="34" charset="0"/>
              </a:rPr>
              <a:t>Mit der Familie, Freunden oder Psychologen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AT" sz="2400" dirty="0">
                <a:latin typeface="Century Gothic" panose="020B0502020202020204" pitchFamily="34" charset="0"/>
              </a:rPr>
              <a:t>Angst konfrontieren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AT" sz="2000" dirty="0">
                <a:latin typeface="Century Gothic" panose="020B0502020202020204" pitchFamily="34" charset="0"/>
              </a:rPr>
              <a:t>Überwindung der Angst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AT" sz="2400" dirty="0">
                <a:latin typeface="Century Gothic" panose="020B0502020202020204" pitchFamily="34" charset="0"/>
              </a:rPr>
              <a:t>Gezielte Entspannung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AT" sz="2000" dirty="0">
                <a:latin typeface="Century Gothic" panose="020B0502020202020204" pitchFamily="34" charset="0"/>
              </a:rPr>
              <a:t>z.B. Atemübungen</a:t>
            </a:r>
            <a:endParaRPr lang="de-AT" sz="2400" dirty="0">
              <a:latin typeface="Century Gothic" panose="020B0502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AT" sz="2400" dirty="0">
                <a:latin typeface="Century Gothic" panose="020B0502020202020204" pitchFamily="34" charset="0"/>
              </a:rPr>
              <a:t>Selbstinstruktion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AT" sz="2400" dirty="0">
                <a:latin typeface="Century Gothic" panose="020B0502020202020204" pitchFamily="34" charset="0"/>
              </a:rPr>
              <a:t>Medikamente</a:t>
            </a:r>
          </a:p>
        </p:txBody>
      </p:sp>
      <p:pic>
        <p:nvPicPr>
          <p:cNvPr id="7170" name="Picture 2" descr="Ãhnliches Foto">
            <a:extLst>
              <a:ext uri="{FF2B5EF4-FFF2-40B4-BE49-F238E27FC236}">
                <a16:creationId xmlns:a16="http://schemas.microsoft.com/office/drawing/2014/main" id="{5205E541-116A-4B33-A0EF-80F8CAD53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24" y="1455812"/>
            <a:ext cx="2763819" cy="1844824"/>
          </a:xfrm>
          <a:prstGeom prst="rect">
            <a:avLst/>
          </a:prstGeom>
          <a:noFill/>
          <a:effectLst>
            <a:softEdge rad="139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Ãhnliches Foto">
            <a:extLst>
              <a:ext uri="{FF2B5EF4-FFF2-40B4-BE49-F238E27FC236}">
                <a16:creationId xmlns:a16="http://schemas.microsoft.com/office/drawing/2014/main" id="{AD6F771A-0EDF-43D0-868E-A1D013C9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2" y="3861048"/>
            <a:ext cx="2448272" cy="1637969"/>
          </a:xfrm>
          <a:prstGeom prst="rect">
            <a:avLst/>
          </a:prstGeom>
          <a:noFill/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Aquarell_16: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10793130_TF02886637_TF02886637.potx" id="{ABC91835-6472-4B4C-B3C7-7AF73E6602A2}" vid="{D9920028-DAB3-4467-8B7B-910533C97CB6}"/>
    </a:ext>
  </a:extLst>
</a:theme>
</file>

<file path=ppt/theme/theme2.xml><?xml version="1.0" encoding="utf-8"?>
<a:theme xmlns:a="http://schemas.openxmlformats.org/drawingml/2006/main" name="Office-Design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Aquarellpräsentation (Breitbild)</Template>
  <TotalTime>0</TotalTime>
  <Words>271</Words>
  <Application>Microsoft Office PowerPoint</Application>
  <PresentationFormat>Benutzerdefiniert</PresentationFormat>
  <Paragraphs>86</Paragraphs>
  <Slides>11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Palatino Linotype</vt:lpstr>
      <vt:lpstr>Wingdings</vt:lpstr>
      <vt:lpstr>Aquarell_16:9</vt:lpstr>
      <vt:lpstr>ANGST</vt:lpstr>
      <vt:lpstr>Was ist Angst?</vt:lpstr>
      <vt:lpstr>Unterschied zwischen Angst, Phobie, Furcht &amp; Panik</vt:lpstr>
      <vt:lpstr>Grundformen von Angst</vt:lpstr>
      <vt:lpstr>Zusätzliche Formen von Angst und Phobien</vt:lpstr>
      <vt:lpstr>Persönlichkeitstypen nach Riemann</vt:lpstr>
      <vt:lpstr>PowerPoint-Präsentation</vt:lpstr>
      <vt:lpstr>Reaktionen bei Angst</vt:lpstr>
      <vt:lpstr>Umgang mit der Angst</vt:lpstr>
      <vt:lpstr>Ethische Fragen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ANGST</dc:title>
  <dc:creator>1617 1AHIF Panturu Gloria</dc:creator>
  <cp:lastModifiedBy>1617 1AHIF Panturu Gloria</cp:lastModifiedBy>
  <cp:revision>74</cp:revision>
  <dcterms:created xsi:type="dcterms:W3CDTF">2018-05-05T09:53:31Z</dcterms:created>
  <dcterms:modified xsi:type="dcterms:W3CDTF">2018-05-05T12:26:37Z</dcterms:modified>
</cp:coreProperties>
</file>