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9" r:id="rId6"/>
    <p:sldId id="270" r:id="rId7"/>
    <p:sldId id="260" r:id="rId8"/>
    <p:sldId id="261" r:id="rId9"/>
    <p:sldId id="271" r:id="rId10"/>
    <p:sldId id="262" r:id="rId11"/>
    <p:sldId id="263" r:id="rId12"/>
    <p:sldId id="272" r:id="rId13"/>
    <p:sldId id="273" r:id="rId14"/>
    <p:sldId id="265" r:id="rId15"/>
    <p:sldId id="274" r:id="rId16"/>
    <p:sldId id="275" r:id="rId17"/>
    <p:sldId id="264" r:id="rId18"/>
    <p:sldId id="266" r:id="rId19"/>
    <p:sldId id="279" r:id="rId20"/>
    <p:sldId id="276" r:id="rId21"/>
    <p:sldId id="281" r:id="rId22"/>
    <p:sldId id="280" r:id="rId23"/>
    <p:sldId id="282" r:id="rId24"/>
    <p:sldId id="277" r:id="rId25"/>
    <p:sldId id="278" r:id="rId26"/>
    <p:sldId id="267" r:id="rId27"/>
    <p:sldId id="26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Stile medio 3 - Colore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2" d="100"/>
          <a:sy n="152" d="100"/>
        </p:scale>
        <p:origin x="61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2FAE4D50-C0F7-4BD1-8A9B-1F86970873CD}" type="datetimeFigureOut">
              <a:rPr lang="it-IT" smtClean="0"/>
              <a:t>20/06/2025</a:t>
            </a:fld>
            <a:endParaRPr lang="it-IT"/>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it-IT"/>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9DADE30-0DC1-4DBA-B74C-2A1A265D4F43}" type="slidenum">
              <a:rPr lang="it-IT" smtClean="0"/>
              <a:t>‹N›</a:t>
            </a:fld>
            <a:endParaRPr lang="it-IT"/>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11521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FAE4D50-C0F7-4BD1-8A9B-1F86970873CD}" type="datetimeFigureOut">
              <a:rPr lang="it-IT" smtClean="0"/>
              <a:t>20/06/2025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DADE30-0DC1-4DBA-B74C-2A1A265D4F43}" type="slidenum">
              <a:rPr lang="it-IT" smtClean="0"/>
              <a:t>‹N›</a:t>
            </a:fld>
            <a:endParaRPr lang="it-IT"/>
          </a:p>
        </p:txBody>
      </p:sp>
    </p:spTree>
    <p:extLst>
      <p:ext uri="{BB962C8B-B14F-4D97-AF65-F5344CB8AC3E}">
        <p14:creationId xmlns:p14="http://schemas.microsoft.com/office/powerpoint/2010/main" val="157797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FAE4D50-C0F7-4BD1-8A9B-1F86970873CD}" type="datetimeFigureOut">
              <a:rPr lang="it-IT" smtClean="0"/>
              <a:t>20/06/2025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DADE30-0DC1-4DBA-B74C-2A1A265D4F43}" type="slidenum">
              <a:rPr lang="it-IT" smtClean="0"/>
              <a:t>‹N›</a:t>
            </a:fld>
            <a:endParaRPr lang="it-IT"/>
          </a:p>
        </p:txBody>
      </p:sp>
    </p:spTree>
    <p:extLst>
      <p:ext uri="{BB962C8B-B14F-4D97-AF65-F5344CB8AC3E}">
        <p14:creationId xmlns:p14="http://schemas.microsoft.com/office/powerpoint/2010/main" val="2785612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FAE4D50-C0F7-4BD1-8A9B-1F86970873CD}" type="datetimeFigureOut">
              <a:rPr lang="it-IT" smtClean="0"/>
              <a:t>20/06/2025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DADE30-0DC1-4DBA-B74C-2A1A265D4F43}" type="slidenum">
              <a:rPr lang="it-IT" smtClean="0"/>
              <a:t>‹N›</a:t>
            </a:fld>
            <a:endParaRPr lang="it-IT"/>
          </a:p>
        </p:txBody>
      </p:sp>
    </p:spTree>
    <p:extLst>
      <p:ext uri="{BB962C8B-B14F-4D97-AF65-F5344CB8AC3E}">
        <p14:creationId xmlns:p14="http://schemas.microsoft.com/office/powerpoint/2010/main" val="50880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2FAE4D50-C0F7-4BD1-8A9B-1F86970873CD}" type="datetimeFigureOut">
              <a:rPr lang="it-IT" smtClean="0"/>
              <a:t>20/06/2025</a:t>
            </a:fld>
            <a:endParaRPr lang="it-IT"/>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it-IT"/>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9DADE30-0DC1-4DBA-B74C-2A1A265D4F43}" type="slidenum">
              <a:rPr lang="it-IT" smtClean="0"/>
              <a:t>‹N›</a:t>
            </a:fld>
            <a:endParaRPr lang="it-IT"/>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6895161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2FAE4D50-C0F7-4BD1-8A9B-1F86970873CD}" type="datetimeFigureOut">
              <a:rPr lang="it-IT" smtClean="0"/>
              <a:t>20/06/2025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9DADE30-0DC1-4DBA-B74C-2A1A265D4F43}" type="slidenum">
              <a:rPr lang="it-IT" smtClean="0"/>
              <a:t>‹N›</a:t>
            </a:fld>
            <a:endParaRPr lang="it-IT"/>
          </a:p>
        </p:txBody>
      </p:sp>
    </p:spTree>
    <p:extLst>
      <p:ext uri="{BB962C8B-B14F-4D97-AF65-F5344CB8AC3E}">
        <p14:creationId xmlns:p14="http://schemas.microsoft.com/office/powerpoint/2010/main" val="45884171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257300" y="2909102"/>
            <a:ext cx="4800600" cy="299639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633864" y="2909102"/>
            <a:ext cx="4800600" cy="299639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2FAE4D50-C0F7-4BD1-8A9B-1F86970873CD}" type="datetimeFigureOut">
              <a:rPr lang="it-IT" smtClean="0"/>
              <a:t>20/06/2025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59DADE30-0DC1-4DBA-B74C-2A1A265D4F43}" type="slidenum">
              <a:rPr lang="it-IT" smtClean="0"/>
              <a:t>‹N›</a:t>
            </a:fld>
            <a:endParaRPr lang="it-IT"/>
          </a:p>
        </p:txBody>
      </p:sp>
    </p:spTree>
    <p:extLst>
      <p:ext uri="{BB962C8B-B14F-4D97-AF65-F5344CB8AC3E}">
        <p14:creationId xmlns:p14="http://schemas.microsoft.com/office/powerpoint/2010/main" val="23738120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2FAE4D50-C0F7-4BD1-8A9B-1F86970873CD}" type="datetimeFigureOut">
              <a:rPr lang="it-IT" smtClean="0"/>
              <a:t>20/06/2025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59DADE30-0DC1-4DBA-B74C-2A1A265D4F43}" type="slidenum">
              <a:rPr lang="it-IT" smtClean="0"/>
              <a:t>‹N›</a:t>
            </a:fld>
            <a:endParaRPr lang="it-IT"/>
          </a:p>
        </p:txBody>
      </p:sp>
    </p:spTree>
    <p:extLst>
      <p:ext uri="{BB962C8B-B14F-4D97-AF65-F5344CB8AC3E}">
        <p14:creationId xmlns:p14="http://schemas.microsoft.com/office/powerpoint/2010/main" val="1444056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AE4D50-C0F7-4BD1-8A9B-1F86970873CD}" type="datetimeFigureOut">
              <a:rPr lang="it-IT" smtClean="0"/>
              <a:t>20/06/2025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59DADE30-0DC1-4DBA-B74C-2A1A265D4F43}" type="slidenum">
              <a:rPr lang="it-IT" smtClean="0"/>
              <a:t>‹N›</a:t>
            </a:fld>
            <a:endParaRPr lang="it-IT"/>
          </a:p>
        </p:txBody>
      </p:sp>
    </p:spTree>
    <p:extLst>
      <p:ext uri="{BB962C8B-B14F-4D97-AF65-F5344CB8AC3E}">
        <p14:creationId xmlns:p14="http://schemas.microsoft.com/office/powerpoint/2010/main" val="2125618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65051" y="6375679"/>
            <a:ext cx="1233355" cy="348462"/>
          </a:xfrm>
        </p:spPr>
        <p:txBody>
          <a:bodyPr/>
          <a:lstStyle/>
          <a:p>
            <a:fld id="{2FAE4D50-C0F7-4BD1-8A9B-1F86970873CD}" type="datetimeFigureOut">
              <a:rPr lang="it-IT" smtClean="0"/>
              <a:t>20/06/2025</a:t>
            </a:fld>
            <a:endParaRPr lang="it-IT"/>
          </a:p>
        </p:txBody>
      </p:sp>
      <p:sp>
        <p:nvSpPr>
          <p:cNvPr id="6" name="Footer Placeholder 5"/>
          <p:cNvSpPr>
            <a:spLocks noGrp="1"/>
          </p:cNvSpPr>
          <p:nvPr>
            <p:ph type="ftr" sz="quarter" idx="11"/>
          </p:nvPr>
        </p:nvSpPr>
        <p:spPr>
          <a:xfrm>
            <a:off x="2103620" y="6375679"/>
            <a:ext cx="3482179" cy="345796"/>
          </a:xfrm>
        </p:spPr>
        <p:txBody>
          <a:bodyPr/>
          <a:lstStyle/>
          <a:p>
            <a:endParaRPr lang="it-IT"/>
          </a:p>
        </p:txBody>
      </p:sp>
      <p:sp>
        <p:nvSpPr>
          <p:cNvPr id="7" name="Slide Number Placeholder 6"/>
          <p:cNvSpPr>
            <a:spLocks noGrp="1"/>
          </p:cNvSpPr>
          <p:nvPr>
            <p:ph type="sldNum" sz="quarter" idx="12"/>
          </p:nvPr>
        </p:nvSpPr>
        <p:spPr>
          <a:xfrm>
            <a:off x="5691014" y="6375679"/>
            <a:ext cx="1232456" cy="345796"/>
          </a:xfrm>
        </p:spPr>
        <p:txBody>
          <a:bodyPr/>
          <a:lstStyle/>
          <a:p>
            <a:fld id="{59DADE30-0DC1-4DBA-B74C-2A1A265D4F43}" type="slidenum">
              <a:rPr lang="it-IT" smtClean="0"/>
              <a:t>‹N›</a:t>
            </a:fld>
            <a:endParaRPr lang="it-IT"/>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445112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65950" y="6375679"/>
            <a:ext cx="1232456" cy="348462"/>
          </a:xfrm>
        </p:spPr>
        <p:txBody>
          <a:bodyPr/>
          <a:lstStyle/>
          <a:p>
            <a:fld id="{2FAE4D50-C0F7-4BD1-8A9B-1F86970873CD}" type="datetimeFigureOut">
              <a:rPr lang="it-IT" smtClean="0"/>
              <a:t>20/06/2025</a:t>
            </a:fld>
            <a:endParaRPr lang="it-IT"/>
          </a:p>
        </p:txBody>
      </p:sp>
      <p:sp>
        <p:nvSpPr>
          <p:cNvPr id="6" name="Footer Placeholder 5"/>
          <p:cNvSpPr>
            <a:spLocks noGrp="1"/>
          </p:cNvSpPr>
          <p:nvPr>
            <p:ph type="ftr" sz="quarter" idx="11"/>
          </p:nvPr>
        </p:nvSpPr>
        <p:spPr>
          <a:xfrm>
            <a:off x="2103621" y="6375679"/>
            <a:ext cx="3482178" cy="345796"/>
          </a:xfrm>
        </p:spPr>
        <p:txBody>
          <a:bodyPr/>
          <a:lstStyle/>
          <a:p>
            <a:endParaRPr lang="it-IT"/>
          </a:p>
        </p:txBody>
      </p:sp>
      <p:sp>
        <p:nvSpPr>
          <p:cNvPr id="7" name="Slide Number Placeholder 6"/>
          <p:cNvSpPr>
            <a:spLocks noGrp="1"/>
          </p:cNvSpPr>
          <p:nvPr>
            <p:ph type="sldNum" sz="quarter" idx="12"/>
          </p:nvPr>
        </p:nvSpPr>
        <p:spPr>
          <a:xfrm>
            <a:off x="5687568" y="6375679"/>
            <a:ext cx="1234440" cy="345796"/>
          </a:xfrm>
        </p:spPr>
        <p:txBody>
          <a:bodyPr/>
          <a:lstStyle/>
          <a:p>
            <a:fld id="{59DADE30-0DC1-4DBA-B74C-2A1A265D4F43}" type="slidenum">
              <a:rPr lang="it-IT" smtClean="0"/>
              <a:t>‹N›</a:t>
            </a:fld>
            <a:endParaRPr lang="it-IT"/>
          </a:p>
        </p:txBody>
      </p:sp>
    </p:spTree>
    <p:extLst>
      <p:ext uri="{BB962C8B-B14F-4D97-AF65-F5344CB8AC3E}">
        <p14:creationId xmlns:p14="http://schemas.microsoft.com/office/powerpoint/2010/main" val="12591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2FAE4D50-C0F7-4BD1-8A9B-1F86970873CD}" type="datetimeFigureOut">
              <a:rPr lang="it-IT" smtClean="0"/>
              <a:t>20/06/2025</a:t>
            </a:fld>
            <a:endParaRPr lang="it-IT"/>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it-IT"/>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9DADE30-0DC1-4DBA-B74C-2A1A265D4F43}" type="slidenum">
              <a:rPr lang="it-IT" smtClean="0"/>
              <a:t>‹N›</a:t>
            </a:fld>
            <a:endParaRPr lang="it-IT"/>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846895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692C564D-E007-7881-0C40-518F4CA3D831}"/>
              </a:ext>
            </a:extLst>
          </p:cNvPr>
          <p:cNvSpPr>
            <a:spLocks noGrp="1"/>
          </p:cNvSpPr>
          <p:nvPr>
            <p:ph type="subTitle" idx="1"/>
          </p:nvPr>
        </p:nvSpPr>
        <p:spPr>
          <a:xfrm>
            <a:off x="2073311" y="3852751"/>
            <a:ext cx="8045373" cy="742279"/>
          </a:xfrm>
        </p:spPr>
        <p:txBody>
          <a:bodyPr anchor="ctr">
            <a:normAutofit/>
          </a:bodyPr>
          <a:lstStyle/>
          <a:p>
            <a:r>
              <a:rPr lang="it-IT" sz="1800" b="0" cap="none" dirty="0">
                <a:solidFill>
                  <a:srgbClr val="2A1A00"/>
                </a:solidFill>
              </a:rPr>
              <a:t>Your personal </a:t>
            </a:r>
            <a:r>
              <a:rPr lang="it-IT" sz="1800" b="0" cap="none" dirty="0" err="1">
                <a:solidFill>
                  <a:srgbClr val="2A1A00"/>
                </a:solidFill>
              </a:rPr>
              <a:t>finance</a:t>
            </a:r>
            <a:r>
              <a:rPr lang="it-IT" sz="1800" b="0" cap="none" dirty="0">
                <a:solidFill>
                  <a:srgbClr val="2A1A00"/>
                </a:solidFill>
              </a:rPr>
              <a:t> manager</a:t>
            </a:r>
          </a:p>
        </p:txBody>
      </p:sp>
      <p:sp>
        <p:nvSpPr>
          <p:cNvPr id="4" name="Sottotitolo 2">
            <a:extLst>
              <a:ext uri="{FF2B5EF4-FFF2-40B4-BE49-F238E27FC236}">
                <a16:creationId xmlns:a16="http://schemas.microsoft.com/office/drawing/2014/main" id="{12EFB81E-46D9-F251-E978-94E1299F3ED5}"/>
              </a:ext>
            </a:extLst>
          </p:cNvPr>
          <p:cNvSpPr txBox="1">
            <a:spLocks/>
          </p:cNvSpPr>
          <p:nvPr/>
        </p:nvSpPr>
        <p:spPr>
          <a:xfrm>
            <a:off x="309635" y="5536428"/>
            <a:ext cx="5084667" cy="1127507"/>
          </a:xfrm>
          <a:prstGeom prst="rect">
            <a:avLst/>
          </a:prstGeom>
        </p:spPr>
        <p:txBody>
          <a:bodyPr vert="horz" lIns="91440" tIns="45720" rIns="91440" bIns="45720" rtlCol="0" anchor="ctr">
            <a:normAutofit/>
          </a:bodyPr>
          <a:lstStyle>
            <a:lvl1pPr marL="0" indent="0" algn="ctr"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tx2"/>
                </a:solidFill>
                <a:latin typeface="+mn-lt"/>
                <a:ea typeface="+mn-ea"/>
                <a:cs typeface="+mn-cs"/>
              </a:defRPr>
            </a:lvl1pPr>
            <a:lvl2pPr marL="457200" indent="0" algn="ctr"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32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2004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7600" indent="0" algn="ctr"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pPr algn="l"/>
            <a:r>
              <a:rPr lang="it-IT" sz="1800" b="0" cap="none" dirty="0">
                <a:solidFill>
                  <a:srgbClr val="2A1A00"/>
                </a:solidFill>
              </a:rPr>
              <a:t>Alessandro Catalano</a:t>
            </a:r>
          </a:p>
          <a:p>
            <a:pPr algn="l"/>
            <a:r>
              <a:rPr lang="it-IT" sz="1800" b="0" cap="none" dirty="0">
                <a:solidFill>
                  <a:srgbClr val="2A1A00"/>
                </a:solidFill>
              </a:rPr>
              <a:t>Alessandro Rocchi </a:t>
            </a:r>
          </a:p>
          <a:p>
            <a:pPr algn="l"/>
            <a:r>
              <a:rPr lang="it-IT" sz="1800" b="0" cap="none" dirty="0">
                <a:solidFill>
                  <a:srgbClr val="2A1A00"/>
                </a:solidFill>
              </a:rPr>
              <a:t>Onorio Iacobelli</a:t>
            </a:r>
          </a:p>
        </p:txBody>
      </p:sp>
      <p:sp>
        <p:nvSpPr>
          <p:cNvPr id="9" name="CasellaDiTesto 8">
            <a:extLst>
              <a:ext uri="{FF2B5EF4-FFF2-40B4-BE49-F238E27FC236}">
                <a16:creationId xmlns:a16="http://schemas.microsoft.com/office/drawing/2014/main" id="{FE402EEF-A61E-31B3-8EA1-90EF984B6A47}"/>
              </a:ext>
            </a:extLst>
          </p:cNvPr>
          <p:cNvSpPr txBox="1"/>
          <p:nvPr/>
        </p:nvSpPr>
        <p:spPr>
          <a:xfrm>
            <a:off x="6993690" y="6017604"/>
            <a:ext cx="5084667" cy="646331"/>
          </a:xfrm>
          <a:prstGeom prst="rect">
            <a:avLst/>
          </a:prstGeom>
          <a:noFill/>
        </p:spPr>
        <p:txBody>
          <a:bodyPr wrap="square">
            <a:spAutoFit/>
          </a:bodyPr>
          <a:lstStyle/>
          <a:p>
            <a:pPr algn="r"/>
            <a:r>
              <a:rPr lang="it-IT" sz="1800" dirty="0">
                <a:solidFill>
                  <a:srgbClr val="2A1A00"/>
                </a:solidFill>
              </a:rPr>
              <a:t>Human-Computer Interaction </a:t>
            </a:r>
          </a:p>
          <a:p>
            <a:pPr algn="r"/>
            <a:r>
              <a:rPr lang="it-IT" sz="1800" dirty="0">
                <a:solidFill>
                  <a:srgbClr val="2A1A00"/>
                </a:solidFill>
              </a:rPr>
              <a:t>A.Y. 2024/2025</a:t>
            </a:r>
          </a:p>
        </p:txBody>
      </p:sp>
      <p:pic>
        <p:nvPicPr>
          <p:cNvPr id="17" name="Immagine 16">
            <a:extLst>
              <a:ext uri="{FF2B5EF4-FFF2-40B4-BE49-F238E27FC236}">
                <a16:creationId xmlns:a16="http://schemas.microsoft.com/office/drawing/2014/main" id="{4A046122-A277-BE03-6E7A-975BEE0E6E09}"/>
              </a:ext>
            </a:extLst>
          </p:cNvPr>
          <p:cNvPicPr>
            <a:picLocks noChangeAspect="1"/>
          </p:cNvPicPr>
          <p:nvPr/>
        </p:nvPicPr>
        <p:blipFill>
          <a:blip r:embed="rId2"/>
          <a:stretch>
            <a:fillRect/>
          </a:stretch>
        </p:blipFill>
        <p:spPr>
          <a:xfrm>
            <a:off x="4528690" y="0"/>
            <a:ext cx="3134617" cy="4701926"/>
          </a:xfrm>
          <a:prstGeom prst="rect">
            <a:avLst/>
          </a:prstGeom>
        </p:spPr>
      </p:pic>
    </p:spTree>
    <p:extLst>
      <p:ext uri="{BB962C8B-B14F-4D97-AF65-F5344CB8AC3E}">
        <p14:creationId xmlns:p14="http://schemas.microsoft.com/office/powerpoint/2010/main" val="343459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700"/>
                                        <p:tgtEl>
                                          <p:spTgt spid="4">
                                            <p:txEl>
                                              <p:pRg st="0" end="0"/>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700"/>
                                        <p:tgtEl>
                                          <p:spTgt spid="4">
                                            <p:txEl>
                                              <p:pRg st="1" end="1"/>
                                            </p:txEl>
                                          </p:spTgt>
                                        </p:tgtEl>
                                      </p:cBhvr>
                                    </p:animEffect>
                                  </p:childTnLst>
                                </p:cTn>
                              </p:par>
                              <p:par>
                                <p:cTn id="14" presetID="10" presetClass="entr" presetSubtype="0" fill="hold" grpId="0" nodeType="withEffect">
                                  <p:stCondLst>
                                    <p:cond delay="1000"/>
                                  </p:stCondLst>
                                  <p:iterate>
                                    <p:tmPct val="10000"/>
                                  </p:iterate>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7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39F556-13DF-0980-D669-F61DCF4A04A8}"/>
              </a:ext>
            </a:extLst>
          </p:cNvPr>
          <p:cNvSpPr>
            <a:spLocks noGrp="1"/>
          </p:cNvSpPr>
          <p:nvPr>
            <p:ph type="title"/>
          </p:nvPr>
        </p:nvSpPr>
        <p:spPr/>
        <p:txBody>
          <a:bodyPr/>
          <a:lstStyle/>
          <a:p>
            <a:r>
              <a:rPr lang="it-IT" dirty="0"/>
              <a:t>Competitor </a:t>
            </a:r>
            <a:r>
              <a:rPr lang="it-IT" dirty="0" err="1"/>
              <a:t>analysis</a:t>
            </a:r>
            <a:endParaRPr lang="it-IT" dirty="0"/>
          </a:p>
        </p:txBody>
      </p:sp>
      <p:sp>
        <p:nvSpPr>
          <p:cNvPr id="3" name="Segnaposto contenuto 2">
            <a:extLst>
              <a:ext uri="{FF2B5EF4-FFF2-40B4-BE49-F238E27FC236}">
                <a16:creationId xmlns:a16="http://schemas.microsoft.com/office/drawing/2014/main" id="{403C63E4-2091-CDFA-7B96-D32D8A2FB4D0}"/>
              </a:ext>
            </a:extLst>
          </p:cNvPr>
          <p:cNvSpPr>
            <a:spLocks noGrp="1"/>
          </p:cNvSpPr>
          <p:nvPr>
            <p:ph idx="1"/>
          </p:nvPr>
        </p:nvSpPr>
        <p:spPr>
          <a:xfrm>
            <a:off x="1251678" y="1303017"/>
            <a:ext cx="10178322" cy="1142999"/>
          </a:xfrm>
        </p:spPr>
        <p:txBody>
          <a:bodyPr/>
          <a:lstStyle/>
          <a:p>
            <a:pPr marL="0" indent="0">
              <a:buNone/>
            </a:pPr>
            <a:r>
              <a:rPr lang="it-IT" dirty="0"/>
              <a:t>From the </a:t>
            </a:r>
            <a:r>
              <a:rPr lang="it-IT" dirty="0" err="1"/>
              <a:t>results</a:t>
            </a:r>
            <a:r>
              <a:rPr lang="it-IT" dirty="0"/>
              <a:t> of the </a:t>
            </a:r>
            <a:r>
              <a:rPr lang="it-IT" dirty="0" err="1"/>
              <a:t>questionnaires</a:t>
            </a:r>
            <a:r>
              <a:rPr lang="it-IT" dirty="0"/>
              <a:t> </a:t>
            </a:r>
            <a:r>
              <a:rPr lang="it-IT" dirty="0" err="1"/>
              <a:t>we</a:t>
            </a:r>
            <a:r>
              <a:rPr lang="it-IT" dirty="0"/>
              <a:t> </a:t>
            </a:r>
            <a:r>
              <a:rPr lang="it-IT" dirty="0" err="1"/>
              <a:t>were</a:t>
            </a:r>
            <a:r>
              <a:rPr lang="it-IT" dirty="0"/>
              <a:t> </a:t>
            </a:r>
            <a:r>
              <a:rPr lang="it-IT" dirty="0" err="1"/>
              <a:t>able</a:t>
            </a:r>
            <a:r>
              <a:rPr lang="it-IT" dirty="0"/>
              <a:t> to </a:t>
            </a:r>
            <a:r>
              <a:rPr lang="it-IT" dirty="0" err="1"/>
              <a:t>find</a:t>
            </a:r>
            <a:r>
              <a:rPr lang="it-IT" dirty="0"/>
              <a:t> some apps </a:t>
            </a:r>
            <a:r>
              <a:rPr lang="it-IT" dirty="0" err="1"/>
              <a:t>that</a:t>
            </a:r>
            <a:r>
              <a:rPr lang="it-IT" dirty="0"/>
              <a:t> users </a:t>
            </a:r>
            <a:r>
              <a:rPr lang="it-IT" dirty="0" err="1"/>
              <a:t>currently</a:t>
            </a:r>
            <a:r>
              <a:rPr lang="it-IT" dirty="0"/>
              <a:t> </a:t>
            </a:r>
            <a:r>
              <a:rPr lang="it-IT" dirty="0" err="1"/>
              <a:t>utilize</a:t>
            </a:r>
            <a:r>
              <a:rPr lang="it-IT" dirty="0"/>
              <a:t> to track </a:t>
            </a:r>
            <a:r>
              <a:rPr lang="it-IT" dirty="0" err="1"/>
              <a:t>their</a:t>
            </a:r>
            <a:r>
              <a:rPr lang="it-IT" dirty="0"/>
              <a:t> </a:t>
            </a:r>
            <a:r>
              <a:rPr lang="it-IT" dirty="0" err="1"/>
              <a:t>expenses</a:t>
            </a:r>
            <a:r>
              <a:rPr lang="it-IT" dirty="0"/>
              <a:t>. </a:t>
            </a:r>
            <a:r>
              <a:rPr lang="it-IT" dirty="0" err="1"/>
              <a:t>We’ve</a:t>
            </a:r>
            <a:r>
              <a:rPr lang="it-IT" dirty="0"/>
              <a:t> </a:t>
            </a:r>
            <a:r>
              <a:rPr lang="it-IT" dirty="0" err="1"/>
              <a:t>compared</a:t>
            </a:r>
            <a:r>
              <a:rPr lang="it-IT" dirty="0"/>
              <a:t> the features </a:t>
            </a:r>
            <a:r>
              <a:rPr lang="it-IT" dirty="0" err="1"/>
              <a:t>offered</a:t>
            </a:r>
            <a:r>
              <a:rPr lang="it-IT" dirty="0"/>
              <a:t> by </a:t>
            </a:r>
            <a:r>
              <a:rPr lang="it-IT" dirty="0" err="1"/>
              <a:t>said</a:t>
            </a:r>
            <a:r>
              <a:rPr lang="it-IT" dirty="0"/>
              <a:t> apps with the </a:t>
            </a:r>
            <a:r>
              <a:rPr lang="it-IT" dirty="0" err="1"/>
              <a:t>ones</a:t>
            </a:r>
            <a:r>
              <a:rPr lang="it-IT" dirty="0"/>
              <a:t> </a:t>
            </a:r>
            <a:r>
              <a:rPr lang="it-IT" dirty="0" err="1"/>
              <a:t>offered</a:t>
            </a:r>
            <a:r>
              <a:rPr lang="it-IT" dirty="0"/>
              <a:t> by </a:t>
            </a:r>
            <a:r>
              <a:rPr lang="it-IT" dirty="0" err="1"/>
              <a:t>Budgify</a:t>
            </a:r>
            <a:endParaRPr lang="it-IT" dirty="0"/>
          </a:p>
        </p:txBody>
      </p:sp>
      <p:graphicFrame>
        <p:nvGraphicFramePr>
          <p:cNvPr id="4" name="Tabella 3">
            <a:extLst>
              <a:ext uri="{FF2B5EF4-FFF2-40B4-BE49-F238E27FC236}">
                <a16:creationId xmlns:a16="http://schemas.microsoft.com/office/drawing/2014/main" id="{5D1CA6CA-3078-FAA1-A0E0-5402E04B3543}"/>
              </a:ext>
            </a:extLst>
          </p:cNvPr>
          <p:cNvGraphicFramePr>
            <a:graphicFrameLocks noGrp="1"/>
          </p:cNvGraphicFramePr>
          <p:nvPr>
            <p:extLst>
              <p:ext uri="{D42A27DB-BD31-4B8C-83A1-F6EECF244321}">
                <p14:modId xmlns:p14="http://schemas.microsoft.com/office/powerpoint/2010/main" val="1266172021"/>
              </p:ext>
            </p:extLst>
          </p:nvPr>
        </p:nvGraphicFramePr>
        <p:xfrm>
          <a:off x="958543" y="2795149"/>
          <a:ext cx="10834061" cy="2494280"/>
        </p:xfrm>
        <a:graphic>
          <a:graphicData uri="http://schemas.openxmlformats.org/drawingml/2006/table">
            <a:tbl>
              <a:tblPr firstRow="1" bandRow="1">
                <a:tableStyleId>{6E25E649-3F16-4E02-A733-19D2CDBF48F0}</a:tableStyleId>
              </a:tblPr>
              <a:tblGrid>
                <a:gridCol w="1746820">
                  <a:extLst>
                    <a:ext uri="{9D8B030D-6E8A-4147-A177-3AD203B41FA5}">
                      <a16:colId xmlns:a16="http://schemas.microsoft.com/office/drawing/2014/main" val="2848483182"/>
                    </a:ext>
                  </a:extLst>
                </a:gridCol>
                <a:gridCol w="1348626">
                  <a:extLst>
                    <a:ext uri="{9D8B030D-6E8A-4147-A177-3AD203B41FA5}">
                      <a16:colId xmlns:a16="http://schemas.microsoft.com/office/drawing/2014/main" val="380943731"/>
                    </a:ext>
                  </a:extLst>
                </a:gridCol>
                <a:gridCol w="1547723">
                  <a:extLst>
                    <a:ext uri="{9D8B030D-6E8A-4147-A177-3AD203B41FA5}">
                      <a16:colId xmlns:a16="http://schemas.microsoft.com/office/drawing/2014/main" val="540216691"/>
                    </a:ext>
                  </a:extLst>
                </a:gridCol>
                <a:gridCol w="1547723">
                  <a:extLst>
                    <a:ext uri="{9D8B030D-6E8A-4147-A177-3AD203B41FA5}">
                      <a16:colId xmlns:a16="http://schemas.microsoft.com/office/drawing/2014/main" val="2195746252"/>
                    </a:ext>
                  </a:extLst>
                </a:gridCol>
                <a:gridCol w="1547723">
                  <a:extLst>
                    <a:ext uri="{9D8B030D-6E8A-4147-A177-3AD203B41FA5}">
                      <a16:colId xmlns:a16="http://schemas.microsoft.com/office/drawing/2014/main" val="3612747940"/>
                    </a:ext>
                  </a:extLst>
                </a:gridCol>
                <a:gridCol w="1547723">
                  <a:extLst>
                    <a:ext uri="{9D8B030D-6E8A-4147-A177-3AD203B41FA5}">
                      <a16:colId xmlns:a16="http://schemas.microsoft.com/office/drawing/2014/main" val="1844311640"/>
                    </a:ext>
                  </a:extLst>
                </a:gridCol>
                <a:gridCol w="1547723">
                  <a:extLst>
                    <a:ext uri="{9D8B030D-6E8A-4147-A177-3AD203B41FA5}">
                      <a16:colId xmlns:a16="http://schemas.microsoft.com/office/drawing/2014/main" val="3973828104"/>
                    </a:ext>
                  </a:extLst>
                </a:gridCol>
              </a:tblGrid>
              <a:tr h="370840">
                <a:tc>
                  <a:txBody>
                    <a:bodyPr/>
                    <a:lstStyle/>
                    <a:p>
                      <a:pPr algn="ctr"/>
                      <a:r>
                        <a:rPr lang="it-IT" dirty="0"/>
                        <a:t>App</a:t>
                      </a:r>
                    </a:p>
                  </a:txBody>
                  <a:tcPr anchor="ctr"/>
                </a:tc>
                <a:tc>
                  <a:txBody>
                    <a:bodyPr/>
                    <a:lstStyle/>
                    <a:p>
                      <a:pPr algn="ctr"/>
                      <a:r>
                        <a:rPr lang="it-IT" dirty="0" err="1"/>
                        <a:t>Expense</a:t>
                      </a:r>
                      <a:r>
                        <a:rPr lang="it-IT" dirty="0"/>
                        <a:t> tracking</a:t>
                      </a:r>
                    </a:p>
                  </a:txBody>
                  <a:tcPr anchor="ctr"/>
                </a:tc>
                <a:tc>
                  <a:txBody>
                    <a:bodyPr/>
                    <a:lstStyle/>
                    <a:p>
                      <a:pPr algn="ctr"/>
                      <a:r>
                        <a:rPr lang="it-IT" dirty="0" err="1"/>
                        <a:t>Categories</a:t>
                      </a:r>
                      <a:endParaRPr lang="it-IT" dirty="0"/>
                    </a:p>
                  </a:txBody>
                  <a:tcPr anchor="ctr"/>
                </a:tc>
                <a:tc>
                  <a:txBody>
                    <a:bodyPr/>
                    <a:lstStyle/>
                    <a:p>
                      <a:pPr algn="ctr"/>
                      <a:r>
                        <a:rPr lang="it-IT" dirty="0" err="1"/>
                        <a:t>Loans</a:t>
                      </a:r>
                      <a:endParaRPr lang="it-IT" dirty="0"/>
                    </a:p>
                  </a:txBody>
                  <a:tcPr anchor="ctr"/>
                </a:tc>
                <a:tc>
                  <a:txBody>
                    <a:bodyPr/>
                    <a:lstStyle/>
                    <a:p>
                      <a:pPr algn="ctr"/>
                      <a:r>
                        <a:rPr lang="it-IT" dirty="0"/>
                        <a:t>Charts</a:t>
                      </a:r>
                    </a:p>
                  </a:txBody>
                  <a:tcPr anchor="ctr"/>
                </a:tc>
                <a:tc>
                  <a:txBody>
                    <a:bodyPr/>
                    <a:lstStyle/>
                    <a:p>
                      <a:pPr algn="ctr"/>
                      <a:r>
                        <a:rPr lang="it-IT" dirty="0" err="1"/>
                        <a:t>Reward</a:t>
                      </a:r>
                      <a:r>
                        <a:rPr lang="it-IT" dirty="0"/>
                        <a:t> system</a:t>
                      </a:r>
                    </a:p>
                  </a:txBody>
                  <a:tcPr anchor="ctr"/>
                </a:tc>
                <a:tc>
                  <a:txBody>
                    <a:bodyPr/>
                    <a:lstStyle/>
                    <a:p>
                      <a:pPr algn="ctr"/>
                      <a:r>
                        <a:rPr lang="it-IT" dirty="0"/>
                        <a:t>Secure access</a:t>
                      </a:r>
                    </a:p>
                  </a:txBody>
                  <a:tcPr anchor="ctr"/>
                </a:tc>
                <a:extLst>
                  <a:ext uri="{0D108BD9-81ED-4DB2-BD59-A6C34878D82A}">
                    <a16:rowId xmlns:a16="http://schemas.microsoft.com/office/drawing/2014/main" val="110336261"/>
                  </a:ext>
                </a:extLst>
              </a:tr>
              <a:tr h="370840">
                <a:tc>
                  <a:txBody>
                    <a:bodyPr/>
                    <a:lstStyle/>
                    <a:p>
                      <a:pPr algn="ctr"/>
                      <a:r>
                        <a:rPr lang="it-IT" dirty="0" err="1"/>
                        <a:t>Budgify</a:t>
                      </a:r>
                      <a:endParaRPr lang="it-IT" dirty="0"/>
                    </a:p>
                  </a:txBody>
                  <a:tcPr anchor="ctr"/>
                </a:tc>
                <a:tc>
                  <a:txBody>
                    <a:bodyPr/>
                    <a:lstStyle/>
                    <a:p>
                      <a:pPr algn="ctr"/>
                      <a:endParaRPr lang="it-IT" dirty="0"/>
                    </a:p>
                  </a:txBody>
                  <a:tcPr anchor="ctr"/>
                </a:tc>
                <a:tc>
                  <a:txBody>
                    <a:bodyPr/>
                    <a:lstStyle/>
                    <a:p>
                      <a:pPr algn="ctr"/>
                      <a:endParaRPr lang="it-IT"/>
                    </a:p>
                  </a:txBody>
                  <a:tcPr anchor="ctr"/>
                </a:tc>
                <a:tc>
                  <a:txBody>
                    <a:bodyPr/>
                    <a:lstStyle/>
                    <a:p>
                      <a:pPr algn="ctr"/>
                      <a:endParaRPr lang="it-IT"/>
                    </a:p>
                  </a:txBody>
                  <a:tcPr anchor="ctr"/>
                </a:tc>
                <a:tc>
                  <a:txBody>
                    <a:bodyPr/>
                    <a:lstStyle/>
                    <a:p>
                      <a:pPr algn="ctr"/>
                      <a:endParaRPr lang="it-IT" dirty="0"/>
                    </a:p>
                  </a:txBody>
                  <a:tcPr anchor="ctr"/>
                </a:tc>
                <a:tc>
                  <a:txBody>
                    <a:bodyPr/>
                    <a:lstStyle/>
                    <a:p>
                      <a:pPr algn="ctr"/>
                      <a:endParaRPr lang="it-IT" dirty="0"/>
                    </a:p>
                  </a:txBody>
                  <a:tcPr anchor="ctr"/>
                </a:tc>
                <a:tc>
                  <a:txBody>
                    <a:bodyPr/>
                    <a:lstStyle/>
                    <a:p>
                      <a:pPr algn="ctr"/>
                      <a:endParaRPr lang="it-IT" dirty="0"/>
                    </a:p>
                  </a:txBody>
                  <a:tcPr anchor="ctr"/>
                </a:tc>
                <a:extLst>
                  <a:ext uri="{0D108BD9-81ED-4DB2-BD59-A6C34878D82A}">
                    <a16:rowId xmlns:a16="http://schemas.microsoft.com/office/drawing/2014/main" val="4198423557"/>
                  </a:ext>
                </a:extLst>
              </a:tr>
              <a:tr h="370840">
                <a:tc>
                  <a:txBody>
                    <a:bodyPr/>
                    <a:lstStyle/>
                    <a:p>
                      <a:pPr algn="ctr"/>
                      <a:r>
                        <a:rPr lang="it-IT" dirty="0"/>
                        <a:t>Budget e finanze</a:t>
                      </a:r>
                    </a:p>
                  </a:txBody>
                  <a:tcPr anchor="ctr"/>
                </a:tc>
                <a:tc>
                  <a:txBody>
                    <a:bodyPr/>
                    <a:lstStyle/>
                    <a:p>
                      <a:pPr algn="ctr"/>
                      <a:endParaRPr lang="it-IT" dirty="0"/>
                    </a:p>
                  </a:txBody>
                  <a:tcPr anchor="ctr"/>
                </a:tc>
                <a:tc>
                  <a:txBody>
                    <a:bodyPr/>
                    <a:lstStyle/>
                    <a:p>
                      <a:pPr algn="ctr"/>
                      <a:endParaRPr lang="it-IT" dirty="0"/>
                    </a:p>
                  </a:txBody>
                  <a:tcPr anchor="ctr"/>
                </a:tc>
                <a:tc>
                  <a:txBody>
                    <a:bodyPr/>
                    <a:lstStyle/>
                    <a:p>
                      <a:pPr algn="ctr"/>
                      <a:endParaRPr lang="it-IT" dirty="0"/>
                    </a:p>
                  </a:txBody>
                  <a:tcPr anchor="ctr"/>
                </a:tc>
                <a:tc>
                  <a:txBody>
                    <a:bodyPr/>
                    <a:lstStyle/>
                    <a:p>
                      <a:pPr algn="ctr"/>
                      <a:endParaRPr lang="it-IT"/>
                    </a:p>
                  </a:txBody>
                  <a:tcPr anchor="ctr"/>
                </a:tc>
                <a:tc>
                  <a:txBody>
                    <a:bodyPr/>
                    <a:lstStyle/>
                    <a:p>
                      <a:pPr algn="ctr"/>
                      <a:endParaRPr lang="it-IT"/>
                    </a:p>
                  </a:txBody>
                  <a:tcPr anchor="ctr"/>
                </a:tc>
                <a:tc>
                  <a:txBody>
                    <a:bodyPr/>
                    <a:lstStyle/>
                    <a:p>
                      <a:pPr algn="ctr"/>
                      <a:endParaRPr lang="it-IT"/>
                    </a:p>
                  </a:txBody>
                  <a:tcPr anchor="ctr"/>
                </a:tc>
                <a:extLst>
                  <a:ext uri="{0D108BD9-81ED-4DB2-BD59-A6C34878D82A}">
                    <a16:rowId xmlns:a16="http://schemas.microsoft.com/office/drawing/2014/main" val="3133770944"/>
                  </a:ext>
                </a:extLst>
              </a:tr>
              <a:tr h="370840">
                <a:tc>
                  <a:txBody>
                    <a:bodyPr/>
                    <a:lstStyle/>
                    <a:p>
                      <a:pPr algn="ctr"/>
                      <a:r>
                        <a:rPr lang="it-IT" dirty="0" err="1"/>
                        <a:t>Splitwise</a:t>
                      </a:r>
                      <a:endParaRPr lang="it-IT" dirty="0"/>
                    </a:p>
                  </a:txBody>
                  <a:tcPr anchor="ctr"/>
                </a:tc>
                <a:tc>
                  <a:txBody>
                    <a:bodyPr/>
                    <a:lstStyle/>
                    <a:p>
                      <a:pPr algn="ctr"/>
                      <a:endParaRPr lang="it-IT" dirty="0"/>
                    </a:p>
                  </a:txBody>
                  <a:tcPr anchor="ctr"/>
                </a:tc>
                <a:tc>
                  <a:txBody>
                    <a:bodyPr/>
                    <a:lstStyle/>
                    <a:p>
                      <a:pPr algn="ctr"/>
                      <a:endParaRPr lang="it-IT"/>
                    </a:p>
                  </a:txBody>
                  <a:tcPr anchor="ctr"/>
                </a:tc>
                <a:tc>
                  <a:txBody>
                    <a:bodyPr/>
                    <a:lstStyle/>
                    <a:p>
                      <a:pPr algn="ctr"/>
                      <a:endParaRPr lang="it-IT" dirty="0"/>
                    </a:p>
                  </a:txBody>
                  <a:tcPr anchor="ctr"/>
                </a:tc>
                <a:tc>
                  <a:txBody>
                    <a:bodyPr/>
                    <a:lstStyle/>
                    <a:p>
                      <a:pPr algn="ctr"/>
                      <a:endParaRPr lang="it-IT" dirty="0"/>
                    </a:p>
                  </a:txBody>
                  <a:tcPr anchor="ctr"/>
                </a:tc>
                <a:tc>
                  <a:txBody>
                    <a:bodyPr/>
                    <a:lstStyle/>
                    <a:p>
                      <a:pPr algn="ctr"/>
                      <a:endParaRPr lang="it-IT" dirty="0"/>
                    </a:p>
                  </a:txBody>
                  <a:tcPr anchor="ctr"/>
                </a:tc>
                <a:tc>
                  <a:txBody>
                    <a:bodyPr/>
                    <a:lstStyle/>
                    <a:p>
                      <a:pPr algn="ctr"/>
                      <a:endParaRPr lang="it-IT" dirty="0"/>
                    </a:p>
                  </a:txBody>
                  <a:tcPr anchor="ctr"/>
                </a:tc>
                <a:extLst>
                  <a:ext uri="{0D108BD9-81ED-4DB2-BD59-A6C34878D82A}">
                    <a16:rowId xmlns:a16="http://schemas.microsoft.com/office/drawing/2014/main" val="798267010"/>
                  </a:ext>
                </a:extLst>
              </a:tr>
              <a:tr h="370840">
                <a:tc>
                  <a:txBody>
                    <a:bodyPr/>
                    <a:lstStyle/>
                    <a:p>
                      <a:pPr algn="ctr"/>
                      <a:r>
                        <a:rPr lang="it-IT" dirty="0"/>
                        <a:t>Money manager</a:t>
                      </a:r>
                    </a:p>
                  </a:txBody>
                  <a:tcPr anchor="ctr"/>
                </a:tc>
                <a:tc>
                  <a:txBody>
                    <a:bodyPr/>
                    <a:lstStyle/>
                    <a:p>
                      <a:pPr algn="ctr"/>
                      <a:endParaRPr lang="it-IT" dirty="0"/>
                    </a:p>
                  </a:txBody>
                  <a:tcPr anchor="ctr"/>
                </a:tc>
                <a:tc>
                  <a:txBody>
                    <a:bodyPr/>
                    <a:lstStyle/>
                    <a:p>
                      <a:pPr algn="ctr"/>
                      <a:endParaRPr lang="it-IT"/>
                    </a:p>
                  </a:txBody>
                  <a:tcPr anchor="ctr"/>
                </a:tc>
                <a:tc>
                  <a:txBody>
                    <a:bodyPr/>
                    <a:lstStyle/>
                    <a:p>
                      <a:pPr algn="ctr"/>
                      <a:endParaRPr lang="it-IT" dirty="0"/>
                    </a:p>
                  </a:txBody>
                  <a:tcPr anchor="ctr"/>
                </a:tc>
                <a:tc>
                  <a:txBody>
                    <a:bodyPr/>
                    <a:lstStyle/>
                    <a:p>
                      <a:pPr algn="ctr"/>
                      <a:endParaRPr lang="it-IT" dirty="0"/>
                    </a:p>
                  </a:txBody>
                  <a:tcPr anchor="ctr"/>
                </a:tc>
                <a:tc>
                  <a:txBody>
                    <a:bodyPr/>
                    <a:lstStyle/>
                    <a:p>
                      <a:pPr algn="ctr"/>
                      <a:endParaRPr lang="it-IT" dirty="0"/>
                    </a:p>
                  </a:txBody>
                  <a:tcPr anchor="ctr"/>
                </a:tc>
                <a:tc>
                  <a:txBody>
                    <a:bodyPr/>
                    <a:lstStyle/>
                    <a:p>
                      <a:pPr algn="ctr"/>
                      <a:endParaRPr lang="it-IT" dirty="0"/>
                    </a:p>
                  </a:txBody>
                  <a:tcPr anchor="ctr"/>
                </a:tc>
                <a:extLst>
                  <a:ext uri="{0D108BD9-81ED-4DB2-BD59-A6C34878D82A}">
                    <a16:rowId xmlns:a16="http://schemas.microsoft.com/office/drawing/2014/main" val="3730146829"/>
                  </a:ext>
                </a:extLst>
              </a:tr>
              <a:tr h="370840">
                <a:tc>
                  <a:txBody>
                    <a:bodyPr/>
                    <a:lstStyle/>
                    <a:p>
                      <a:pPr algn="ctr"/>
                      <a:r>
                        <a:rPr lang="it-IT" dirty="0"/>
                        <a:t>1Money</a:t>
                      </a:r>
                    </a:p>
                  </a:txBody>
                  <a:tcPr anchor="ctr"/>
                </a:tc>
                <a:tc>
                  <a:txBody>
                    <a:bodyPr/>
                    <a:lstStyle/>
                    <a:p>
                      <a:pPr algn="ctr"/>
                      <a:endParaRPr lang="it-IT" dirty="0"/>
                    </a:p>
                  </a:txBody>
                  <a:tcPr anchor="ctr"/>
                </a:tc>
                <a:tc>
                  <a:txBody>
                    <a:bodyPr/>
                    <a:lstStyle/>
                    <a:p>
                      <a:pPr algn="ctr"/>
                      <a:endParaRPr lang="it-IT" dirty="0"/>
                    </a:p>
                  </a:txBody>
                  <a:tcPr anchor="ctr"/>
                </a:tc>
                <a:tc>
                  <a:txBody>
                    <a:bodyPr/>
                    <a:lstStyle/>
                    <a:p>
                      <a:pPr algn="ctr"/>
                      <a:endParaRPr lang="it-IT" dirty="0"/>
                    </a:p>
                  </a:txBody>
                  <a:tcPr anchor="ctr"/>
                </a:tc>
                <a:tc>
                  <a:txBody>
                    <a:bodyPr/>
                    <a:lstStyle/>
                    <a:p>
                      <a:pPr algn="ctr"/>
                      <a:endParaRPr lang="it-IT" dirty="0"/>
                    </a:p>
                  </a:txBody>
                  <a:tcPr anchor="ctr"/>
                </a:tc>
                <a:tc>
                  <a:txBody>
                    <a:bodyPr/>
                    <a:lstStyle/>
                    <a:p>
                      <a:pPr algn="ctr"/>
                      <a:endParaRPr lang="it-IT" dirty="0"/>
                    </a:p>
                  </a:txBody>
                  <a:tcPr anchor="ctr"/>
                </a:tc>
                <a:tc>
                  <a:txBody>
                    <a:bodyPr/>
                    <a:lstStyle/>
                    <a:p>
                      <a:pPr algn="ctr"/>
                      <a:endParaRPr lang="it-IT" dirty="0"/>
                    </a:p>
                  </a:txBody>
                  <a:tcPr anchor="ctr"/>
                </a:tc>
                <a:extLst>
                  <a:ext uri="{0D108BD9-81ED-4DB2-BD59-A6C34878D82A}">
                    <a16:rowId xmlns:a16="http://schemas.microsoft.com/office/drawing/2014/main" val="12169707"/>
                  </a:ext>
                </a:extLst>
              </a:tr>
            </a:tbl>
          </a:graphicData>
        </a:graphic>
      </p:graphicFrame>
      <p:pic>
        <p:nvPicPr>
          <p:cNvPr id="6" name="Elemento grafico 5" descr="Chiudi con riempimento a tinta unita">
            <a:extLst>
              <a:ext uri="{FF2B5EF4-FFF2-40B4-BE49-F238E27FC236}">
                <a16:creationId xmlns:a16="http://schemas.microsoft.com/office/drawing/2014/main" id="{FD572925-FF3D-6061-B43E-3618DB84DF4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05863" y="3842542"/>
            <a:ext cx="342112" cy="342112"/>
          </a:xfrm>
          <a:prstGeom prst="rect">
            <a:avLst/>
          </a:prstGeom>
        </p:spPr>
      </p:pic>
      <p:pic>
        <p:nvPicPr>
          <p:cNvPr id="8" name="Elemento grafico 7" descr="Segno di spunta con riempimento a tinta unita">
            <a:extLst>
              <a:ext uri="{FF2B5EF4-FFF2-40B4-BE49-F238E27FC236}">
                <a16:creationId xmlns:a16="http://schemas.microsoft.com/office/drawing/2014/main" id="{0D3FE41D-18E2-7D82-0654-69F189E3E8E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19470" y="3454224"/>
            <a:ext cx="342112" cy="342112"/>
          </a:xfrm>
          <a:prstGeom prst="rect">
            <a:avLst/>
          </a:prstGeom>
        </p:spPr>
      </p:pic>
      <p:pic>
        <p:nvPicPr>
          <p:cNvPr id="9" name="Elemento grafico 8" descr="Segno di spunta con riempimento a tinta unita">
            <a:extLst>
              <a:ext uri="{FF2B5EF4-FFF2-40B4-BE49-F238E27FC236}">
                <a16:creationId xmlns:a16="http://schemas.microsoft.com/office/drawing/2014/main" id="{E9F324E5-EF59-968C-77BE-A77FEFADE99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53460" y="3454224"/>
            <a:ext cx="342112" cy="342112"/>
          </a:xfrm>
          <a:prstGeom prst="rect">
            <a:avLst/>
          </a:prstGeom>
        </p:spPr>
      </p:pic>
      <p:pic>
        <p:nvPicPr>
          <p:cNvPr id="10" name="Elemento grafico 9" descr="Segno di spunta con riempimento a tinta unita">
            <a:extLst>
              <a:ext uri="{FF2B5EF4-FFF2-40B4-BE49-F238E27FC236}">
                <a16:creationId xmlns:a16="http://schemas.microsoft.com/office/drawing/2014/main" id="{8563BCCA-4EA4-277A-C40D-736924555B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18976" y="3454224"/>
            <a:ext cx="342112" cy="342112"/>
          </a:xfrm>
          <a:prstGeom prst="rect">
            <a:avLst/>
          </a:prstGeom>
        </p:spPr>
      </p:pic>
      <p:pic>
        <p:nvPicPr>
          <p:cNvPr id="11" name="Elemento grafico 10" descr="Segno di spunta con riempimento a tinta unita">
            <a:extLst>
              <a:ext uri="{FF2B5EF4-FFF2-40B4-BE49-F238E27FC236}">
                <a16:creationId xmlns:a16="http://schemas.microsoft.com/office/drawing/2014/main" id="{638ECCC2-C5C9-86AF-94A9-3CAF4606BE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65572" y="3454224"/>
            <a:ext cx="342112" cy="342112"/>
          </a:xfrm>
          <a:prstGeom prst="rect">
            <a:avLst/>
          </a:prstGeom>
        </p:spPr>
      </p:pic>
      <p:pic>
        <p:nvPicPr>
          <p:cNvPr id="12" name="Elemento grafico 11" descr="Segno di spunta con riempimento a tinta unita">
            <a:extLst>
              <a:ext uri="{FF2B5EF4-FFF2-40B4-BE49-F238E27FC236}">
                <a16:creationId xmlns:a16="http://schemas.microsoft.com/office/drawing/2014/main" id="{863FF107-E665-C6A5-1806-AC8A41BE7D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05863" y="3454224"/>
            <a:ext cx="342112" cy="342112"/>
          </a:xfrm>
          <a:prstGeom prst="rect">
            <a:avLst/>
          </a:prstGeom>
        </p:spPr>
      </p:pic>
      <p:pic>
        <p:nvPicPr>
          <p:cNvPr id="13" name="Elemento grafico 12" descr="Segno di spunta con riempimento a tinta unita">
            <a:extLst>
              <a:ext uri="{FF2B5EF4-FFF2-40B4-BE49-F238E27FC236}">
                <a16:creationId xmlns:a16="http://schemas.microsoft.com/office/drawing/2014/main" id="{150431C6-689A-3DB1-84C7-E688E4FF7C0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19470" y="3829930"/>
            <a:ext cx="342112" cy="342112"/>
          </a:xfrm>
          <a:prstGeom prst="rect">
            <a:avLst/>
          </a:prstGeom>
        </p:spPr>
      </p:pic>
      <p:pic>
        <p:nvPicPr>
          <p:cNvPr id="14" name="Elemento grafico 13" descr="Segno di spunta con riempimento a tinta unita">
            <a:extLst>
              <a:ext uri="{FF2B5EF4-FFF2-40B4-BE49-F238E27FC236}">
                <a16:creationId xmlns:a16="http://schemas.microsoft.com/office/drawing/2014/main" id="{13FB72FE-846E-3ECB-F67D-9B29D423EF9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19470" y="4188839"/>
            <a:ext cx="342112" cy="342112"/>
          </a:xfrm>
          <a:prstGeom prst="rect">
            <a:avLst/>
          </a:prstGeom>
        </p:spPr>
      </p:pic>
      <p:pic>
        <p:nvPicPr>
          <p:cNvPr id="15" name="Elemento grafico 14" descr="Segno di spunta con riempimento a tinta unita">
            <a:extLst>
              <a:ext uri="{FF2B5EF4-FFF2-40B4-BE49-F238E27FC236}">
                <a16:creationId xmlns:a16="http://schemas.microsoft.com/office/drawing/2014/main" id="{4AAB7A89-6170-E8C5-C352-655E3EF5C0D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53460" y="3842542"/>
            <a:ext cx="342112" cy="342112"/>
          </a:xfrm>
          <a:prstGeom prst="rect">
            <a:avLst/>
          </a:prstGeom>
        </p:spPr>
      </p:pic>
      <p:pic>
        <p:nvPicPr>
          <p:cNvPr id="16" name="Elemento grafico 15" descr="Segno di spunta con riempimento a tinta unita">
            <a:extLst>
              <a:ext uri="{FF2B5EF4-FFF2-40B4-BE49-F238E27FC236}">
                <a16:creationId xmlns:a16="http://schemas.microsoft.com/office/drawing/2014/main" id="{F4FB2C2B-1D54-B43D-5987-F7AF202D6C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18976" y="4175681"/>
            <a:ext cx="342112" cy="342112"/>
          </a:xfrm>
          <a:prstGeom prst="rect">
            <a:avLst/>
          </a:prstGeom>
        </p:spPr>
      </p:pic>
      <p:pic>
        <p:nvPicPr>
          <p:cNvPr id="17" name="Elemento grafico 16" descr="Chiudi con riempimento a tinta unita">
            <a:extLst>
              <a:ext uri="{FF2B5EF4-FFF2-40B4-BE49-F238E27FC236}">
                <a16:creationId xmlns:a16="http://schemas.microsoft.com/office/drawing/2014/main" id="{5DB0FD51-0D93-8D4F-8F05-3FDB84842F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05863" y="4184654"/>
            <a:ext cx="342112" cy="342112"/>
          </a:xfrm>
          <a:prstGeom prst="rect">
            <a:avLst/>
          </a:prstGeom>
        </p:spPr>
      </p:pic>
      <p:pic>
        <p:nvPicPr>
          <p:cNvPr id="18" name="Elemento grafico 17" descr="Segno di spunta con riempimento a tinta unita">
            <a:extLst>
              <a:ext uri="{FF2B5EF4-FFF2-40B4-BE49-F238E27FC236}">
                <a16:creationId xmlns:a16="http://schemas.microsoft.com/office/drawing/2014/main" id="{617DBEF1-733E-63CD-3C06-7C84534C8F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65572" y="3823623"/>
            <a:ext cx="342112" cy="342112"/>
          </a:xfrm>
          <a:prstGeom prst="rect">
            <a:avLst/>
          </a:prstGeom>
        </p:spPr>
      </p:pic>
      <p:pic>
        <p:nvPicPr>
          <p:cNvPr id="19" name="Elemento grafico 18" descr="Segno di spunta con riempimento a tinta unita">
            <a:extLst>
              <a:ext uri="{FF2B5EF4-FFF2-40B4-BE49-F238E27FC236}">
                <a16:creationId xmlns:a16="http://schemas.microsoft.com/office/drawing/2014/main" id="{DB361FB4-30DA-68F5-6827-E49D85564F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91345" y="3454224"/>
            <a:ext cx="342112" cy="342112"/>
          </a:xfrm>
          <a:prstGeom prst="rect">
            <a:avLst/>
          </a:prstGeom>
        </p:spPr>
      </p:pic>
      <p:pic>
        <p:nvPicPr>
          <p:cNvPr id="20" name="Elemento grafico 19" descr="Chiudi con riempimento a tinta unita">
            <a:extLst>
              <a:ext uri="{FF2B5EF4-FFF2-40B4-BE49-F238E27FC236}">
                <a16:creationId xmlns:a16="http://schemas.microsoft.com/office/drawing/2014/main" id="{C1E8BF8C-7416-89FD-DF39-B761BB07D2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53460" y="4219823"/>
            <a:ext cx="342112" cy="342112"/>
          </a:xfrm>
          <a:prstGeom prst="rect">
            <a:avLst/>
          </a:prstGeom>
        </p:spPr>
      </p:pic>
      <p:pic>
        <p:nvPicPr>
          <p:cNvPr id="21" name="Elemento grafico 20" descr="Segno di spunta con riempimento a tinta unita">
            <a:extLst>
              <a:ext uri="{FF2B5EF4-FFF2-40B4-BE49-F238E27FC236}">
                <a16:creationId xmlns:a16="http://schemas.microsoft.com/office/drawing/2014/main" id="{C34DFBE1-28B0-E7B7-3EE8-3CD28AE27C5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62419" y="4191931"/>
            <a:ext cx="342112" cy="342112"/>
          </a:xfrm>
          <a:prstGeom prst="rect">
            <a:avLst/>
          </a:prstGeom>
        </p:spPr>
      </p:pic>
      <p:pic>
        <p:nvPicPr>
          <p:cNvPr id="22" name="Elemento grafico 21" descr="Chiudi con riempimento a tinta unita">
            <a:extLst>
              <a:ext uri="{FF2B5EF4-FFF2-40B4-BE49-F238E27FC236}">
                <a16:creationId xmlns:a16="http://schemas.microsoft.com/office/drawing/2014/main" id="{8EB9F40D-F994-1994-A0B8-E06B467AF3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69783" y="3838785"/>
            <a:ext cx="342112" cy="342112"/>
          </a:xfrm>
          <a:prstGeom prst="rect">
            <a:avLst/>
          </a:prstGeom>
        </p:spPr>
      </p:pic>
      <p:pic>
        <p:nvPicPr>
          <p:cNvPr id="23" name="Elemento grafico 22" descr="Segno di spunta con riempimento a tinta unita">
            <a:extLst>
              <a:ext uri="{FF2B5EF4-FFF2-40B4-BE49-F238E27FC236}">
                <a16:creationId xmlns:a16="http://schemas.microsoft.com/office/drawing/2014/main" id="{60C2F757-9F98-108F-4C4C-F964D0BC28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19470" y="4547748"/>
            <a:ext cx="342112" cy="342112"/>
          </a:xfrm>
          <a:prstGeom prst="rect">
            <a:avLst/>
          </a:prstGeom>
        </p:spPr>
      </p:pic>
      <p:pic>
        <p:nvPicPr>
          <p:cNvPr id="24" name="Elemento grafico 23" descr="Segno di spunta con riempimento a tinta unita">
            <a:extLst>
              <a:ext uri="{FF2B5EF4-FFF2-40B4-BE49-F238E27FC236}">
                <a16:creationId xmlns:a16="http://schemas.microsoft.com/office/drawing/2014/main" id="{4DED5906-F227-E186-024F-943D09D323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53460" y="4545912"/>
            <a:ext cx="342112" cy="342112"/>
          </a:xfrm>
          <a:prstGeom prst="rect">
            <a:avLst/>
          </a:prstGeom>
        </p:spPr>
      </p:pic>
      <p:pic>
        <p:nvPicPr>
          <p:cNvPr id="25" name="Elemento grafico 24" descr="Chiudi con riempimento a tinta unita">
            <a:extLst>
              <a:ext uri="{FF2B5EF4-FFF2-40B4-BE49-F238E27FC236}">
                <a16:creationId xmlns:a16="http://schemas.microsoft.com/office/drawing/2014/main" id="{27A1AFF8-494B-7068-E453-35789802CA7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87450" y="4562791"/>
            <a:ext cx="342112" cy="342112"/>
          </a:xfrm>
          <a:prstGeom prst="rect">
            <a:avLst/>
          </a:prstGeom>
        </p:spPr>
      </p:pic>
      <p:pic>
        <p:nvPicPr>
          <p:cNvPr id="27" name="Elemento grafico 26" descr="Segno di spunta con riempimento a tinta unita">
            <a:extLst>
              <a:ext uri="{FF2B5EF4-FFF2-40B4-BE49-F238E27FC236}">
                <a16:creationId xmlns:a16="http://schemas.microsoft.com/office/drawing/2014/main" id="{54393147-8031-37E1-D755-EC99A776B13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62419" y="4553191"/>
            <a:ext cx="342112" cy="342112"/>
          </a:xfrm>
          <a:prstGeom prst="rect">
            <a:avLst/>
          </a:prstGeom>
        </p:spPr>
      </p:pic>
      <p:pic>
        <p:nvPicPr>
          <p:cNvPr id="28" name="Elemento grafico 27" descr="Chiudi con riempimento a tinta unita">
            <a:extLst>
              <a:ext uri="{FF2B5EF4-FFF2-40B4-BE49-F238E27FC236}">
                <a16:creationId xmlns:a16="http://schemas.microsoft.com/office/drawing/2014/main" id="{37C23765-6BA2-7676-1060-312800FC6C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08500" y="4545792"/>
            <a:ext cx="342112" cy="342112"/>
          </a:xfrm>
          <a:prstGeom prst="rect">
            <a:avLst/>
          </a:prstGeom>
        </p:spPr>
      </p:pic>
      <p:pic>
        <p:nvPicPr>
          <p:cNvPr id="29" name="Elemento grafico 28" descr="Segno di spunta con riempimento a tinta unita">
            <a:extLst>
              <a:ext uri="{FF2B5EF4-FFF2-40B4-BE49-F238E27FC236}">
                <a16:creationId xmlns:a16="http://schemas.microsoft.com/office/drawing/2014/main" id="{41718B8F-BBE6-4E8E-72DB-2BE12580C25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91345" y="4184654"/>
            <a:ext cx="342112" cy="342112"/>
          </a:xfrm>
          <a:prstGeom prst="rect">
            <a:avLst/>
          </a:prstGeom>
        </p:spPr>
      </p:pic>
      <p:sp>
        <p:nvSpPr>
          <p:cNvPr id="31" name="Rettangolo 30">
            <a:extLst>
              <a:ext uri="{FF2B5EF4-FFF2-40B4-BE49-F238E27FC236}">
                <a16:creationId xmlns:a16="http://schemas.microsoft.com/office/drawing/2014/main" id="{DF44B93A-B297-82D0-5C79-9263B8788D27}"/>
              </a:ext>
            </a:extLst>
          </p:cNvPr>
          <p:cNvSpPr/>
          <p:nvPr/>
        </p:nvSpPr>
        <p:spPr>
          <a:xfrm>
            <a:off x="7904480" y="4172783"/>
            <a:ext cx="479624" cy="253916"/>
          </a:xfrm>
          <a:prstGeom prst="rect">
            <a:avLst/>
          </a:prstGeom>
          <a:noFill/>
        </p:spPr>
        <p:txBody>
          <a:bodyPr wrap="square" lIns="91440" tIns="45720" rIns="91440" bIns="45720">
            <a:spAutoFit/>
          </a:bodyPr>
          <a:lstStyle/>
          <a:p>
            <a:pPr algn="ctr"/>
            <a:r>
              <a:rPr lang="it-IT" sz="1050" b="0" cap="none" spc="0" dirty="0">
                <a:ln w="0"/>
                <a:solidFill>
                  <a:schemeClr val="tx1"/>
                </a:solidFill>
                <a:effectLst>
                  <a:outerShdw blurRad="38100" dist="19050" dir="2700000" algn="tl" rotWithShape="0">
                    <a:schemeClr val="dk1">
                      <a:alpha val="40000"/>
                    </a:schemeClr>
                  </a:outerShdw>
                </a:effectLst>
              </a:rPr>
              <a:t>PRO</a:t>
            </a:r>
          </a:p>
        </p:txBody>
      </p:sp>
      <p:pic>
        <p:nvPicPr>
          <p:cNvPr id="32" name="Elemento grafico 31" descr="Segno di spunta con riempimento a tinta unita">
            <a:extLst>
              <a:ext uri="{FF2B5EF4-FFF2-40B4-BE49-F238E27FC236}">
                <a16:creationId xmlns:a16="http://schemas.microsoft.com/office/drawing/2014/main" id="{D1F4D233-2588-E92E-6F6B-A72528C786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91345" y="3819439"/>
            <a:ext cx="342112" cy="342112"/>
          </a:xfrm>
          <a:prstGeom prst="rect">
            <a:avLst/>
          </a:prstGeom>
        </p:spPr>
      </p:pic>
      <p:pic>
        <p:nvPicPr>
          <p:cNvPr id="33" name="Elemento grafico 32" descr="Segno di spunta con riempimento a tinta unita">
            <a:extLst>
              <a:ext uri="{FF2B5EF4-FFF2-40B4-BE49-F238E27FC236}">
                <a16:creationId xmlns:a16="http://schemas.microsoft.com/office/drawing/2014/main" id="{E2E5A58C-F6D6-D17A-F1B3-F486CB88963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91345" y="4552100"/>
            <a:ext cx="342112" cy="342112"/>
          </a:xfrm>
          <a:prstGeom prst="rect">
            <a:avLst/>
          </a:prstGeom>
        </p:spPr>
      </p:pic>
      <p:pic>
        <p:nvPicPr>
          <p:cNvPr id="34" name="Elemento grafico 33" descr="Segno di spunta con riempimento a tinta unita">
            <a:extLst>
              <a:ext uri="{FF2B5EF4-FFF2-40B4-BE49-F238E27FC236}">
                <a16:creationId xmlns:a16="http://schemas.microsoft.com/office/drawing/2014/main" id="{621EE632-7225-8D85-DDA2-E22FAEE4F5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19470" y="4921618"/>
            <a:ext cx="342112" cy="342112"/>
          </a:xfrm>
          <a:prstGeom prst="rect">
            <a:avLst/>
          </a:prstGeom>
        </p:spPr>
      </p:pic>
      <p:pic>
        <p:nvPicPr>
          <p:cNvPr id="35" name="Elemento grafico 34" descr="Segno di spunta con riempimento a tinta unita">
            <a:extLst>
              <a:ext uri="{FF2B5EF4-FFF2-40B4-BE49-F238E27FC236}">
                <a16:creationId xmlns:a16="http://schemas.microsoft.com/office/drawing/2014/main" id="{003899DD-3F49-3EE6-B5C5-40FB3CD6272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52938" y="4909599"/>
            <a:ext cx="342112" cy="342112"/>
          </a:xfrm>
          <a:prstGeom prst="rect">
            <a:avLst/>
          </a:prstGeom>
        </p:spPr>
      </p:pic>
      <p:sp>
        <p:nvSpPr>
          <p:cNvPr id="36" name="Rettangolo 35">
            <a:extLst>
              <a:ext uri="{FF2B5EF4-FFF2-40B4-BE49-F238E27FC236}">
                <a16:creationId xmlns:a16="http://schemas.microsoft.com/office/drawing/2014/main" id="{D4034CFA-7044-64F6-BDA0-C3C6F2F755B9}"/>
              </a:ext>
            </a:extLst>
          </p:cNvPr>
          <p:cNvSpPr/>
          <p:nvPr/>
        </p:nvSpPr>
        <p:spPr>
          <a:xfrm>
            <a:off x="4794999" y="4890451"/>
            <a:ext cx="672482" cy="253916"/>
          </a:xfrm>
          <a:prstGeom prst="rect">
            <a:avLst/>
          </a:prstGeom>
          <a:noFill/>
        </p:spPr>
        <p:txBody>
          <a:bodyPr wrap="square" lIns="91440" tIns="45720" rIns="91440" bIns="45720">
            <a:spAutoFit/>
          </a:bodyPr>
          <a:lstStyle/>
          <a:p>
            <a:pPr algn="ctr"/>
            <a:r>
              <a:rPr lang="it-IT" sz="1050" dirty="0">
                <a:ln w="0"/>
                <a:effectLst>
                  <a:outerShdw blurRad="38100" dist="19050" dir="2700000" algn="tl" rotWithShape="0">
                    <a:schemeClr val="dk1">
                      <a:alpha val="40000"/>
                    </a:schemeClr>
                  </a:outerShdw>
                </a:effectLst>
              </a:rPr>
              <a:t>LIMITED</a:t>
            </a:r>
            <a:endParaRPr lang="it-IT" sz="1050" b="0" cap="none" spc="0" dirty="0">
              <a:ln w="0"/>
              <a:solidFill>
                <a:schemeClr val="tx1"/>
              </a:solidFill>
              <a:effectLst>
                <a:outerShdw blurRad="38100" dist="19050" dir="2700000" algn="tl" rotWithShape="0">
                  <a:schemeClr val="dk1">
                    <a:alpha val="40000"/>
                  </a:schemeClr>
                </a:outerShdw>
              </a:effectLst>
            </a:endParaRPr>
          </a:p>
        </p:txBody>
      </p:sp>
      <p:pic>
        <p:nvPicPr>
          <p:cNvPr id="37" name="Elemento grafico 36" descr="Segno di spunta con riempimento a tinta unita">
            <a:extLst>
              <a:ext uri="{FF2B5EF4-FFF2-40B4-BE49-F238E27FC236}">
                <a16:creationId xmlns:a16="http://schemas.microsoft.com/office/drawing/2014/main" id="{9593EE6A-9A52-EC50-CB49-545963C08D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86406" y="4910464"/>
            <a:ext cx="342112" cy="342112"/>
          </a:xfrm>
          <a:prstGeom prst="rect">
            <a:avLst/>
          </a:prstGeom>
        </p:spPr>
      </p:pic>
      <p:pic>
        <p:nvPicPr>
          <p:cNvPr id="38" name="Elemento grafico 37" descr="Segno di spunta con riempimento a tinta unita">
            <a:extLst>
              <a:ext uri="{FF2B5EF4-FFF2-40B4-BE49-F238E27FC236}">
                <a16:creationId xmlns:a16="http://schemas.microsoft.com/office/drawing/2014/main" id="{792866BB-7DB4-3E71-2EB6-4B751E4A22D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70736" y="4914451"/>
            <a:ext cx="342112" cy="342112"/>
          </a:xfrm>
          <a:prstGeom prst="rect">
            <a:avLst/>
          </a:prstGeom>
        </p:spPr>
      </p:pic>
      <p:pic>
        <p:nvPicPr>
          <p:cNvPr id="39" name="Elemento grafico 38" descr="Chiudi con riempimento a tinta unita">
            <a:extLst>
              <a:ext uri="{FF2B5EF4-FFF2-40B4-BE49-F238E27FC236}">
                <a16:creationId xmlns:a16="http://schemas.microsoft.com/office/drawing/2014/main" id="{AB6CCB7A-36A6-1132-5DB0-CD4937BC0A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03937" y="4921618"/>
            <a:ext cx="342112" cy="342112"/>
          </a:xfrm>
          <a:prstGeom prst="rect">
            <a:avLst/>
          </a:prstGeom>
        </p:spPr>
      </p:pic>
      <p:pic>
        <p:nvPicPr>
          <p:cNvPr id="40" name="Elemento grafico 39" descr="Segno di spunta con riempimento a tinta unita">
            <a:extLst>
              <a:ext uri="{FF2B5EF4-FFF2-40B4-BE49-F238E27FC236}">
                <a16:creationId xmlns:a16="http://schemas.microsoft.com/office/drawing/2014/main" id="{642E3DB2-B836-602D-748C-9AF63A3F29E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83103" y="4919546"/>
            <a:ext cx="342112" cy="342112"/>
          </a:xfrm>
          <a:prstGeom prst="rect">
            <a:avLst/>
          </a:prstGeom>
        </p:spPr>
      </p:pic>
    </p:spTree>
    <p:extLst>
      <p:ext uri="{BB962C8B-B14F-4D97-AF65-F5344CB8AC3E}">
        <p14:creationId xmlns:p14="http://schemas.microsoft.com/office/powerpoint/2010/main" val="3757991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896570-22DB-D7D6-661D-2DDFABA9C37D}"/>
              </a:ext>
            </a:extLst>
          </p:cNvPr>
          <p:cNvSpPr>
            <a:spLocks noGrp="1"/>
          </p:cNvSpPr>
          <p:nvPr>
            <p:ph type="title"/>
          </p:nvPr>
        </p:nvSpPr>
        <p:spPr/>
        <p:txBody>
          <a:bodyPr/>
          <a:lstStyle/>
          <a:p>
            <a:r>
              <a:rPr lang="it-IT" dirty="0" err="1"/>
              <a:t>Hierarchical</a:t>
            </a:r>
            <a:r>
              <a:rPr lang="it-IT" dirty="0"/>
              <a:t> task </a:t>
            </a:r>
            <a:r>
              <a:rPr lang="it-IT" dirty="0" err="1"/>
              <a:t>analysis</a:t>
            </a:r>
            <a:endParaRPr lang="it-IT" dirty="0"/>
          </a:p>
        </p:txBody>
      </p:sp>
      <p:sp>
        <p:nvSpPr>
          <p:cNvPr id="6" name="Rettangolo con angoli arrotondati 5">
            <a:extLst>
              <a:ext uri="{FF2B5EF4-FFF2-40B4-BE49-F238E27FC236}">
                <a16:creationId xmlns:a16="http://schemas.microsoft.com/office/drawing/2014/main" id="{B2D9D1E7-C08C-84BF-7D0E-E0E286BCF0A3}"/>
              </a:ext>
            </a:extLst>
          </p:cNvPr>
          <p:cNvSpPr/>
          <p:nvPr/>
        </p:nvSpPr>
        <p:spPr>
          <a:xfrm>
            <a:off x="4920946" y="1130385"/>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0: Buy and item and record the </a:t>
            </a:r>
            <a:r>
              <a:rPr lang="it-IT" sz="1400" dirty="0" err="1"/>
              <a:t>expense</a:t>
            </a:r>
            <a:endParaRPr lang="it-IT" sz="1400" dirty="0"/>
          </a:p>
        </p:txBody>
      </p:sp>
      <p:sp>
        <p:nvSpPr>
          <p:cNvPr id="7" name="Rettangolo con angoli arrotondati 6">
            <a:extLst>
              <a:ext uri="{FF2B5EF4-FFF2-40B4-BE49-F238E27FC236}">
                <a16:creationId xmlns:a16="http://schemas.microsoft.com/office/drawing/2014/main" id="{D10C6EE5-AE42-E161-B5E5-5885C46CB5E0}"/>
              </a:ext>
            </a:extLst>
          </p:cNvPr>
          <p:cNvSpPr/>
          <p:nvPr/>
        </p:nvSpPr>
        <p:spPr>
          <a:xfrm>
            <a:off x="1202175" y="2266553"/>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1: Decide </a:t>
            </a:r>
            <a:r>
              <a:rPr lang="it-IT" sz="1400" dirty="0" err="1"/>
              <a:t>what</a:t>
            </a:r>
            <a:r>
              <a:rPr lang="it-IT" sz="1400" dirty="0"/>
              <a:t> to </a:t>
            </a:r>
            <a:r>
              <a:rPr lang="it-IT" sz="1400" dirty="0" err="1"/>
              <a:t>buy</a:t>
            </a:r>
            <a:endParaRPr lang="it-IT" sz="1400" dirty="0"/>
          </a:p>
        </p:txBody>
      </p:sp>
      <p:sp>
        <p:nvSpPr>
          <p:cNvPr id="8" name="Rettangolo con angoli arrotondati 7">
            <a:extLst>
              <a:ext uri="{FF2B5EF4-FFF2-40B4-BE49-F238E27FC236}">
                <a16:creationId xmlns:a16="http://schemas.microsoft.com/office/drawing/2014/main" id="{692AFDA6-C285-9295-16B7-5B15704FA9F5}"/>
              </a:ext>
            </a:extLst>
          </p:cNvPr>
          <p:cNvSpPr/>
          <p:nvPr/>
        </p:nvSpPr>
        <p:spPr>
          <a:xfrm>
            <a:off x="3771507" y="2266553"/>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2: </a:t>
            </a:r>
            <a:r>
              <a:rPr lang="it-IT" sz="1400" dirty="0" err="1"/>
              <a:t>Find</a:t>
            </a:r>
            <a:r>
              <a:rPr lang="it-IT" sz="1400" dirty="0"/>
              <a:t> a shop</a:t>
            </a:r>
          </a:p>
        </p:txBody>
      </p:sp>
      <p:sp>
        <p:nvSpPr>
          <p:cNvPr id="9" name="Rettangolo con angoli arrotondati 8">
            <a:extLst>
              <a:ext uri="{FF2B5EF4-FFF2-40B4-BE49-F238E27FC236}">
                <a16:creationId xmlns:a16="http://schemas.microsoft.com/office/drawing/2014/main" id="{D0CFA441-E025-4ED6-2346-41854BEC10E7}"/>
              </a:ext>
            </a:extLst>
          </p:cNvPr>
          <p:cNvSpPr/>
          <p:nvPr/>
        </p:nvSpPr>
        <p:spPr>
          <a:xfrm>
            <a:off x="6340839" y="2250451"/>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3: Buy the item</a:t>
            </a:r>
          </a:p>
        </p:txBody>
      </p:sp>
      <p:sp>
        <p:nvSpPr>
          <p:cNvPr id="10" name="Rettangolo con angoli arrotondati 9">
            <a:extLst>
              <a:ext uri="{FF2B5EF4-FFF2-40B4-BE49-F238E27FC236}">
                <a16:creationId xmlns:a16="http://schemas.microsoft.com/office/drawing/2014/main" id="{51EA9797-394F-79DD-D27B-A46F851F6344}"/>
              </a:ext>
            </a:extLst>
          </p:cNvPr>
          <p:cNvSpPr/>
          <p:nvPr/>
        </p:nvSpPr>
        <p:spPr>
          <a:xfrm>
            <a:off x="8910171" y="2266553"/>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4: </a:t>
            </a:r>
            <a:r>
              <a:rPr lang="it-IT" sz="1400" dirty="0" err="1"/>
              <a:t>Register</a:t>
            </a:r>
            <a:r>
              <a:rPr lang="it-IT" sz="1400" dirty="0"/>
              <a:t> the </a:t>
            </a:r>
            <a:r>
              <a:rPr lang="it-IT" sz="1400" dirty="0" err="1"/>
              <a:t>transaction</a:t>
            </a:r>
            <a:endParaRPr lang="it-IT" sz="1400" dirty="0"/>
          </a:p>
        </p:txBody>
      </p:sp>
      <p:sp>
        <p:nvSpPr>
          <p:cNvPr id="11" name="Rettangolo con angoli arrotondati 10">
            <a:extLst>
              <a:ext uri="{FF2B5EF4-FFF2-40B4-BE49-F238E27FC236}">
                <a16:creationId xmlns:a16="http://schemas.microsoft.com/office/drawing/2014/main" id="{650E5E41-8D67-931A-D51A-1005954B2DC3}"/>
              </a:ext>
            </a:extLst>
          </p:cNvPr>
          <p:cNvSpPr/>
          <p:nvPr/>
        </p:nvSpPr>
        <p:spPr>
          <a:xfrm>
            <a:off x="956197" y="3475240"/>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2.1: Look for shops </a:t>
            </a:r>
            <a:r>
              <a:rPr lang="it-IT" sz="1400" dirty="0" err="1"/>
              <a:t>that</a:t>
            </a:r>
            <a:r>
              <a:rPr lang="it-IT" sz="1400" dirty="0"/>
              <a:t> sell the item</a:t>
            </a:r>
          </a:p>
        </p:txBody>
      </p:sp>
      <p:sp>
        <p:nvSpPr>
          <p:cNvPr id="12" name="Rettangolo con angoli arrotondati 11">
            <a:extLst>
              <a:ext uri="{FF2B5EF4-FFF2-40B4-BE49-F238E27FC236}">
                <a16:creationId xmlns:a16="http://schemas.microsoft.com/office/drawing/2014/main" id="{068753F4-82E1-6029-052E-E7BC2AF4042A}"/>
              </a:ext>
            </a:extLst>
          </p:cNvPr>
          <p:cNvSpPr/>
          <p:nvPr/>
        </p:nvSpPr>
        <p:spPr>
          <a:xfrm>
            <a:off x="2619038" y="3475240"/>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2.2: </a:t>
            </a:r>
            <a:r>
              <a:rPr lang="it-IT" sz="1400" dirty="0" err="1"/>
              <a:t>Choose</a:t>
            </a:r>
            <a:r>
              <a:rPr lang="it-IT" sz="1400" dirty="0"/>
              <a:t> a shop</a:t>
            </a:r>
          </a:p>
        </p:txBody>
      </p:sp>
      <p:sp>
        <p:nvSpPr>
          <p:cNvPr id="13" name="Rettangolo con angoli arrotondati 12">
            <a:extLst>
              <a:ext uri="{FF2B5EF4-FFF2-40B4-BE49-F238E27FC236}">
                <a16:creationId xmlns:a16="http://schemas.microsoft.com/office/drawing/2014/main" id="{1C63ECA5-A8FC-E431-001B-417562654D5C}"/>
              </a:ext>
            </a:extLst>
          </p:cNvPr>
          <p:cNvSpPr/>
          <p:nvPr/>
        </p:nvSpPr>
        <p:spPr>
          <a:xfrm>
            <a:off x="4296196" y="3475240"/>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2.3: Go to the </a:t>
            </a:r>
            <a:r>
              <a:rPr lang="it-IT" sz="1400" dirty="0" err="1"/>
              <a:t>physical</a:t>
            </a:r>
            <a:r>
              <a:rPr lang="it-IT" sz="1400" dirty="0"/>
              <a:t> store</a:t>
            </a:r>
          </a:p>
        </p:txBody>
      </p:sp>
      <p:sp>
        <p:nvSpPr>
          <p:cNvPr id="14" name="Rettangolo con angoli arrotondati 13">
            <a:extLst>
              <a:ext uri="{FF2B5EF4-FFF2-40B4-BE49-F238E27FC236}">
                <a16:creationId xmlns:a16="http://schemas.microsoft.com/office/drawing/2014/main" id="{D19108B8-9446-35DE-DB28-C947C50785EB}"/>
              </a:ext>
            </a:extLst>
          </p:cNvPr>
          <p:cNvSpPr/>
          <p:nvPr/>
        </p:nvSpPr>
        <p:spPr>
          <a:xfrm>
            <a:off x="5957367" y="3467357"/>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2.4: </a:t>
            </a:r>
            <a:r>
              <a:rPr lang="it-IT" sz="1400" dirty="0" err="1"/>
              <a:t>Visit</a:t>
            </a:r>
            <a:r>
              <a:rPr lang="it-IT" sz="1400" dirty="0"/>
              <a:t> the online shop</a:t>
            </a:r>
          </a:p>
        </p:txBody>
      </p:sp>
      <p:sp>
        <p:nvSpPr>
          <p:cNvPr id="15" name="Rettangolo con angoli arrotondati 14">
            <a:extLst>
              <a:ext uri="{FF2B5EF4-FFF2-40B4-BE49-F238E27FC236}">
                <a16:creationId xmlns:a16="http://schemas.microsoft.com/office/drawing/2014/main" id="{DABEC6F2-B41D-7B42-C978-B7B9B962FD9F}"/>
              </a:ext>
            </a:extLst>
          </p:cNvPr>
          <p:cNvSpPr/>
          <p:nvPr/>
        </p:nvSpPr>
        <p:spPr>
          <a:xfrm>
            <a:off x="5650362" y="4587433"/>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3.1: </a:t>
            </a:r>
            <a:r>
              <a:rPr lang="it-IT" sz="1400" dirty="0" err="1"/>
              <a:t>Pay</a:t>
            </a:r>
            <a:r>
              <a:rPr lang="it-IT" sz="1400" dirty="0"/>
              <a:t> with cash</a:t>
            </a:r>
          </a:p>
        </p:txBody>
      </p:sp>
      <p:sp>
        <p:nvSpPr>
          <p:cNvPr id="16" name="Rettangolo con angoli arrotondati 15">
            <a:extLst>
              <a:ext uri="{FF2B5EF4-FFF2-40B4-BE49-F238E27FC236}">
                <a16:creationId xmlns:a16="http://schemas.microsoft.com/office/drawing/2014/main" id="{C464F542-76B0-4ECD-5B2B-41CCE84F0BAA}"/>
              </a:ext>
            </a:extLst>
          </p:cNvPr>
          <p:cNvSpPr/>
          <p:nvPr/>
        </p:nvSpPr>
        <p:spPr>
          <a:xfrm>
            <a:off x="7552837" y="4587433"/>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3.2: </a:t>
            </a:r>
            <a:r>
              <a:rPr lang="it-IT" sz="1400" dirty="0" err="1"/>
              <a:t>Pay</a:t>
            </a:r>
            <a:r>
              <a:rPr lang="it-IT" sz="1400" dirty="0"/>
              <a:t> with card</a:t>
            </a:r>
          </a:p>
        </p:txBody>
      </p:sp>
      <p:sp>
        <p:nvSpPr>
          <p:cNvPr id="17" name="Rettangolo con angoli arrotondati 16">
            <a:extLst>
              <a:ext uri="{FF2B5EF4-FFF2-40B4-BE49-F238E27FC236}">
                <a16:creationId xmlns:a16="http://schemas.microsoft.com/office/drawing/2014/main" id="{5D5232F4-F0BC-BF18-527C-FFBD39B4B7D9}"/>
              </a:ext>
            </a:extLst>
          </p:cNvPr>
          <p:cNvSpPr/>
          <p:nvPr/>
        </p:nvSpPr>
        <p:spPr>
          <a:xfrm>
            <a:off x="4684937" y="5666650"/>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4.1: Use a budgeting tool</a:t>
            </a:r>
          </a:p>
        </p:txBody>
      </p:sp>
      <p:sp>
        <p:nvSpPr>
          <p:cNvPr id="18" name="Rettangolo con angoli arrotondati 17">
            <a:extLst>
              <a:ext uri="{FF2B5EF4-FFF2-40B4-BE49-F238E27FC236}">
                <a16:creationId xmlns:a16="http://schemas.microsoft.com/office/drawing/2014/main" id="{627D0D51-F2EB-8C6B-8108-A7E5BD43E142}"/>
              </a:ext>
            </a:extLst>
          </p:cNvPr>
          <p:cNvSpPr/>
          <p:nvPr/>
        </p:nvSpPr>
        <p:spPr>
          <a:xfrm>
            <a:off x="6516416" y="5666650"/>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4.2: Use an app</a:t>
            </a:r>
          </a:p>
        </p:txBody>
      </p:sp>
      <p:sp>
        <p:nvSpPr>
          <p:cNvPr id="19" name="Rettangolo con angoli arrotondati 18">
            <a:extLst>
              <a:ext uri="{FF2B5EF4-FFF2-40B4-BE49-F238E27FC236}">
                <a16:creationId xmlns:a16="http://schemas.microsoft.com/office/drawing/2014/main" id="{42D59C60-65F7-1DDB-69CF-C7CC4F5DB418}"/>
              </a:ext>
            </a:extLst>
          </p:cNvPr>
          <p:cNvSpPr/>
          <p:nvPr/>
        </p:nvSpPr>
        <p:spPr>
          <a:xfrm>
            <a:off x="8347894" y="5666650"/>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4.3: Write the </a:t>
            </a:r>
            <a:r>
              <a:rPr lang="it-IT" sz="1400" dirty="0" err="1"/>
              <a:t>transaction</a:t>
            </a:r>
            <a:r>
              <a:rPr lang="it-IT" sz="1400" dirty="0"/>
              <a:t> down</a:t>
            </a:r>
          </a:p>
        </p:txBody>
      </p:sp>
      <p:sp>
        <p:nvSpPr>
          <p:cNvPr id="20" name="Rettangolo con angoli arrotondati 19">
            <a:extLst>
              <a:ext uri="{FF2B5EF4-FFF2-40B4-BE49-F238E27FC236}">
                <a16:creationId xmlns:a16="http://schemas.microsoft.com/office/drawing/2014/main" id="{D6E17DD7-BC84-81B5-2BE1-9841E0E1D0A2}"/>
              </a:ext>
            </a:extLst>
          </p:cNvPr>
          <p:cNvSpPr/>
          <p:nvPr/>
        </p:nvSpPr>
        <p:spPr>
          <a:xfrm>
            <a:off x="10179373" y="5666650"/>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4.4: Write the </a:t>
            </a:r>
            <a:r>
              <a:rPr lang="it-IT" sz="1400" dirty="0" err="1"/>
              <a:t>transaction</a:t>
            </a:r>
            <a:r>
              <a:rPr lang="it-IT" sz="1400" dirty="0"/>
              <a:t> </a:t>
            </a:r>
            <a:r>
              <a:rPr lang="it-IT" sz="1400" dirty="0" err="1"/>
              <a:t>details</a:t>
            </a:r>
            <a:endParaRPr lang="it-IT" sz="1400" dirty="0"/>
          </a:p>
        </p:txBody>
      </p:sp>
      <p:cxnSp>
        <p:nvCxnSpPr>
          <p:cNvPr id="26" name="Connettore diritto 25">
            <a:extLst>
              <a:ext uri="{FF2B5EF4-FFF2-40B4-BE49-F238E27FC236}">
                <a16:creationId xmlns:a16="http://schemas.microsoft.com/office/drawing/2014/main" id="{15CBC810-7AE6-A8F2-2F3A-D64BA7A78D7E}"/>
              </a:ext>
            </a:extLst>
          </p:cNvPr>
          <p:cNvCxnSpPr>
            <a:cxnSpLocks/>
          </p:cNvCxnSpPr>
          <p:nvPr/>
        </p:nvCxnSpPr>
        <p:spPr>
          <a:xfrm>
            <a:off x="1251678" y="2181948"/>
            <a:ext cx="9253963" cy="0"/>
          </a:xfrm>
          <a:prstGeom prst="line">
            <a:avLst/>
          </a:prstGeom>
        </p:spPr>
        <p:style>
          <a:lnRef idx="2">
            <a:schemeClr val="dk1"/>
          </a:lnRef>
          <a:fillRef idx="0">
            <a:schemeClr val="dk1"/>
          </a:fillRef>
          <a:effectRef idx="1">
            <a:schemeClr val="dk1"/>
          </a:effectRef>
          <a:fontRef idx="minor">
            <a:schemeClr val="tx1"/>
          </a:fontRef>
        </p:style>
      </p:cxnSp>
      <p:cxnSp>
        <p:nvCxnSpPr>
          <p:cNvPr id="30" name="Connettore diritto 29">
            <a:extLst>
              <a:ext uri="{FF2B5EF4-FFF2-40B4-BE49-F238E27FC236}">
                <a16:creationId xmlns:a16="http://schemas.microsoft.com/office/drawing/2014/main" id="{4354566D-2AC4-5337-1553-FA3E31C9E916}"/>
              </a:ext>
            </a:extLst>
          </p:cNvPr>
          <p:cNvCxnSpPr>
            <a:stCxn id="6" idx="2"/>
          </p:cNvCxnSpPr>
          <p:nvPr/>
        </p:nvCxnSpPr>
        <p:spPr>
          <a:xfrm flipH="1">
            <a:off x="5713423" y="1874517"/>
            <a:ext cx="5258" cy="307431"/>
          </a:xfrm>
          <a:prstGeom prst="line">
            <a:avLst/>
          </a:prstGeom>
        </p:spPr>
        <p:style>
          <a:lnRef idx="2">
            <a:schemeClr val="dk1"/>
          </a:lnRef>
          <a:fillRef idx="0">
            <a:schemeClr val="dk1"/>
          </a:fillRef>
          <a:effectRef idx="1">
            <a:schemeClr val="dk1"/>
          </a:effectRef>
          <a:fontRef idx="minor">
            <a:schemeClr val="tx1"/>
          </a:fontRef>
        </p:style>
      </p:cxnSp>
      <p:cxnSp>
        <p:nvCxnSpPr>
          <p:cNvPr id="31" name="Connettore diritto 30">
            <a:extLst>
              <a:ext uri="{FF2B5EF4-FFF2-40B4-BE49-F238E27FC236}">
                <a16:creationId xmlns:a16="http://schemas.microsoft.com/office/drawing/2014/main" id="{9FF9C7B2-7921-AE36-0104-BD648F795DF6}"/>
              </a:ext>
            </a:extLst>
          </p:cNvPr>
          <p:cNvCxnSpPr>
            <a:cxnSpLocks/>
          </p:cNvCxnSpPr>
          <p:nvPr/>
        </p:nvCxnSpPr>
        <p:spPr>
          <a:xfrm>
            <a:off x="1050894" y="3417429"/>
            <a:ext cx="6453492" cy="0"/>
          </a:xfrm>
          <a:prstGeom prst="line">
            <a:avLst/>
          </a:prstGeom>
        </p:spPr>
        <p:style>
          <a:lnRef idx="2">
            <a:schemeClr val="dk1"/>
          </a:lnRef>
          <a:fillRef idx="0">
            <a:schemeClr val="dk1"/>
          </a:fillRef>
          <a:effectRef idx="1">
            <a:schemeClr val="dk1"/>
          </a:effectRef>
          <a:fontRef idx="minor">
            <a:schemeClr val="tx1"/>
          </a:fontRef>
        </p:style>
      </p:cxnSp>
      <p:cxnSp>
        <p:nvCxnSpPr>
          <p:cNvPr id="34" name="Connettore diritto 33">
            <a:extLst>
              <a:ext uri="{FF2B5EF4-FFF2-40B4-BE49-F238E27FC236}">
                <a16:creationId xmlns:a16="http://schemas.microsoft.com/office/drawing/2014/main" id="{507FD830-0654-5D5E-42EE-305E4A498080}"/>
              </a:ext>
            </a:extLst>
          </p:cNvPr>
          <p:cNvCxnSpPr>
            <a:cxnSpLocks/>
          </p:cNvCxnSpPr>
          <p:nvPr/>
        </p:nvCxnSpPr>
        <p:spPr>
          <a:xfrm>
            <a:off x="4607631" y="3022237"/>
            <a:ext cx="0" cy="406763"/>
          </a:xfrm>
          <a:prstGeom prst="line">
            <a:avLst/>
          </a:prstGeom>
        </p:spPr>
        <p:style>
          <a:lnRef idx="2">
            <a:schemeClr val="dk1"/>
          </a:lnRef>
          <a:fillRef idx="0">
            <a:schemeClr val="dk1"/>
          </a:fillRef>
          <a:effectRef idx="1">
            <a:schemeClr val="dk1"/>
          </a:effectRef>
          <a:fontRef idx="minor">
            <a:schemeClr val="tx1"/>
          </a:fontRef>
        </p:style>
      </p:cxnSp>
      <p:cxnSp>
        <p:nvCxnSpPr>
          <p:cNvPr id="39" name="Connettore diritto 38">
            <a:extLst>
              <a:ext uri="{FF2B5EF4-FFF2-40B4-BE49-F238E27FC236}">
                <a16:creationId xmlns:a16="http://schemas.microsoft.com/office/drawing/2014/main" id="{4A7264C6-4E28-3349-E9E1-81486E99FD99}"/>
              </a:ext>
            </a:extLst>
          </p:cNvPr>
          <p:cNvCxnSpPr>
            <a:cxnSpLocks/>
          </p:cNvCxnSpPr>
          <p:nvPr/>
        </p:nvCxnSpPr>
        <p:spPr>
          <a:xfrm>
            <a:off x="5713423" y="4518921"/>
            <a:ext cx="3386434" cy="5463"/>
          </a:xfrm>
          <a:prstGeom prst="line">
            <a:avLst/>
          </a:prstGeom>
        </p:spPr>
        <p:style>
          <a:lnRef idx="2">
            <a:schemeClr val="dk1"/>
          </a:lnRef>
          <a:fillRef idx="0">
            <a:schemeClr val="dk1"/>
          </a:fillRef>
          <a:effectRef idx="1">
            <a:schemeClr val="dk1"/>
          </a:effectRef>
          <a:fontRef idx="minor">
            <a:schemeClr val="tx1"/>
          </a:fontRef>
        </p:style>
      </p:cxnSp>
      <p:cxnSp>
        <p:nvCxnSpPr>
          <p:cNvPr id="49" name="Connettore diritto 48">
            <a:extLst>
              <a:ext uri="{FF2B5EF4-FFF2-40B4-BE49-F238E27FC236}">
                <a16:creationId xmlns:a16="http://schemas.microsoft.com/office/drawing/2014/main" id="{8C5BF799-AFEC-8DA0-BDB9-9128AB356F82}"/>
              </a:ext>
            </a:extLst>
          </p:cNvPr>
          <p:cNvCxnSpPr>
            <a:cxnSpLocks/>
          </p:cNvCxnSpPr>
          <p:nvPr/>
        </p:nvCxnSpPr>
        <p:spPr>
          <a:xfrm>
            <a:off x="4671276" y="5614939"/>
            <a:ext cx="7103567" cy="0"/>
          </a:xfrm>
          <a:prstGeom prst="line">
            <a:avLst/>
          </a:prstGeom>
        </p:spPr>
        <p:style>
          <a:lnRef idx="2">
            <a:schemeClr val="dk1"/>
          </a:lnRef>
          <a:fillRef idx="0">
            <a:schemeClr val="dk1"/>
          </a:fillRef>
          <a:effectRef idx="1">
            <a:schemeClr val="dk1"/>
          </a:effectRef>
          <a:fontRef idx="minor">
            <a:schemeClr val="tx1"/>
          </a:fontRef>
        </p:style>
      </p:cxnSp>
      <p:cxnSp>
        <p:nvCxnSpPr>
          <p:cNvPr id="53" name="Connettore diritto 52">
            <a:extLst>
              <a:ext uri="{FF2B5EF4-FFF2-40B4-BE49-F238E27FC236}">
                <a16:creationId xmlns:a16="http://schemas.microsoft.com/office/drawing/2014/main" id="{E6146003-0D9E-0939-3306-3121317113DB}"/>
              </a:ext>
            </a:extLst>
          </p:cNvPr>
          <p:cNvCxnSpPr>
            <a:stCxn id="10" idx="2"/>
          </p:cNvCxnSpPr>
          <p:nvPr/>
        </p:nvCxnSpPr>
        <p:spPr>
          <a:xfrm>
            <a:off x="9707906" y="3010685"/>
            <a:ext cx="0" cy="2604254"/>
          </a:xfrm>
          <a:prstGeom prst="line">
            <a:avLst/>
          </a:prstGeom>
        </p:spPr>
        <p:style>
          <a:lnRef idx="2">
            <a:schemeClr val="dk1"/>
          </a:lnRef>
          <a:fillRef idx="0">
            <a:schemeClr val="dk1"/>
          </a:fillRef>
          <a:effectRef idx="1">
            <a:schemeClr val="dk1"/>
          </a:effectRef>
          <a:fontRef idx="minor">
            <a:schemeClr val="tx1"/>
          </a:fontRef>
        </p:style>
      </p:cxnSp>
      <p:cxnSp>
        <p:nvCxnSpPr>
          <p:cNvPr id="58" name="Connettore a gomito 57">
            <a:extLst>
              <a:ext uri="{FF2B5EF4-FFF2-40B4-BE49-F238E27FC236}">
                <a16:creationId xmlns:a16="http://schemas.microsoft.com/office/drawing/2014/main" id="{2B6BA52D-D1A4-37C3-DC17-32984E17CAB1}"/>
              </a:ext>
            </a:extLst>
          </p:cNvPr>
          <p:cNvCxnSpPr>
            <a:cxnSpLocks/>
            <a:stCxn id="9" idx="2"/>
          </p:cNvCxnSpPr>
          <p:nvPr/>
        </p:nvCxnSpPr>
        <p:spPr>
          <a:xfrm rot="16200000" flipH="1">
            <a:off x="6923819" y="3209337"/>
            <a:ext cx="1524340" cy="1094831"/>
          </a:xfrm>
          <a:prstGeom prst="bentConnector3">
            <a:avLst>
              <a:gd name="adj1" fmla="val 22282"/>
            </a:avLst>
          </a:prstGeom>
        </p:spPr>
        <p:style>
          <a:lnRef idx="2">
            <a:schemeClr val="dk1"/>
          </a:lnRef>
          <a:fillRef idx="0">
            <a:schemeClr val="dk1"/>
          </a:fillRef>
          <a:effectRef idx="1">
            <a:schemeClr val="dk1"/>
          </a:effectRef>
          <a:fontRef idx="minor">
            <a:schemeClr val="tx1"/>
          </a:fontRef>
        </p:style>
      </p:cxnSp>
      <p:sp>
        <p:nvSpPr>
          <p:cNvPr id="60" name="Rettangolo con angoli arrotondati 59">
            <a:extLst>
              <a:ext uri="{FF2B5EF4-FFF2-40B4-BE49-F238E27FC236}">
                <a16:creationId xmlns:a16="http://schemas.microsoft.com/office/drawing/2014/main" id="{2BEA72ED-F073-08BB-411D-337B7FC2BDEA}"/>
              </a:ext>
            </a:extLst>
          </p:cNvPr>
          <p:cNvSpPr/>
          <p:nvPr/>
        </p:nvSpPr>
        <p:spPr>
          <a:xfrm>
            <a:off x="6661491" y="1209460"/>
            <a:ext cx="1168682" cy="54964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0:</a:t>
            </a:r>
            <a:br>
              <a:rPr lang="it-IT" sz="1000" dirty="0"/>
            </a:br>
            <a:r>
              <a:rPr lang="it-IT" sz="1000" dirty="0"/>
              <a:t>In </a:t>
            </a:r>
            <a:r>
              <a:rPr lang="it-IT" sz="1000" dirty="0" err="1"/>
              <a:t>order</a:t>
            </a:r>
            <a:r>
              <a:rPr lang="it-IT" sz="1000" dirty="0"/>
              <a:t> 1,2,3,4</a:t>
            </a:r>
          </a:p>
        </p:txBody>
      </p:sp>
      <p:sp>
        <p:nvSpPr>
          <p:cNvPr id="61" name="Rettangolo con angoli arrotondati 60">
            <a:extLst>
              <a:ext uri="{FF2B5EF4-FFF2-40B4-BE49-F238E27FC236}">
                <a16:creationId xmlns:a16="http://schemas.microsoft.com/office/drawing/2014/main" id="{114C8A51-1DC6-EA67-DDB5-45F4EB89528E}"/>
              </a:ext>
            </a:extLst>
          </p:cNvPr>
          <p:cNvSpPr/>
          <p:nvPr/>
        </p:nvSpPr>
        <p:spPr>
          <a:xfrm>
            <a:off x="3171100" y="1574496"/>
            <a:ext cx="1200814" cy="54964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2:</a:t>
            </a:r>
            <a:br>
              <a:rPr lang="it-IT" sz="1000" dirty="0"/>
            </a:br>
            <a:r>
              <a:rPr lang="it-IT" sz="1000" dirty="0"/>
              <a:t>In </a:t>
            </a:r>
            <a:r>
              <a:rPr lang="it-IT" sz="1000" dirty="0" err="1"/>
              <a:t>order</a:t>
            </a:r>
            <a:r>
              <a:rPr lang="it-IT" sz="1000" dirty="0"/>
              <a:t> 2.1,2.2,(2.3 or 2.4)</a:t>
            </a:r>
          </a:p>
        </p:txBody>
      </p:sp>
      <p:sp>
        <p:nvSpPr>
          <p:cNvPr id="62" name="Rettangolo con angoli arrotondati 61">
            <a:extLst>
              <a:ext uri="{FF2B5EF4-FFF2-40B4-BE49-F238E27FC236}">
                <a16:creationId xmlns:a16="http://schemas.microsoft.com/office/drawing/2014/main" id="{464392C1-A5E4-9C57-8A48-CBBD36BAFB29}"/>
              </a:ext>
            </a:extLst>
          </p:cNvPr>
          <p:cNvSpPr/>
          <p:nvPr/>
        </p:nvSpPr>
        <p:spPr>
          <a:xfrm>
            <a:off x="10606161" y="2303525"/>
            <a:ext cx="1168682" cy="648754"/>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4:</a:t>
            </a:r>
            <a:br>
              <a:rPr lang="it-IT" sz="1000" dirty="0"/>
            </a:br>
            <a:r>
              <a:rPr lang="it-IT" sz="1000" dirty="0"/>
              <a:t>One </a:t>
            </a:r>
            <a:r>
              <a:rPr lang="it-IT" sz="1000" dirty="0" err="1"/>
              <a:t>between</a:t>
            </a:r>
            <a:r>
              <a:rPr lang="it-IT" sz="1000" dirty="0"/>
              <a:t> 4.1,4.2,4.3</a:t>
            </a:r>
          </a:p>
          <a:p>
            <a:pPr algn="ctr"/>
            <a:r>
              <a:rPr lang="it-IT" sz="1000" dirty="0" err="1"/>
              <a:t>Then</a:t>
            </a:r>
            <a:r>
              <a:rPr lang="it-IT" sz="1000" dirty="0"/>
              <a:t> 4.4</a:t>
            </a:r>
          </a:p>
        </p:txBody>
      </p:sp>
      <p:sp>
        <p:nvSpPr>
          <p:cNvPr id="63" name="Rettangolo con angoli arrotondati 62">
            <a:extLst>
              <a:ext uri="{FF2B5EF4-FFF2-40B4-BE49-F238E27FC236}">
                <a16:creationId xmlns:a16="http://schemas.microsoft.com/office/drawing/2014/main" id="{F9A86DF9-A570-6523-10F0-F83AA1A915B5}"/>
              </a:ext>
            </a:extLst>
          </p:cNvPr>
          <p:cNvSpPr/>
          <p:nvPr/>
        </p:nvSpPr>
        <p:spPr>
          <a:xfrm>
            <a:off x="7993066" y="2339079"/>
            <a:ext cx="816585" cy="54964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3:</a:t>
            </a:r>
            <a:br>
              <a:rPr lang="it-IT" sz="1000" dirty="0"/>
            </a:br>
            <a:r>
              <a:rPr lang="it-IT" sz="1000" dirty="0"/>
              <a:t>3.1 or 3.2</a:t>
            </a:r>
          </a:p>
        </p:txBody>
      </p:sp>
    </p:spTree>
    <p:extLst>
      <p:ext uri="{BB962C8B-B14F-4D97-AF65-F5344CB8AC3E}">
        <p14:creationId xmlns:p14="http://schemas.microsoft.com/office/powerpoint/2010/main" val="4129655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C3C9D4-0D10-0F1F-83D8-D8E45AA45F1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CB7AB5C-87F9-E772-78AD-D67094BA05A0}"/>
              </a:ext>
            </a:extLst>
          </p:cNvPr>
          <p:cNvSpPr>
            <a:spLocks noGrp="1"/>
          </p:cNvSpPr>
          <p:nvPr>
            <p:ph type="title"/>
          </p:nvPr>
        </p:nvSpPr>
        <p:spPr/>
        <p:txBody>
          <a:bodyPr/>
          <a:lstStyle/>
          <a:p>
            <a:r>
              <a:rPr lang="it-IT" dirty="0" err="1"/>
              <a:t>Hierarchical</a:t>
            </a:r>
            <a:r>
              <a:rPr lang="it-IT" dirty="0"/>
              <a:t> task </a:t>
            </a:r>
            <a:r>
              <a:rPr lang="it-IT" dirty="0" err="1"/>
              <a:t>analysis</a:t>
            </a:r>
            <a:endParaRPr lang="it-IT" dirty="0"/>
          </a:p>
        </p:txBody>
      </p:sp>
      <p:sp>
        <p:nvSpPr>
          <p:cNvPr id="6" name="Rettangolo con angoli arrotondati 5">
            <a:extLst>
              <a:ext uri="{FF2B5EF4-FFF2-40B4-BE49-F238E27FC236}">
                <a16:creationId xmlns:a16="http://schemas.microsoft.com/office/drawing/2014/main" id="{79C5484A-AE1B-BCEA-6628-10C4F25288D3}"/>
              </a:ext>
            </a:extLst>
          </p:cNvPr>
          <p:cNvSpPr/>
          <p:nvPr/>
        </p:nvSpPr>
        <p:spPr>
          <a:xfrm>
            <a:off x="4920946" y="1191513"/>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0: Set an </a:t>
            </a:r>
            <a:r>
              <a:rPr lang="it-IT" sz="1400" dirty="0" err="1"/>
              <a:t>objective</a:t>
            </a:r>
            <a:r>
              <a:rPr lang="it-IT" sz="1400" dirty="0"/>
              <a:t> and </a:t>
            </a:r>
            <a:r>
              <a:rPr lang="it-IT" sz="1400" dirty="0" err="1"/>
              <a:t>buy</a:t>
            </a:r>
            <a:r>
              <a:rPr lang="it-IT" sz="1400" dirty="0"/>
              <a:t> the </a:t>
            </a:r>
            <a:r>
              <a:rPr lang="it-IT" sz="1400" dirty="0" err="1"/>
              <a:t>related</a:t>
            </a:r>
            <a:r>
              <a:rPr lang="it-IT" sz="1400" dirty="0"/>
              <a:t> item</a:t>
            </a:r>
          </a:p>
        </p:txBody>
      </p:sp>
      <p:sp>
        <p:nvSpPr>
          <p:cNvPr id="7" name="Rettangolo con angoli arrotondati 6">
            <a:extLst>
              <a:ext uri="{FF2B5EF4-FFF2-40B4-BE49-F238E27FC236}">
                <a16:creationId xmlns:a16="http://schemas.microsoft.com/office/drawing/2014/main" id="{9E63D084-F4BD-A9C6-3C64-3AF27D178ADC}"/>
              </a:ext>
            </a:extLst>
          </p:cNvPr>
          <p:cNvSpPr/>
          <p:nvPr/>
        </p:nvSpPr>
        <p:spPr>
          <a:xfrm>
            <a:off x="1202175" y="2327681"/>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1: </a:t>
            </a:r>
            <a:r>
              <a:rPr lang="it-IT" sz="1400" dirty="0" err="1"/>
              <a:t>Choose</a:t>
            </a:r>
            <a:r>
              <a:rPr lang="it-IT" sz="1400" dirty="0"/>
              <a:t> </a:t>
            </a:r>
            <a:r>
              <a:rPr lang="it-IT" sz="1400" dirty="0" err="1"/>
              <a:t>what</a:t>
            </a:r>
            <a:r>
              <a:rPr lang="it-IT" sz="1400" dirty="0"/>
              <a:t> </a:t>
            </a:r>
            <a:r>
              <a:rPr lang="it-IT" sz="1400" dirty="0" err="1"/>
              <a:t>you</a:t>
            </a:r>
            <a:r>
              <a:rPr lang="it-IT" sz="1400" dirty="0"/>
              <a:t> </a:t>
            </a:r>
            <a:r>
              <a:rPr lang="it-IT" sz="1400" dirty="0" err="1"/>
              <a:t>want</a:t>
            </a:r>
            <a:r>
              <a:rPr lang="it-IT" sz="1400" dirty="0"/>
              <a:t> to </a:t>
            </a:r>
            <a:r>
              <a:rPr lang="it-IT" sz="1400" dirty="0" err="1"/>
              <a:t>save</a:t>
            </a:r>
            <a:r>
              <a:rPr lang="it-IT" sz="1400" dirty="0"/>
              <a:t> for</a:t>
            </a:r>
          </a:p>
        </p:txBody>
      </p:sp>
      <p:sp>
        <p:nvSpPr>
          <p:cNvPr id="8" name="Rettangolo con angoli arrotondati 7">
            <a:extLst>
              <a:ext uri="{FF2B5EF4-FFF2-40B4-BE49-F238E27FC236}">
                <a16:creationId xmlns:a16="http://schemas.microsoft.com/office/drawing/2014/main" id="{6F124045-C22A-ED50-EF11-869B40075BB1}"/>
              </a:ext>
            </a:extLst>
          </p:cNvPr>
          <p:cNvSpPr/>
          <p:nvPr/>
        </p:nvSpPr>
        <p:spPr>
          <a:xfrm>
            <a:off x="3309914" y="2327681"/>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2: Set an </a:t>
            </a:r>
            <a:r>
              <a:rPr lang="it-IT" sz="1400" dirty="0" err="1"/>
              <a:t>objective</a:t>
            </a:r>
            <a:endParaRPr lang="it-IT" sz="1400" dirty="0"/>
          </a:p>
        </p:txBody>
      </p:sp>
      <p:sp>
        <p:nvSpPr>
          <p:cNvPr id="9" name="Rettangolo con angoli arrotondati 8">
            <a:extLst>
              <a:ext uri="{FF2B5EF4-FFF2-40B4-BE49-F238E27FC236}">
                <a16:creationId xmlns:a16="http://schemas.microsoft.com/office/drawing/2014/main" id="{48B6C55F-74ED-B85A-D478-789152450E08}"/>
              </a:ext>
            </a:extLst>
          </p:cNvPr>
          <p:cNvSpPr/>
          <p:nvPr/>
        </p:nvSpPr>
        <p:spPr>
          <a:xfrm>
            <a:off x="5417653" y="2327681"/>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3: Check </a:t>
            </a:r>
            <a:r>
              <a:rPr lang="it-IT" sz="1400" dirty="0" err="1"/>
              <a:t>if</a:t>
            </a:r>
            <a:r>
              <a:rPr lang="it-IT" sz="1400" dirty="0"/>
              <a:t> </a:t>
            </a:r>
            <a:r>
              <a:rPr lang="it-IT" sz="1400" dirty="0" err="1"/>
              <a:t>you</a:t>
            </a:r>
            <a:r>
              <a:rPr lang="it-IT" sz="1400" dirty="0"/>
              <a:t> can </a:t>
            </a:r>
            <a:r>
              <a:rPr lang="it-IT" sz="1400" dirty="0" err="1"/>
              <a:t>afford</a:t>
            </a:r>
            <a:r>
              <a:rPr lang="it-IT" sz="1400" dirty="0"/>
              <a:t> the item</a:t>
            </a:r>
          </a:p>
        </p:txBody>
      </p:sp>
      <p:sp>
        <p:nvSpPr>
          <p:cNvPr id="10" name="Rettangolo con angoli arrotondati 9">
            <a:extLst>
              <a:ext uri="{FF2B5EF4-FFF2-40B4-BE49-F238E27FC236}">
                <a16:creationId xmlns:a16="http://schemas.microsoft.com/office/drawing/2014/main" id="{569F365F-5FBE-D65F-917C-BC85888E302F}"/>
              </a:ext>
            </a:extLst>
          </p:cNvPr>
          <p:cNvSpPr/>
          <p:nvPr/>
        </p:nvSpPr>
        <p:spPr>
          <a:xfrm>
            <a:off x="7525392" y="2327681"/>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4: Save money</a:t>
            </a:r>
          </a:p>
        </p:txBody>
      </p:sp>
      <p:sp>
        <p:nvSpPr>
          <p:cNvPr id="11" name="Rettangolo con angoli arrotondati 10">
            <a:extLst>
              <a:ext uri="{FF2B5EF4-FFF2-40B4-BE49-F238E27FC236}">
                <a16:creationId xmlns:a16="http://schemas.microsoft.com/office/drawing/2014/main" id="{6F5F5D66-D88F-D6B7-66B5-B24E147DE377}"/>
              </a:ext>
            </a:extLst>
          </p:cNvPr>
          <p:cNvSpPr/>
          <p:nvPr/>
        </p:nvSpPr>
        <p:spPr>
          <a:xfrm>
            <a:off x="956197" y="3536368"/>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2.1: </a:t>
            </a:r>
            <a:r>
              <a:rPr lang="it-IT" sz="1400" dirty="0" err="1"/>
              <a:t>Identify</a:t>
            </a:r>
            <a:r>
              <a:rPr lang="it-IT" sz="1400" dirty="0"/>
              <a:t> the price of the item</a:t>
            </a:r>
          </a:p>
        </p:txBody>
      </p:sp>
      <p:sp>
        <p:nvSpPr>
          <p:cNvPr id="12" name="Rettangolo con angoli arrotondati 11">
            <a:extLst>
              <a:ext uri="{FF2B5EF4-FFF2-40B4-BE49-F238E27FC236}">
                <a16:creationId xmlns:a16="http://schemas.microsoft.com/office/drawing/2014/main" id="{F483632C-C9E1-3721-306E-6238A607B2AA}"/>
              </a:ext>
            </a:extLst>
          </p:cNvPr>
          <p:cNvSpPr/>
          <p:nvPr/>
        </p:nvSpPr>
        <p:spPr>
          <a:xfrm>
            <a:off x="2656875" y="3536368"/>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2.2: Record the </a:t>
            </a:r>
            <a:r>
              <a:rPr lang="it-IT" sz="1400" dirty="0" err="1"/>
              <a:t>details</a:t>
            </a:r>
            <a:r>
              <a:rPr lang="it-IT" sz="1400" dirty="0"/>
              <a:t> of the item</a:t>
            </a:r>
          </a:p>
        </p:txBody>
      </p:sp>
      <p:sp>
        <p:nvSpPr>
          <p:cNvPr id="15" name="Rettangolo con angoli arrotondati 14">
            <a:extLst>
              <a:ext uri="{FF2B5EF4-FFF2-40B4-BE49-F238E27FC236}">
                <a16:creationId xmlns:a16="http://schemas.microsoft.com/office/drawing/2014/main" id="{60A59255-930A-8414-89BA-6E8D22060533}"/>
              </a:ext>
            </a:extLst>
          </p:cNvPr>
          <p:cNvSpPr/>
          <p:nvPr/>
        </p:nvSpPr>
        <p:spPr>
          <a:xfrm>
            <a:off x="4543013" y="3536368"/>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3.1: Check </a:t>
            </a:r>
            <a:r>
              <a:rPr lang="it-IT" sz="1400" dirty="0" err="1"/>
              <a:t>if</a:t>
            </a:r>
            <a:r>
              <a:rPr lang="it-IT" sz="1400" dirty="0"/>
              <a:t> </a:t>
            </a:r>
            <a:r>
              <a:rPr lang="it-IT" sz="1400" dirty="0" err="1"/>
              <a:t>you</a:t>
            </a:r>
            <a:r>
              <a:rPr lang="it-IT" sz="1400" dirty="0"/>
              <a:t> </a:t>
            </a:r>
            <a:r>
              <a:rPr lang="it-IT" sz="1400" dirty="0" err="1"/>
              <a:t>have</a:t>
            </a:r>
            <a:r>
              <a:rPr lang="it-IT" sz="1400" dirty="0"/>
              <a:t> </a:t>
            </a:r>
            <a:r>
              <a:rPr lang="it-IT" sz="1400" dirty="0" err="1"/>
              <a:t>enough</a:t>
            </a:r>
            <a:r>
              <a:rPr lang="it-IT" sz="1400" dirty="0"/>
              <a:t> money</a:t>
            </a:r>
          </a:p>
        </p:txBody>
      </p:sp>
      <p:sp>
        <p:nvSpPr>
          <p:cNvPr id="16" name="Rettangolo con angoli arrotondati 15">
            <a:extLst>
              <a:ext uri="{FF2B5EF4-FFF2-40B4-BE49-F238E27FC236}">
                <a16:creationId xmlns:a16="http://schemas.microsoft.com/office/drawing/2014/main" id="{43702342-4A25-674A-8976-43DB4A257A63}"/>
              </a:ext>
            </a:extLst>
          </p:cNvPr>
          <p:cNvSpPr/>
          <p:nvPr/>
        </p:nvSpPr>
        <p:spPr>
          <a:xfrm>
            <a:off x="6234703" y="3536368"/>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3.2: Check </a:t>
            </a:r>
            <a:r>
              <a:rPr lang="it-IT" sz="1400" dirty="0" err="1"/>
              <a:t>if</a:t>
            </a:r>
            <a:r>
              <a:rPr lang="it-IT" sz="1400" dirty="0"/>
              <a:t> </a:t>
            </a:r>
            <a:r>
              <a:rPr lang="it-IT" sz="1400" dirty="0" err="1"/>
              <a:t>you</a:t>
            </a:r>
            <a:r>
              <a:rPr lang="it-IT" sz="1400" dirty="0"/>
              <a:t> </a:t>
            </a:r>
            <a:r>
              <a:rPr lang="it-IT" sz="1400" dirty="0" err="1"/>
              <a:t>have</a:t>
            </a:r>
            <a:r>
              <a:rPr lang="it-IT" sz="1400" dirty="0"/>
              <a:t> </a:t>
            </a:r>
            <a:r>
              <a:rPr lang="it-IT" sz="1400" dirty="0" err="1"/>
              <a:t>any</a:t>
            </a:r>
            <a:r>
              <a:rPr lang="it-IT" sz="1400" dirty="0"/>
              <a:t> </a:t>
            </a:r>
            <a:r>
              <a:rPr lang="it-IT" sz="1400" dirty="0" err="1"/>
              <a:t>debts</a:t>
            </a:r>
            <a:endParaRPr lang="it-IT" sz="1400" dirty="0"/>
          </a:p>
        </p:txBody>
      </p:sp>
      <p:sp>
        <p:nvSpPr>
          <p:cNvPr id="17" name="Rettangolo con angoli arrotondati 16">
            <a:extLst>
              <a:ext uri="{FF2B5EF4-FFF2-40B4-BE49-F238E27FC236}">
                <a16:creationId xmlns:a16="http://schemas.microsoft.com/office/drawing/2014/main" id="{987F852A-5F9F-03F4-1B33-A0597E17A801}"/>
              </a:ext>
            </a:extLst>
          </p:cNvPr>
          <p:cNvSpPr/>
          <p:nvPr/>
        </p:nvSpPr>
        <p:spPr>
          <a:xfrm>
            <a:off x="6874819" y="4632463"/>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4.1: </a:t>
            </a:r>
            <a:r>
              <a:rPr lang="it-IT" sz="1400" dirty="0" err="1"/>
              <a:t>Cut</a:t>
            </a:r>
            <a:r>
              <a:rPr lang="it-IT" sz="1400" dirty="0"/>
              <a:t> down on </a:t>
            </a:r>
            <a:r>
              <a:rPr lang="it-IT" sz="1400" dirty="0" err="1"/>
              <a:t>expenses</a:t>
            </a:r>
            <a:endParaRPr lang="it-IT" sz="1400" dirty="0"/>
          </a:p>
        </p:txBody>
      </p:sp>
      <p:sp>
        <p:nvSpPr>
          <p:cNvPr id="18" name="Rettangolo con angoli arrotondati 17">
            <a:extLst>
              <a:ext uri="{FF2B5EF4-FFF2-40B4-BE49-F238E27FC236}">
                <a16:creationId xmlns:a16="http://schemas.microsoft.com/office/drawing/2014/main" id="{F7B0305D-2B6E-E326-B96A-DCB7F0CDAA63}"/>
              </a:ext>
            </a:extLst>
          </p:cNvPr>
          <p:cNvSpPr/>
          <p:nvPr/>
        </p:nvSpPr>
        <p:spPr>
          <a:xfrm>
            <a:off x="8561077" y="4632463"/>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4.2: Put </a:t>
            </a:r>
            <a:r>
              <a:rPr lang="it-IT" sz="1400" dirty="0" err="1"/>
              <a:t>aside</a:t>
            </a:r>
            <a:r>
              <a:rPr lang="it-IT" sz="1400" dirty="0"/>
              <a:t> </a:t>
            </a:r>
            <a:r>
              <a:rPr lang="it-IT" sz="1400" dirty="0" err="1"/>
              <a:t>earnings</a:t>
            </a:r>
            <a:endParaRPr lang="it-IT" sz="1400" dirty="0"/>
          </a:p>
        </p:txBody>
      </p:sp>
      <p:sp>
        <p:nvSpPr>
          <p:cNvPr id="19" name="Rettangolo con angoli arrotondati 18">
            <a:extLst>
              <a:ext uri="{FF2B5EF4-FFF2-40B4-BE49-F238E27FC236}">
                <a16:creationId xmlns:a16="http://schemas.microsoft.com/office/drawing/2014/main" id="{1F77A3EA-9584-36CA-D26B-BBE642998045}"/>
              </a:ext>
            </a:extLst>
          </p:cNvPr>
          <p:cNvSpPr/>
          <p:nvPr/>
        </p:nvSpPr>
        <p:spPr>
          <a:xfrm>
            <a:off x="10247335" y="4632463"/>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4.3: </a:t>
            </a:r>
            <a:r>
              <a:rPr lang="it-IT" sz="1400" dirty="0" err="1"/>
              <a:t>Keep</a:t>
            </a:r>
            <a:r>
              <a:rPr lang="it-IT" sz="1400" dirty="0"/>
              <a:t> track of </a:t>
            </a:r>
            <a:r>
              <a:rPr lang="it-IT" sz="1400" dirty="0" err="1"/>
              <a:t>saved</a:t>
            </a:r>
            <a:r>
              <a:rPr lang="it-IT" sz="1400" dirty="0"/>
              <a:t> money</a:t>
            </a:r>
          </a:p>
        </p:txBody>
      </p:sp>
      <p:cxnSp>
        <p:nvCxnSpPr>
          <p:cNvPr id="26" name="Connettore diritto 25">
            <a:extLst>
              <a:ext uri="{FF2B5EF4-FFF2-40B4-BE49-F238E27FC236}">
                <a16:creationId xmlns:a16="http://schemas.microsoft.com/office/drawing/2014/main" id="{9C9AB2F7-84D2-51EB-CA17-89D0C57AAB7B}"/>
              </a:ext>
            </a:extLst>
          </p:cNvPr>
          <p:cNvCxnSpPr>
            <a:cxnSpLocks/>
          </p:cNvCxnSpPr>
          <p:nvPr/>
        </p:nvCxnSpPr>
        <p:spPr>
          <a:xfrm>
            <a:off x="1251678" y="2243076"/>
            <a:ext cx="9976923" cy="0"/>
          </a:xfrm>
          <a:prstGeom prst="line">
            <a:avLst/>
          </a:prstGeom>
        </p:spPr>
        <p:style>
          <a:lnRef idx="2">
            <a:schemeClr val="dk1"/>
          </a:lnRef>
          <a:fillRef idx="0">
            <a:schemeClr val="dk1"/>
          </a:fillRef>
          <a:effectRef idx="1">
            <a:schemeClr val="dk1"/>
          </a:effectRef>
          <a:fontRef idx="minor">
            <a:schemeClr val="tx1"/>
          </a:fontRef>
        </p:style>
      </p:cxnSp>
      <p:cxnSp>
        <p:nvCxnSpPr>
          <p:cNvPr id="30" name="Connettore diritto 29">
            <a:extLst>
              <a:ext uri="{FF2B5EF4-FFF2-40B4-BE49-F238E27FC236}">
                <a16:creationId xmlns:a16="http://schemas.microsoft.com/office/drawing/2014/main" id="{215A9ABB-C7C3-A9D0-53E7-1BC527F71DAD}"/>
              </a:ext>
            </a:extLst>
          </p:cNvPr>
          <p:cNvCxnSpPr>
            <a:stCxn id="6" idx="2"/>
          </p:cNvCxnSpPr>
          <p:nvPr/>
        </p:nvCxnSpPr>
        <p:spPr>
          <a:xfrm flipH="1">
            <a:off x="5713423" y="1935645"/>
            <a:ext cx="5258" cy="307431"/>
          </a:xfrm>
          <a:prstGeom prst="line">
            <a:avLst/>
          </a:prstGeom>
        </p:spPr>
        <p:style>
          <a:lnRef idx="2">
            <a:schemeClr val="dk1"/>
          </a:lnRef>
          <a:fillRef idx="0">
            <a:schemeClr val="dk1"/>
          </a:fillRef>
          <a:effectRef idx="1">
            <a:schemeClr val="dk1"/>
          </a:effectRef>
          <a:fontRef idx="minor">
            <a:schemeClr val="tx1"/>
          </a:fontRef>
        </p:style>
      </p:cxnSp>
      <p:cxnSp>
        <p:nvCxnSpPr>
          <p:cNvPr id="31" name="Connettore diritto 30">
            <a:extLst>
              <a:ext uri="{FF2B5EF4-FFF2-40B4-BE49-F238E27FC236}">
                <a16:creationId xmlns:a16="http://schemas.microsoft.com/office/drawing/2014/main" id="{59B62A2D-15DD-7652-3FBC-51514C7B96D3}"/>
              </a:ext>
            </a:extLst>
          </p:cNvPr>
          <p:cNvCxnSpPr>
            <a:cxnSpLocks/>
          </p:cNvCxnSpPr>
          <p:nvPr/>
        </p:nvCxnSpPr>
        <p:spPr>
          <a:xfrm>
            <a:off x="956197" y="3478557"/>
            <a:ext cx="3296148" cy="0"/>
          </a:xfrm>
          <a:prstGeom prst="line">
            <a:avLst/>
          </a:prstGeom>
        </p:spPr>
        <p:style>
          <a:lnRef idx="2">
            <a:schemeClr val="dk1"/>
          </a:lnRef>
          <a:fillRef idx="0">
            <a:schemeClr val="dk1"/>
          </a:fillRef>
          <a:effectRef idx="1">
            <a:schemeClr val="dk1"/>
          </a:effectRef>
          <a:fontRef idx="minor">
            <a:schemeClr val="tx1"/>
          </a:fontRef>
        </p:style>
      </p:cxnSp>
      <p:cxnSp>
        <p:nvCxnSpPr>
          <p:cNvPr id="34" name="Connettore diritto 33">
            <a:extLst>
              <a:ext uri="{FF2B5EF4-FFF2-40B4-BE49-F238E27FC236}">
                <a16:creationId xmlns:a16="http://schemas.microsoft.com/office/drawing/2014/main" id="{DDB9365B-B566-F404-B444-500E16AB8317}"/>
              </a:ext>
            </a:extLst>
          </p:cNvPr>
          <p:cNvCxnSpPr>
            <a:cxnSpLocks/>
          </p:cNvCxnSpPr>
          <p:nvPr/>
        </p:nvCxnSpPr>
        <p:spPr>
          <a:xfrm>
            <a:off x="3771507" y="3071934"/>
            <a:ext cx="0" cy="406763"/>
          </a:xfrm>
          <a:prstGeom prst="line">
            <a:avLst/>
          </a:prstGeom>
        </p:spPr>
        <p:style>
          <a:lnRef idx="2">
            <a:schemeClr val="dk1"/>
          </a:lnRef>
          <a:fillRef idx="0">
            <a:schemeClr val="dk1"/>
          </a:fillRef>
          <a:effectRef idx="1">
            <a:schemeClr val="dk1"/>
          </a:effectRef>
          <a:fontRef idx="minor">
            <a:schemeClr val="tx1"/>
          </a:fontRef>
        </p:style>
      </p:cxnSp>
      <p:cxnSp>
        <p:nvCxnSpPr>
          <p:cNvPr id="39" name="Connettore diritto 38">
            <a:extLst>
              <a:ext uri="{FF2B5EF4-FFF2-40B4-BE49-F238E27FC236}">
                <a16:creationId xmlns:a16="http://schemas.microsoft.com/office/drawing/2014/main" id="{47D4F9FF-423B-F8B6-A3DF-19BB7FF623C4}"/>
              </a:ext>
            </a:extLst>
          </p:cNvPr>
          <p:cNvCxnSpPr>
            <a:cxnSpLocks/>
          </p:cNvCxnSpPr>
          <p:nvPr/>
        </p:nvCxnSpPr>
        <p:spPr>
          <a:xfrm>
            <a:off x="4606074" y="3467856"/>
            <a:ext cx="3198875" cy="0"/>
          </a:xfrm>
          <a:prstGeom prst="line">
            <a:avLst/>
          </a:prstGeom>
        </p:spPr>
        <p:style>
          <a:lnRef idx="2">
            <a:schemeClr val="dk1"/>
          </a:lnRef>
          <a:fillRef idx="0">
            <a:schemeClr val="dk1"/>
          </a:fillRef>
          <a:effectRef idx="1">
            <a:schemeClr val="dk1"/>
          </a:effectRef>
          <a:fontRef idx="minor">
            <a:schemeClr val="tx1"/>
          </a:fontRef>
        </p:style>
      </p:cxnSp>
      <p:cxnSp>
        <p:nvCxnSpPr>
          <p:cNvPr id="49" name="Connettore diritto 48">
            <a:extLst>
              <a:ext uri="{FF2B5EF4-FFF2-40B4-BE49-F238E27FC236}">
                <a16:creationId xmlns:a16="http://schemas.microsoft.com/office/drawing/2014/main" id="{79493839-132B-7E43-77A0-3E0757DFA637}"/>
              </a:ext>
            </a:extLst>
          </p:cNvPr>
          <p:cNvCxnSpPr>
            <a:cxnSpLocks/>
          </p:cNvCxnSpPr>
          <p:nvPr/>
        </p:nvCxnSpPr>
        <p:spPr>
          <a:xfrm>
            <a:off x="6861158" y="4580752"/>
            <a:ext cx="4890859" cy="0"/>
          </a:xfrm>
          <a:prstGeom prst="line">
            <a:avLst/>
          </a:prstGeom>
        </p:spPr>
        <p:style>
          <a:lnRef idx="2">
            <a:schemeClr val="dk1"/>
          </a:lnRef>
          <a:fillRef idx="0">
            <a:schemeClr val="dk1"/>
          </a:fillRef>
          <a:effectRef idx="1">
            <a:schemeClr val="dk1"/>
          </a:effectRef>
          <a:fontRef idx="minor">
            <a:schemeClr val="tx1"/>
          </a:fontRef>
        </p:style>
      </p:cxnSp>
      <p:sp>
        <p:nvSpPr>
          <p:cNvPr id="60" name="Rettangolo con angoli arrotondati 59">
            <a:extLst>
              <a:ext uri="{FF2B5EF4-FFF2-40B4-BE49-F238E27FC236}">
                <a16:creationId xmlns:a16="http://schemas.microsoft.com/office/drawing/2014/main" id="{374BCA07-EB7C-599B-B316-3515D41DB988}"/>
              </a:ext>
            </a:extLst>
          </p:cNvPr>
          <p:cNvSpPr/>
          <p:nvPr/>
        </p:nvSpPr>
        <p:spPr>
          <a:xfrm>
            <a:off x="6661491" y="1270587"/>
            <a:ext cx="1168682" cy="655637"/>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0:</a:t>
            </a:r>
            <a:br>
              <a:rPr lang="it-IT" sz="1000" dirty="0"/>
            </a:br>
            <a:r>
              <a:rPr lang="it-IT" sz="1000" dirty="0"/>
              <a:t>In </a:t>
            </a:r>
            <a:r>
              <a:rPr lang="it-IT" sz="1000" dirty="0" err="1"/>
              <a:t>order</a:t>
            </a:r>
            <a:r>
              <a:rPr lang="it-IT" sz="1000" dirty="0"/>
              <a:t> 1,2,3 </a:t>
            </a:r>
            <a:r>
              <a:rPr lang="it-IT" sz="1000" dirty="0" err="1"/>
              <a:t>Then</a:t>
            </a:r>
            <a:r>
              <a:rPr lang="it-IT" sz="1000" dirty="0"/>
              <a:t>, </a:t>
            </a:r>
            <a:r>
              <a:rPr lang="it-IT" sz="1000" dirty="0" err="1"/>
              <a:t>if</a:t>
            </a:r>
            <a:r>
              <a:rPr lang="it-IT" sz="1000" dirty="0"/>
              <a:t> no, do 4 </a:t>
            </a:r>
            <a:r>
              <a:rPr lang="it-IT" sz="1000" dirty="0" err="1"/>
              <a:t>Then</a:t>
            </a:r>
            <a:r>
              <a:rPr lang="it-IT" sz="1000" dirty="0"/>
              <a:t> do 5</a:t>
            </a:r>
          </a:p>
        </p:txBody>
      </p:sp>
      <p:sp>
        <p:nvSpPr>
          <p:cNvPr id="61" name="Rettangolo con angoli arrotondati 60">
            <a:extLst>
              <a:ext uri="{FF2B5EF4-FFF2-40B4-BE49-F238E27FC236}">
                <a16:creationId xmlns:a16="http://schemas.microsoft.com/office/drawing/2014/main" id="{76C7E8FC-CB0F-FE90-E96C-E9902A39D30B}"/>
              </a:ext>
            </a:extLst>
          </p:cNvPr>
          <p:cNvSpPr/>
          <p:nvPr/>
        </p:nvSpPr>
        <p:spPr>
          <a:xfrm>
            <a:off x="3171100" y="1635624"/>
            <a:ext cx="1200814" cy="54964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2:</a:t>
            </a:r>
            <a:br>
              <a:rPr lang="it-IT" sz="1000" dirty="0"/>
            </a:br>
            <a:r>
              <a:rPr lang="it-IT" sz="1000" dirty="0"/>
              <a:t>In </a:t>
            </a:r>
            <a:r>
              <a:rPr lang="it-IT" sz="1000" dirty="0" err="1"/>
              <a:t>order</a:t>
            </a:r>
            <a:r>
              <a:rPr lang="it-IT" sz="1000" dirty="0"/>
              <a:t> 2.1,2.2</a:t>
            </a:r>
          </a:p>
        </p:txBody>
      </p:sp>
      <p:sp>
        <p:nvSpPr>
          <p:cNvPr id="62" name="Rettangolo con angoli arrotondati 61">
            <a:extLst>
              <a:ext uri="{FF2B5EF4-FFF2-40B4-BE49-F238E27FC236}">
                <a16:creationId xmlns:a16="http://schemas.microsoft.com/office/drawing/2014/main" id="{FB437B38-ED7D-D79D-4BE9-8A3550F93DE8}"/>
              </a:ext>
            </a:extLst>
          </p:cNvPr>
          <p:cNvSpPr/>
          <p:nvPr/>
        </p:nvSpPr>
        <p:spPr>
          <a:xfrm>
            <a:off x="10493572" y="3974084"/>
            <a:ext cx="1078420" cy="55574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4.3:</a:t>
            </a:r>
          </a:p>
          <a:p>
            <a:pPr algn="ctr"/>
            <a:r>
              <a:rPr lang="it-IT" sz="1000" dirty="0"/>
              <a:t>4.3.1 or 4.3.2</a:t>
            </a:r>
          </a:p>
        </p:txBody>
      </p:sp>
      <p:sp>
        <p:nvSpPr>
          <p:cNvPr id="63" name="Rettangolo con angoli arrotondati 62">
            <a:extLst>
              <a:ext uri="{FF2B5EF4-FFF2-40B4-BE49-F238E27FC236}">
                <a16:creationId xmlns:a16="http://schemas.microsoft.com/office/drawing/2014/main" id="{2922725A-2453-E66D-9AE8-FD8D860EEE99}"/>
              </a:ext>
            </a:extLst>
          </p:cNvPr>
          <p:cNvSpPr/>
          <p:nvPr/>
        </p:nvSpPr>
        <p:spPr>
          <a:xfrm>
            <a:off x="8041182" y="1659316"/>
            <a:ext cx="1231814" cy="54964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4:</a:t>
            </a:r>
            <a:br>
              <a:rPr lang="it-IT" sz="1000" dirty="0"/>
            </a:br>
            <a:r>
              <a:rPr lang="it-IT" sz="1000" dirty="0"/>
              <a:t>Do 4.1,4.2,4.3 </a:t>
            </a:r>
            <a:r>
              <a:rPr lang="it-IT" sz="1000" dirty="0" err="1"/>
              <a:t>until</a:t>
            </a:r>
            <a:r>
              <a:rPr lang="it-IT" sz="1000" dirty="0"/>
              <a:t> money </a:t>
            </a:r>
            <a:r>
              <a:rPr lang="it-IT" sz="1000" dirty="0" err="1"/>
              <a:t>is</a:t>
            </a:r>
            <a:r>
              <a:rPr lang="it-IT" sz="1000" dirty="0"/>
              <a:t> </a:t>
            </a:r>
            <a:r>
              <a:rPr lang="it-IT" sz="1000" dirty="0" err="1"/>
              <a:t>enough</a:t>
            </a:r>
            <a:endParaRPr lang="it-IT" sz="1000" dirty="0"/>
          </a:p>
        </p:txBody>
      </p:sp>
      <p:sp>
        <p:nvSpPr>
          <p:cNvPr id="3" name="Rettangolo con angoli arrotondati 2">
            <a:extLst>
              <a:ext uri="{FF2B5EF4-FFF2-40B4-BE49-F238E27FC236}">
                <a16:creationId xmlns:a16="http://schemas.microsoft.com/office/drawing/2014/main" id="{EE324436-6484-02C0-D937-4286C2707F96}"/>
              </a:ext>
            </a:extLst>
          </p:cNvPr>
          <p:cNvSpPr/>
          <p:nvPr/>
        </p:nvSpPr>
        <p:spPr>
          <a:xfrm>
            <a:off x="9633131" y="2321496"/>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5: Buy the item</a:t>
            </a:r>
          </a:p>
        </p:txBody>
      </p:sp>
      <p:sp>
        <p:nvSpPr>
          <p:cNvPr id="27" name="Rettangolo con angoli arrotondati 26">
            <a:extLst>
              <a:ext uri="{FF2B5EF4-FFF2-40B4-BE49-F238E27FC236}">
                <a16:creationId xmlns:a16="http://schemas.microsoft.com/office/drawing/2014/main" id="{5D06DC07-F999-5DF0-67A8-2B1365D47590}"/>
              </a:ext>
            </a:extLst>
          </p:cNvPr>
          <p:cNvSpPr/>
          <p:nvPr/>
        </p:nvSpPr>
        <p:spPr>
          <a:xfrm>
            <a:off x="956197" y="4799285"/>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2.2.1: Use an app</a:t>
            </a:r>
          </a:p>
        </p:txBody>
      </p:sp>
      <p:sp>
        <p:nvSpPr>
          <p:cNvPr id="28" name="Rettangolo con angoli arrotondati 27">
            <a:extLst>
              <a:ext uri="{FF2B5EF4-FFF2-40B4-BE49-F238E27FC236}">
                <a16:creationId xmlns:a16="http://schemas.microsoft.com/office/drawing/2014/main" id="{04D8FBF0-A216-DE51-6D77-EE288CCAD2F6}"/>
              </a:ext>
            </a:extLst>
          </p:cNvPr>
          <p:cNvSpPr/>
          <p:nvPr/>
        </p:nvSpPr>
        <p:spPr>
          <a:xfrm>
            <a:off x="2656875" y="4799285"/>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2.2.2: Write </a:t>
            </a:r>
            <a:r>
              <a:rPr lang="it-IT" sz="1400" dirty="0" err="1"/>
              <a:t>them</a:t>
            </a:r>
            <a:r>
              <a:rPr lang="it-IT" sz="1400" dirty="0"/>
              <a:t> down</a:t>
            </a:r>
          </a:p>
        </p:txBody>
      </p:sp>
      <p:cxnSp>
        <p:nvCxnSpPr>
          <p:cNvPr id="29" name="Connettore diritto 28">
            <a:extLst>
              <a:ext uri="{FF2B5EF4-FFF2-40B4-BE49-F238E27FC236}">
                <a16:creationId xmlns:a16="http://schemas.microsoft.com/office/drawing/2014/main" id="{31FE7F08-463F-218B-84B2-C1A9AB197274}"/>
              </a:ext>
            </a:extLst>
          </p:cNvPr>
          <p:cNvCxnSpPr>
            <a:cxnSpLocks/>
          </p:cNvCxnSpPr>
          <p:nvPr/>
        </p:nvCxnSpPr>
        <p:spPr>
          <a:xfrm>
            <a:off x="956197" y="4741474"/>
            <a:ext cx="3296148" cy="0"/>
          </a:xfrm>
          <a:prstGeom prst="line">
            <a:avLst/>
          </a:prstGeom>
        </p:spPr>
        <p:style>
          <a:lnRef idx="2">
            <a:schemeClr val="dk1"/>
          </a:lnRef>
          <a:fillRef idx="0">
            <a:schemeClr val="dk1"/>
          </a:fillRef>
          <a:effectRef idx="1">
            <a:schemeClr val="dk1"/>
          </a:effectRef>
          <a:fontRef idx="minor">
            <a:schemeClr val="tx1"/>
          </a:fontRef>
        </p:style>
      </p:cxnSp>
      <p:cxnSp>
        <p:nvCxnSpPr>
          <p:cNvPr id="43" name="Connettore diritto 42">
            <a:extLst>
              <a:ext uri="{FF2B5EF4-FFF2-40B4-BE49-F238E27FC236}">
                <a16:creationId xmlns:a16="http://schemas.microsoft.com/office/drawing/2014/main" id="{C7DC32D3-D805-52FE-944D-2C1EDF44402A}"/>
              </a:ext>
            </a:extLst>
          </p:cNvPr>
          <p:cNvCxnSpPr>
            <a:stCxn id="9" idx="2"/>
          </p:cNvCxnSpPr>
          <p:nvPr/>
        </p:nvCxnSpPr>
        <p:spPr>
          <a:xfrm>
            <a:off x="6215388" y="3071813"/>
            <a:ext cx="2532" cy="406744"/>
          </a:xfrm>
          <a:prstGeom prst="line">
            <a:avLst/>
          </a:prstGeom>
        </p:spPr>
        <p:style>
          <a:lnRef idx="2">
            <a:schemeClr val="dk1"/>
          </a:lnRef>
          <a:fillRef idx="0">
            <a:schemeClr val="dk1"/>
          </a:fillRef>
          <a:effectRef idx="1">
            <a:schemeClr val="dk1"/>
          </a:effectRef>
          <a:fontRef idx="minor">
            <a:schemeClr val="tx1"/>
          </a:fontRef>
        </p:style>
      </p:cxnSp>
      <p:cxnSp>
        <p:nvCxnSpPr>
          <p:cNvPr id="45" name="Connettore diritto 44">
            <a:extLst>
              <a:ext uri="{FF2B5EF4-FFF2-40B4-BE49-F238E27FC236}">
                <a16:creationId xmlns:a16="http://schemas.microsoft.com/office/drawing/2014/main" id="{FA28C938-BBD9-60BF-B9E6-447E3AFF881E}"/>
              </a:ext>
            </a:extLst>
          </p:cNvPr>
          <p:cNvCxnSpPr>
            <a:stCxn id="12" idx="2"/>
          </p:cNvCxnSpPr>
          <p:nvPr/>
        </p:nvCxnSpPr>
        <p:spPr>
          <a:xfrm>
            <a:off x="3454610" y="4280500"/>
            <a:ext cx="1191" cy="460974"/>
          </a:xfrm>
          <a:prstGeom prst="line">
            <a:avLst/>
          </a:prstGeom>
        </p:spPr>
        <p:style>
          <a:lnRef idx="2">
            <a:schemeClr val="dk1"/>
          </a:lnRef>
          <a:fillRef idx="0">
            <a:schemeClr val="dk1"/>
          </a:fillRef>
          <a:effectRef idx="1">
            <a:schemeClr val="dk1"/>
          </a:effectRef>
          <a:fontRef idx="minor">
            <a:schemeClr val="tx1"/>
          </a:fontRef>
        </p:style>
      </p:cxnSp>
      <p:sp>
        <p:nvSpPr>
          <p:cNvPr id="83" name="Rettangolo con angoli arrotondati 82">
            <a:extLst>
              <a:ext uri="{FF2B5EF4-FFF2-40B4-BE49-F238E27FC236}">
                <a16:creationId xmlns:a16="http://schemas.microsoft.com/office/drawing/2014/main" id="{2E165604-2BF5-6D98-2C37-CC6D8BF7EB61}"/>
              </a:ext>
            </a:extLst>
          </p:cNvPr>
          <p:cNvSpPr/>
          <p:nvPr/>
        </p:nvSpPr>
        <p:spPr>
          <a:xfrm>
            <a:off x="1349668" y="6014577"/>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3.1.1: Check </a:t>
            </a:r>
            <a:r>
              <a:rPr lang="it-IT" sz="1400" dirty="0" err="1"/>
              <a:t>your</a:t>
            </a:r>
            <a:r>
              <a:rPr lang="it-IT" sz="1400" dirty="0"/>
              <a:t> cash</a:t>
            </a:r>
          </a:p>
        </p:txBody>
      </p:sp>
      <p:sp>
        <p:nvSpPr>
          <p:cNvPr id="84" name="Rettangolo con angoli arrotondati 83">
            <a:extLst>
              <a:ext uri="{FF2B5EF4-FFF2-40B4-BE49-F238E27FC236}">
                <a16:creationId xmlns:a16="http://schemas.microsoft.com/office/drawing/2014/main" id="{DA4B509E-3F4D-8187-304D-31D204178A88}"/>
              </a:ext>
            </a:extLst>
          </p:cNvPr>
          <p:cNvSpPr/>
          <p:nvPr/>
        </p:nvSpPr>
        <p:spPr>
          <a:xfrm>
            <a:off x="3041358" y="6014577"/>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3.1.2: Check </a:t>
            </a:r>
            <a:r>
              <a:rPr lang="it-IT" sz="1400" dirty="0" err="1"/>
              <a:t>your</a:t>
            </a:r>
            <a:r>
              <a:rPr lang="it-IT" sz="1400" dirty="0"/>
              <a:t> bank account</a:t>
            </a:r>
          </a:p>
        </p:txBody>
      </p:sp>
      <p:cxnSp>
        <p:nvCxnSpPr>
          <p:cNvPr id="85" name="Connettore diritto 84">
            <a:extLst>
              <a:ext uri="{FF2B5EF4-FFF2-40B4-BE49-F238E27FC236}">
                <a16:creationId xmlns:a16="http://schemas.microsoft.com/office/drawing/2014/main" id="{9BC31D06-B0C4-F333-E843-C0FBDA1E1403}"/>
              </a:ext>
            </a:extLst>
          </p:cNvPr>
          <p:cNvCxnSpPr>
            <a:cxnSpLocks/>
          </p:cNvCxnSpPr>
          <p:nvPr/>
        </p:nvCxnSpPr>
        <p:spPr>
          <a:xfrm>
            <a:off x="1412729" y="5946065"/>
            <a:ext cx="3198875" cy="0"/>
          </a:xfrm>
          <a:prstGeom prst="line">
            <a:avLst/>
          </a:prstGeom>
        </p:spPr>
        <p:style>
          <a:lnRef idx="2">
            <a:schemeClr val="dk1"/>
          </a:lnRef>
          <a:fillRef idx="0">
            <a:schemeClr val="dk1"/>
          </a:fillRef>
          <a:effectRef idx="1">
            <a:schemeClr val="dk1"/>
          </a:effectRef>
          <a:fontRef idx="minor">
            <a:schemeClr val="tx1"/>
          </a:fontRef>
        </p:style>
      </p:cxnSp>
      <p:sp>
        <p:nvSpPr>
          <p:cNvPr id="95" name="Rettangolo con angoli arrotondati 94">
            <a:extLst>
              <a:ext uri="{FF2B5EF4-FFF2-40B4-BE49-F238E27FC236}">
                <a16:creationId xmlns:a16="http://schemas.microsoft.com/office/drawing/2014/main" id="{E2AFDC10-26CC-187A-6FBB-EFE0172B9623}"/>
              </a:ext>
            </a:extLst>
          </p:cNvPr>
          <p:cNvSpPr/>
          <p:nvPr/>
        </p:nvSpPr>
        <p:spPr>
          <a:xfrm>
            <a:off x="4824726" y="6014577"/>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3.2.1: Check with an app</a:t>
            </a:r>
          </a:p>
        </p:txBody>
      </p:sp>
      <p:sp>
        <p:nvSpPr>
          <p:cNvPr id="96" name="Rettangolo con angoli arrotondati 95">
            <a:extLst>
              <a:ext uri="{FF2B5EF4-FFF2-40B4-BE49-F238E27FC236}">
                <a16:creationId xmlns:a16="http://schemas.microsoft.com/office/drawing/2014/main" id="{62DFDBD9-050C-F86D-75DD-3A1F9191853D}"/>
              </a:ext>
            </a:extLst>
          </p:cNvPr>
          <p:cNvSpPr/>
          <p:nvPr/>
        </p:nvSpPr>
        <p:spPr>
          <a:xfrm>
            <a:off x="6516416" y="6014577"/>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3.2.2: Check a list</a:t>
            </a:r>
          </a:p>
        </p:txBody>
      </p:sp>
      <p:cxnSp>
        <p:nvCxnSpPr>
          <p:cNvPr id="97" name="Connettore diritto 96">
            <a:extLst>
              <a:ext uri="{FF2B5EF4-FFF2-40B4-BE49-F238E27FC236}">
                <a16:creationId xmlns:a16="http://schemas.microsoft.com/office/drawing/2014/main" id="{C6D102CE-E795-7F13-4BC6-A2EB3F9A8C9C}"/>
              </a:ext>
            </a:extLst>
          </p:cNvPr>
          <p:cNvCxnSpPr>
            <a:cxnSpLocks/>
          </p:cNvCxnSpPr>
          <p:nvPr/>
        </p:nvCxnSpPr>
        <p:spPr>
          <a:xfrm>
            <a:off x="4887787" y="5946065"/>
            <a:ext cx="3198875" cy="0"/>
          </a:xfrm>
          <a:prstGeom prst="line">
            <a:avLst/>
          </a:prstGeom>
        </p:spPr>
        <p:style>
          <a:lnRef idx="2">
            <a:schemeClr val="dk1"/>
          </a:lnRef>
          <a:fillRef idx="0">
            <a:schemeClr val="dk1"/>
          </a:fillRef>
          <a:effectRef idx="1">
            <a:schemeClr val="dk1"/>
          </a:effectRef>
          <a:fontRef idx="minor">
            <a:schemeClr val="tx1"/>
          </a:fontRef>
        </p:style>
      </p:cxnSp>
      <p:sp>
        <p:nvSpPr>
          <p:cNvPr id="98" name="Rettangolo con angoli arrotondati 97">
            <a:extLst>
              <a:ext uri="{FF2B5EF4-FFF2-40B4-BE49-F238E27FC236}">
                <a16:creationId xmlns:a16="http://schemas.microsoft.com/office/drawing/2014/main" id="{5AFBFBAA-7824-96F2-D356-B36198BE88A9}"/>
              </a:ext>
            </a:extLst>
          </p:cNvPr>
          <p:cNvSpPr/>
          <p:nvPr/>
        </p:nvSpPr>
        <p:spPr>
          <a:xfrm>
            <a:off x="8487683" y="6028867"/>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4.3.1: Use an app</a:t>
            </a:r>
          </a:p>
        </p:txBody>
      </p:sp>
      <p:sp>
        <p:nvSpPr>
          <p:cNvPr id="99" name="Rettangolo con angoli arrotondati 98">
            <a:extLst>
              <a:ext uri="{FF2B5EF4-FFF2-40B4-BE49-F238E27FC236}">
                <a16:creationId xmlns:a16="http://schemas.microsoft.com/office/drawing/2014/main" id="{DB21F8BC-2245-5866-B245-2F4BE84175C1}"/>
              </a:ext>
            </a:extLst>
          </p:cNvPr>
          <p:cNvSpPr/>
          <p:nvPr/>
        </p:nvSpPr>
        <p:spPr>
          <a:xfrm>
            <a:off x="10179373" y="6028867"/>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4.3.2: Write </a:t>
            </a:r>
            <a:r>
              <a:rPr lang="it-IT" sz="1400" dirty="0" err="1"/>
              <a:t>it</a:t>
            </a:r>
            <a:r>
              <a:rPr lang="it-IT" sz="1400" dirty="0"/>
              <a:t> down</a:t>
            </a:r>
          </a:p>
        </p:txBody>
      </p:sp>
      <p:cxnSp>
        <p:nvCxnSpPr>
          <p:cNvPr id="100" name="Connettore diritto 99">
            <a:extLst>
              <a:ext uri="{FF2B5EF4-FFF2-40B4-BE49-F238E27FC236}">
                <a16:creationId xmlns:a16="http://schemas.microsoft.com/office/drawing/2014/main" id="{C589BF87-D599-8A5F-C0DA-073512E971DC}"/>
              </a:ext>
            </a:extLst>
          </p:cNvPr>
          <p:cNvCxnSpPr>
            <a:cxnSpLocks/>
          </p:cNvCxnSpPr>
          <p:nvPr/>
        </p:nvCxnSpPr>
        <p:spPr>
          <a:xfrm>
            <a:off x="8550744" y="5960355"/>
            <a:ext cx="3198875" cy="0"/>
          </a:xfrm>
          <a:prstGeom prst="line">
            <a:avLst/>
          </a:prstGeom>
        </p:spPr>
        <p:style>
          <a:lnRef idx="2">
            <a:schemeClr val="dk1"/>
          </a:lnRef>
          <a:fillRef idx="0">
            <a:schemeClr val="dk1"/>
          </a:fillRef>
          <a:effectRef idx="1">
            <a:schemeClr val="dk1"/>
          </a:effectRef>
          <a:fontRef idx="minor">
            <a:schemeClr val="tx1"/>
          </a:fontRef>
        </p:style>
      </p:cxnSp>
      <p:cxnSp>
        <p:nvCxnSpPr>
          <p:cNvPr id="105" name="Connettore diritto 104">
            <a:extLst>
              <a:ext uri="{FF2B5EF4-FFF2-40B4-BE49-F238E27FC236}">
                <a16:creationId xmlns:a16="http://schemas.microsoft.com/office/drawing/2014/main" id="{58A1C502-C4F9-36D9-4C53-1A48CB128CF1}"/>
              </a:ext>
            </a:extLst>
          </p:cNvPr>
          <p:cNvCxnSpPr>
            <a:cxnSpLocks/>
          </p:cNvCxnSpPr>
          <p:nvPr/>
        </p:nvCxnSpPr>
        <p:spPr>
          <a:xfrm>
            <a:off x="6516416" y="4280946"/>
            <a:ext cx="0" cy="1679409"/>
          </a:xfrm>
          <a:prstGeom prst="line">
            <a:avLst/>
          </a:prstGeom>
        </p:spPr>
        <p:style>
          <a:lnRef idx="2">
            <a:schemeClr val="dk1"/>
          </a:lnRef>
          <a:fillRef idx="0">
            <a:schemeClr val="dk1"/>
          </a:fillRef>
          <a:effectRef idx="1">
            <a:schemeClr val="dk1"/>
          </a:effectRef>
          <a:fontRef idx="minor">
            <a:schemeClr val="tx1"/>
          </a:fontRef>
        </p:style>
      </p:cxnSp>
      <p:cxnSp>
        <p:nvCxnSpPr>
          <p:cNvPr id="107" name="Connettore diritto 106">
            <a:extLst>
              <a:ext uri="{FF2B5EF4-FFF2-40B4-BE49-F238E27FC236}">
                <a16:creationId xmlns:a16="http://schemas.microsoft.com/office/drawing/2014/main" id="{E5E3764A-0010-30F8-D5C1-69A5F343EF1E}"/>
              </a:ext>
            </a:extLst>
          </p:cNvPr>
          <p:cNvCxnSpPr>
            <a:cxnSpLocks/>
          </p:cNvCxnSpPr>
          <p:nvPr/>
        </p:nvCxnSpPr>
        <p:spPr>
          <a:xfrm>
            <a:off x="8316027" y="3074125"/>
            <a:ext cx="0" cy="1506627"/>
          </a:xfrm>
          <a:prstGeom prst="line">
            <a:avLst/>
          </a:prstGeom>
        </p:spPr>
        <p:style>
          <a:lnRef idx="2">
            <a:schemeClr val="dk1"/>
          </a:lnRef>
          <a:fillRef idx="0">
            <a:schemeClr val="dk1"/>
          </a:fillRef>
          <a:effectRef idx="1">
            <a:schemeClr val="dk1"/>
          </a:effectRef>
          <a:fontRef idx="minor">
            <a:schemeClr val="tx1"/>
          </a:fontRef>
        </p:style>
      </p:cxnSp>
      <p:cxnSp>
        <p:nvCxnSpPr>
          <p:cNvPr id="109" name="Connettore diritto 108">
            <a:extLst>
              <a:ext uri="{FF2B5EF4-FFF2-40B4-BE49-F238E27FC236}">
                <a16:creationId xmlns:a16="http://schemas.microsoft.com/office/drawing/2014/main" id="{2601E67E-B979-78DF-D694-DA7F46C5CB8F}"/>
              </a:ext>
            </a:extLst>
          </p:cNvPr>
          <p:cNvCxnSpPr>
            <a:cxnSpLocks/>
          </p:cNvCxnSpPr>
          <p:nvPr/>
        </p:nvCxnSpPr>
        <p:spPr>
          <a:xfrm>
            <a:off x="11045070" y="5376595"/>
            <a:ext cx="0" cy="583760"/>
          </a:xfrm>
          <a:prstGeom prst="line">
            <a:avLst/>
          </a:prstGeom>
        </p:spPr>
        <p:style>
          <a:lnRef idx="2">
            <a:schemeClr val="dk1"/>
          </a:lnRef>
          <a:fillRef idx="0">
            <a:schemeClr val="dk1"/>
          </a:fillRef>
          <a:effectRef idx="1">
            <a:schemeClr val="dk1"/>
          </a:effectRef>
          <a:fontRef idx="minor">
            <a:schemeClr val="tx1"/>
          </a:fontRef>
        </p:style>
      </p:cxnSp>
      <p:cxnSp>
        <p:nvCxnSpPr>
          <p:cNvPr id="116" name="Connettore a gomito 115">
            <a:extLst>
              <a:ext uri="{FF2B5EF4-FFF2-40B4-BE49-F238E27FC236}">
                <a16:creationId xmlns:a16="http://schemas.microsoft.com/office/drawing/2014/main" id="{C7195C71-CE4E-A3B0-5DC7-5BAEB4A8852E}"/>
              </a:ext>
            </a:extLst>
          </p:cNvPr>
          <p:cNvCxnSpPr>
            <a:stCxn id="15" idx="2"/>
          </p:cNvCxnSpPr>
          <p:nvPr/>
        </p:nvCxnSpPr>
        <p:spPr>
          <a:xfrm rot="5400000">
            <a:off x="4050232" y="4669838"/>
            <a:ext cx="1679855" cy="901178"/>
          </a:xfrm>
          <a:prstGeom prst="bentConnector3">
            <a:avLst/>
          </a:prstGeom>
        </p:spPr>
        <p:style>
          <a:lnRef idx="2">
            <a:schemeClr val="dk1"/>
          </a:lnRef>
          <a:fillRef idx="0">
            <a:schemeClr val="dk1"/>
          </a:fillRef>
          <a:effectRef idx="1">
            <a:schemeClr val="dk1"/>
          </a:effectRef>
          <a:fontRef idx="minor">
            <a:schemeClr val="tx1"/>
          </a:fontRef>
        </p:style>
      </p:cxnSp>
      <p:sp>
        <p:nvSpPr>
          <p:cNvPr id="156" name="Rettangolo con angoli arrotondati 155">
            <a:extLst>
              <a:ext uri="{FF2B5EF4-FFF2-40B4-BE49-F238E27FC236}">
                <a16:creationId xmlns:a16="http://schemas.microsoft.com/office/drawing/2014/main" id="{0D4A04BA-DA6E-0C27-0497-93BA94D0AF7D}"/>
              </a:ext>
            </a:extLst>
          </p:cNvPr>
          <p:cNvSpPr/>
          <p:nvPr/>
        </p:nvSpPr>
        <p:spPr>
          <a:xfrm>
            <a:off x="2811888" y="3103312"/>
            <a:ext cx="908822" cy="361577"/>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2.2:</a:t>
            </a:r>
            <a:br>
              <a:rPr lang="it-IT" sz="1000" dirty="0"/>
            </a:br>
            <a:r>
              <a:rPr lang="it-IT" sz="1000" dirty="0"/>
              <a:t>2.2.1 or 2.2.2</a:t>
            </a:r>
          </a:p>
        </p:txBody>
      </p:sp>
      <p:sp>
        <p:nvSpPr>
          <p:cNvPr id="157" name="Rettangolo con angoli arrotondati 156">
            <a:extLst>
              <a:ext uri="{FF2B5EF4-FFF2-40B4-BE49-F238E27FC236}">
                <a16:creationId xmlns:a16="http://schemas.microsoft.com/office/drawing/2014/main" id="{BEE09295-2350-C0E4-0082-E1A57596CBDE}"/>
              </a:ext>
            </a:extLst>
          </p:cNvPr>
          <p:cNvSpPr/>
          <p:nvPr/>
        </p:nvSpPr>
        <p:spPr>
          <a:xfrm>
            <a:off x="4847295" y="3090185"/>
            <a:ext cx="1175133" cy="361577"/>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3.1: </a:t>
            </a:r>
          </a:p>
          <a:p>
            <a:pPr algn="ctr"/>
            <a:r>
              <a:rPr lang="it-IT" sz="1000" dirty="0"/>
              <a:t>3.1.1 and/or 3.1.2</a:t>
            </a:r>
          </a:p>
        </p:txBody>
      </p:sp>
      <p:sp>
        <p:nvSpPr>
          <p:cNvPr id="158" name="Rettangolo con angoli arrotondati 157">
            <a:extLst>
              <a:ext uri="{FF2B5EF4-FFF2-40B4-BE49-F238E27FC236}">
                <a16:creationId xmlns:a16="http://schemas.microsoft.com/office/drawing/2014/main" id="{E24F6956-7664-D226-AE18-4717C34FBE15}"/>
              </a:ext>
            </a:extLst>
          </p:cNvPr>
          <p:cNvSpPr/>
          <p:nvPr/>
        </p:nvSpPr>
        <p:spPr>
          <a:xfrm>
            <a:off x="6677884" y="3090185"/>
            <a:ext cx="1022733" cy="361577"/>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3.2:</a:t>
            </a:r>
          </a:p>
          <a:p>
            <a:pPr algn="ctr"/>
            <a:r>
              <a:rPr lang="it-IT" sz="1000" dirty="0"/>
              <a:t>3.2.1 or 3.2.2</a:t>
            </a:r>
          </a:p>
        </p:txBody>
      </p:sp>
    </p:spTree>
    <p:extLst>
      <p:ext uri="{BB962C8B-B14F-4D97-AF65-F5344CB8AC3E}">
        <p14:creationId xmlns:p14="http://schemas.microsoft.com/office/powerpoint/2010/main" val="3819426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2AA02E-FBC4-9D7F-78A1-BB67E730233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2673BDF-2DE1-6D90-710B-6DB32191DB72}"/>
              </a:ext>
            </a:extLst>
          </p:cNvPr>
          <p:cNvSpPr>
            <a:spLocks noGrp="1"/>
          </p:cNvSpPr>
          <p:nvPr>
            <p:ph type="title"/>
          </p:nvPr>
        </p:nvSpPr>
        <p:spPr/>
        <p:txBody>
          <a:bodyPr/>
          <a:lstStyle/>
          <a:p>
            <a:r>
              <a:rPr lang="it-IT" dirty="0" err="1"/>
              <a:t>Hierarchical</a:t>
            </a:r>
            <a:r>
              <a:rPr lang="it-IT" dirty="0"/>
              <a:t> task </a:t>
            </a:r>
            <a:r>
              <a:rPr lang="it-IT" dirty="0" err="1"/>
              <a:t>analysis</a:t>
            </a:r>
            <a:endParaRPr lang="it-IT" dirty="0"/>
          </a:p>
        </p:txBody>
      </p:sp>
      <p:sp>
        <p:nvSpPr>
          <p:cNvPr id="6" name="Rettangolo con angoli arrotondati 5">
            <a:extLst>
              <a:ext uri="{FF2B5EF4-FFF2-40B4-BE49-F238E27FC236}">
                <a16:creationId xmlns:a16="http://schemas.microsoft.com/office/drawing/2014/main" id="{479BE680-7266-F554-4CB3-C7B2845CE597}"/>
              </a:ext>
            </a:extLst>
          </p:cNvPr>
          <p:cNvSpPr/>
          <p:nvPr/>
        </p:nvSpPr>
        <p:spPr>
          <a:xfrm>
            <a:off x="4920946" y="1191513"/>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0: </a:t>
            </a:r>
            <a:r>
              <a:rPr lang="it-IT" sz="1400" dirty="0" err="1"/>
              <a:t>Extinguish</a:t>
            </a:r>
            <a:r>
              <a:rPr lang="it-IT" sz="1400" dirty="0"/>
              <a:t> a </a:t>
            </a:r>
            <a:r>
              <a:rPr lang="it-IT" sz="1400" dirty="0" err="1"/>
              <a:t>debt</a:t>
            </a:r>
            <a:endParaRPr lang="it-IT" sz="1400" dirty="0"/>
          </a:p>
        </p:txBody>
      </p:sp>
      <p:sp>
        <p:nvSpPr>
          <p:cNvPr id="7" name="Rettangolo con angoli arrotondati 6">
            <a:extLst>
              <a:ext uri="{FF2B5EF4-FFF2-40B4-BE49-F238E27FC236}">
                <a16:creationId xmlns:a16="http://schemas.microsoft.com/office/drawing/2014/main" id="{00438AC3-F92D-C15A-A9F6-BA744DBD988D}"/>
              </a:ext>
            </a:extLst>
          </p:cNvPr>
          <p:cNvSpPr/>
          <p:nvPr/>
        </p:nvSpPr>
        <p:spPr>
          <a:xfrm>
            <a:off x="1202175" y="2327681"/>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1: </a:t>
            </a:r>
            <a:r>
              <a:rPr lang="it-IT" sz="1400" dirty="0" err="1"/>
              <a:t>Identidy</a:t>
            </a:r>
            <a:r>
              <a:rPr lang="it-IT" sz="1400" dirty="0"/>
              <a:t> the </a:t>
            </a:r>
            <a:r>
              <a:rPr lang="it-IT" sz="1400" dirty="0" err="1"/>
              <a:t>debt</a:t>
            </a:r>
            <a:endParaRPr lang="it-IT" sz="1400" dirty="0"/>
          </a:p>
        </p:txBody>
      </p:sp>
      <p:sp>
        <p:nvSpPr>
          <p:cNvPr id="8" name="Rettangolo con angoli arrotondati 7">
            <a:extLst>
              <a:ext uri="{FF2B5EF4-FFF2-40B4-BE49-F238E27FC236}">
                <a16:creationId xmlns:a16="http://schemas.microsoft.com/office/drawing/2014/main" id="{A8C740AF-9E3A-CCFF-CC89-6AF1885E9C40}"/>
              </a:ext>
            </a:extLst>
          </p:cNvPr>
          <p:cNvSpPr/>
          <p:nvPr/>
        </p:nvSpPr>
        <p:spPr>
          <a:xfrm>
            <a:off x="3952143" y="2327681"/>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2: Check </a:t>
            </a:r>
            <a:r>
              <a:rPr lang="it-IT" sz="1400" dirty="0" err="1"/>
              <a:t>if</a:t>
            </a:r>
            <a:r>
              <a:rPr lang="it-IT" sz="1400" dirty="0"/>
              <a:t> </a:t>
            </a:r>
            <a:r>
              <a:rPr lang="it-IT" sz="1400" dirty="0" err="1"/>
              <a:t>you</a:t>
            </a:r>
            <a:r>
              <a:rPr lang="it-IT" sz="1400" dirty="0"/>
              <a:t> can </a:t>
            </a:r>
            <a:r>
              <a:rPr lang="it-IT" sz="1400" dirty="0" err="1"/>
              <a:t>repay</a:t>
            </a:r>
            <a:r>
              <a:rPr lang="it-IT" sz="1400" dirty="0"/>
              <a:t> the </a:t>
            </a:r>
            <a:r>
              <a:rPr lang="it-IT" sz="1400" dirty="0" err="1"/>
              <a:t>debt</a:t>
            </a:r>
            <a:endParaRPr lang="it-IT" sz="1400" dirty="0"/>
          </a:p>
        </p:txBody>
      </p:sp>
      <p:sp>
        <p:nvSpPr>
          <p:cNvPr id="9" name="Rettangolo con angoli arrotondati 8">
            <a:extLst>
              <a:ext uri="{FF2B5EF4-FFF2-40B4-BE49-F238E27FC236}">
                <a16:creationId xmlns:a16="http://schemas.microsoft.com/office/drawing/2014/main" id="{128F411B-A65B-1B8E-FB00-C40120122DE4}"/>
              </a:ext>
            </a:extLst>
          </p:cNvPr>
          <p:cNvSpPr/>
          <p:nvPr/>
        </p:nvSpPr>
        <p:spPr>
          <a:xfrm>
            <a:off x="7211662" y="2327681"/>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3: Save money</a:t>
            </a:r>
          </a:p>
        </p:txBody>
      </p:sp>
      <p:sp>
        <p:nvSpPr>
          <p:cNvPr id="10" name="Rettangolo con angoli arrotondati 9">
            <a:extLst>
              <a:ext uri="{FF2B5EF4-FFF2-40B4-BE49-F238E27FC236}">
                <a16:creationId xmlns:a16="http://schemas.microsoft.com/office/drawing/2014/main" id="{EFBA0252-0F14-19B2-8198-4FB8AAB8DFEA}"/>
              </a:ext>
            </a:extLst>
          </p:cNvPr>
          <p:cNvSpPr/>
          <p:nvPr/>
        </p:nvSpPr>
        <p:spPr>
          <a:xfrm>
            <a:off x="10113840" y="2327681"/>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4: </a:t>
            </a:r>
            <a:r>
              <a:rPr lang="it-IT" sz="1400" dirty="0" err="1"/>
              <a:t>Repay</a:t>
            </a:r>
            <a:r>
              <a:rPr lang="it-IT" sz="1400" dirty="0"/>
              <a:t> the sum</a:t>
            </a:r>
          </a:p>
        </p:txBody>
      </p:sp>
      <p:sp>
        <p:nvSpPr>
          <p:cNvPr id="11" name="Rettangolo con angoli arrotondati 10">
            <a:extLst>
              <a:ext uri="{FF2B5EF4-FFF2-40B4-BE49-F238E27FC236}">
                <a16:creationId xmlns:a16="http://schemas.microsoft.com/office/drawing/2014/main" id="{A27E8A94-D582-B3B9-8684-2EBD655B6A3C}"/>
              </a:ext>
            </a:extLst>
          </p:cNvPr>
          <p:cNvSpPr/>
          <p:nvPr/>
        </p:nvSpPr>
        <p:spPr>
          <a:xfrm>
            <a:off x="886942" y="3536368"/>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1.1: Check </a:t>
            </a:r>
            <a:r>
              <a:rPr lang="it-IT" sz="1400" dirty="0" err="1"/>
              <a:t>your</a:t>
            </a:r>
            <a:r>
              <a:rPr lang="it-IT" sz="1400" dirty="0"/>
              <a:t> </a:t>
            </a:r>
            <a:r>
              <a:rPr lang="it-IT" sz="1400" dirty="0" err="1"/>
              <a:t>debts</a:t>
            </a:r>
            <a:r>
              <a:rPr lang="it-IT" sz="1400" dirty="0"/>
              <a:t> list</a:t>
            </a:r>
          </a:p>
        </p:txBody>
      </p:sp>
      <p:sp>
        <p:nvSpPr>
          <p:cNvPr id="12" name="Rettangolo con angoli arrotondati 11">
            <a:extLst>
              <a:ext uri="{FF2B5EF4-FFF2-40B4-BE49-F238E27FC236}">
                <a16:creationId xmlns:a16="http://schemas.microsoft.com/office/drawing/2014/main" id="{67D96102-BB24-8664-88CE-9F8E54622216}"/>
              </a:ext>
            </a:extLst>
          </p:cNvPr>
          <p:cNvSpPr/>
          <p:nvPr/>
        </p:nvSpPr>
        <p:spPr>
          <a:xfrm>
            <a:off x="2524389" y="3536368"/>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1.2: </a:t>
            </a:r>
            <a:r>
              <a:rPr lang="it-IT" sz="1400" dirty="0" err="1"/>
              <a:t>Find</a:t>
            </a:r>
            <a:r>
              <a:rPr lang="it-IT" sz="1400" dirty="0"/>
              <a:t> the </a:t>
            </a:r>
            <a:r>
              <a:rPr lang="it-IT" sz="1400" dirty="0" err="1"/>
              <a:t>debt</a:t>
            </a:r>
            <a:endParaRPr lang="it-IT" sz="1400" dirty="0"/>
          </a:p>
        </p:txBody>
      </p:sp>
      <p:sp>
        <p:nvSpPr>
          <p:cNvPr id="15" name="Rettangolo con angoli arrotondati 14">
            <a:extLst>
              <a:ext uri="{FF2B5EF4-FFF2-40B4-BE49-F238E27FC236}">
                <a16:creationId xmlns:a16="http://schemas.microsoft.com/office/drawing/2014/main" id="{22FC5EFA-8605-4853-C384-E60336CC9523}"/>
              </a:ext>
            </a:extLst>
          </p:cNvPr>
          <p:cNvSpPr/>
          <p:nvPr/>
        </p:nvSpPr>
        <p:spPr>
          <a:xfrm>
            <a:off x="4271856" y="3536368"/>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2.1: Check </a:t>
            </a:r>
            <a:r>
              <a:rPr lang="it-IT" sz="1400" dirty="0" err="1"/>
              <a:t>if</a:t>
            </a:r>
            <a:r>
              <a:rPr lang="it-IT" sz="1400" dirty="0"/>
              <a:t> </a:t>
            </a:r>
            <a:r>
              <a:rPr lang="it-IT" sz="1400" dirty="0" err="1"/>
              <a:t>you</a:t>
            </a:r>
            <a:r>
              <a:rPr lang="it-IT" sz="1400" dirty="0"/>
              <a:t> </a:t>
            </a:r>
            <a:r>
              <a:rPr lang="it-IT" sz="1400" dirty="0" err="1"/>
              <a:t>have</a:t>
            </a:r>
            <a:r>
              <a:rPr lang="it-IT" sz="1400" dirty="0"/>
              <a:t> </a:t>
            </a:r>
            <a:r>
              <a:rPr lang="it-IT" sz="1400" dirty="0" err="1"/>
              <a:t>enough</a:t>
            </a:r>
            <a:r>
              <a:rPr lang="it-IT" sz="1400" dirty="0"/>
              <a:t> money</a:t>
            </a:r>
          </a:p>
        </p:txBody>
      </p:sp>
      <p:sp>
        <p:nvSpPr>
          <p:cNvPr id="16" name="Rettangolo con angoli arrotondati 15">
            <a:extLst>
              <a:ext uri="{FF2B5EF4-FFF2-40B4-BE49-F238E27FC236}">
                <a16:creationId xmlns:a16="http://schemas.microsoft.com/office/drawing/2014/main" id="{BA9C65DD-04E3-E8E3-FE56-11A26A8B171B}"/>
              </a:ext>
            </a:extLst>
          </p:cNvPr>
          <p:cNvSpPr/>
          <p:nvPr/>
        </p:nvSpPr>
        <p:spPr>
          <a:xfrm>
            <a:off x="5963546" y="3536368"/>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2.2: Check </a:t>
            </a:r>
            <a:r>
              <a:rPr lang="it-IT" sz="1400" dirty="0" err="1"/>
              <a:t>if</a:t>
            </a:r>
            <a:r>
              <a:rPr lang="it-IT" sz="1400" dirty="0"/>
              <a:t> </a:t>
            </a:r>
            <a:r>
              <a:rPr lang="it-IT" sz="1400" dirty="0" err="1"/>
              <a:t>you</a:t>
            </a:r>
            <a:r>
              <a:rPr lang="it-IT" sz="1400" dirty="0"/>
              <a:t> </a:t>
            </a:r>
            <a:r>
              <a:rPr lang="it-IT" sz="1400" dirty="0" err="1"/>
              <a:t>have</a:t>
            </a:r>
            <a:r>
              <a:rPr lang="it-IT" sz="1400" dirty="0"/>
              <a:t> </a:t>
            </a:r>
            <a:r>
              <a:rPr lang="it-IT" sz="1400" dirty="0" err="1"/>
              <a:t>any</a:t>
            </a:r>
            <a:r>
              <a:rPr lang="it-IT" sz="1400" dirty="0"/>
              <a:t> </a:t>
            </a:r>
            <a:r>
              <a:rPr lang="it-IT" sz="1400" dirty="0" err="1"/>
              <a:t>debts</a:t>
            </a:r>
            <a:endParaRPr lang="it-IT" sz="1400" dirty="0"/>
          </a:p>
        </p:txBody>
      </p:sp>
      <p:sp>
        <p:nvSpPr>
          <p:cNvPr id="17" name="Rettangolo con angoli arrotondati 16">
            <a:extLst>
              <a:ext uri="{FF2B5EF4-FFF2-40B4-BE49-F238E27FC236}">
                <a16:creationId xmlns:a16="http://schemas.microsoft.com/office/drawing/2014/main" id="{5BC112D0-651B-25A2-B91C-52E81DA96E8C}"/>
              </a:ext>
            </a:extLst>
          </p:cNvPr>
          <p:cNvSpPr/>
          <p:nvPr/>
        </p:nvSpPr>
        <p:spPr>
          <a:xfrm>
            <a:off x="5030949" y="4595102"/>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3.1: </a:t>
            </a:r>
            <a:r>
              <a:rPr lang="it-IT" sz="1400" dirty="0" err="1"/>
              <a:t>Cut</a:t>
            </a:r>
            <a:r>
              <a:rPr lang="it-IT" sz="1400" dirty="0"/>
              <a:t> down on </a:t>
            </a:r>
            <a:r>
              <a:rPr lang="it-IT" sz="1400" dirty="0" err="1"/>
              <a:t>expenses</a:t>
            </a:r>
            <a:endParaRPr lang="it-IT" sz="1400" dirty="0"/>
          </a:p>
        </p:txBody>
      </p:sp>
      <p:sp>
        <p:nvSpPr>
          <p:cNvPr id="18" name="Rettangolo con angoli arrotondati 17">
            <a:extLst>
              <a:ext uri="{FF2B5EF4-FFF2-40B4-BE49-F238E27FC236}">
                <a16:creationId xmlns:a16="http://schemas.microsoft.com/office/drawing/2014/main" id="{7B2F9B4D-F481-8823-4F9E-75AC78E5CF07}"/>
              </a:ext>
            </a:extLst>
          </p:cNvPr>
          <p:cNvSpPr/>
          <p:nvPr/>
        </p:nvSpPr>
        <p:spPr>
          <a:xfrm>
            <a:off x="6717207" y="4595102"/>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3.2: Put </a:t>
            </a:r>
            <a:r>
              <a:rPr lang="it-IT" sz="1400" dirty="0" err="1"/>
              <a:t>aside</a:t>
            </a:r>
            <a:r>
              <a:rPr lang="it-IT" sz="1400" dirty="0"/>
              <a:t> </a:t>
            </a:r>
            <a:r>
              <a:rPr lang="it-IT" sz="1400" dirty="0" err="1"/>
              <a:t>earnings</a:t>
            </a:r>
            <a:endParaRPr lang="it-IT" sz="1400" dirty="0"/>
          </a:p>
        </p:txBody>
      </p:sp>
      <p:sp>
        <p:nvSpPr>
          <p:cNvPr id="19" name="Rettangolo con angoli arrotondati 18">
            <a:extLst>
              <a:ext uri="{FF2B5EF4-FFF2-40B4-BE49-F238E27FC236}">
                <a16:creationId xmlns:a16="http://schemas.microsoft.com/office/drawing/2014/main" id="{3D3969D6-D129-2F32-B8AF-E8A13E7EC69D}"/>
              </a:ext>
            </a:extLst>
          </p:cNvPr>
          <p:cNvSpPr/>
          <p:nvPr/>
        </p:nvSpPr>
        <p:spPr>
          <a:xfrm>
            <a:off x="8403465" y="4595102"/>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3.3: </a:t>
            </a:r>
            <a:r>
              <a:rPr lang="it-IT" sz="1400" dirty="0" err="1"/>
              <a:t>Keep</a:t>
            </a:r>
            <a:r>
              <a:rPr lang="it-IT" sz="1400" dirty="0"/>
              <a:t> track of </a:t>
            </a:r>
            <a:r>
              <a:rPr lang="it-IT" sz="1400" dirty="0" err="1"/>
              <a:t>saved</a:t>
            </a:r>
            <a:r>
              <a:rPr lang="it-IT" sz="1400" dirty="0"/>
              <a:t> money</a:t>
            </a:r>
          </a:p>
        </p:txBody>
      </p:sp>
      <p:cxnSp>
        <p:nvCxnSpPr>
          <p:cNvPr id="26" name="Connettore diritto 25">
            <a:extLst>
              <a:ext uri="{FF2B5EF4-FFF2-40B4-BE49-F238E27FC236}">
                <a16:creationId xmlns:a16="http://schemas.microsoft.com/office/drawing/2014/main" id="{F1801C2D-FB7E-BBBB-CF2D-089F8EE66E5D}"/>
              </a:ext>
            </a:extLst>
          </p:cNvPr>
          <p:cNvCxnSpPr>
            <a:cxnSpLocks/>
          </p:cNvCxnSpPr>
          <p:nvPr/>
        </p:nvCxnSpPr>
        <p:spPr>
          <a:xfrm>
            <a:off x="1251678" y="2243076"/>
            <a:ext cx="10457632" cy="0"/>
          </a:xfrm>
          <a:prstGeom prst="line">
            <a:avLst/>
          </a:prstGeom>
        </p:spPr>
        <p:style>
          <a:lnRef idx="2">
            <a:schemeClr val="dk1"/>
          </a:lnRef>
          <a:fillRef idx="0">
            <a:schemeClr val="dk1"/>
          </a:fillRef>
          <a:effectRef idx="1">
            <a:schemeClr val="dk1"/>
          </a:effectRef>
          <a:fontRef idx="minor">
            <a:schemeClr val="tx1"/>
          </a:fontRef>
        </p:style>
      </p:cxnSp>
      <p:cxnSp>
        <p:nvCxnSpPr>
          <p:cNvPr id="30" name="Connettore diritto 29">
            <a:extLst>
              <a:ext uri="{FF2B5EF4-FFF2-40B4-BE49-F238E27FC236}">
                <a16:creationId xmlns:a16="http://schemas.microsoft.com/office/drawing/2014/main" id="{A379C7E5-916D-0198-BBBC-B4C14090219A}"/>
              </a:ext>
            </a:extLst>
          </p:cNvPr>
          <p:cNvCxnSpPr>
            <a:stCxn id="6" idx="2"/>
          </p:cNvCxnSpPr>
          <p:nvPr/>
        </p:nvCxnSpPr>
        <p:spPr>
          <a:xfrm flipH="1">
            <a:off x="5713423" y="1935645"/>
            <a:ext cx="5258" cy="307431"/>
          </a:xfrm>
          <a:prstGeom prst="line">
            <a:avLst/>
          </a:prstGeom>
        </p:spPr>
        <p:style>
          <a:lnRef idx="2">
            <a:schemeClr val="dk1"/>
          </a:lnRef>
          <a:fillRef idx="0">
            <a:schemeClr val="dk1"/>
          </a:fillRef>
          <a:effectRef idx="1">
            <a:schemeClr val="dk1"/>
          </a:effectRef>
          <a:fontRef idx="minor">
            <a:schemeClr val="tx1"/>
          </a:fontRef>
        </p:style>
      </p:cxnSp>
      <p:cxnSp>
        <p:nvCxnSpPr>
          <p:cNvPr id="31" name="Connettore diritto 30">
            <a:extLst>
              <a:ext uri="{FF2B5EF4-FFF2-40B4-BE49-F238E27FC236}">
                <a16:creationId xmlns:a16="http://schemas.microsoft.com/office/drawing/2014/main" id="{6FAA8235-1DB8-AA7A-1732-455EA24F6C97}"/>
              </a:ext>
            </a:extLst>
          </p:cNvPr>
          <p:cNvCxnSpPr>
            <a:cxnSpLocks/>
          </p:cNvCxnSpPr>
          <p:nvPr/>
        </p:nvCxnSpPr>
        <p:spPr>
          <a:xfrm>
            <a:off x="886942" y="3478557"/>
            <a:ext cx="3232917" cy="0"/>
          </a:xfrm>
          <a:prstGeom prst="line">
            <a:avLst/>
          </a:prstGeom>
        </p:spPr>
        <p:style>
          <a:lnRef idx="2">
            <a:schemeClr val="dk1"/>
          </a:lnRef>
          <a:fillRef idx="0">
            <a:schemeClr val="dk1"/>
          </a:fillRef>
          <a:effectRef idx="1">
            <a:schemeClr val="dk1"/>
          </a:effectRef>
          <a:fontRef idx="minor">
            <a:schemeClr val="tx1"/>
          </a:fontRef>
        </p:style>
      </p:cxnSp>
      <p:cxnSp>
        <p:nvCxnSpPr>
          <p:cNvPr id="34" name="Connettore diritto 33">
            <a:extLst>
              <a:ext uri="{FF2B5EF4-FFF2-40B4-BE49-F238E27FC236}">
                <a16:creationId xmlns:a16="http://schemas.microsoft.com/office/drawing/2014/main" id="{16D5CE60-BDA8-5061-31E4-5481AEA436B5}"/>
              </a:ext>
            </a:extLst>
          </p:cNvPr>
          <p:cNvCxnSpPr>
            <a:cxnSpLocks/>
          </p:cNvCxnSpPr>
          <p:nvPr/>
        </p:nvCxnSpPr>
        <p:spPr>
          <a:xfrm>
            <a:off x="1752741" y="3071934"/>
            <a:ext cx="0" cy="406763"/>
          </a:xfrm>
          <a:prstGeom prst="line">
            <a:avLst/>
          </a:prstGeom>
        </p:spPr>
        <p:style>
          <a:lnRef idx="2">
            <a:schemeClr val="dk1"/>
          </a:lnRef>
          <a:fillRef idx="0">
            <a:schemeClr val="dk1"/>
          </a:fillRef>
          <a:effectRef idx="1">
            <a:schemeClr val="dk1"/>
          </a:effectRef>
          <a:fontRef idx="minor">
            <a:schemeClr val="tx1"/>
          </a:fontRef>
        </p:style>
      </p:cxnSp>
      <p:cxnSp>
        <p:nvCxnSpPr>
          <p:cNvPr id="39" name="Connettore diritto 38">
            <a:extLst>
              <a:ext uri="{FF2B5EF4-FFF2-40B4-BE49-F238E27FC236}">
                <a16:creationId xmlns:a16="http://schemas.microsoft.com/office/drawing/2014/main" id="{F0658045-E4AB-0470-57FF-4A2D58CC0D78}"/>
              </a:ext>
            </a:extLst>
          </p:cNvPr>
          <p:cNvCxnSpPr>
            <a:cxnSpLocks/>
          </p:cNvCxnSpPr>
          <p:nvPr/>
        </p:nvCxnSpPr>
        <p:spPr>
          <a:xfrm>
            <a:off x="4334917" y="3467856"/>
            <a:ext cx="3198875" cy="0"/>
          </a:xfrm>
          <a:prstGeom prst="line">
            <a:avLst/>
          </a:prstGeom>
        </p:spPr>
        <p:style>
          <a:lnRef idx="2">
            <a:schemeClr val="dk1"/>
          </a:lnRef>
          <a:fillRef idx="0">
            <a:schemeClr val="dk1"/>
          </a:fillRef>
          <a:effectRef idx="1">
            <a:schemeClr val="dk1"/>
          </a:effectRef>
          <a:fontRef idx="minor">
            <a:schemeClr val="tx1"/>
          </a:fontRef>
        </p:style>
      </p:cxnSp>
      <p:cxnSp>
        <p:nvCxnSpPr>
          <p:cNvPr id="49" name="Connettore diritto 48">
            <a:extLst>
              <a:ext uri="{FF2B5EF4-FFF2-40B4-BE49-F238E27FC236}">
                <a16:creationId xmlns:a16="http://schemas.microsoft.com/office/drawing/2014/main" id="{7345B5B4-C53A-3EF0-BC34-0FF87A69F57B}"/>
              </a:ext>
            </a:extLst>
          </p:cNvPr>
          <p:cNvCxnSpPr>
            <a:cxnSpLocks/>
          </p:cNvCxnSpPr>
          <p:nvPr/>
        </p:nvCxnSpPr>
        <p:spPr>
          <a:xfrm>
            <a:off x="5017288" y="4543391"/>
            <a:ext cx="4890859" cy="0"/>
          </a:xfrm>
          <a:prstGeom prst="line">
            <a:avLst/>
          </a:prstGeom>
        </p:spPr>
        <p:style>
          <a:lnRef idx="2">
            <a:schemeClr val="dk1"/>
          </a:lnRef>
          <a:fillRef idx="0">
            <a:schemeClr val="dk1"/>
          </a:fillRef>
          <a:effectRef idx="1">
            <a:schemeClr val="dk1"/>
          </a:effectRef>
          <a:fontRef idx="minor">
            <a:schemeClr val="tx1"/>
          </a:fontRef>
        </p:style>
      </p:cxnSp>
      <p:sp>
        <p:nvSpPr>
          <p:cNvPr id="60" name="Rettangolo con angoli arrotondati 59">
            <a:extLst>
              <a:ext uri="{FF2B5EF4-FFF2-40B4-BE49-F238E27FC236}">
                <a16:creationId xmlns:a16="http://schemas.microsoft.com/office/drawing/2014/main" id="{FC2950EF-5622-87F8-EB9E-13A5E9075269}"/>
              </a:ext>
            </a:extLst>
          </p:cNvPr>
          <p:cNvSpPr/>
          <p:nvPr/>
        </p:nvSpPr>
        <p:spPr>
          <a:xfrm>
            <a:off x="6661491" y="1270587"/>
            <a:ext cx="1168682" cy="655637"/>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0:</a:t>
            </a:r>
            <a:br>
              <a:rPr lang="it-IT" sz="1000" dirty="0"/>
            </a:br>
            <a:r>
              <a:rPr lang="it-IT" sz="1000" dirty="0"/>
              <a:t>In </a:t>
            </a:r>
            <a:r>
              <a:rPr lang="it-IT" sz="1000" dirty="0" err="1"/>
              <a:t>order</a:t>
            </a:r>
            <a:r>
              <a:rPr lang="it-IT" sz="1000" dirty="0"/>
              <a:t> 1,2 </a:t>
            </a:r>
            <a:r>
              <a:rPr lang="it-IT" sz="1000" dirty="0" err="1"/>
              <a:t>Then</a:t>
            </a:r>
            <a:r>
              <a:rPr lang="it-IT" sz="1000" dirty="0"/>
              <a:t>, </a:t>
            </a:r>
            <a:r>
              <a:rPr lang="it-IT" sz="1000" dirty="0" err="1"/>
              <a:t>if</a:t>
            </a:r>
            <a:r>
              <a:rPr lang="it-IT" sz="1000" dirty="0"/>
              <a:t> no, do 3 </a:t>
            </a:r>
            <a:r>
              <a:rPr lang="it-IT" sz="1000" dirty="0" err="1"/>
              <a:t>Then</a:t>
            </a:r>
            <a:r>
              <a:rPr lang="it-IT" sz="1000" dirty="0"/>
              <a:t> do 4</a:t>
            </a:r>
          </a:p>
        </p:txBody>
      </p:sp>
      <p:sp>
        <p:nvSpPr>
          <p:cNvPr id="61" name="Rettangolo con angoli arrotondati 60">
            <a:extLst>
              <a:ext uri="{FF2B5EF4-FFF2-40B4-BE49-F238E27FC236}">
                <a16:creationId xmlns:a16="http://schemas.microsoft.com/office/drawing/2014/main" id="{C9312AB8-1DFF-400C-8118-F323A9B17676}"/>
              </a:ext>
            </a:extLst>
          </p:cNvPr>
          <p:cNvSpPr/>
          <p:nvPr/>
        </p:nvSpPr>
        <p:spPr>
          <a:xfrm>
            <a:off x="1399503" y="1641998"/>
            <a:ext cx="1200814" cy="54964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1:</a:t>
            </a:r>
            <a:br>
              <a:rPr lang="it-IT" sz="1000" dirty="0"/>
            </a:br>
            <a:r>
              <a:rPr lang="it-IT" sz="1000" dirty="0"/>
              <a:t>In </a:t>
            </a:r>
            <a:r>
              <a:rPr lang="it-IT" sz="1000" dirty="0" err="1"/>
              <a:t>order</a:t>
            </a:r>
            <a:r>
              <a:rPr lang="it-IT" sz="1000" dirty="0"/>
              <a:t> 2.1,2.2</a:t>
            </a:r>
          </a:p>
        </p:txBody>
      </p:sp>
      <p:sp>
        <p:nvSpPr>
          <p:cNvPr id="62" name="Rettangolo con angoli arrotondati 61">
            <a:extLst>
              <a:ext uri="{FF2B5EF4-FFF2-40B4-BE49-F238E27FC236}">
                <a16:creationId xmlns:a16="http://schemas.microsoft.com/office/drawing/2014/main" id="{CF96C412-4EEE-FCCB-9208-6447A511FE12}"/>
              </a:ext>
            </a:extLst>
          </p:cNvPr>
          <p:cNvSpPr/>
          <p:nvPr/>
        </p:nvSpPr>
        <p:spPr>
          <a:xfrm>
            <a:off x="8178201" y="5367308"/>
            <a:ext cx="957775" cy="37969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3.3:</a:t>
            </a:r>
          </a:p>
          <a:p>
            <a:pPr algn="ctr"/>
            <a:r>
              <a:rPr lang="it-IT" sz="1000" dirty="0"/>
              <a:t>3.3.1 or 3.3.2</a:t>
            </a:r>
          </a:p>
        </p:txBody>
      </p:sp>
      <p:sp>
        <p:nvSpPr>
          <p:cNvPr id="63" name="Rettangolo con angoli arrotondati 62">
            <a:extLst>
              <a:ext uri="{FF2B5EF4-FFF2-40B4-BE49-F238E27FC236}">
                <a16:creationId xmlns:a16="http://schemas.microsoft.com/office/drawing/2014/main" id="{BCFBFD26-5583-63BB-41E8-86DD0D46432C}"/>
              </a:ext>
            </a:extLst>
          </p:cNvPr>
          <p:cNvSpPr/>
          <p:nvPr/>
        </p:nvSpPr>
        <p:spPr>
          <a:xfrm>
            <a:off x="8041182" y="1659316"/>
            <a:ext cx="1231814" cy="54964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3:</a:t>
            </a:r>
            <a:br>
              <a:rPr lang="it-IT" sz="1000" dirty="0"/>
            </a:br>
            <a:r>
              <a:rPr lang="it-IT" sz="1000" dirty="0"/>
              <a:t>Do 3.1,3.2,3.3 </a:t>
            </a:r>
            <a:r>
              <a:rPr lang="it-IT" sz="1000" dirty="0" err="1"/>
              <a:t>until</a:t>
            </a:r>
            <a:r>
              <a:rPr lang="it-IT" sz="1000" dirty="0"/>
              <a:t> money </a:t>
            </a:r>
            <a:r>
              <a:rPr lang="it-IT" sz="1000" dirty="0" err="1"/>
              <a:t>is</a:t>
            </a:r>
            <a:r>
              <a:rPr lang="it-IT" sz="1000" dirty="0"/>
              <a:t> </a:t>
            </a:r>
            <a:r>
              <a:rPr lang="it-IT" sz="1000" dirty="0" err="1"/>
              <a:t>enough</a:t>
            </a:r>
            <a:endParaRPr lang="it-IT" sz="1000" dirty="0"/>
          </a:p>
        </p:txBody>
      </p:sp>
      <p:sp>
        <p:nvSpPr>
          <p:cNvPr id="27" name="Rettangolo con angoli arrotondati 26">
            <a:extLst>
              <a:ext uri="{FF2B5EF4-FFF2-40B4-BE49-F238E27FC236}">
                <a16:creationId xmlns:a16="http://schemas.microsoft.com/office/drawing/2014/main" id="{E1E34D1F-47C6-4F81-BAAA-FD2DB2B89FA3}"/>
              </a:ext>
            </a:extLst>
          </p:cNvPr>
          <p:cNvSpPr/>
          <p:nvPr/>
        </p:nvSpPr>
        <p:spPr>
          <a:xfrm>
            <a:off x="886942" y="4799285"/>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1.1.1: Check an app</a:t>
            </a:r>
          </a:p>
        </p:txBody>
      </p:sp>
      <p:sp>
        <p:nvSpPr>
          <p:cNvPr id="28" name="Rettangolo con angoli arrotondati 27">
            <a:extLst>
              <a:ext uri="{FF2B5EF4-FFF2-40B4-BE49-F238E27FC236}">
                <a16:creationId xmlns:a16="http://schemas.microsoft.com/office/drawing/2014/main" id="{D5B2BE56-B360-B341-F0EE-AA19C11F9D66}"/>
              </a:ext>
            </a:extLst>
          </p:cNvPr>
          <p:cNvSpPr/>
          <p:nvPr/>
        </p:nvSpPr>
        <p:spPr>
          <a:xfrm>
            <a:off x="2524389" y="4799285"/>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1.1.2: Check a </a:t>
            </a:r>
            <a:r>
              <a:rPr lang="it-IT" sz="1400" dirty="0" err="1"/>
              <a:t>physical</a:t>
            </a:r>
            <a:r>
              <a:rPr lang="it-IT" sz="1400" dirty="0"/>
              <a:t> list</a:t>
            </a:r>
          </a:p>
        </p:txBody>
      </p:sp>
      <p:cxnSp>
        <p:nvCxnSpPr>
          <p:cNvPr id="29" name="Connettore diritto 28">
            <a:extLst>
              <a:ext uri="{FF2B5EF4-FFF2-40B4-BE49-F238E27FC236}">
                <a16:creationId xmlns:a16="http://schemas.microsoft.com/office/drawing/2014/main" id="{460EB463-9C29-5B4B-5E41-C46016129D3F}"/>
              </a:ext>
            </a:extLst>
          </p:cNvPr>
          <p:cNvCxnSpPr>
            <a:cxnSpLocks/>
          </p:cNvCxnSpPr>
          <p:nvPr/>
        </p:nvCxnSpPr>
        <p:spPr>
          <a:xfrm>
            <a:off x="886942" y="4741474"/>
            <a:ext cx="3232917" cy="0"/>
          </a:xfrm>
          <a:prstGeom prst="line">
            <a:avLst/>
          </a:prstGeom>
        </p:spPr>
        <p:style>
          <a:lnRef idx="2">
            <a:schemeClr val="dk1"/>
          </a:lnRef>
          <a:fillRef idx="0">
            <a:schemeClr val="dk1"/>
          </a:fillRef>
          <a:effectRef idx="1">
            <a:schemeClr val="dk1"/>
          </a:effectRef>
          <a:fontRef idx="minor">
            <a:schemeClr val="tx1"/>
          </a:fontRef>
        </p:style>
      </p:cxnSp>
      <p:cxnSp>
        <p:nvCxnSpPr>
          <p:cNvPr id="43" name="Connettore diritto 42">
            <a:extLst>
              <a:ext uri="{FF2B5EF4-FFF2-40B4-BE49-F238E27FC236}">
                <a16:creationId xmlns:a16="http://schemas.microsoft.com/office/drawing/2014/main" id="{DA0DF679-AE67-1545-2288-31C4E797233A}"/>
              </a:ext>
            </a:extLst>
          </p:cNvPr>
          <p:cNvCxnSpPr>
            <a:cxnSpLocks/>
          </p:cNvCxnSpPr>
          <p:nvPr/>
        </p:nvCxnSpPr>
        <p:spPr>
          <a:xfrm>
            <a:off x="4920946" y="3071813"/>
            <a:ext cx="2532" cy="406744"/>
          </a:xfrm>
          <a:prstGeom prst="line">
            <a:avLst/>
          </a:prstGeom>
        </p:spPr>
        <p:style>
          <a:lnRef idx="2">
            <a:schemeClr val="dk1"/>
          </a:lnRef>
          <a:fillRef idx="0">
            <a:schemeClr val="dk1"/>
          </a:fillRef>
          <a:effectRef idx="1">
            <a:schemeClr val="dk1"/>
          </a:effectRef>
          <a:fontRef idx="minor">
            <a:schemeClr val="tx1"/>
          </a:fontRef>
        </p:style>
      </p:cxnSp>
      <p:cxnSp>
        <p:nvCxnSpPr>
          <p:cNvPr id="45" name="Connettore diritto 44">
            <a:extLst>
              <a:ext uri="{FF2B5EF4-FFF2-40B4-BE49-F238E27FC236}">
                <a16:creationId xmlns:a16="http://schemas.microsoft.com/office/drawing/2014/main" id="{1D95A333-94EC-321E-5DB6-B1FFD39A42E5}"/>
              </a:ext>
            </a:extLst>
          </p:cNvPr>
          <p:cNvCxnSpPr>
            <a:cxnSpLocks/>
          </p:cNvCxnSpPr>
          <p:nvPr/>
        </p:nvCxnSpPr>
        <p:spPr>
          <a:xfrm>
            <a:off x="1683486" y="4280500"/>
            <a:ext cx="1191" cy="460974"/>
          </a:xfrm>
          <a:prstGeom prst="line">
            <a:avLst/>
          </a:prstGeom>
        </p:spPr>
        <p:style>
          <a:lnRef idx="2">
            <a:schemeClr val="dk1"/>
          </a:lnRef>
          <a:fillRef idx="0">
            <a:schemeClr val="dk1"/>
          </a:fillRef>
          <a:effectRef idx="1">
            <a:schemeClr val="dk1"/>
          </a:effectRef>
          <a:fontRef idx="minor">
            <a:schemeClr val="tx1"/>
          </a:fontRef>
        </p:style>
      </p:cxnSp>
      <p:sp>
        <p:nvSpPr>
          <p:cNvPr id="83" name="Rettangolo con angoli arrotondati 82">
            <a:extLst>
              <a:ext uri="{FF2B5EF4-FFF2-40B4-BE49-F238E27FC236}">
                <a16:creationId xmlns:a16="http://schemas.microsoft.com/office/drawing/2014/main" id="{0D9CA9E4-7862-5256-44BE-59BF90F2708D}"/>
              </a:ext>
            </a:extLst>
          </p:cNvPr>
          <p:cNvSpPr/>
          <p:nvPr/>
        </p:nvSpPr>
        <p:spPr>
          <a:xfrm>
            <a:off x="1231285" y="6014577"/>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2.1.1: Check </a:t>
            </a:r>
            <a:r>
              <a:rPr lang="it-IT" sz="1400" dirty="0" err="1"/>
              <a:t>your</a:t>
            </a:r>
            <a:r>
              <a:rPr lang="it-IT" sz="1400" dirty="0"/>
              <a:t> cash</a:t>
            </a:r>
          </a:p>
        </p:txBody>
      </p:sp>
      <p:sp>
        <p:nvSpPr>
          <p:cNvPr id="84" name="Rettangolo con angoli arrotondati 83">
            <a:extLst>
              <a:ext uri="{FF2B5EF4-FFF2-40B4-BE49-F238E27FC236}">
                <a16:creationId xmlns:a16="http://schemas.microsoft.com/office/drawing/2014/main" id="{94FD6EE0-72E0-640C-7F0F-0747CAC4EA9C}"/>
              </a:ext>
            </a:extLst>
          </p:cNvPr>
          <p:cNvSpPr/>
          <p:nvPr/>
        </p:nvSpPr>
        <p:spPr>
          <a:xfrm>
            <a:off x="2922975" y="6014577"/>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2.1.2: Check </a:t>
            </a:r>
            <a:r>
              <a:rPr lang="it-IT" sz="1400" dirty="0" err="1"/>
              <a:t>your</a:t>
            </a:r>
            <a:r>
              <a:rPr lang="it-IT" sz="1400" dirty="0"/>
              <a:t> bank account</a:t>
            </a:r>
          </a:p>
        </p:txBody>
      </p:sp>
      <p:cxnSp>
        <p:nvCxnSpPr>
          <p:cNvPr id="85" name="Connettore diritto 84">
            <a:extLst>
              <a:ext uri="{FF2B5EF4-FFF2-40B4-BE49-F238E27FC236}">
                <a16:creationId xmlns:a16="http://schemas.microsoft.com/office/drawing/2014/main" id="{A6ADDA1D-02BA-4722-3103-7676834D79A7}"/>
              </a:ext>
            </a:extLst>
          </p:cNvPr>
          <p:cNvCxnSpPr>
            <a:cxnSpLocks/>
          </p:cNvCxnSpPr>
          <p:nvPr/>
        </p:nvCxnSpPr>
        <p:spPr>
          <a:xfrm>
            <a:off x="1294346" y="5946065"/>
            <a:ext cx="3198875" cy="0"/>
          </a:xfrm>
          <a:prstGeom prst="line">
            <a:avLst/>
          </a:prstGeom>
        </p:spPr>
        <p:style>
          <a:lnRef idx="2">
            <a:schemeClr val="dk1"/>
          </a:lnRef>
          <a:fillRef idx="0">
            <a:schemeClr val="dk1"/>
          </a:fillRef>
          <a:effectRef idx="1">
            <a:schemeClr val="dk1"/>
          </a:effectRef>
          <a:fontRef idx="minor">
            <a:schemeClr val="tx1"/>
          </a:fontRef>
        </p:style>
      </p:cxnSp>
      <p:sp>
        <p:nvSpPr>
          <p:cNvPr id="95" name="Rettangolo con angoli arrotondati 94">
            <a:extLst>
              <a:ext uri="{FF2B5EF4-FFF2-40B4-BE49-F238E27FC236}">
                <a16:creationId xmlns:a16="http://schemas.microsoft.com/office/drawing/2014/main" id="{0BCD9F92-C7DB-EDA6-E338-16C940C22A9A}"/>
              </a:ext>
            </a:extLst>
          </p:cNvPr>
          <p:cNvSpPr/>
          <p:nvPr/>
        </p:nvSpPr>
        <p:spPr>
          <a:xfrm>
            <a:off x="4614665" y="6014577"/>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2.2.1: Check with an app</a:t>
            </a:r>
          </a:p>
        </p:txBody>
      </p:sp>
      <p:sp>
        <p:nvSpPr>
          <p:cNvPr id="96" name="Rettangolo con angoli arrotondati 95">
            <a:extLst>
              <a:ext uri="{FF2B5EF4-FFF2-40B4-BE49-F238E27FC236}">
                <a16:creationId xmlns:a16="http://schemas.microsoft.com/office/drawing/2014/main" id="{6F5B05C2-398F-7B65-DA49-92D472E6F740}"/>
              </a:ext>
            </a:extLst>
          </p:cNvPr>
          <p:cNvSpPr/>
          <p:nvPr/>
        </p:nvSpPr>
        <p:spPr>
          <a:xfrm>
            <a:off x="6306355" y="6014577"/>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2.2.2: Check a list</a:t>
            </a:r>
          </a:p>
        </p:txBody>
      </p:sp>
      <p:cxnSp>
        <p:nvCxnSpPr>
          <p:cNvPr id="97" name="Connettore diritto 96">
            <a:extLst>
              <a:ext uri="{FF2B5EF4-FFF2-40B4-BE49-F238E27FC236}">
                <a16:creationId xmlns:a16="http://schemas.microsoft.com/office/drawing/2014/main" id="{A80B6613-0AA8-16F2-2D0C-B38351A468F3}"/>
              </a:ext>
            </a:extLst>
          </p:cNvPr>
          <p:cNvCxnSpPr>
            <a:cxnSpLocks/>
          </p:cNvCxnSpPr>
          <p:nvPr/>
        </p:nvCxnSpPr>
        <p:spPr>
          <a:xfrm>
            <a:off x="4677726" y="5946065"/>
            <a:ext cx="3198875" cy="0"/>
          </a:xfrm>
          <a:prstGeom prst="line">
            <a:avLst/>
          </a:prstGeom>
        </p:spPr>
        <p:style>
          <a:lnRef idx="2">
            <a:schemeClr val="dk1"/>
          </a:lnRef>
          <a:fillRef idx="0">
            <a:schemeClr val="dk1"/>
          </a:fillRef>
          <a:effectRef idx="1">
            <a:schemeClr val="dk1"/>
          </a:effectRef>
          <a:fontRef idx="minor">
            <a:schemeClr val="tx1"/>
          </a:fontRef>
        </p:style>
      </p:cxnSp>
      <p:sp>
        <p:nvSpPr>
          <p:cNvPr id="98" name="Rettangolo con angoli arrotondati 97">
            <a:extLst>
              <a:ext uri="{FF2B5EF4-FFF2-40B4-BE49-F238E27FC236}">
                <a16:creationId xmlns:a16="http://schemas.microsoft.com/office/drawing/2014/main" id="{B15EED69-FB4E-C489-ABAE-A1302E0B9667}"/>
              </a:ext>
            </a:extLst>
          </p:cNvPr>
          <p:cNvSpPr/>
          <p:nvPr/>
        </p:nvSpPr>
        <p:spPr>
          <a:xfrm>
            <a:off x="8487683" y="6028867"/>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3.3.1: Use an app</a:t>
            </a:r>
          </a:p>
        </p:txBody>
      </p:sp>
      <p:sp>
        <p:nvSpPr>
          <p:cNvPr id="99" name="Rettangolo con angoli arrotondati 98">
            <a:extLst>
              <a:ext uri="{FF2B5EF4-FFF2-40B4-BE49-F238E27FC236}">
                <a16:creationId xmlns:a16="http://schemas.microsoft.com/office/drawing/2014/main" id="{05D04A51-182C-DB90-3AF0-77B4C3EB36E0}"/>
              </a:ext>
            </a:extLst>
          </p:cNvPr>
          <p:cNvSpPr/>
          <p:nvPr/>
        </p:nvSpPr>
        <p:spPr>
          <a:xfrm>
            <a:off x="10179373" y="6028867"/>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3.3.2: Write </a:t>
            </a:r>
            <a:r>
              <a:rPr lang="it-IT" sz="1400" dirty="0" err="1"/>
              <a:t>it</a:t>
            </a:r>
            <a:r>
              <a:rPr lang="it-IT" sz="1400" dirty="0"/>
              <a:t> down</a:t>
            </a:r>
          </a:p>
        </p:txBody>
      </p:sp>
      <p:cxnSp>
        <p:nvCxnSpPr>
          <p:cNvPr id="100" name="Connettore diritto 99">
            <a:extLst>
              <a:ext uri="{FF2B5EF4-FFF2-40B4-BE49-F238E27FC236}">
                <a16:creationId xmlns:a16="http://schemas.microsoft.com/office/drawing/2014/main" id="{61F0550E-7339-7956-563C-37827351D7FD}"/>
              </a:ext>
            </a:extLst>
          </p:cNvPr>
          <p:cNvCxnSpPr>
            <a:cxnSpLocks/>
          </p:cNvCxnSpPr>
          <p:nvPr/>
        </p:nvCxnSpPr>
        <p:spPr>
          <a:xfrm>
            <a:off x="8550744" y="5960355"/>
            <a:ext cx="3198875" cy="0"/>
          </a:xfrm>
          <a:prstGeom prst="line">
            <a:avLst/>
          </a:prstGeom>
        </p:spPr>
        <p:style>
          <a:lnRef idx="2">
            <a:schemeClr val="dk1"/>
          </a:lnRef>
          <a:fillRef idx="0">
            <a:schemeClr val="dk1"/>
          </a:fillRef>
          <a:effectRef idx="1">
            <a:schemeClr val="dk1"/>
          </a:effectRef>
          <a:fontRef idx="minor">
            <a:schemeClr val="tx1"/>
          </a:fontRef>
        </p:style>
      </p:cxnSp>
      <p:cxnSp>
        <p:nvCxnSpPr>
          <p:cNvPr id="109" name="Connettore diritto 108">
            <a:extLst>
              <a:ext uri="{FF2B5EF4-FFF2-40B4-BE49-F238E27FC236}">
                <a16:creationId xmlns:a16="http://schemas.microsoft.com/office/drawing/2014/main" id="{7E22D0AE-176A-2ABC-501C-0DFED61E4855}"/>
              </a:ext>
            </a:extLst>
          </p:cNvPr>
          <p:cNvCxnSpPr>
            <a:cxnSpLocks/>
          </p:cNvCxnSpPr>
          <p:nvPr/>
        </p:nvCxnSpPr>
        <p:spPr>
          <a:xfrm>
            <a:off x="9168915" y="5338759"/>
            <a:ext cx="0" cy="621596"/>
          </a:xfrm>
          <a:prstGeom prst="line">
            <a:avLst/>
          </a:prstGeom>
        </p:spPr>
        <p:style>
          <a:lnRef idx="2">
            <a:schemeClr val="dk1"/>
          </a:lnRef>
          <a:fillRef idx="0">
            <a:schemeClr val="dk1"/>
          </a:fillRef>
          <a:effectRef idx="1">
            <a:schemeClr val="dk1"/>
          </a:effectRef>
          <a:fontRef idx="minor">
            <a:schemeClr val="tx1"/>
          </a:fontRef>
        </p:style>
      </p:cxnSp>
      <p:sp>
        <p:nvSpPr>
          <p:cNvPr id="156" name="Rettangolo con angoli arrotondati 155">
            <a:extLst>
              <a:ext uri="{FF2B5EF4-FFF2-40B4-BE49-F238E27FC236}">
                <a16:creationId xmlns:a16="http://schemas.microsoft.com/office/drawing/2014/main" id="{5FC7562C-41F1-AE37-6F62-5F8EFA644DE6}"/>
              </a:ext>
            </a:extLst>
          </p:cNvPr>
          <p:cNvSpPr/>
          <p:nvPr/>
        </p:nvSpPr>
        <p:spPr>
          <a:xfrm>
            <a:off x="1784814" y="3102691"/>
            <a:ext cx="936731" cy="361577"/>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1.1:</a:t>
            </a:r>
            <a:br>
              <a:rPr lang="it-IT" sz="1000" dirty="0"/>
            </a:br>
            <a:r>
              <a:rPr lang="it-IT" sz="1000" dirty="0"/>
              <a:t>1.1.1 or 1.1.2</a:t>
            </a:r>
          </a:p>
        </p:txBody>
      </p:sp>
      <p:sp>
        <p:nvSpPr>
          <p:cNvPr id="157" name="Rettangolo con angoli arrotondati 156">
            <a:extLst>
              <a:ext uri="{FF2B5EF4-FFF2-40B4-BE49-F238E27FC236}">
                <a16:creationId xmlns:a16="http://schemas.microsoft.com/office/drawing/2014/main" id="{D182F1A1-934E-B34E-941C-98060B0D9A2E}"/>
              </a:ext>
            </a:extLst>
          </p:cNvPr>
          <p:cNvSpPr/>
          <p:nvPr/>
        </p:nvSpPr>
        <p:spPr>
          <a:xfrm>
            <a:off x="4968293" y="3091927"/>
            <a:ext cx="1175133" cy="361577"/>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2.1: </a:t>
            </a:r>
          </a:p>
          <a:p>
            <a:pPr algn="ctr"/>
            <a:r>
              <a:rPr lang="it-IT" sz="1000" dirty="0"/>
              <a:t>2.1.1 and/or 3.1.2</a:t>
            </a:r>
          </a:p>
        </p:txBody>
      </p:sp>
      <p:sp>
        <p:nvSpPr>
          <p:cNvPr id="158" name="Rettangolo con angoli arrotondati 157">
            <a:extLst>
              <a:ext uri="{FF2B5EF4-FFF2-40B4-BE49-F238E27FC236}">
                <a16:creationId xmlns:a16="http://schemas.microsoft.com/office/drawing/2014/main" id="{42A65B03-2753-98FD-880A-CCE1F54E359D}"/>
              </a:ext>
            </a:extLst>
          </p:cNvPr>
          <p:cNvSpPr/>
          <p:nvPr/>
        </p:nvSpPr>
        <p:spPr>
          <a:xfrm>
            <a:off x="6307029" y="3086752"/>
            <a:ext cx="1022733" cy="361577"/>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2.2:</a:t>
            </a:r>
          </a:p>
          <a:p>
            <a:pPr algn="ctr"/>
            <a:r>
              <a:rPr lang="it-IT" sz="1000" dirty="0"/>
              <a:t>2.2.1 or 2.2.2</a:t>
            </a:r>
          </a:p>
        </p:txBody>
      </p:sp>
      <p:sp>
        <p:nvSpPr>
          <p:cNvPr id="5" name="Rettangolo con angoli arrotondati 4">
            <a:extLst>
              <a:ext uri="{FF2B5EF4-FFF2-40B4-BE49-F238E27FC236}">
                <a16:creationId xmlns:a16="http://schemas.microsoft.com/office/drawing/2014/main" id="{BD92E445-30CE-EFE6-73AF-CAF60F3A925D}"/>
              </a:ext>
            </a:extLst>
          </p:cNvPr>
          <p:cNvSpPr/>
          <p:nvPr/>
        </p:nvSpPr>
        <p:spPr>
          <a:xfrm>
            <a:off x="8465766" y="3525846"/>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4.1: Set up an </a:t>
            </a:r>
            <a:r>
              <a:rPr lang="it-IT" sz="1400" dirty="0" err="1"/>
              <a:t>appointment</a:t>
            </a:r>
            <a:endParaRPr lang="it-IT" sz="1400" dirty="0"/>
          </a:p>
        </p:txBody>
      </p:sp>
      <p:sp>
        <p:nvSpPr>
          <p:cNvPr id="13" name="Rettangolo con angoli arrotondati 12">
            <a:extLst>
              <a:ext uri="{FF2B5EF4-FFF2-40B4-BE49-F238E27FC236}">
                <a16:creationId xmlns:a16="http://schemas.microsoft.com/office/drawing/2014/main" id="{B98F3997-9ED6-DD52-7C01-BC107D74B31A}"/>
              </a:ext>
            </a:extLst>
          </p:cNvPr>
          <p:cNvSpPr/>
          <p:nvPr/>
        </p:nvSpPr>
        <p:spPr>
          <a:xfrm>
            <a:off x="10166444" y="3525846"/>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4.2:  </a:t>
            </a:r>
            <a:r>
              <a:rPr lang="it-IT" sz="1400" dirty="0" err="1"/>
              <a:t>Pay</a:t>
            </a:r>
            <a:r>
              <a:rPr lang="it-IT" sz="1400" dirty="0"/>
              <a:t> with bank account</a:t>
            </a:r>
          </a:p>
        </p:txBody>
      </p:sp>
      <p:cxnSp>
        <p:nvCxnSpPr>
          <p:cNvPr id="14" name="Connettore diritto 13">
            <a:extLst>
              <a:ext uri="{FF2B5EF4-FFF2-40B4-BE49-F238E27FC236}">
                <a16:creationId xmlns:a16="http://schemas.microsoft.com/office/drawing/2014/main" id="{2FBF605B-DE41-5590-DD7E-A336D57F5AC0}"/>
              </a:ext>
            </a:extLst>
          </p:cNvPr>
          <p:cNvCxnSpPr>
            <a:cxnSpLocks/>
          </p:cNvCxnSpPr>
          <p:nvPr/>
        </p:nvCxnSpPr>
        <p:spPr>
          <a:xfrm>
            <a:off x="8465766" y="3468035"/>
            <a:ext cx="3296148" cy="0"/>
          </a:xfrm>
          <a:prstGeom prst="line">
            <a:avLst/>
          </a:prstGeom>
        </p:spPr>
        <p:style>
          <a:lnRef idx="2">
            <a:schemeClr val="dk1"/>
          </a:lnRef>
          <a:fillRef idx="0">
            <a:schemeClr val="dk1"/>
          </a:fillRef>
          <a:effectRef idx="1">
            <a:schemeClr val="dk1"/>
          </a:effectRef>
          <a:fontRef idx="minor">
            <a:schemeClr val="tx1"/>
          </a:fontRef>
        </p:style>
      </p:cxnSp>
      <p:sp>
        <p:nvSpPr>
          <p:cNvPr id="22" name="Rettangolo con angoli arrotondati 21">
            <a:extLst>
              <a:ext uri="{FF2B5EF4-FFF2-40B4-BE49-F238E27FC236}">
                <a16:creationId xmlns:a16="http://schemas.microsoft.com/office/drawing/2014/main" id="{FAD8ABD3-C7E0-1000-71E5-716F02D063FE}"/>
              </a:ext>
            </a:extLst>
          </p:cNvPr>
          <p:cNvSpPr/>
          <p:nvPr/>
        </p:nvSpPr>
        <p:spPr>
          <a:xfrm>
            <a:off x="10259567" y="4617728"/>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4.1.1 </a:t>
            </a:r>
            <a:r>
              <a:rPr lang="it-IT" sz="1400" dirty="0" err="1"/>
              <a:t>Pay</a:t>
            </a:r>
            <a:r>
              <a:rPr lang="it-IT" sz="1400" dirty="0"/>
              <a:t> with cash</a:t>
            </a:r>
          </a:p>
        </p:txBody>
      </p:sp>
      <p:cxnSp>
        <p:nvCxnSpPr>
          <p:cNvPr id="40" name="Connettore a gomito 39">
            <a:extLst>
              <a:ext uri="{FF2B5EF4-FFF2-40B4-BE49-F238E27FC236}">
                <a16:creationId xmlns:a16="http://schemas.microsoft.com/office/drawing/2014/main" id="{B381349C-2719-B87D-C6FE-5B024D1A51CD}"/>
              </a:ext>
            </a:extLst>
          </p:cNvPr>
          <p:cNvCxnSpPr>
            <a:cxnSpLocks/>
          </p:cNvCxnSpPr>
          <p:nvPr/>
        </p:nvCxnSpPr>
        <p:spPr>
          <a:xfrm rot="5400000" flipH="1" flipV="1">
            <a:off x="4711431" y="4397195"/>
            <a:ext cx="1649473" cy="1448268"/>
          </a:xfrm>
          <a:prstGeom prst="bentConnector3">
            <a:avLst>
              <a:gd name="adj1" fmla="val 90526"/>
            </a:avLst>
          </a:prstGeom>
        </p:spPr>
        <p:style>
          <a:lnRef idx="2">
            <a:schemeClr val="dk1"/>
          </a:lnRef>
          <a:fillRef idx="0">
            <a:schemeClr val="dk1"/>
          </a:fillRef>
          <a:effectRef idx="1">
            <a:schemeClr val="dk1"/>
          </a:effectRef>
          <a:fontRef idx="minor">
            <a:schemeClr val="tx1"/>
          </a:fontRef>
        </p:style>
      </p:cxnSp>
      <p:cxnSp>
        <p:nvCxnSpPr>
          <p:cNvPr id="55" name="Connettore diritto 54">
            <a:extLst>
              <a:ext uri="{FF2B5EF4-FFF2-40B4-BE49-F238E27FC236}">
                <a16:creationId xmlns:a16="http://schemas.microsoft.com/office/drawing/2014/main" id="{67CE8E24-2AB0-6C00-FF36-A3744E12C291}"/>
              </a:ext>
            </a:extLst>
          </p:cNvPr>
          <p:cNvCxnSpPr>
            <a:cxnSpLocks/>
          </p:cNvCxnSpPr>
          <p:nvPr/>
        </p:nvCxnSpPr>
        <p:spPr>
          <a:xfrm>
            <a:off x="4409750" y="4269978"/>
            <a:ext cx="0" cy="1690377"/>
          </a:xfrm>
          <a:prstGeom prst="line">
            <a:avLst/>
          </a:prstGeom>
        </p:spPr>
        <p:style>
          <a:lnRef idx="2">
            <a:schemeClr val="dk1"/>
          </a:lnRef>
          <a:fillRef idx="0">
            <a:schemeClr val="dk1"/>
          </a:fillRef>
          <a:effectRef idx="1">
            <a:schemeClr val="dk1"/>
          </a:effectRef>
          <a:fontRef idx="minor">
            <a:schemeClr val="tx1"/>
          </a:fontRef>
        </p:style>
      </p:cxnSp>
      <p:cxnSp>
        <p:nvCxnSpPr>
          <p:cNvPr id="64" name="Connettore diritto 63">
            <a:extLst>
              <a:ext uri="{FF2B5EF4-FFF2-40B4-BE49-F238E27FC236}">
                <a16:creationId xmlns:a16="http://schemas.microsoft.com/office/drawing/2014/main" id="{BC6B77A4-09B3-B0E6-86A0-5F4C8A78A8AF}"/>
              </a:ext>
            </a:extLst>
          </p:cNvPr>
          <p:cNvCxnSpPr>
            <a:cxnSpLocks/>
          </p:cNvCxnSpPr>
          <p:nvPr/>
        </p:nvCxnSpPr>
        <p:spPr>
          <a:xfrm>
            <a:off x="10911575" y="3068116"/>
            <a:ext cx="2532" cy="406744"/>
          </a:xfrm>
          <a:prstGeom prst="line">
            <a:avLst/>
          </a:prstGeom>
        </p:spPr>
        <p:style>
          <a:lnRef idx="2">
            <a:schemeClr val="dk1"/>
          </a:lnRef>
          <a:fillRef idx="0">
            <a:schemeClr val="dk1"/>
          </a:fillRef>
          <a:effectRef idx="1">
            <a:schemeClr val="dk1"/>
          </a:effectRef>
          <a:fontRef idx="minor">
            <a:schemeClr val="tx1"/>
          </a:fontRef>
        </p:style>
      </p:cxnSp>
      <p:cxnSp>
        <p:nvCxnSpPr>
          <p:cNvPr id="66" name="Connettore diritto 65">
            <a:extLst>
              <a:ext uri="{FF2B5EF4-FFF2-40B4-BE49-F238E27FC236}">
                <a16:creationId xmlns:a16="http://schemas.microsoft.com/office/drawing/2014/main" id="{0794081C-9AE7-1741-CC1A-7732140EB59A}"/>
              </a:ext>
            </a:extLst>
          </p:cNvPr>
          <p:cNvCxnSpPr>
            <a:cxnSpLocks/>
          </p:cNvCxnSpPr>
          <p:nvPr/>
        </p:nvCxnSpPr>
        <p:spPr>
          <a:xfrm>
            <a:off x="10275621" y="4558114"/>
            <a:ext cx="1563361" cy="0"/>
          </a:xfrm>
          <a:prstGeom prst="line">
            <a:avLst/>
          </a:prstGeom>
        </p:spPr>
        <p:style>
          <a:lnRef idx="2">
            <a:schemeClr val="dk1"/>
          </a:lnRef>
          <a:fillRef idx="0">
            <a:schemeClr val="dk1"/>
          </a:fillRef>
          <a:effectRef idx="1">
            <a:schemeClr val="dk1"/>
          </a:effectRef>
          <a:fontRef idx="minor">
            <a:schemeClr val="tx1"/>
          </a:fontRef>
        </p:style>
      </p:cxnSp>
      <p:cxnSp>
        <p:nvCxnSpPr>
          <p:cNvPr id="72" name="Connettore diritto 71">
            <a:extLst>
              <a:ext uri="{FF2B5EF4-FFF2-40B4-BE49-F238E27FC236}">
                <a16:creationId xmlns:a16="http://schemas.microsoft.com/office/drawing/2014/main" id="{114CD89F-7C6C-38A6-2265-076E939BA53C}"/>
              </a:ext>
            </a:extLst>
          </p:cNvPr>
          <p:cNvCxnSpPr>
            <a:cxnSpLocks/>
          </p:cNvCxnSpPr>
          <p:nvPr/>
        </p:nvCxnSpPr>
        <p:spPr>
          <a:xfrm>
            <a:off x="7953897" y="3066463"/>
            <a:ext cx="0" cy="1491651"/>
          </a:xfrm>
          <a:prstGeom prst="line">
            <a:avLst/>
          </a:prstGeom>
        </p:spPr>
        <p:style>
          <a:lnRef idx="2">
            <a:schemeClr val="dk1"/>
          </a:lnRef>
          <a:fillRef idx="0">
            <a:schemeClr val="dk1"/>
          </a:fillRef>
          <a:effectRef idx="1">
            <a:schemeClr val="dk1"/>
          </a:effectRef>
          <a:fontRef idx="minor">
            <a:schemeClr val="tx1"/>
          </a:fontRef>
        </p:style>
      </p:cxnSp>
      <p:cxnSp>
        <p:nvCxnSpPr>
          <p:cNvPr id="79" name="Connettore a gomito 78">
            <a:extLst>
              <a:ext uri="{FF2B5EF4-FFF2-40B4-BE49-F238E27FC236}">
                <a16:creationId xmlns:a16="http://schemas.microsoft.com/office/drawing/2014/main" id="{74E33EB7-3275-9158-356C-4787BED2AAF7}"/>
              </a:ext>
            </a:extLst>
          </p:cNvPr>
          <p:cNvCxnSpPr>
            <a:cxnSpLocks/>
          </p:cNvCxnSpPr>
          <p:nvPr/>
        </p:nvCxnSpPr>
        <p:spPr>
          <a:xfrm>
            <a:off x="9269309" y="4383423"/>
            <a:ext cx="1819622" cy="179496"/>
          </a:xfrm>
          <a:prstGeom prst="bentConnector3">
            <a:avLst>
              <a:gd name="adj1" fmla="val 99906"/>
            </a:avLst>
          </a:prstGeom>
        </p:spPr>
        <p:style>
          <a:lnRef idx="2">
            <a:schemeClr val="dk1"/>
          </a:lnRef>
          <a:fillRef idx="0">
            <a:schemeClr val="dk1"/>
          </a:fillRef>
          <a:effectRef idx="1">
            <a:schemeClr val="dk1"/>
          </a:effectRef>
          <a:fontRef idx="minor">
            <a:schemeClr val="tx1"/>
          </a:fontRef>
        </p:style>
      </p:cxnSp>
      <p:cxnSp>
        <p:nvCxnSpPr>
          <p:cNvPr id="90" name="Connettore diritto 89">
            <a:extLst>
              <a:ext uri="{FF2B5EF4-FFF2-40B4-BE49-F238E27FC236}">
                <a16:creationId xmlns:a16="http://schemas.microsoft.com/office/drawing/2014/main" id="{BCE0348A-CA59-D6DC-63D3-C253277B9D2C}"/>
              </a:ext>
            </a:extLst>
          </p:cNvPr>
          <p:cNvCxnSpPr>
            <a:cxnSpLocks/>
          </p:cNvCxnSpPr>
          <p:nvPr/>
        </p:nvCxnSpPr>
        <p:spPr>
          <a:xfrm>
            <a:off x="9279302" y="4276284"/>
            <a:ext cx="0" cy="119751"/>
          </a:xfrm>
          <a:prstGeom prst="line">
            <a:avLst/>
          </a:prstGeom>
        </p:spPr>
        <p:style>
          <a:lnRef idx="2">
            <a:schemeClr val="dk1"/>
          </a:lnRef>
          <a:fillRef idx="0">
            <a:schemeClr val="dk1"/>
          </a:fillRef>
          <a:effectRef idx="1">
            <a:schemeClr val="dk1"/>
          </a:effectRef>
          <a:fontRef idx="minor">
            <a:schemeClr val="tx1"/>
          </a:fontRef>
        </p:style>
      </p:cxnSp>
      <p:sp>
        <p:nvSpPr>
          <p:cNvPr id="94" name="Rettangolo con angoli arrotondati 93">
            <a:extLst>
              <a:ext uri="{FF2B5EF4-FFF2-40B4-BE49-F238E27FC236}">
                <a16:creationId xmlns:a16="http://schemas.microsoft.com/office/drawing/2014/main" id="{36C7AFFF-FA2E-5D14-5DB8-927482365C03}"/>
              </a:ext>
            </a:extLst>
          </p:cNvPr>
          <p:cNvSpPr/>
          <p:nvPr/>
        </p:nvSpPr>
        <p:spPr>
          <a:xfrm>
            <a:off x="3611219" y="1656817"/>
            <a:ext cx="1200814" cy="54964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2:</a:t>
            </a:r>
            <a:br>
              <a:rPr lang="it-IT" sz="1000" dirty="0"/>
            </a:br>
            <a:r>
              <a:rPr lang="it-IT" sz="1000" dirty="0"/>
              <a:t>In </a:t>
            </a:r>
            <a:r>
              <a:rPr lang="it-IT" sz="1000" dirty="0" err="1"/>
              <a:t>order</a:t>
            </a:r>
            <a:r>
              <a:rPr lang="it-IT" sz="1000" dirty="0"/>
              <a:t> 2.1,2.2</a:t>
            </a:r>
          </a:p>
        </p:txBody>
      </p:sp>
      <p:sp>
        <p:nvSpPr>
          <p:cNvPr id="102" name="Rettangolo con angoli arrotondati 101">
            <a:extLst>
              <a:ext uri="{FF2B5EF4-FFF2-40B4-BE49-F238E27FC236}">
                <a16:creationId xmlns:a16="http://schemas.microsoft.com/office/drawing/2014/main" id="{0E0F0C23-7D8D-B022-3CAA-EAAFF7A76E09}"/>
              </a:ext>
            </a:extLst>
          </p:cNvPr>
          <p:cNvSpPr/>
          <p:nvPr/>
        </p:nvSpPr>
        <p:spPr>
          <a:xfrm>
            <a:off x="10363772" y="1650682"/>
            <a:ext cx="1200814" cy="54964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5:</a:t>
            </a:r>
            <a:br>
              <a:rPr lang="it-IT" sz="1000" dirty="0"/>
            </a:br>
            <a:r>
              <a:rPr lang="it-IT" sz="1000" dirty="0"/>
              <a:t>5.1 or 5.2</a:t>
            </a:r>
          </a:p>
        </p:txBody>
      </p:sp>
    </p:spTree>
    <p:extLst>
      <p:ext uri="{BB962C8B-B14F-4D97-AF65-F5344CB8AC3E}">
        <p14:creationId xmlns:p14="http://schemas.microsoft.com/office/powerpoint/2010/main" val="3653285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4A5F34-C9DC-F728-681F-85B9CBE38970}"/>
              </a:ext>
            </a:extLst>
          </p:cNvPr>
          <p:cNvSpPr>
            <a:spLocks noGrp="1"/>
          </p:cNvSpPr>
          <p:nvPr>
            <p:ph type="title"/>
          </p:nvPr>
        </p:nvSpPr>
        <p:spPr/>
        <p:txBody>
          <a:bodyPr/>
          <a:lstStyle/>
          <a:p>
            <a:r>
              <a:rPr lang="it-IT" dirty="0"/>
              <a:t>State </a:t>
            </a:r>
            <a:r>
              <a:rPr lang="it-IT" dirty="0" err="1"/>
              <a:t>transition</a:t>
            </a:r>
            <a:br>
              <a:rPr lang="it-IT" dirty="0"/>
            </a:br>
            <a:r>
              <a:rPr lang="it-IT" dirty="0"/>
              <a:t> networks</a:t>
            </a:r>
          </a:p>
        </p:txBody>
      </p:sp>
      <p:pic>
        <p:nvPicPr>
          <p:cNvPr id="5" name="Immagine 4">
            <a:extLst>
              <a:ext uri="{FF2B5EF4-FFF2-40B4-BE49-F238E27FC236}">
                <a16:creationId xmlns:a16="http://schemas.microsoft.com/office/drawing/2014/main" id="{CDB437A4-3345-1C26-1CD9-4E51B423F551}"/>
              </a:ext>
            </a:extLst>
          </p:cNvPr>
          <p:cNvPicPr>
            <a:picLocks noChangeAspect="1"/>
          </p:cNvPicPr>
          <p:nvPr/>
        </p:nvPicPr>
        <p:blipFill>
          <a:blip r:embed="rId2"/>
          <a:stretch>
            <a:fillRect/>
          </a:stretch>
        </p:blipFill>
        <p:spPr>
          <a:xfrm>
            <a:off x="6761018" y="352123"/>
            <a:ext cx="4718321" cy="615375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CasellaDiTesto 2">
            <a:extLst>
              <a:ext uri="{FF2B5EF4-FFF2-40B4-BE49-F238E27FC236}">
                <a16:creationId xmlns:a16="http://schemas.microsoft.com/office/drawing/2014/main" id="{D1B64D10-2710-F80E-43AE-8C5A73FCF50F}"/>
              </a:ext>
            </a:extLst>
          </p:cNvPr>
          <p:cNvSpPr txBox="1"/>
          <p:nvPr/>
        </p:nvSpPr>
        <p:spPr>
          <a:xfrm>
            <a:off x="1002687" y="2705363"/>
            <a:ext cx="184731" cy="369332"/>
          </a:xfrm>
          <a:prstGeom prst="rect">
            <a:avLst/>
          </a:prstGeom>
          <a:noFill/>
        </p:spPr>
        <p:txBody>
          <a:bodyPr wrap="none" rtlCol="0">
            <a:spAutoFit/>
          </a:bodyPr>
          <a:lstStyle/>
          <a:p>
            <a:endParaRPr lang="it-IT" dirty="0"/>
          </a:p>
        </p:txBody>
      </p:sp>
      <p:sp>
        <p:nvSpPr>
          <p:cNvPr id="4" name="Segnaposto contenuto 2">
            <a:extLst>
              <a:ext uri="{FF2B5EF4-FFF2-40B4-BE49-F238E27FC236}">
                <a16:creationId xmlns:a16="http://schemas.microsoft.com/office/drawing/2014/main" id="{10A71B29-2204-9FAD-5FA5-397E101CB2C4}"/>
              </a:ext>
            </a:extLst>
          </p:cNvPr>
          <p:cNvSpPr txBox="1">
            <a:spLocks/>
          </p:cNvSpPr>
          <p:nvPr/>
        </p:nvSpPr>
        <p:spPr>
          <a:xfrm>
            <a:off x="1637694" y="3566161"/>
            <a:ext cx="4346896" cy="135898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dirty="0"/>
              <a:t>This is the STN related to the “</a:t>
            </a:r>
            <a:r>
              <a:rPr lang="it-IT" dirty="0"/>
              <a:t>Buy and item and record the </a:t>
            </a:r>
            <a:r>
              <a:rPr lang="it-IT" dirty="0" err="1"/>
              <a:t>expense</a:t>
            </a:r>
            <a:r>
              <a:rPr lang="en-US" dirty="0"/>
              <a:t> “</a:t>
            </a:r>
            <a:r>
              <a:rPr lang="it-IT" dirty="0"/>
              <a:t> HTA</a:t>
            </a:r>
            <a:endParaRPr lang="en-US" dirty="0"/>
          </a:p>
        </p:txBody>
      </p:sp>
    </p:spTree>
    <p:extLst>
      <p:ext uri="{BB962C8B-B14F-4D97-AF65-F5344CB8AC3E}">
        <p14:creationId xmlns:p14="http://schemas.microsoft.com/office/powerpoint/2010/main" val="3054554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BB3C54-2573-1893-1201-49A1E0AFA79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A719F3F-18BA-085F-8FB2-6C30DC99C5FD}"/>
              </a:ext>
            </a:extLst>
          </p:cNvPr>
          <p:cNvSpPr>
            <a:spLocks noGrp="1"/>
          </p:cNvSpPr>
          <p:nvPr>
            <p:ph type="title"/>
          </p:nvPr>
        </p:nvSpPr>
        <p:spPr/>
        <p:txBody>
          <a:bodyPr/>
          <a:lstStyle/>
          <a:p>
            <a:r>
              <a:rPr lang="it-IT" dirty="0"/>
              <a:t>State </a:t>
            </a:r>
            <a:r>
              <a:rPr lang="it-IT" dirty="0" err="1"/>
              <a:t>transition</a:t>
            </a:r>
            <a:br>
              <a:rPr lang="it-IT" dirty="0"/>
            </a:br>
            <a:r>
              <a:rPr lang="it-IT" dirty="0"/>
              <a:t> networks</a:t>
            </a:r>
          </a:p>
        </p:txBody>
      </p:sp>
      <p:pic>
        <p:nvPicPr>
          <p:cNvPr id="4" name="Immagine 3">
            <a:extLst>
              <a:ext uri="{FF2B5EF4-FFF2-40B4-BE49-F238E27FC236}">
                <a16:creationId xmlns:a16="http://schemas.microsoft.com/office/drawing/2014/main" id="{A05F293A-33B2-82F3-C960-A34B8A38A009}"/>
              </a:ext>
            </a:extLst>
          </p:cNvPr>
          <p:cNvPicPr>
            <a:picLocks noChangeAspect="1"/>
          </p:cNvPicPr>
          <p:nvPr/>
        </p:nvPicPr>
        <p:blipFill>
          <a:blip r:embed="rId2"/>
          <a:stretch>
            <a:fillRect/>
          </a:stretch>
        </p:blipFill>
        <p:spPr>
          <a:xfrm>
            <a:off x="6627296" y="197003"/>
            <a:ext cx="4802704" cy="646399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Segnaposto contenuto 2">
            <a:extLst>
              <a:ext uri="{FF2B5EF4-FFF2-40B4-BE49-F238E27FC236}">
                <a16:creationId xmlns:a16="http://schemas.microsoft.com/office/drawing/2014/main" id="{3B7F35B8-78B3-E8DB-81E0-03276AE75706}"/>
              </a:ext>
            </a:extLst>
          </p:cNvPr>
          <p:cNvSpPr txBox="1">
            <a:spLocks/>
          </p:cNvSpPr>
          <p:nvPr/>
        </p:nvSpPr>
        <p:spPr>
          <a:xfrm>
            <a:off x="1637694" y="3566161"/>
            <a:ext cx="4346896" cy="135898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dirty="0"/>
              <a:t>This is the STN related to the “</a:t>
            </a:r>
            <a:r>
              <a:rPr lang="it-IT" dirty="0"/>
              <a:t>Set an </a:t>
            </a:r>
            <a:r>
              <a:rPr lang="it-IT" dirty="0" err="1"/>
              <a:t>objective</a:t>
            </a:r>
            <a:r>
              <a:rPr lang="it-IT" dirty="0"/>
              <a:t> and </a:t>
            </a:r>
            <a:r>
              <a:rPr lang="it-IT" dirty="0" err="1"/>
              <a:t>buy</a:t>
            </a:r>
            <a:r>
              <a:rPr lang="it-IT" dirty="0"/>
              <a:t> the </a:t>
            </a:r>
            <a:r>
              <a:rPr lang="it-IT" dirty="0" err="1"/>
              <a:t>related</a:t>
            </a:r>
            <a:r>
              <a:rPr lang="it-IT" dirty="0"/>
              <a:t> item</a:t>
            </a:r>
            <a:r>
              <a:rPr lang="en-US" dirty="0"/>
              <a:t>“</a:t>
            </a:r>
            <a:r>
              <a:rPr lang="it-IT" dirty="0"/>
              <a:t> HTA</a:t>
            </a:r>
            <a:endParaRPr lang="en-US" dirty="0"/>
          </a:p>
        </p:txBody>
      </p:sp>
    </p:spTree>
    <p:extLst>
      <p:ext uri="{BB962C8B-B14F-4D97-AF65-F5344CB8AC3E}">
        <p14:creationId xmlns:p14="http://schemas.microsoft.com/office/powerpoint/2010/main" val="3159181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D48D2-7D8A-3433-EB5D-3B333218E0F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0D8E17D-EDA0-E575-528E-41850B72E7E9}"/>
              </a:ext>
            </a:extLst>
          </p:cNvPr>
          <p:cNvSpPr>
            <a:spLocks noGrp="1"/>
          </p:cNvSpPr>
          <p:nvPr>
            <p:ph type="title"/>
          </p:nvPr>
        </p:nvSpPr>
        <p:spPr/>
        <p:txBody>
          <a:bodyPr/>
          <a:lstStyle/>
          <a:p>
            <a:r>
              <a:rPr lang="it-IT" dirty="0"/>
              <a:t>State </a:t>
            </a:r>
            <a:r>
              <a:rPr lang="it-IT" dirty="0" err="1"/>
              <a:t>transition</a:t>
            </a:r>
            <a:r>
              <a:rPr lang="it-IT" dirty="0"/>
              <a:t> networks</a:t>
            </a:r>
          </a:p>
        </p:txBody>
      </p:sp>
      <p:pic>
        <p:nvPicPr>
          <p:cNvPr id="6" name="Immagine 5">
            <a:extLst>
              <a:ext uri="{FF2B5EF4-FFF2-40B4-BE49-F238E27FC236}">
                <a16:creationId xmlns:a16="http://schemas.microsoft.com/office/drawing/2014/main" id="{FBC8747B-7B01-77B8-5B42-8CEC01080E3D}"/>
              </a:ext>
            </a:extLst>
          </p:cNvPr>
          <p:cNvPicPr>
            <a:picLocks noChangeAspect="1"/>
          </p:cNvPicPr>
          <p:nvPr/>
        </p:nvPicPr>
        <p:blipFill>
          <a:blip r:embed="rId2"/>
          <a:stretch>
            <a:fillRect/>
          </a:stretch>
        </p:blipFill>
        <p:spPr>
          <a:xfrm>
            <a:off x="1913084" y="1874517"/>
            <a:ext cx="8855510" cy="466242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Segnaposto contenuto 2">
            <a:extLst>
              <a:ext uri="{FF2B5EF4-FFF2-40B4-BE49-F238E27FC236}">
                <a16:creationId xmlns:a16="http://schemas.microsoft.com/office/drawing/2014/main" id="{3BD9521A-5877-1124-4D5F-B8B09DD48421}"/>
              </a:ext>
            </a:extLst>
          </p:cNvPr>
          <p:cNvSpPr txBox="1">
            <a:spLocks/>
          </p:cNvSpPr>
          <p:nvPr/>
        </p:nvSpPr>
        <p:spPr>
          <a:xfrm>
            <a:off x="3381217" y="1338129"/>
            <a:ext cx="5919244" cy="5363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dirty="0"/>
              <a:t>This is the STN related to the “</a:t>
            </a:r>
            <a:r>
              <a:rPr lang="it-IT" dirty="0" err="1"/>
              <a:t>Extinguish</a:t>
            </a:r>
            <a:r>
              <a:rPr lang="it-IT" dirty="0"/>
              <a:t> a </a:t>
            </a:r>
            <a:r>
              <a:rPr lang="it-IT" dirty="0" err="1"/>
              <a:t>debt</a:t>
            </a:r>
            <a:r>
              <a:rPr lang="en-US" dirty="0"/>
              <a:t>“</a:t>
            </a:r>
            <a:r>
              <a:rPr lang="it-IT" dirty="0"/>
              <a:t> HTA</a:t>
            </a:r>
            <a:endParaRPr lang="en-US" dirty="0"/>
          </a:p>
        </p:txBody>
      </p:sp>
    </p:spTree>
    <p:extLst>
      <p:ext uri="{BB962C8B-B14F-4D97-AF65-F5344CB8AC3E}">
        <p14:creationId xmlns:p14="http://schemas.microsoft.com/office/powerpoint/2010/main" val="2969018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28E927-BF80-CFE1-0E6E-61BB7B559FE6}"/>
              </a:ext>
            </a:extLst>
          </p:cNvPr>
          <p:cNvSpPr>
            <a:spLocks noGrp="1"/>
          </p:cNvSpPr>
          <p:nvPr>
            <p:ph type="title"/>
          </p:nvPr>
        </p:nvSpPr>
        <p:spPr/>
        <p:txBody>
          <a:bodyPr/>
          <a:lstStyle/>
          <a:p>
            <a:r>
              <a:rPr lang="it-IT" dirty="0" err="1"/>
              <a:t>Conclusion</a:t>
            </a:r>
            <a:r>
              <a:rPr lang="it-IT" dirty="0"/>
              <a:t> </a:t>
            </a:r>
            <a:r>
              <a:rPr lang="it-IT" dirty="0" err="1"/>
              <a:t>analysis</a:t>
            </a:r>
            <a:endParaRPr lang="it-IT" dirty="0"/>
          </a:p>
        </p:txBody>
      </p:sp>
      <p:sp>
        <p:nvSpPr>
          <p:cNvPr id="3" name="Segnaposto contenuto 2">
            <a:extLst>
              <a:ext uri="{FF2B5EF4-FFF2-40B4-BE49-F238E27FC236}">
                <a16:creationId xmlns:a16="http://schemas.microsoft.com/office/drawing/2014/main" id="{AA00CA53-51A4-C311-83AB-34479E08995F}"/>
              </a:ext>
            </a:extLst>
          </p:cNvPr>
          <p:cNvSpPr>
            <a:spLocks noGrp="1"/>
          </p:cNvSpPr>
          <p:nvPr>
            <p:ph idx="1"/>
          </p:nvPr>
        </p:nvSpPr>
        <p:spPr/>
        <p:txBody>
          <a:bodyPr/>
          <a:lstStyle/>
          <a:p>
            <a:pPr marL="0" indent="0">
              <a:buNone/>
            </a:pPr>
            <a:r>
              <a:rPr lang="en-US" dirty="0"/>
              <a:t>In conclusion, the analysis indicates a clear user need for a comprehensive and goal-oriented financial tool. The main features to include are:</a:t>
            </a:r>
          </a:p>
          <a:p>
            <a:r>
              <a:rPr lang="it-IT" dirty="0" err="1"/>
              <a:t>Rewarding</a:t>
            </a:r>
            <a:r>
              <a:rPr lang="it-IT" dirty="0"/>
              <a:t> </a:t>
            </a:r>
            <a:r>
              <a:rPr lang="it-IT" dirty="0" err="1"/>
              <a:t>objectives</a:t>
            </a:r>
            <a:endParaRPr lang="it-IT" dirty="0"/>
          </a:p>
          <a:p>
            <a:r>
              <a:rPr lang="it-IT" dirty="0" err="1"/>
              <a:t>Debts</a:t>
            </a:r>
            <a:r>
              <a:rPr lang="it-IT" dirty="0"/>
              <a:t> and credits </a:t>
            </a:r>
            <a:r>
              <a:rPr lang="it-IT" dirty="0" err="1"/>
              <a:t>handling</a:t>
            </a:r>
            <a:endParaRPr lang="it-IT" dirty="0"/>
          </a:p>
          <a:p>
            <a:r>
              <a:rPr lang="it-IT" dirty="0"/>
              <a:t>Listing of </a:t>
            </a:r>
            <a:r>
              <a:rPr lang="it-IT" dirty="0" err="1"/>
              <a:t>transactions</a:t>
            </a:r>
            <a:endParaRPr lang="it-IT" dirty="0"/>
          </a:p>
          <a:p>
            <a:r>
              <a:rPr lang="it-IT" dirty="0"/>
              <a:t>Handling of multiple accounts</a:t>
            </a:r>
          </a:p>
          <a:p>
            <a:r>
              <a:rPr lang="it-IT" dirty="0"/>
              <a:t>Clear </a:t>
            </a:r>
            <a:r>
              <a:rPr lang="it-IT" dirty="0" err="1"/>
              <a:t>visualization</a:t>
            </a:r>
            <a:r>
              <a:rPr lang="it-IT" dirty="0"/>
              <a:t> of data</a:t>
            </a:r>
          </a:p>
        </p:txBody>
      </p:sp>
    </p:spTree>
    <p:extLst>
      <p:ext uri="{BB962C8B-B14F-4D97-AF65-F5344CB8AC3E}">
        <p14:creationId xmlns:p14="http://schemas.microsoft.com/office/powerpoint/2010/main" val="1330072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6FFBE1-A88D-426D-3C10-029CDAA06AFF}"/>
              </a:ext>
            </a:extLst>
          </p:cNvPr>
          <p:cNvSpPr>
            <a:spLocks noGrp="1"/>
          </p:cNvSpPr>
          <p:nvPr>
            <p:ph type="title"/>
          </p:nvPr>
        </p:nvSpPr>
        <p:spPr/>
        <p:txBody>
          <a:bodyPr/>
          <a:lstStyle/>
          <a:p>
            <a:r>
              <a:rPr lang="it-IT" dirty="0" err="1"/>
              <a:t>Prototype</a:t>
            </a:r>
            <a:r>
              <a:rPr lang="it-IT" dirty="0"/>
              <a:t> 0 - </a:t>
            </a:r>
            <a:r>
              <a:rPr lang="it-IT" dirty="0" err="1"/>
              <a:t>mockups</a:t>
            </a:r>
            <a:endParaRPr lang="it-IT" dirty="0"/>
          </a:p>
        </p:txBody>
      </p:sp>
      <p:sp>
        <p:nvSpPr>
          <p:cNvPr id="3" name="Segnaposto contenuto 2">
            <a:extLst>
              <a:ext uri="{FF2B5EF4-FFF2-40B4-BE49-F238E27FC236}">
                <a16:creationId xmlns:a16="http://schemas.microsoft.com/office/drawing/2014/main" id="{9EC0BB4A-E5BC-031A-4D45-6203060991F2}"/>
              </a:ext>
            </a:extLst>
          </p:cNvPr>
          <p:cNvSpPr>
            <a:spLocks noGrp="1"/>
          </p:cNvSpPr>
          <p:nvPr>
            <p:ph idx="1"/>
          </p:nvPr>
        </p:nvSpPr>
        <p:spPr>
          <a:xfrm>
            <a:off x="1251678" y="1181948"/>
            <a:ext cx="10178322" cy="692569"/>
          </a:xfrm>
        </p:spPr>
        <p:txBody>
          <a:bodyPr>
            <a:normAutofit fontScale="92500" lnSpcReduction="10000"/>
          </a:bodyPr>
          <a:lstStyle/>
          <a:p>
            <a:pPr marL="0" indent="0">
              <a:buNone/>
            </a:pPr>
            <a:r>
              <a:rPr lang="it-IT" dirty="0"/>
              <a:t>For </a:t>
            </a:r>
            <a:r>
              <a:rPr lang="it-IT" dirty="0" err="1"/>
              <a:t>our</a:t>
            </a:r>
            <a:r>
              <a:rPr lang="it-IT" dirty="0"/>
              <a:t> first </a:t>
            </a:r>
            <a:r>
              <a:rPr lang="it-IT" dirty="0" err="1"/>
              <a:t>prototype</a:t>
            </a:r>
            <a:r>
              <a:rPr lang="it-IT" dirty="0"/>
              <a:t>, </a:t>
            </a:r>
            <a:r>
              <a:rPr lang="it-IT" dirty="0" err="1"/>
              <a:t>we</a:t>
            </a:r>
            <a:r>
              <a:rPr lang="it-IT" dirty="0"/>
              <a:t> </a:t>
            </a:r>
            <a:r>
              <a:rPr lang="it-IT" dirty="0" err="1"/>
              <a:t>realized</a:t>
            </a:r>
            <a:r>
              <a:rPr lang="it-IT" dirty="0"/>
              <a:t> some </a:t>
            </a:r>
            <a:r>
              <a:rPr lang="it-IT" dirty="0" err="1"/>
              <a:t>mockups</a:t>
            </a:r>
            <a:r>
              <a:rPr lang="it-IT" dirty="0"/>
              <a:t> of the </a:t>
            </a:r>
            <a:r>
              <a:rPr lang="it-IT" dirty="0" err="1"/>
              <a:t>different</a:t>
            </a:r>
            <a:r>
              <a:rPr lang="it-IT" dirty="0"/>
              <a:t> screens to be </a:t>
            </a:r>
            <a:r>
              <a:rPr lang="it-IT" dirty="0" err="1"/>
              <a:t>realized</a:t>
            </a:r>
            <a:r>
              <a:rPr lang="it-IT" dirty="0"/>
              <a:t> in the </a:t>
            </a:r>
            <a:r>
              <a:rPr lang="it-IT" dirty="0" err="1"/>
              <a:t>application</a:t>
            </a:r>
            <a:r>
              <a:rPr lang="it-IT" dirty="0"/>
              <a:t>. Here are some of </a:t>
            </a:r>
            <a:r>
              <a:rPr lang="it-IT" dirty="0" err="1"/>
              <a:t>them</a:t>
            </a:r>
            <a:r>
              <a:rPr lang="it-IT" dirty="0"/>
              <a:t>.</a:t>
            </a:r>
          </a:p>
        </p:txBody>
      </p:sp>
      <p:pic>
        <p:nvPicPr>
          <p:cNvPr id="5" name="Immagine 4">
            <a:extLst>
              <a:ext uri="{FF2B5EF4-FFF2-40B4-BE49-F238E27FC236}">
                <a16:creationId xmlns:a16="http://schemas.microsoft.com/office/drawing/2014/main" id="{3BBDEE16-86A1-630F-C086-1DA1474D07ED}"/>
              </a:ext>
            </a:extLst>
          </p:cNvPr>
          <p:cNvPicPr>
            <a:picLocks noChangeAspect="1"/>
          </p:cNvPicPr>
          <p:nvPr/>
        </p:nvPicPr>
        <p:blipFill>
          <a:blip r:embed="rId2"/>
          <a:stretch>
            <a:fillRect/>
          </a:stretch>
        </p:blipFill>
        <p:spPr>
          <a:xfrm>
            <a:off x="1344814" y="2065866"/>
            <a:ext cx="5062759" cy="4276255"/>
          </a:xfrm>
          <a:prstGeom prst="roundRect">
            <a:avLst>
              <a:gd name="adj" fmla="val 5329"/>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Immagine 6">
            <a:extLst>
              <a:ext uri="{FF2B5EF4-FFF2-40B4-BE49-F238E27FC236}">
                <a16:creationId xmlns:a16="http://schemas.microsoft.com/office/drawing/2014/main" id="{4636C32B-F808-64CF-3BD8-85539A1F75FB}"/>
              </a:ext>
            </a:extLst>
          </p:cNvPr>
          <p:cNvPicPr>
            <a:picLocks noChangeAspect="1"/>
          </p:cNvPicPr>
          <p:nvPr/>
        </p:nvPicPr>
        <p:blipFill>
          <a:blip r:embed="rId3"/>
          <a:stretch>
            <a:fillRect/>
          </a:stretch>
        </p:blipFill>
        <p:spPr>
          <a:xfrm>
            <a:off x="6752427" y="2065865"/>
            <a:ext cx="4562116" cy="4276255"/>
          </a:xfrm>
          <a:prstGeom prst="roundRect">
            <a:avLst>
              <a:gd name="adj" fmla="val 3995"/>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Segnaposto contenuto 2">
            <a:extLst>
              <a:ext uri="{FF2B5EF4-FFF2-40B4-BE49-F238E27FC236}">
                <a16:creationId xmlns:a16="http://schemas.microsoft.com/office/drawing/2014/main" id="{198394FA-56F5-84C0-7ADA-82000140E0CA}"/>
              </a:ext>
            </a:extLst>
          </p:cNvPr>
          <p:cNvSpPr txBox="1">
            <a:spLocks/>
          </p:cNvSpPr>
          <p:nvPr/>
        </p:nvSpPr>
        <p:spPr>
          <a:xfrm>
            <a:off x="5057998" y="1711108"/>
            <a:ext cx="1522002" cy="44703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it-IT" b="1" dirty="0"/>
              <a:t>Dashboard</a:t>
            </a:r>
          </a:p>
        </p:txBody>
      </p:sp>
      <p:sp>
        <p:nvSpPr>
          <p:cNvPr id="9" name="Segnaposto contenuto 2">
            <a:extLst>
              <a:ext uri="{FF2B5EF4-FFF2-40B4-BE49-F238E27FC236}">
                <a16:creationId xmlns:a16="http://schemas.microsoft.com/office/drawing/2014/main" id="{288B3A34-962F-79CC-9F69-D16DF24C1156}"/>
              </a:ext>
            </a:extLst>
          </p:cNvPr>
          <p:cNvSpPr txBox="1">
            <a:spLocks/>
          </p:cNvSpPr>
          <p:nvPr/>
        </p:nvSpPr>
        <p:spPr>
          <a:xfrm>
            <a:off x="8839902" y="1711108"/>
            <a:ext cx="2561710" cy="44703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it-IT" b="1" dirty="0" err="1"/>
              <a:t>Transactions</a:t>
            </a:r>
            <a:r>
              <a:rPr lang="it-IT" b="1" dirty="0"/>
              <a:t> screen</a:t>
            </a:r>
          </a:p>
        </p:txBody>
      </p:sp>
    </p:spTree>
    <p:extLst>
      <p:ext uri="{BB962C8B-B14F-4D97-AF65-F5344CB8AC3E}">
        <p14:creationId xmlns:p14="http://schemas.microsoft.com/office/powerpoint/2010/main" val="4114382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53E4BA-2477-0F0B-3CF0-E646A14823FB}"/>
              </a:ext>
            </a:extLst>
          </p:cNvPr>
          <p:cNvSpPr>
            <a:spLocks noGrp="1"/>
          </p:cNvSpPr>
          <p:nvPr>
            <p:ph type="title"/>
          </p:nvPr>
        </p:nvSpPr>
        <p:spPr>
          <a:xfrm>
            <a:off x="1251678" y="382385"/>
            <a:ext cx="10178322" cy="790569"/>
          </a:xfrm>
        </p:spPr>
        <p:txBody>
          <a:bodyPr>
            <a:normAutofit fontScale="90000"/>
          </a:bodyPr>
          <a:lstStyle/>
          <a:p>
            <a:r>
              <a:rPr lang="it-IT" dirty="0" err="1"/>
              <a:t>Prototype</a:t>
            </a:r>
            <a:r>
              <a:rPr lang="it-IT" dirty="0"/>
              <a:t> 0 - </a:t>
            </a:r>
            <a:r>
              <a:rPr lang="it-IT" dirty="0" err="1"/>
              <a:t>mockups</a:t>
            </a:r>
            <a:endParaRPr lang="it-IT" dirty="0"/>
          </a:p>
        </p:txBody>
      </p:sp>
      <p:pic>
        <p:nvPicPr>
          <p:cNvPr id="5" name="Immagine 4">
            <a:extLst>
              <a:ext uri="{FF2B5EF4-FFF2-40B4-BE49-F238E27FC236}">
                <a16:creationId xmlns:a16="http://schemas.microsoft.com/office/drawing/2014/main" id="{E8DA3D68-A117-2C10-E6F7-9E0433592203}"/>
              </a:ext>
            </a:extLst>
          </p:cNvPr>
          <p:cNvPicPr>
            <a:picLocks noChangeAspect="1"/>
          </p:cNvPicPr>
          <p:nvPr/>
        </p:nvPicPr>
        <p:blipFill>
          <a:blip r:embed="rId2"/>
          <a:stretch>
            <a:fillRect/>
          </a:stretch>
        </p:blipFill>
        <p:spPr>
          <a:xfrm>
            <a:off x="2285895" y="1977812"/>
            <a:ext cx="3110349" cy="4599547"/>
          </a:xfrm>
          <a:prstGeom prst="roundRect">
            <a:avLst>
              <a:gd name="adj" fmla="val 7085"/>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Immagine 6">
            <a:extLst>
              <a:ext uri="{FF2B5EF4-FFF2-40B4-BE49-F238E27FC236}">
                <a16:creationId xmlns:a16="http://schemas.microsoft.com/office/drawing/2014/main" id="{2A656CB3-4019-1FF9-0FD6-6C2E782F1678}"/>
              </a:ext>
            </a:extLst>
          </p:cNvPr>
          <p:cNvPicPr>
            <a:picLocks noChangeAspect="1"/>
          </p:cNvPicPr>
          <p:nvPr/>
        </p:nvPicPr>
        <p:blipFill>
          <a:blip r:embed="rId3"/>
          <a:stretch>
            <a:fillRect/>
          </a:stretch>
        </p:blipFill>
        <p:spPr>
          <a:xfrm>
            <a:off x="6096000" y="1977812"/>
            <a:ext cx="4932852" cy="4587238"/>
          </a:xfrm>
          <a:prstGeom prst="roundRect">
            <a:avLst>
              <a:gd name="adj" fmla="val 4855"/>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0" name="Segnaposto contenuto 2">
            <a:extLst>
              <a:ext uri="{FF2B5EF4-FFF2-40B4-BE49-F238E27FC236}">
                <a16:creationId xmlns:a16="http://schemas.microsoft.com/office/drawing/2014/main" id="{B442981A-38B6-882C-4E73-48890814E9C7}"/>
              </a:ext>
            </a:extLst>
          </p:cNvPr>
          <p:cNvSpPr txBox="1">
            <a:spLocks/>
          </p:cNvSpPr>
          <p:nvPr/>
        </p:nvSpPr>
        <p:spPr>
          <a:xfrm>
            <a:off x="2716619" y="1530773"/>
            <a:ext cx="2364408" cy="44703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it-IT" b="1" dirty="0" err="1"/>
              <a:t>Objectives</a:t>
            </a:r>
            <a:r>
              <a:rPr lang="it-IT" b="1" dirty="0"/>
              <a:t> screen</a:t>
            </a:r>
          </a:p>
        </p:txBody>
      </p:sp>
      <p:sp>
        <p:nvSpPr>
          <p:cNvPr id="11" name="Segnaposto contenuto 2">
            <a:extLst>
              <a:ext uri="{FF2B5EF4-FFF2-40B4-BE49-F238E27FC236}">
                <a16:creationId xmlns:a16="http://schemas.microsoft.com/office/drawing/2014/main" id="{A89B86F7-494E-2598-B4A1-A94D95AD6E38}"/>
              </a:ext>
            </a:extLst>
          </p:cNvPr>
          <p:cNvSpPr txBox="1">
            <a:spLocks/>
          </p:cNvSpPr>
          <p:nvPr/>
        </p:nvSpPr>
        <p:spPr>
          <a:xfrm>
            <a:off x="6509603" y="1530773"/>
            <a:ext cx="4105645" cy="44703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it-IT" b="1" dirty="0" err="1"/>
              <a:t>Objectives</a:t>
            </a:r>
            <a:r>
              <a:rPr lang="it-IT" b="1" dirty="0"/>
              <a:t> management screen</a:t>
            </a:r>
          </a:p>
        </p:txBody>
      </p:sp>
    </p:spTree>
    <p:extLst>
      <p:ext uri="{BB962C8B-B14F-4D97-AF65-F5344CB8AC3E}">
        <p14:creationId xmlns:p14="http://schemas.microsoft.com/office/powerpoint/2010/main" val="4232593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B17E0A-D042-7A6D-FA58-9C84196711B6}"/>
              </a:ext>
            </a:extLst>
          </p:cNvPr>
          <p:cNvSpPr>
            <a:spLocks noGrp="1"/>
          </p:cNvSpPr>
          <p:nvPr>
            <p:ph type="title"/>
          </p:nvPr>
        </p:nvSpPr>
        <p:spPr/>
        <p:txBody>
          <a:bodyPr/>
          <a:lstStyle/>
          <a:p>
            <a:r>
              <a:rPr lang="it-IT" dirty="0" err="1"/>
              <a:t>Introduction</a:t>
            </a:r>
            <a:endParaRPr lang="it-IT" dirty="0"/>
          </a:p>
        </p:txBody>
      </p:sp>
      <p:sp>
        <p:nvSpPr>
          <p:cNvPr id="3" name="Segnaposto contenuto 2">
            <a:extLst>
              <a:ext uri="{FF2B5EF4-FFF2-40B4-BE49-F238E27FC236}">
                <a16:creationId xmlns:a16="http://schemas.microsoft.com/office/drawing/2014/main" id="{00D96EDE-FCC3-E2A5-B00B-5E0B6A021167}"/>
              </a:ext>
            </a:extLst>
          </p:cNvPr>
          <p:cNvSpPr>
            <a:spLocks noGrp="1"/>
          </p:cNvSpPr>
          <p:nvPr>
            <p:ph idx="1"/>
          </p:nvPr>
        </p:nvSpPr>
        <p:spPr/>
        <p:txBody>
          <a:bodyPr/>
          <a:lstStyle/>
          <a:p>
            <a:pPr marL="0" indent="0">
              <a:buNone/>
            </a:pPr>
            <a:r>
              <a:rPr lang="it-IT" dirty="0" err="1"/>
              <a:t>Budgify</a:t>
            </a:r>
            <a:r>
              <a:rPr lang="it-IT" dirty="0"/>
              <a:t> </a:t>
            </a:r>
            <a:r>
              <a:rPr lang="it-IT" dirty="0" err="1"/>
              <a:t>is</a:t>
            </a:r>
            <a:r>
              <a:rPr lang="it-IT" dirty="0"/>
              <a:t> an app </a:t>
            </a:r>
            <a:r>
              <a:rPr lang="it-IT" dirty="0" err="1"/>
              <a:t>that</a:t>
            </a:r>
            <a:r>
              <a:rPr lang="it-IT" dirty="0"/>
              <a:t> helps </a:t>
            </a:r>
            <a:r>
              <a:rPr lang="it-IT" dirty="0" err="1"/>
              <a:t>you</a:t>
            </a:r>
            <a:r>
              <a:rPr lang="it-IT" dirty="0"/>
              <a:t> track </a:t>
            </a:r>
            <a:r>
              <a:rPr lang="it-IT" dirty="0" err="1"/>
              <a:t>your</a:t>
            </a:r>
            <a:r>
              <a:rPr lang="it-IT" dirty="0"/>
              <a:t> </a:t>
            </a:r>
            <a:r>
              <a:rPr lang="it-IT" dirty="0" err="1"/>
              <a:t>expenses</a:t>
            </a:r>
            <a:endParaRPr lang="it-IT" dirty="0"/>
          </a:p>
        </p:txBody>
      </p:sp>
    </p:spTree>
    <p:extLst>
      <p:ext uri="{BB962C8B-B14F-4D97-AF65-F5344CB8AC3E}">
        <p14:creationId xmlns:p14="http://schemas.microsoft.com/office/powerpoint/2010/main" val="1160254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93D48E-B2D6-E309-6515-00BE232D508B}"/>
              </a:ext>
            </a:extLst>
          </p:cNvPr>
          <p:cNvSpPr>
            <a:spLocks noGrp="1"/>
          </p:cNvSpPr>
          <p:nvPr>
            <p:ph type="title"/>
          </p:nvPr>
        </p:nvSpPr>
        <p:spPr/>
        <p:txBody>
          <a:bodyPr/>
          <a:lstStyle/>
          <a:p>
            <a:r>
              <a:rPr lang="it-IT" dirty="0"/>
              <a:t>EXPERT EVALUATION - HEURISTIC EVALUATION</a:t>
            </a:r>
          </a:p>
        </p:txBody>
      </p:sp>
      <p:graphicFrame>
        <p:nvGraphicFramePr>
          <p:cNvPr id="4" name="Segnaposto contenuto 3">
            <a:extLst>
              <a:ext uri="{FF2B5EF4-FFF2-40B4-BE49-F238E27FC236}">
                <a16:creationId xmlns:a16="http://schemas.microsoft.com/office/drawing/2014/main" id="{6FE2A1CC-05CD-97D6-3846-4B511C685DB8}"/>
              </a:ext>
            </a:extLst>
          </p:cNvPr>
          <p:cNvGraphicFramePr>
            <a:graphicFrameLocks noGrp="1"/>
          </p:cNvGraphicFramePr>
          <p:nvPr>
            <p:ph idx="1"/>
            <p:extLst>
              <p:ext uri="{D42A27DB-BD31-4B8C-83A1-F6EECF244321}">
                <p14:modId xmlns:p14="http://schemas.microsoft.com/office/powerpoint/2010/main" val="3416636986"/>
              </p:ext>
            </p:extLst>
          </p:nvPr>
        </p:nvGraphicFramePr>
        <p:xfrm>
          <a:off x="1109891" y="2630055"/>
          <a:ext cx="10468305" cy="3845560"/>
        </p:xfrm>
        <a:graphic>
          <a:graphicData uri="http://schemas.openxmlformats.org/drawingml/2006/table">
            <a:tbl>
              <a:tblPr firstRow="1" bandRow="1">
                <a:tableStyleId>{5C22544A-7EE6-4342-B048-85BDC9FD1C3A}</a:tableStyleId>
              </a:tblPr>
              <a:tblGrid>
                <a:gridCol w="2617076">
                  <a:extLst>
                    <a:ext uri="{9D8B030D-6E8A-4147-A177-3AD203B41FA5}">
                      <a16:colId xmlns:a16="http://schemas.microsoft.com/office/drawing/2014/main" val="985273784"/>
                    </a:ext>
                  </a:extLst>
                </a:gridCol>
                <a:gridCol w="2617076">
                  <a:extLst>
                    <a:ext uri="{9D8B030D-6E8A-4147-A177-3AD203B41FA5}">
                      <a16:colId xmlns:a16="http://schemas.microsoft.com/office/drawing/2014/main" val="534938094"/>
                    </a:ext>
                  </a:extLst>
                </a:gridCol>
                <a:gridCol w="1697397">
                  <a:extLst>
                    <a:ext uri="{9D8B030D-6E8A-4147-A177-3AD203B41FA5}">
                      <a16:colId xmlns:a16="http://schemas.microsoft.com/office/drawing/2014/main" val="3662124243"/>
                    </a:ext>
                  </a:extLst>
                </a:gridCol>
                <a:gridCol w="3536756">
                  <a:extLst>
                    <a:ext uri="{9D8B030D-6E8A-4147-A177-3AD203B41FA5}">
                      <a16:colId xmlns:a16="http://schemas.microsoft.com/office/drawing/2014/main" val="1570700851"/>
                    </a:ext>
                  </a:extLst>
                </a:gridCol>
              </a:tblGrid>
              <a:tr h="370840">
                <a:tc>
                  <a:txBody>
                    <a:bodyPr/>
                    <a:lstStyle/>
                    <a:p>
                      <a:pPr algn="ctr"/>
                      <a:r>
                        <a:rPr lang="it-IT" dirty="0"/>
                        <a:t>Frame</a:t>
                      </a:r>
                    </a:p>
                  </a:txBody>
                  <a:tcPr/>
                </a:tc>
                <a:tc>
                  <a:txBody>
                    <a:bodyPr/>
                    <a:lstStyle/>
                    <a:p>
                      <a:pPr algn="ctr"/>
                      <a:r>
                        <a:rPr lang="it-IT" dirty="0" err="1"/>
                        <a:t>Heuristic</a:t>
                      </a:r>
                      <a:r>
                        <a:rPr lang="it-IT" dirty="0"/>
                        <a:t> </a:t>
                      </a:r>
                      <a:r>
                        <a:rPr lang="it-IT" dirty="0" err="1"/>
                        <a:t>violated</a:t>
                      </a:r>
                      <a:endParaRPr lang="it-IT" dirty="0"/>
                    </a:p>
                  </a:txBody>
                  <a:tcPr/>
                </a:tc>
                <a:tc>
                  <a:txBody>
                    <a:bodyPr/>
                    <a:lstStyle/>
                    <a:p>
                      <a:pPr algn="ctr"/>
                      <a:r>
                        <a:rPr lang="it-IT" dirty="0" err="1"/>
                        <a:t>Severity</a:t>
                      </a:r>
                      <a:endParaRPr lang="it-IT" dirty="0"/>
                    </a:p>
                  </a:txBody>
                  <a:tcPr/>
                </a:tc>
                <a:tc>
                  <a:txBody>
                    <a:bodyPr/>
                    <a:lstStyle/>
                    <a:p>
                      <a:pPr algn="ctr"/>
                      <a:r>
                        <a:rPr lang="it-IT" dirty="0" err="1"/>
                        <a:t>Description</a:t>
                      </a:r>
                      <a:r>
                        <a:rPr lang="it-IT" dirty="0"/>
                        <a:t> / </a:t>
                      </a:r>
                      <a:r>
                        <a:rPr lang="it-IT" dirty="0" err="1"/>
                        <a:t>Comment</a:t>
                      </a:r>
                      <a:endParaRPr lang="it-IT" dirty="0"/>
                    </a:p>
                  </a:txBody>
                  <a:tcPr/>
                </a:tc>
                <a:extLst>
                  <a:ext uri="{0D108BD9-81ED-4DB2-BD59-A6C34878D82A}">
                    <a16:rowId xmlns:a16="http://schemas.microsoft.com/office/drawing/2014/main" val="1763139258"/>
                  </a:ext>
                </a:extLst>
              </a:tr>
              <a:tr h="370840">
                <a:tc>
                  <a:txBody>
                    <a:bodyPr/>
                    <a:lstStyle/>
                    <a:p>
                      <a:pPr algn="ctr"/>
                      <a:r>
                        <a:rPr lang="it-IT" dirty="0" err="1"/>
                        <a:t>Transactions</a:t>
                      </a:r>
                      <a:endParaRPr lang="it-IT" dirty="0"/>
                    </a:p>
                  </a:txBody>
                  <a:tcPr anchor="ctr"/>
                </a:tc>
                <a:tc>
                  <a:txBody>
                    <a:bodyPr/>
                    <a:lstStyle/>
                    <a:p>
                      <a:pPr algn="ctr"/>
                      <a:r>
                        <a:rPr lang="it-IT" dirty="0"/>
                        <a:t>Match </a:t>
                      </a:r>
                      <a:r>
                        <a:rPr lang="it-IT" dirty="0" err="1"/>
                        <a:t>between</a:t>
                      </a:r>
                      <a:r>
                        <a:rPr lang="it-IT" dirty="0"/>
                        <a:t> system and </a:t>
                      </a:r>
                      <a:r>
                        <a:rPr lang="it-IT" dirty="0" err="1"/>
                        <a:t>real</a:t>
                      </a:r>
                      <a:r>
                        <a:rPr lang="it-IT" dirty="0"/>
                        <a:t> word</a:t>
                      </a:r>
                    </a:p>
                  </a:txBody>
                  <a:tcPr anchor="ctr"/>
                </a:tc>
                <a:tc>
                  <a:txBody>
                    <a:bodyPr/>
                    <a:lstStyle/>
                    <a:p>
                      <a:pPr algn="ctr"/>
                      <a:r>
                        <a:rPr lang="it-IT" dirty="0"/>
                        <a:t>4</a:t>
                      </a:r>
                    </a:p>
                  </a:txBody>
                  <a:tcPr anchor="ctr"/>
                </a:tc>
                <a:tc>
                  <a:txBody>
                    <a:bodyPr/>
                    <a:lstStyle/>
                    <a:p>
                      <a:pPr algn="ctr"/>
                      <a:r>
                        <a:rPr lang="en-US" dirty="0"/>
                        <a:t>Days with transactions lack clear visual cues, such as dots or highlights. Users must click randomly to find transactions, which does not meet real-world expectations of calendar design. </a:t>
                      </a:r>
                      <a:endParaRPr lang="it-IT" dirty="0"/>
                    </a:p>
                  </a:txBody>
                  <a:tcPr anchor="ctr"/>
                </a:tc>
                <a:extLst>
                  <a:ext uri="{0D108BD9-81ED-4DB2-BD59-A6C34878D82A}">
                    <a16:rowId xmlns:a16="http://schemas.microsoft.com/office/drawing/2014/main" val="1439402128"/>
                  </a:ext>
                </a:extLst>
              </a:tr>
              <a:tr h="370840">
                <a:tc>
                  <a:txBody>
                    <a:bodyPr/>
                    <a:lstStyle/>
                    <a:p>
                      <a:pPr algn="ctr"/>
                      <a:r>
                        <a:rPr lang="it-IT" dirty="0" err="1"/>
                        <a:t>Categories</a:t>
                      </a:r>
                      <a:endParaRPr lang="it-IT" dirty="0"/>
                    </a:p>
                  </a:txBody>
                  <a:tcPr anchor="ctr"/>
                </a:tc>
                <a:tc>
                  <a:txBody>
                    <a:bodyPr/>
                    <a:lstStyle/>
                    <a:p>
                      <a:pPr algn="ctr"/>
                      <a:r>
                        <a:rPr lang="it-IT" dirty="0"/>
                        <a:t>User Control and Freedom</a:t>
                      </a:r>
                    </a:p>
                  </a:txBody>
                  <a:tcPr anchor="ctr"/>
                </a:tc>
                <a:tc>
                  <a:txBody>
                    <a:bodyPr/>
                    <a:lstStyle/>
                    <a:p>
                      <a:pPr algn="ctr"/>
                      <a:r>
                        <a:rPr lang="it-IT" dirty="0"/>
                        <a:t>4</a:t>
                      </a:r>
                    </a:p>
                  </a:txBody>
                  <a:tcPr anchor="ctr"/>
                </a:tc>
                <a:tc>
                  <a:txBody>
                    <a:bodyPr/>
                    <a:lstStyle/>
                    <a:p>
                      <a:pPr algn="ctr"/>
                      <a:r>
                        <a:rPr lang="en-US" dirty="0"/>
                        <a:t>No visible options to edit or delete existing categories. Users cannot modify incorrect category names or remove unused categories, which severely limits their control over the financial organization system.</a:t>
                      </a:r>
                      <a:endParaRPr lang="it-IT" dirty="0"/>
                    </a:p>
                  </a:txBody>
                  <a:tcPr anchor="ctr"/>
                </a:tc>
                <a:extLst>
                  <a:ext uri="{0D108BD9-81ED-4DB2-BD59-A6C34878D82A}">
                    <a16:rowId xmlns:a16="http://schemas.microsoft.com/office/drawing/2014/main" val="1337216366"/>
                  </a:ext>
                </a:extLst>
              </a:tr>
            </a:tbl>
          </a:graphicData>
        </a:graphic>
      </p:graphicFrame>
      <p:sp>
        <p:nvSpPr>
          <p:cNvPr id="5" name="Segnaposto contenuto 2">
            <a:extLst>
              <a:ext uri="{FF2B5EF4-FFF2-40B4-BE49-F238E27FC236}">
                <a16:creationId xmlns:a16="http://schemas.microsoft.com/office/drawing/2014/main" id="{CB5F7237-1365-4466-9E9D-550163A37917}"/>
              </a:ext>
            </a:extLst>
          </p:cNvPr>
          <p:cNvSpPr txBox="1">
            <a:spLocks/>
          </p:cNvSpPr>
          <p:nvPr/>
        </p:nvSpPr>
        <p:spPr>
          <a:xfrm>
            <a:off x="1251678" y="1806263"/>
            <a:ext cx="10178322" cy="67838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it-IT" dirty="0" err="1"/>
              <a:t>We</a:t>
            </a:r>
            <a:r>
              <a:rPr lang="it-IT" dirty="0"/>
              <a:t> </a:t>
            </a:r>
            <a:r>
              <a:rPr lang="it-IT" dirty="0" err="1"/>
              <a:t>asked</a:t>
            </a:r>
            <a:r>
              <a:rPr lang="it-IT" dirty="0"/>
              <a:t> an </a:t>
            </a:r>
            <a:r>
              <a:rPr lang="it-IT" dirty="0" err="1"/>
              <a:t>expert</a:t>
            </a:r>
            <a:r>
              <a:rPr lang="it-IT" dirty="0"/>
              <a:t> to </a:t>
            </a:r>
            <a:r>
              <a:rPr lang="it-IT" dirty="0" err="1"/>
              <a:t>conduct</a:t>
            </a:r>
            <a:r>
              <a:rPr lang="it-IT" dirty="0"/>
              <a:t> </a:t>
            </a:r>
            <a:r>
              <a:rPr lang="it-IT" dirty="0" err="1"/>
              <a:t>heuristic</a:t>
            </a:r>
            <a:r>
              <a:rPr lang="it-IT" dirty="0"/>
              <a:t> </a:t>
            </a:r>
            <a:r>
              <a:rPr lang="it-IT" dirty="0" err="1"/>
              <a:t>evaluation</a:t>
            </a:r>
            <a:r>
              <a:rPr lang="it-IT" dirty="0"/>
              <a:t> on </a:t>
            </a:r>
            <a:r>
              <a:rPr lang="it-IT" dirty="0" err="1"/>
              <a:t>our</a:t>
            </a:r>
            <a:r>
              <a:rPr lang="it-IT" dirty="0"/>
              <a:t> </a:t>
            </a:r>
            <a:r>
              <a:rPr lang="it-IT" dirty="0" err="1"/>
              <a:t>prototype</a:t>
            </a:r>
            <a:r>
              <a:rPr lang="it-IT" dirty="0"/>
              <a:t> 0. Here are some of the more severe </a:t>
            </a:r>
            <a:r>
              <a:rPr lang="it-IT" dirty="0" err="1"/>
              <a:t>issues</a:t>
            </a:r>
            <a:r>
              <a:rPr lang="it-IT" dirty="0"/>
              <a:t> </a:t>
            </a:r>
            <a:r>
              <a:rPr lang="it-IT" dirty="0" err="1"/>
              <a:t>surfaced</a:t>
            </a:r>
            <a:r>
              <a:rPr lang="it-IT" dirty="0"/>
              <a:t> from the </a:t>
            </a:r>
            <a:r>
              <a:rPr lang="it-IT" dirty="0" err="1"/>
              <a:t>results</a:t>
            </a:r>
            <a:r>
              <a:rPr lang="it-IT" dirty="0"/>
              <a:t>.</a:t>
            </a:r>
          </a:p>
        </p:txBody>
      </p:sp>
    </p:spTree>
    <p:extLst>
      <p:ext uri="{BB962C8B-B14F-4D97-AF65-F5344CB8AC3E}">
        <p14:creationId xmlns:p14="http://schemas.microsoft.com/office/powerpoint/2010/main" val="214764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AB5BAE-4EA8-8491-682C-66C88A00E1C0}"/>
              </a:ext>
            </a:extLst>
          </p:cNvPr>
          <p:cNvSpPr>
            <a:spLocks noGrp="1"/>
          </p:cNvSpPr>
          <p:nvPr>
            <p:ph type="title"/>
          </p:nvPr>
        </p:nvSpPr>
        <p:spPr/>
        <p:txBody>
          <a:bodyPr/>
          <a:lstStyle/>
          <a:p>
            <a:r>
              <a:rPr lang="it-IT" dirty="0"/>
              <a:t>EXPERT EVALUATION - HEURISTIC EVALUATION</a:t>
            </a:r>
          </a:p>
        </p:txBody>
      </p:sp>
      <p:graphicFrame>
        <p:nvGraphicFramePr>
          <p:cNvPr id="4" name="Segnaposto contenuto 3">
            <a:extLst>
              <a:ext uri="{FF2B5EF4-FFF2-40B4-BE49-F238E27FC236}">
                <a16:creationId xmlns:a16="http://schemas.microsoft.com/office/drawing/2014/main" id="{705F7997-0AC6-2FDC-83BC-9689301C9871}"/>
              </a:ext>
            </a:extLst>
          </p:cNvPr>
          <p:cNvGraphicFramePr>
            <a:graphicFrameLocks/>
          </p:cNvGraphicFramePr>
          <p:nvPr>
            <p:extLst>
              <p:ext uri="{D42A27DB-BD31-4B8C-83A1-F6EECF244321}">
                <p14:modId xmlns:p14="http://schemas.microsoft.com/office/powerpoint/2010/main" val="3317866362"/>
              </p:ext>
            </p:extLst>
          </p:nvPr>
        </p:nvGraphicFramePr>
        <p:xfrm>
          <a:off x="1109891" y="2630055"/>
          <a:ext cx="10468305" cy="2748280"/>
        </p:xfrm>
        <a:graphic>
          <a:graphicData uri="http://schemas.openxmlformats.org/drawingml/2006/table">
            <a:tbl>
              <a:tblPr firstRow="1" bandRow="1">
                <a:tableStyleId>{5C22544A-7EE6-4342-B048-85BDC9FD1C3A}</a:tableStyleId>
              </a:tblPr>
              <a:tblGrid>
                <a:gridCol w="2617076">
                  <a:extLst>
                    <a:ext uri="{9D8B030D-6E8A-4147-A177-3AD203B41FA5}">
                      <a16:colId xmlns:a16="http://schemas.microsoft.com/office/drawing/2014/main" val="985273784"/>
                    </a:ext>
                  </a:extLst>
                </a:gridCol>
                <a:gridCol w="2617076">
                  <a:extLst>
                    <a:ext uri="{9D8B030D-6E8A-4147-A177-3AD203B41FA5}">
                      <a16:colId xmlns:a16="http://schemas.microsoft.com/office/drawing/2014/main" val="534938094"/>
                    </a:ext>
                  </a:extLst>
                </a:gridCol>
                <a:gridCol w="1697397">
                  <a:extLst>
                    <a:ext uri="{9D8B030D-6E8A-4147-A177-3AD203B41FA5}">
                      <a16:colId xmlns:a16="http://schemas.microsoft.com/office/drawing/2014/main" val="3662124243"/>
                    </a:ext>
                  </a:extLst>
                </a:gridCol>
                <a:gridCol w="3536756">
                  <a:extLst>
                    <a:ext uri="{9D8B030D-6E8A-4147-A177-3AD203B41FA5}">
                      <a16:colId xmlns:a16="http://schemas.microsoft.com/office/drawing/2014/main" val="1570700851"/>
                    </a:ext>
                  </a:extLst>
                </a:gridCol>
              </a:tblGrid>
              <a:tr h="370840">
                <a:tc>
                  <a:txBody>
                    <a:bodyPr/>
                    <a:lstStyle/>
                    <a:p>
                      <a:pPr algn="ctr"/>
                      <a:r>
                        <a:rPr lang="it-IT" dirty="0"/>
                        <a:t>Frame</a:t>
                      </a:r>
                    </a:p>
                  </a:txBody>
                  <a:tcPr/>
                </a:tc>
                <a:tc>
                  <a:txBody>
                    <a:bodyPr/>
                    <a:lstStyle/>
                    <a:p>
                      <a:pPr algn="ctr"/>
                      <a:r>
                        <a:rPr lang="it-IT" dirty="0" err="1"/>
                        <a:t>Heuristic</a:t>
                      </a:r>
                      <a:r>
                        <a:rPr lang="it-IT" dirty="0"/>
                        <a:t> </a:t>
                      </a:r>
                      <a:r>
                        <a:rPr lang="it-IT" dirty="0" err="1"/>
                        <a:t>violated</a:t>
                      </a:r>
                      <a:endParaRPr lang="it-IT" dirty="0"/>
                    </a:p>
                  </a:txBody>
                  <a:tcPr/>
                </a:tc>
                <a:tc>
                  <a:txBody>
                    <a:bodyPr/>
                    <a:lstStyle/>
                    <a:p>
                      <a:pPr algn="ctr"/>
                      <a:r>
                        <a:rPr lang="it-IT" dirty="0" err="1"/>
                        <a:t>Severity</a:t>
                      </a:r>
                      <a:endParaRPr lang="it-IT" dirty="0"/>
                    </a:p>
                  </a:txBody>
                  <a:tcPr/>
                </a:tc>
                <a:tc>
                  <a:txBody>
                    <a:bodyPr/>
                    <a:lstStyle/>
                    <a:p>
                      <a:pPr algn="ctr"/>
                      <a:r>
                        <a:rPr lang="it-IT" dirty="0" err="1"/>
                        <a:t>Description</a:t>
                      </a:r>
                      <a:r>
                        <a:rPr lang="it-IT" dirty="0"/>
                        <a:t> / </a:t>
                      </a:r>
                      <a:r>
                        <a:rPr lang="it-IT" dirty="0" err="1"/>
                        <a:t>Comment</a:t>
                      </a:r>
                      <a:endParaRPr lang="it-IT" dirty="0"/>
                    </a:p>
                  </a:txBody>
                  <a:tcPr/>
                </a:tc>
                <a:extLst>
                  <a:ext uri="{0D108BD9-81ED-4DB2-BD59-A6C34878D82A}">
                    <a16:rowId xmlns:a16="http://schemas.microsoft.com/office/drawing/2014/main" val="1763139258"/>
                  </a:ext>
                </a:extLst>
              </a:tr>
              <a:tr h="370840">
                <a:tc>
                  <a:txBody>
                    <a:bodyPr/>
                    <a:lstStyle/>
                    <a:p>
                      <a:pPr algn="ctr"/>
                      <a:r>
                        <a:rPr lang="it-IT" dirty="0" err="1"/>
                        <a:t>Transactions</a:t>
                      </a:r>
                      <a:endParaRPr lang="it-IT" dirty="0"/>
                    </a:p>
                  </a:txBody>
                  <a:tcPr anchor="ctr"/>
                </a:tc>
                <a:tc>
                  <a:txBody>
                    <a:bodyPr/>
                    <a:lstStyle/>
                    <a:p>
                      <a:pPr algn="ctr"/>
                      <a:r>
                        <a:rPr lang="en-US" dirty="0"/>
                        <a:t>Help Users Recognize, Diagnose, and Recover from Errors</a:t>
                      </a:r>
                      <a:endParaRPr lang="it-IT" dirty="0"/>
                    </a:p>
                  </a:txBody>
                  <a:tcPr anchor="ctr"/>
                </a:tc>
                <a:tc>
                  <a:txBody>
                    <a:bodyPr/>
                    <a:lstStyle/>
                    <a:p>
                      <a:pPr algn="ctr"/>
                      <a:r>
                        <a:rPr lang="it-IT" dirty="0"/>
                        <a:t>3</a:t>
                      </a:r>
                    </a:p>
                  </a:txBody>
                  <a:tcPr anchor="ctr"/>
                </a:tc>
                <a:tc>
                  <a:txBody>
                    <a:bodyPr/>
                    <a:lstStyle/>
                    <a:p>
                      <a:pPr algn="ctr"/>
                      <a:r>
                        <a:rPr lang="en-US" dirty="0"/>
                        <a:t>Selecting a date with no transactions must show an empty list with a feedback (e.g., "No transactions on this day"). Otherwise, users may assume a technical error. </a:t>
                      </a:r>
                      <a:endParaRPr lang="it-IT" dirty="0"/>
                    </a:p>
                  </a:txBody>
                  <a:tcPr anchor="ctr"/>
                </a:tc>
                <a:extLst>
                  <a:ext uri="{0D108BD9-81ED-4DB2-BD59-A6C34878D82A}">
                    <a16:rowId xmlns:a16="http://schemas.microsoft.com/office/drawing/2014/main" val="1439402128"/>
                  </a:ext>
                </a:extLst>
              </a:tr>
              <a:tr h="370840">
                <a:tc>
                  <a:txBody>
                    <a:bodyPr/>
                    <a:lstStyle/>
                    <a:p>
                      <a:pPr algn="ctr"/>
                      <a:r>
                        <a:rPr lang="it-IT" dirty="0" err="1"/>
                        <a:t>All</a:t>
                      </a:r>
                      <a:r>
                        <a:rPr lang="it-IT" dirty="0"/>
                        <a:t> </a:t>
                      </a:r>
                      <a:r>
                        <a:rPr lang="it-IT" dirty="0" err="1"/>
                        <a:t>Interfaces</a:t>
                      </a:r>
                      <a:r>
                        <a:rPr lang="it-IT" dirty="0"/>
                        <a:t> </a:t>
                      </a:r>
                    </a:p>
                  </a:txBody>
                  <a:tcPr anchor="ctr"/>
                </a:tc>
                <a:tc>
                  <a:txBody>
                    <a:bodyPr/>
                    <a:lstStyle/>
                    <a:p>
                      <a:pPr algn="ctr"/>
                      <a:r>
                        <a:rPr lang="it-IT" dirty="0"/>
                        <a:t>Help &amp; </a:t>
                      </a:r>
                      <a:r>
                        <a:rPr lang="it-IT" dirty="0" err="1"/>
                        <a:t>Documentation</a:t>
                      </a:r>
                      <a:endParaRPr lang="it-IT" dirty="0"/>
                    </a:p>
                  </a:txBody>
                  <a:tcPr anchor="ctr"/>
                </a:tc>
                <a:tc>
                  <a:txBody>
                    <a:bodyPr/>
                    <a:lstStyle/>
                    <a:p>
                      <a:pPr algn="ctr"/>
                      <a:r>
                        <a:rPr lang="it-IT" dirty="0"/>
                        <a:t>3</a:t>
                      </a:r>
                    </a:p>
                  </a:txBody>
                  <a:tcPr anchor="ctr"/>
                </a:tc>
                <a:tc>
                  <a:txBody>
                    <a:bodyPr/>
                    <a:lstStyle/>
                    <a:p>
                      <a:pPr algn="ctr"/>
                      <a:r>
                        <a:rPr lang="en-US" dirty="0"/>
                        <a:t>There is a lack of contextual help and onboarding for first-time users. </a:t>
                      </a:r>
                      <a:endParaRPr lang="it-IT" dirty="0"/>
                    </a:p>
                  </a:txBody>
                  <a:tcPr anchor="ctr"/>
                </a:tc>
                <a:extLst>
                  <a:ext uri="{0D108BD9-81ED-4DB2-BD59-A6C34878D82A}">
                    <a16:rowId xmlns:a16="http://schemas.microsoft.com/office/drawing/2014/main" val="1337216366"/>
                  </a:ext>
                </a:extLst>
              </a:tr>
            </a:tbl>
          </a:graphicData>
        </a:graphic>
      </p:graphicFrame>
    </p:spTree>
    <p:extLst>
      <p:ext uri="{BB962C8B-B14F-4D97-AF65-F5344CB8AC3E}">
        <p14:creationId xmlns:p14="http://schemas.microsoft.com/office/powerpoint/2010/main" val="871321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22CD8-755A-1382-232C-5983507017A2}"/>
            </a:ext>
          </a:extLst>
        </p:cNvPr>
        <p:cNvGrpSpPr/>
        <p:nvPr/>
      </p:nvGrpSpPr>
      <p:grpSpPr>
        <a:xfrm>
          <a:off x="0" y="0"/>
          <a:ext cx="0" cy="0"/>
          <a:chOff x="0" y="0"/>
          <a:chExt cx="0" cy="0"/>
        </a:xfrm>
      </p:grpSpPr>
      <p:pic>
        <p:nvPicPr>
          <p:cNvPr id="38" name="Immagine 37">
            <a:extLst>
              <a:ext uri="{FF2B5EF4-FFF2-40B4-BE49-F238E27FC236}">
                <a16:creationId xmlns:a16="http://schemas.microsoft.com/office/drawing/2014/main" id="{1946BF1D-ECB0-A1D2-8962-2B92832F443C}"/>
              </a:ext>
            </a:extLst>
          </p:cNvPr>
          <p:cNvPicPr>
            <a:picLocks noChangeAspect="1"/>
          </p:cNvPicPr>
          <p:nvPr/>
        </p:nvPicPr>
        <p:blipFill>
          <a:blip r:embed="rId2"/>
          <a:stretch>
            <a:fillRect/>
          </a:stretch>
        </p:blipFill>
        <p:spPr>
          <a:xfrm>
            <a:off x="8029524" y="1145277"/>
            <a:ext cx="2454884" cy="5483013"/>
          </a:xfrm>
          <a:prstGeom prst="roundRect">
            <a:avLst>
              <a:gd name="adj" fmla="val 408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Titolo 1">
            <a:extLst>
              <a:ext uri="{FF2B5EF4-FFF2-40B4-BE49-F238E27FC236}">
                <a16:creationId xmlns:a16="http://schemas.microsoft.com/office/drawing/2014/main" id="{0483ED0A-C2F4-0DED-4240-0138F26506E8}"/>
              </a:ext>
            </a:extLst>
          </p:cNvPr>
          <p:cNvSpPr>
            <a:spLocks noGrp="1"/>
          </p:cNvSpPr>
          <p:nvPr>
            <p:ph type="title"/>
          </p:nvPr>
        </p:nvSpPr>
        <p:spPr/>
        <p:txBody>
          <a:bodyPr/>
          <a:lstStyle/>
          <a:p>
            <a:r>
              <a:rPr lang="it-IT" dirty="0"/>
              <a:t>EXPERT EVALUATION - HEURISTIC EVALUATION</a:t>
            </a:r>
          </a:p>
        </p:txBody>
      </p:sp>
      <p:sp>
        <p:nvSpPr>
          <p:cNvPr id="5" name="Segnaposto contenuto 2">
            <a:extLst>
              <a:ext uri="{FF2B5EF4-FFF2-40B4-BE49-F238E27FC236}">
                <a16:creationId xmlns:a16="http://schemas.microsoft.com/office/drawing/2014/main" id="{3F8C33BC-831C-8256-8E92-452A133B9592}"/>
              </a:ext>
            </a:extLst>
          </p:cNvPr>
          <p:cNvSpPr txBox="1">
            <a:spLocks/>
          </p:cNvSpPr>
          <p:nvPr/>
        </p:nvSpPr>
        <p:spPr>
          <a:xfrm>
            <a:off x="1296055" y="1874517"/>
            <a:ext cx="3660624" cy="226235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it-IT" dirty="0" err="1"/>
              <a:t>All</a:t>
            </a:r>
            <a:r>
              <a:rPr lang="it-IT" dirty="0"/>
              <a:t> the </a:t>
            </a:r>
            <a:r>
              <a:rPr lang="it-IT" dirty="0" err="1"/>
              <a:t>issues</a:t>
            </a:r>
            <a:r>
              <a:rPr lang="it-IT" dirty="0"/>
              <a:t> </a:t>
            </a:r>
            <a:r>
              <a:rPr lang="it-IT" dirty="0" err="1"/>
              <a:t>were</a:t>
            </a:r>
            <a:r>
              <a:rPr lang="it-IT" dirty="0"/>
              <a:t> </a:t>
            </a:r>
            <a:r>
              <a:rPr lang="it-IT" dirty="0" err="1"/>
              <a:t>promptly</a:t>
            </a:r>
            <a:r>
              <a:rPr lang="it-IT" dirty="0"/>
              <a:t> </a:t>
            </a:r>
            <a:r>
              <a:rPr lang="it-IT" dirty="0" err="1"/>
              <a:t>fixed</a:t>
            </a:r>
            <a:r>
              <a:rPr lang="it-IT" dirty="0"/>
              <a:t>. Here are the </a:t>
            </a:r>
            <a:r>
              <a:rPr lang="it-IT" dirty="0" err="1"/>
              <a:t>final</a:t>
            </a:r>
            <a:r>
              <a:rPr lang="it-IT" dirty="0"/>
              <a:t> screens </a:t>
            </a:r>
            <a:r>
              <a:rPr lang="it-IT" dirty="0" err="1"/>
              <a:t>related</a:t>
            </a:r>
            <a:r>
              <a:rPr lang="it-IT" dirty="0"/>
              <a:t> to the </a:t>
            </a:r>
            <a:r>
              <a:rPr lang="it-IT" dirty="0" err="1"/>
              <a:t>previously</a:t>
            </a:r>
            <a:r>
              <a:rPr lang="it-IT" dirty="0"/>
              <a:t> </a:t>
            </a:r>
            <a:r>
              <a:rPr lang="it-IT" dirty="0" err="1"/>
              <a:t>shown</a:t>
            </a:r>
            <a:r>
              <a:rPr lang="it-IT" dirty="0"/>
              <a:t> </a:t>
            </a:r>
            <a:r>
              <a:rPr lang="it-IT" dirty="0" err="1"/>
              <a:t>issues</a:t>
            </a:r>
            <a:r>
              <a:rPr lang="it-IT" dirty="0"/>
              <a:t>, with the </a:t>
            </a:r>
            <a:r>
              <a:rPr lang="it-IT" dirty="0" err="1"/>
              <a:t>implemented</a:t>
            </a:r>
            <a:r>
              <a:rPr lang="it-IT" dirty="0"/>
              <a:t> </a:t>
            </a:r>
            <a:r>
              <a:rPr lang="it-IT" dirty="0" err="1"/>
              <a:t>fixes</a:t>
            </a:r>
            <a:r>
              <a:rPr lang="it-IT" dirty="0"/>
              <a:t>. In </a:t>
            </a:r>
            <a:r>
              <a:rPr lang="it-IT" dirty="0" err="1"/>
              <a:t>particular</a:t>
            </a:r>
            <a:r>
              <a:rPr lang="it-IT" dirty="0"/>
              <a:t>:</a:t>
            </a:r>
          </a:p>
        </p:txBody>
      </p:sp>
      <p:pic>
        <p:nvPicPr>
          <p:cNvPr id="8" name="Immagine 7">
            <a:extLst>
              <a:ext uri="{FF2B5EF4-FFF2-40B4-BE49-F238E27FC236}">
                <a16:creationId xmlns:a16="http://schemas.microsoft.com/office/drawing/2014/main" id="{54D1D563-689B-BFC0-6DB1-3C21441E0DCD}"/>
              </a:ext>
            </a:extLst>
          </p:cNvPr>
          <p:cNvPicPr>
            <a:picLocks noChangeAspect="1"/>
          </p:cNvPicPr>
          <p:nvPr/>
        </p:nvPicPr>
        <p:blipFill>
          <a:blip r:embed="rId3"/>
          <a:stretch>
            <a:fillRect/>
          </a:stretch>
        </p:blipFill>
        <p:spPr>
          <a:xfrm>
            <a:off x="5099620" y="1145278"/>
            <a:ext cx="2461671" cy="5483013"/>
          </a:xfrm>
          <a:prstGeom prst="roundRect">
            <a:avLst>
              <a:gd name="adj" fmla="val 3735"/>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4" name="Ovale 13">
            <a:extLst>
              <a:ext uri="{FF2B5EF4-FFF2-40B4-BE49-F238E27FC236}">
                <a16:creationId xmlns:a16="http://schemas.microsoft.com/office/drawing/2014/main" id="{6CF0D40B-B190-D641-5A82-78549F457211}"/>
              </a:ext>
            </a:extLst>
          </p:cNvPr>
          <p:cNvSpPr/>
          <p:nvPr/>
        </p:nvSpPr>
        <p:spPr>
          <a:xfrm>
            <a:off x="5508420" y="3199612"/>
            <a:ext cx="671663" cy="357878"/>
          </a:xfrm>
          <a:prstGeom prst="ellipse">
            <a:avLst/>
          </a:prstGeom>
          <a:noFill/>
          <a:ln>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5" name="Segnaposto contenuto 2">
            <a:extLst>
              <a:ext uri="{FF2B5EF4-FFF2-40B4-BE49-F238E27FC236}">
                <a16:creationId xmlns:a16="http://schemas.microsoft.com/office/drawing/2014/main" id="{C1C46D12-1962-C3F6-016E-1659B32F4743}"/>
              </a:ext>
            </a:extLst>
          </p:cNvPr>
          <p:cNvSpPr txBox="1">
            <a:spLocks/>
          </p:cNvSpPr>
          <p:nvPr/>
        </p:nvSpPr>
        <p:spPr>
          <a:xfrm>
            <a:off x="1251678" y="3852306"/>
            <a:ext cx="3541039" cy="226235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it-IT" dirty="0"/>
              <a:t>The </a:t>
            </a:r>
            <a:r>
              <a:rPr lang="it-IT" dirty="0" err="1"/>
              <a:t>transcations</a:t>
            </a:r>
            <a:r>
              <a:rPr lang="it-IT" dirty="0"/>
              <a:t> screen </a:t>
            </a:r>
            <a:r>
              <a:rPr lang="it-IT" dirty="0" err="1"/>
              <a:t>now</a:t>
            </a:r>
            <a:r>
              <a:rPr lang="it-IT" dirty="0"/>
              <a:t> features an </a:t>
            </a:r>
            <a:r>
              <a:rPr lang="it-IT" dirty="0" err="1"/>
              <a:t>indication</a:t>
            </a:r>
            <a:r>
              <a:rPr lang="it-IT" dirty="0"/>
              <a:t> on the days </a:t>
            </a:r>
            <a:r>
              <a:rPr lang="it-IT" dirty="0" err="1"/>
              <a:t>that</a:t>
            </a:r>
            <a:r>
              <a:rPr lang="it-IT" dirty="0"/>
              <a:t> </a:t>
            </a:r>
            <a:r>
              <a:rPr lang="it-IT" dirty="0" err="1"/>
              <a:t>contain</a:t>
            </a:r>
            <a:r>
              <a:rPr lang="it-IT" dirty="0"/>
              <a:t> </a:t>
            </a:r>
            <a:r>
              <a:rPr lang="it-IT" dirty="0" err="1"/>
              <a:t>transactions</a:t>
            </a:r>
            <a:endParaRPr lang="it-IT" dirty="0"/>
          </a:p>
          <a:p>
            <a:r>
              <a:rPr lang="it-IT" dirty="0" err="1"/>
              <a:t>Categories</a:t>
            </a:r>
            <a:r>
              <a:rPr lang="it-IT" dirty="0"/>
              <a:t> can be </a:t>
            </a:r>
            <a:r>
              <a:rPr lang="it-IT" dirty="0" err="1"/>
              <a:t>edited</a:t>
            </a:r>
            <a:r>
              <a:rPr lang="it-IT" dirty="0"/>
              <a:t> an </a:t>
            </a:r>
            <a:r>
              <a:rPr lang="it-IT" dirty="0" err="1"/>
              <a:t>deleted</a:t>
            </a:r>
            <a:r>
              <a:rPr lang="it-IT" dirty="0"/>
              <a:t> and </a:t>
            </a:r>
            <a:r>
              <a:rPr lang="it-IT" dirty="0" err="1"/>
              <a:t>it</a:t>
            </a:r>
            <a:r>
              <a:rPr lang="it-IT" dirty="0"/>
              <a:t> </a:t>
            </a:r>
            <a:r>
              <a:rPr lang="it-IT" dirty="0" err="1"/>
              <a:t>is</a:t>
            </a:r>
            <a:r>
              <a:rPr lang="it-IT" dirty="0"/>
              <a:t> </a:t>
            </a:r>
            <a:r>
              <a:rPr lang="it-IT" dirty="0" err="1"/>
              <a:t>clearily</a:t>
            </a:r>
            <a:r>
              <a:rPr lang="it-IT" dirty="0"/>
              <a:t> </a:t>
            </a:r>
            <a:r>
              <a:rPr lang="it-IT" dirty="0" err="1"/>
              <a:t>stated</a:t>
            </a:r>
            <a:r>
              <a:rPr lang="it-IT" dirty="0"/>
              <a:t> </a:t>
            </a:r>
            <a:r>
              <a:rPr lang="it-IT" dirty="0" err="1"/>
              <a:t>how</a:t>
            </a:r>
            <a:r>
              <a:rPr lang="it-IT" dirty="0"/>
              <a:t> to do so</a:t>
            </a:r>
          </a:p>
        </p:txBody>
      </p:sp>
      <p:sp>
        <p:nvSpPr>
          <p:cNvPr id="16" name="Ovale 15">
            <a:extLst>
              <a:ext uri="{FF2B5EF4-FFF2-40B4-BE49-F238E27FC236}">
                <a16:creationId xmlns:a16="http://schemas.microsoft.com/office/drawing/2014/main" id="{CF32E3C7-95B1-D590-3635-4E8003DBC7A0}"/>
              </a:ext>
            </a:extLst>
          </p:cNvPr>
          <p:cNvSpPr/>
          <p:nvPr/>
        </p:nvSpPr>
        <p:spPr>
          <a:xfrm>
            <a:off x="8548072" y="2262704"/>
            <a:ext cx="1370411" cy="357878"/>
          </a:xfrm>
          <a:prstGeom prst="ellipse">
            <a:avLst/>
          </a:prstGeom>
          <a:noFill/>
          <a:ln>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8" name="Immagine 17">
            <a:extLst>
              <a:ext uri="{FF2B5EF4-FFF2-40B4-BE49-F238E27FC236}">
                <a16:creationId xmlns:a16="http://schemas.microsoft.com/office/drawing/2014/main" id="{3FD80452-F116-E3F1-F780-37F61C4C7852}"/>
              </a:ext>
            </a:extLst>
          </p:cNvPr>
          <p:cNvPicPr>
            <a:picLocks noChangeAspect="1"/>
          </p:cNvPicPr>
          <p:nvPr/>
        </p:nvPicPr>
        <p:blipFill>
          <a:blip r:embed="rId4"/>
          <a:stretch>
            <a:fillRect/>
          </a:stretch>
        </p:blipFill>
        <p:spPr>
          <a:xfrm>
            <a:off x="9591741" y="3673186"/>
            <a:ext cx="2237212" cy="1466451"/>
          </a:xfrm>
          <a:prstGeom prst="rect">
            <a:avLst/>
          </a:prstGeom>
          <a:effectLst>
            <a:outerShdw blurRad="50800" dist="38100" dir="8100000" algn="tr" rotWithShape="0">
              <a:prstClr val="black">
                <a:alpha val="40000"/>
              </a:prstClr>
            </a:outerShdw>
          </a:effectLst>
        </p:spPr>
      </p:pic>
      <p:cxnSp>
        <p:nvCxnSpPr>
          <p:cNvPr id="25" name="Connettore curvo 24">
            <a:extLst>
              <a:ext uri="{FF2B5EF4-FFF2-40B4-BE49-F238E27FC236}">
                <a16:creationId xmlns:a16="http://schemas.microsoft.com/office/drawing/2014/main" id="{D8DC2CBF-E043-D09F-FD84-CCD3723FC178}"/>
              </a:ext>
            </a:extLst>
          </p:cNvPr>
          <p:cNvCxnSpPr>
            <a:cxnSpLocks/>
          </p:cNvCxnSpPr>
          <p:nvPr/>
        </p:nvCxnSpPr>
        <p:spPr>
          <a:xfrm>
            <a:off x="9899565" y="2927121"/>
            <a:ext cx="1169687" cy="746063"/>
          </a:xfrm>
          <a:prstGeom prst="curvedConnector3">
            <a:avLst>
              <a:gd name="adj1" fmla="val 100140"/>
            </a:avLst>
          </a:prstGeom>
          <a:ln>
            <a:solidFill>
              <a:srgbClr val="FF00FF"/>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4685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E32D4F-9D73-7071-C9AD-5A4B0F1AA64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45C461E-B1F6-C085-46CF-2A09903B1662}"/>
              </a:ext>
            </a:extLst>
          </p:cNvPr>
          <p:cNvSpPr>
            <a:spLocks noGrp="1"/>
          </p:cNvSpPr>
          <p:nvPr>
            <p:ph type="title"/>
          </p:nvPr>
        </p:nvSpPr>
        <p:spPr/>
        <p:txBody>
          <a:bodyPr/>
          <a:lstStyle/>
          <a:p>
            <a:r>
              <a:rPr lang="it-IT" dirty="0"/>
              <a:t>EXPERT EVALUATION - HEURISTIC EVALUATION</a:t>
            </a:r>
          </a:p>
        </p:txBody>
      </p:sp>
      <p:sp>
        <p:nvSpPr>
          <p:cNvPr id="15" name="Segnaposto contenuto 2">
            <a:extLst>
              <a:ext uri="{FF2B5EF4-FFF2-40B4-BE49-F238E27FC236}">
                <a16:creationId xmlns:a16="http://schemas.microsoft.com/office/drawing/2014/main" id="{13512129-5C5C-B951-6346-7E428E92A24A}"/>
              </a:ext>
            </a:extLst>
          </p:cNvPr>
          <p:cNvSpPr txBox="1">
            <a:spLocks/>
          </p:cNvSpPr>
          <p:nvPr/>
        </p:nvSpPr>
        <p:spPr>
          <a:xfrm>
            <a:off x="1251678" y="2735316"/>
            <a:ext cx="3541039" cy="271324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it-IT" dirty="0" err="1"/>
              <a:t>When</a:t>
            </a:r>
            <a:r>
              <a:rPr lang="it-IT" dirty="0"/>
              <a:t> </a:t>
            </a:r>
            <a:r>
              <a:rPr lang="it-IT" dirty="0" err="1"/>
              <a:t>selecting</a:t>
            </a:r>
            <a:r>
              <a:rPr lang="it-IT" dirty="0"/>
              <a:t> a day with no </a:t>
            </a:r>
            <a:r>
              <a:rPr lang="it-IT" dirty="0" err="1"/>
              <a:t>transactions</a:t>
            </a:r>
            <a:r>
              <a:rPr lang="it-IT" dirty="0"/>
              <a:t>, a </a:t>
            </a:r>
            <a:r>
              <a:rPr lang="it-IT" dirty="0" err="1"/>
              <a:t>message</a:t>
            </a:r>
            <a:r>
              <a:rPr lang="it-IT" dirty="0"/>
              <a:t> </a:t>
            </a:r>
            <a:r>
              <a:rPr lang="it-IT" dirty="0" err="1"/>
              <a:t>is</a:t>
            </a:r>
            <a:r>
              <a:rPr lang="it-IT" dirty="0"/>
              <a:t> </a:t>
            </a:r>
            <a:r>
              <a:rPr lang="it-IT" dirty="0" err="1"/>
              <a:t>displayed</a:t>
            </a:r>
            <a:endParaRPr lang="it-IT" dirty="0"/>
          </a:p>
          <a:p>
            <a:r>
              <a:rPr lang="it-IT" dirty="0"/>
              <a:t>In </a:t>
            </a:r>
            <a:r>
              <a:rPr lang="it-IT" dirty="0" err="1"/>
              <a:t>several</a:t>
            </a:r>
            <a:r>
              <a:rPr lang="it-IT" dirty="0"/>
              <a:t> </a:t>
            </a:r>
            <a:r>
              <a:rPr lang="it-IT" dirty="0" err="1"/>
              <a:t>interfaces</a:t>
            </a:r>
            <a:r>
              <a:rPr lang="it-IT" dirty="0"/>
              <a:t>, </a:t>
            </a:r>
            <a:r>
              <a:rPr lang="it-IT" dirty="0" err="1"/>
              <a:t>there</a:t>
            </a:r>
            <a:r>
              <a:rPr lang="it-IT" dirty="0"/>
              <a:t> </a:t>
            </a:r>
            <a:r>
              <a:rPr lang="it-IT" dirty="0" err="1"/>
              <a:t>is</a:t>
            </a:r>
            <a:r>
              <a:rPr lang="it-IT" dirty="0"/>
              <a:t> </a:t>
            </a:r>
            <a:r>
              <a:rPr lang="it-IT" dirty="0" err="1"/>
              <a:t>now</a:t>
            </a:r>
            <a:r>
              <a:rPr lang="it-IT" dirty="0"/>
              <a:t> a </a:t>
            </a:r>
            <a:r>
              <a:rPr lang="it-IT" dirty="0" err="1"/>
              <a:t>message</a:t>
            </a:r>
            <a:r>
              <a:rPr lang="it-IT" dirty="0"/>
              <a:t> the </a:t>
            </a:r>
            <a:r>
              <a:rPr lang="it-IT" dirty="0" err="1"/>
              <a:t>informs</a:t>
            </a:r>
            <a:r>
              <a:rPr lang="it-IT" dirty="0"/>
              <a:t> the user of the </a:t>
            </a:r>
            <a:r>
              <a:rPr lang="it-IT" dirty="0" err="1"/>
              <a:t>functionality</a:t>
            </a:r>
            <a:r>
              <a:rPr lang="it-IT" dirty="0"/>
              <a:t> of </a:t>
            </a:r>
            <a:r>
              <a:rPr lang="it-IT" dirty="0" err="1"/>
              <a:t>said</a:t>
            </a:r>
            <a:r>
              <a:rPr lang="it-IT" dirty="0"/>
              <a:t> </a:t>
            </a:r>
            <a:r>
              <a:rPr lang="it-IT" dirty="0" err="1"/>
              <a:t>interface</a:t>
            </a:r>
            <a:r>
              <a:rPr lang="it-IT" dirty="0"/>
              <a:t>; </a:t>
            </a:r>
            <a:r>
              <a:rPr lang="it-IT" dirty="0" err="1"/>
              <a:t>this</a:t>
            </a:r>
            <a:r>
              <a:rPr lang="it-IT" dirty="0"/>
              <a:t> </a:t>
            </a:r>
            <a:r>
              <a:rPr lang="it-IT" dirty="0" err="1"/>
              <a:t>should</a:t>
            </a:r>
            <a:r>
              <a:rPr lang="it-IT" dirty="0"/>
              <a:t> help first-time users</a:t>
            </a:r>
          </a:p>
        </p:txBody>
      </p:sp>
      <p:pic>
        <p:nvPicPr>
          <p:cNvPr id="36" name="Immagine 35">
            <a:extLst>
              <a:ext uri="{FF2B5EF4-FFF2-40B4-BE49-F238E27FC236}">
                <a16:creationId xmlns:a16="http://schemas.microsoft.com/office/drawing/2014/main" id="{B01A4754-B1C8-3606-4ED6-34B30F0A5375}"/>
              </a:ext>
            </a:extLst>
          </p:cNvPr>
          <p:cNvPicPr>
            <a:picLocks noChangeAspect="1"/>
          </p:cNvPicPr>
          <p:nvPr/>
        </p:nvPicPr>
        <p:blipFill>
          <a:blip r:embed="rId2"/>
          <a:stretch>
            <a:fillRect/>
          </a:stretch>
        </p:blipFill>
        <p:spPr>
          <a:xfrm>
            <a:off x="5752757" y="1128451"/>
            <a:ext cx="2459528" cy="5499841"/>
          </a:xfrm>
          <a:prstGeom prst="roundRect">
            <a:avLst>
              <a:gd name="adj" fmla="val 3302"/>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6" name="Ovale 15">
            <a:extLst>
              <a:ext uri="{FF2B5EF4-FFF2-40B4-BE49-F238E27FC236}">
                <a16:creationId xmlns:a16="http://schemas.microsoft.com/office/drawing/2014/main" id="{99D839A5-C8CC-E37F-EB5E-287386F6DD0F}"/>
              </a:ext>
            </a:extLst>
          </p:cNvPr>
          <p:cNvSpPr/>
          <p:nvPr/>
        </p:nvSpPr>
        <p:spPr>
          <a:xfrm>
            <a:off x="5823791" y="4539245"/>
            <a:ext cx="1370411" cy="357878"/>
          </a:xfrm>
          <a:prstGeom prst="ellipse">
            <a:avLst/>
          </a:prstGeom>
          <a:noFill/>
          <a:ln>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Immagine 6">
            <a:extLst>
              <a:ext uri="{FF2B5EF4-FFF2-40B4-BE49-F238E27FC236}">
                <a16:creationId xmlns:a16="http://schemas.microsoft.com/office/drawing/2014/main" id="{EBFA31A8-ED8A-A860-34BF-DD16C62E3D72}"/>
              </a:ext>
            </a:extLst>
          </p:cNvPr>
          <p:cNvPicPr>
            <a:picLocks noChangeAspect="1"/>
          </p:cNvPicPr>
          <p:nvPr/>
        </p:nvPicPr>
        <p:blipFill>
          <a:blip r:embed="rId3"/>
          <a:stretch>
            <a:fillRect/>
          </a:stretch>
        </p:blipFill>
        <p:spPr>
          <a:xfrm>
            <a:off x="8813404" y="1126139"/>
            <a:ext cx="2459528" cy="5502153"/>
          </a:xfrm>
          <a:prstGeom prst="roundRect">
            <a:avLst>
              <a:gd name="adj" fmla="val 4119"/>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Ovale 8">
            <a:extLst>
              <a:ext uri="{FF2B5EF4-FFF2-40B4-BE49-F238E27FC236}">
                <a16:creationId xmlns:a16="http://schemas.microsoft.com/office/drawing/2014/main" id="{6BF9825A-7766-E54F-DAA9-DC7831E75BC0}"/>
              </a:ext>
            </a:extLst>
          </p:cNvPr>
          <p:cNvSpPr/>
          <p:nvPr/>
        </p:nvSpPr>
        <p:spPr>
          <a:xfrm>
            <a:off x="8937402" y="1954527"/>
            <a:ext cx="2335530" cy="403994"/>
          </a:xfrm>
          <a:prstGeom prst="ellipse">
            <a:avLst/>
          </a:prstGeom>
          <a:noFill/>
          <a:ln>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4131512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3F02FD-0E4E-C4D2-807A-E83F04701BD2}"/>
              </a:ext>
            </a:extLst>
          </p:cNvPr>
          <p:cNvSpPr>
            <a:spLocks noGrp="1"/>
          </p:cNvSpPr>
          <p:nvPr>
            <p:ph type="title"/>
          </p:nvPr>
        </p:nvSpPr>
        <p:spPr/>
        <p:txBody>
          <a:bodyPr/>
          <a:lstStyle/>
          <a:p>
            <a:r>
              <a:rPr lang="it-IT" dirty="0"/>
              <a:t>USER EVALUATION – think </a:t>
            </a:r>
            <a:r>
              <a:rPr lang="it-IT" dirty="0" err="1"/>
              <a:t>aloud</a:t>
            </a:r>
            <a:endParaRPr lang="it-IT" dirty="0"/>
          </a:p>
        </p:txBody>
      </p:sp>
      <p:sp>
        <p:nvSpPr>
          <p:cNvPr id="3" name="Segnaposto contenuto 2">
            <a:extLst>
              <a:ext uri="{FF2B5EF4-FFF2-40B4-BE49-F238E27FC236}">
                <a16:creationId xmlns:a16="http://schemas.microsoft.com/office/drawing/2014/main" id="{BAE8E15D-087B-0B97-36E4-6063C3663F70}"/>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1750319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B5D6D6-1CEF-DC35-DDCC-E2EDCB81586E}"/>
              </a:ext>
            </a:extLst>
          </p:cNvPr>
          <p:cNvSpPr>
            <a:spLocks noGrp="1"/>
          </p:cNvSpPr>
          <p:nvPr>
            <p:ph type="title"/>
          </p:nvPr>
        </p:nvSpPr>
        <p:spPr/>
        <p:txBody>
          <a:bodyPr/>
          <a:lstStyle/>
          <a:p>
            <a:r>
              <a:rPr lang="it-IT" dirty="0"/>
              <a:t>USER EVALUATION – </a:t>
            </a:r>
            <a:r>
              <a:rPr lang="it-IT" dirty="0" err="1"/>
              <a:t>controlled</a:t>
            </a:r>
            <a:r>
              <a:rPr lang="it-IT" dirty="0"/>
              <a:t> </a:t>
            </a:r>
            <a:r>
              <a:rPr lang="it-IT" dirty="0" err="1"/>
              <a:t>experiment</a:t>
            </a:r>
            <a:endParaRPr lang="it-IT" dirty="0"/>
          </a:p>
        </p:txBody>
      </p:sp>
      <p:sp>
        <p:nvSpPr>
          <p:cNvPr id="3" name="Segnaposto contenuto 2">
            <a:extLst>
              <a:ext uri="{FF2B5EF4-FFF2-40B4-BE49-F238E27FC236}">
                <a16:creationId xmlns:a16="http://schemas.microsoft.com/office/drawing/2014/main" id="{8686802C-1C1D-DB4D-C9D8-A77F2B6A99DA}"/>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113217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3FBDCA-E9EE-5822-670C-86E213DA1050}"/>
              </a:ext>
            </a:extLst>
          </p:cNvPr>
          <p:cNvSpPr>
            <a:spLocks noGrp="1"/>
          </p:cNvSpPr>
          <p:nvPr>
            <p:ph type="title"/>
          </p:nvPr>
        </p:nvSpPr>
        <p:spPr/>
        <p:txBody>
          <a:bodyPr/>
          <a:lstStyle/>
          <a:p>
            <a:r>
              <a:rPr lang="it-IT" dirty="0" err="1"/>
              <a:t>Final</a:t>
            </a:r>
            <a:r>
              <a:rPr lang="it-IT" dirty="0"/>
              <a:t> </a:t>
            </a:r>
            <a:r>
              <a:rPr lang="it-IT" dirty="0" err="1"/>
              <a:t>realization</a:t>
            </a:r>
            <a:endParaRPr lang="it-IT" dirty="0"/>
          </a:p>
        </p:txBody>
      </p:sp>
      <p:sp>
        <p:nvSpPr>
          <p:cNvPr id="3" name="Segnaposto contenuto 2">
            <a:extLst>
              <a:ext uri="{FF2B5EF4-FFF2-40B4-BE49-F238E27FC236}">
                <a16:creationId xmlns:a16="http://schemas.microsoft.com/office/drawing/2014/main" id="{C2333563-F981-2D2A-35EB-23868F2BC7F4}"/>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3468834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C1021C-915D-2080-651E-22BC67DA0A32}"/>
              </a:ext>
            </a:extLst>
          </p:cNvPr>
          <p:cNvSpPr>
            <a:spLocks noGrp="1"/>
          </p:cNvSpPr>
          <p:nvPr>
            <p:ph type="title"/>
          </p:nvPr>
        </p:nvSpPr>
        <p:spPr/>
        <p:txBody>
          <a:bodyPr/>
          <a:lstStyle/>
          <a:p>
            <a:r>
              <a:rPr lang="it-IT" dirty="0"/>
              <a:t>Future work</a:t>
            </a:r>
          </a:p>
        </p:txBody>
      </p:sp>
      <p:sp>
        <p:nvSpPr>
          <p:cNvPr id="3" name="Segnaposto contenuto 2">
            <a:extLst>
              <a:ext uri="{FF2B5EF4-FFF2-40B4-BE49-F238E27FC236}">
                <a16:creationId xmlns:a16="http://schemas.microsoft.com/office/drawing/2014/main" id="{C18CEE68-64A1-1FCE-6409-599614646017}"/>
              </a:ext>
            </a:extLst>
          </p:cNvPr>
          <p:cNvSpPr>
            <a:spLocks noGrp="1"/>
          </p:cNvSpPr>
          <p:nvPr>
            <p:ph idx="1"/>
          </p:nvPr>
        </p:nvSpPr>
        <p:spPr/>
        <p:txBody>
          <a:bodyPr/>
          <a:lstStyle/>
          <a:p>
            <a:r>
              <a:rPr lang="it-IT" dirty="0" err="1"/>
              <a:t>Add</a:t>
            </a:r>
            <a:r>
              <a:rPr lang="it-IT" dirty="0"/>
              <a:t> more </a:t>
            </a:r>
            <a:r>
              <a:rPr lang="it-IT" dirty="0" err="1"/>
              <a:t>types</a:t>
            </a:r>
            <a:r>
              <a:rPr lang="it-IT" dirty="0"/>
              <a:t> of </a:t>
            </a:r>
            <a:r>
              <a:rPr lang="it-IT" dirty="0" err="1"/>
              <a:t>reward</a:t>
            </a:r>
            <a:endParaRPr lang="it-IT" dirty="0"/>
          </a:p>
          <a:p>
            <a:endParaRPr lang="it-IT" dirty="0"/>
          </a:p>
        </p:txBody>
      </p:sp>
    </p:spTree>
    <p:extLst>
      <p:ext uri="{BB962C8B-B14F-4D97-AF65-F5344CB8AC3E}">
        <p14:creationId xmlns:p14="http://schemas.microsoft.com/office/powerpoint/2010/main" val="1932009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4E8B79-4F90-3CC8-2E27-CAFEE59498EF}"/>
              </a:ext>
            </a:extLst>
          </p:cNvPr>
          <p:cNvSpPr>
            <a:spLocks noGrp="1"/>
          </p:cNvSpPr>
          <p:nvPr>
            <p:ph type="title"/>
          </p:nvPr>
        </p:nvSpPr>
        <p:spPr/>
        <p:txBody>
          <a:bodyPr/>
          <a:lstStyle/>
          <a:p>
            <a:r>
              <a:rPr lang="it-IT" dirty="0"/>
              <a:t>Application scenario</a:t>
            </a:r>
          </a:p>
        </p:txBody>
      </p:sp>
      <p:sp>
        <p:nvSpPr>
          <p:cNvPr id="3" name="Segnaposto contenuto 2">
            <a:extLst>
              <a:ext uri="{FF2B5EF4-FFF2-40B4-BE49-F238E27FC236}">
                <a16:creationId xmlns:a16="http://schemas.microsoft.com/office/drawing/2014/main" id="{49F2F3ED-2C14-3679-AAAA-7848D63D74D0}"/>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3688741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E5854-3529-A03D-A42D-21D4451B88C9}"/>
              </a:ext>
            </a:extLst>
          </p:cNvPr>
          <p:cNvSpPr>
            <a:spLocks noGrp="1"/>
          </p:cNvSpPr>
          <p:nvPr>
            <p:ph type="title"/>
          </p:nvPr>
        </p:nvSpPr>
        <p:spPr>
          <a:xfrm>
            <a:off x="1251678" y="382385"/>
            <a:ext cx="10178322" cy="951962"/>
          </a:xfrm>
        </p:spPr>
        <p:txBody>
          <a:bodyPr/>
          <a:lstStyle/>
          <a:p>
            <a:r>
              <a:rPr lang="it-IT" dirty="0" err="1"/>
              <a:t>Personas</a:t>
            </a:r>
            <a:r>
              <a:rPr lang="it-IT" dirty="0"/>
              <a:t> and </a:t>
            </a:r>
            <a:r>
              <a:rPr lang="it-IT" dirty="0" err="1"/>
              <a:t>scenarios</a:t>
            </a:r>
            <a:endParaRPr lang="it-IT" dirty="0"/>
          </a:p>
        </p:txBody>
      </p:sp>
      <p:sp>
        <p:nvSpPr>
          <p:cNvPr id="3" name="Segnaposto contenuto 2">
            <a:extLst>
              <a:ext uri="{FF2B5EF4-FFF2-40B4-BE49-F238E27FC236}">
                <a16:creationId xmlns:a16="http://schemas.microsoft.com/office/drawing/2014/main" id="{2CE68419-D546-A8AF-E4DD-C920AA38E5E1}"/>
              </a:ext>
            </a:extLst>
          </p:cNvPr>
          <p:cNvSpPr>
            <a:spLocks noGrp="1"/>
          </p:cNvSpPr>
          <p:nvPr>
            <p:ph idx="1"/>
          </p:nvPr>
        </p:nvSpPr>
        <p:spPr>
          <a:xfrm>
            <a:off x="1251678" y="1251784"/>
            <a:ext cx="3875268" cy="5223831"/>
          </a:xfrm>
        </p:spPr>
        <p:txBody>
          <a:bodyPr>
            <a:normAutofit/>
          </a:bodyPr>
          <a:lstStyle/>
          <a:p>
            <a:pPr marL="0" indent="0">
              <a:buNone/>
            </a:pPr>
            <a:r>
              <a:rPr lang="it-IT" b="1" dirty="0"/>
              <a:t>ALEX JAMESON</a:t>
            </a:r>
          </a:p>
          <a:p>
            <a:pPr marL="0" indent="0">
              <a:buNone/>
            </a:pPr>
            <a:r>
              <a:rPr lang="en-US" dirty="0"/>
              <a:t>Alex is an ambitious and forward-thinking university student, constantly striving for independence. He’s disciplined in his studies and works part-time, but struggles with self-control when it comes to impulsive spending. Deep down,  Alex is motivated by the desire to prove to himself and others that he can achieve major life goals on his own. He values freedom and sees owning a car as a symbol of personal success and responsibility.</a:t>
            </a:r>
            <a:endParaRPr lang="it-IT" dirty="0"/>
          </a:p>
        </p:txBody>
      </p:sp>
      <p:sp>
        <p:nvSpPr>
          <p:cNvPr id="4" name="Segnaposto contenuto 2">
            <a:extLst>
              <a:ext uri="{FF2B5EF4-FFF2-40B4-BE49-F238E27FC236}">
                <a16:creationId xmlns:a16="http://schemas.microsoft.com/office/drawing/2014/main" id="{BC734AFC-41EE-8B7F-9801-6948B90893BC}"/>
              </a:ext>
            </a:extLst>
          </p:cNvPr>
          <p:cNvSpPr txBox="1">
            <a:spLocks/>
          </p:cNvSpPr>
          <p:nvPr/>
        </p:nvSpPr>
        <p:spPr>
          <a:xfrm>
            <a:off x="5174086" y="1251784"/>
            <a:ext cx="6271627" cy="522383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it-IT" b="1" dirty="0"/>
              <a:t>Scenario</a:t>
            </a:r>
          </a:p>
          <a:p>
            <a:pPr marL="0" indent="0">
              <a:buNone/>
            </a:pPr>
            <a:r>
              <a:rPr lang="en-US" dirty="0"/>
              <a:t>Alex dreams of buying his first car but feels overwhelmed trying to balance his school workload, part-time job, and unpredictable spending habits. When he starts using ”</a:t>
            </a:r>
            <a:r>
              <a:rPr lang="en-US" dirty="0" err="1"/>
              <a:t>Budgify</a:t>
            </a:r>
            <a:r>
              <a:rPr lang="en-US" dirty="0"/>
              <a:t>”, it becomes more than just a budgeting tool, it’s his personal financial coach.</a:t>
            </a:r>
          </a:p>
          <a:p>
            <a:pPr marL="0" indent="0">
              <a:buNone/>
            </a:pPr>
            <a:r>
              <a:rPr lang="en-US" dirty="0"/>
              <a:t>He sets a specific saving goal for his car, breaking it down into manageable monthly targets. Seeing his progress visually keeps him motivated and focused.</a:t>
            </a:r>
          </a:p>
          <a:p>
            <a:pPr marL="0" indent="0">
              <a:buNone/>
            </a:pPr>
            <a:r>
              <a:rPr lang="en-US" dirty="0"/>
              <a:t>Alex becomes more aware of his habitual takeout expenses. Recognizing the impact, he starts meal-prepping, not only saving money but also improving his health and self-discipline.</a:t>
            </a:r>
          </a:p>
          <a:p>
            <a:pPr marL="0" indent="0">
              <a:buNone/>
            </a:pPr>
            <a:r>
              <a:rPr lang="en-US" dirty="0"/>
              <a:t>He also gains a stronger sense of control and confidence in </a:t>
            </a:r>
            <a:r>
              <a:rPr lang="en-US" dirty="0" err="1"/>
              <a:t>hisfinancial</a:t>
            </a:r>
            <a:r>
              <a:rPr lang="en-US" dirty="0"/>
              <a:t> decisions, ultimately purchasing his car without compromising his long-term security.</a:t>
            </a:r>
            <a:endParaRPr lang="it-IT" dirty="0"/>
          </a:p>
        </p:txBody>
      </p:sp>
    </p:spTree>
    <p:extLst>
      <p:ext uri="{BB962C8B-B14F-4D97-AF65-F5344CB8AC3E}">
        <p14:creationId xmlns:p14="http://schemas.microsoft.com/office/powerpoint/2010/main" val="2680650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56BB8-E047-5866-1FC3-2408492BE5A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47B2476-5665-6DF3-2B93-8578ECA7387D}"/>
              </a:ext>
            </a:extLst>
          </p:cNvPr>
          <p:cNvSpPr>
            <a:spLocks noGrp="1"/>
          </p:cNvSpPr>
          <p:nvPr>
            <p:ph type="title"/>
          </p:nvPr>
        </p:nvSpPr>
        <p:spPr>
          <a:xfrm>
            <a:off x="1251678" y="382385"/>
            <a:ext cx="10178322" cy="951962"/>
          </a:xfrm>
        </p:spPr>
        <p:txBody>
          <a:bodyPr/>
          <a:lstStyle/>
          <a:p>
            <a:r>
              <a:rPr lang="it-IT" dirty="0" err="1"/>
              <a:t>Personas</a:t>
            </a:r>
            <a:r>
              <a:rPr lang="it-IT" dirty="0"/>
              <a:t> and </a:t>
            </a:r>
            <a:r>
              <a:rPr lang="it-IT" dirty="0" err="1"/>
              <a:t>scenarios</a:t>
            </a:r>
            <a:endParaRPr lang="it-IT" dirty="0"/>
          </a:p>
        </p:txBody>
      </p:sp>
      <p:sp>
        <p:nvSpPr>
          <p:cNvPr id="3" name="Segnaposto contenuto 2">
            <a:extLst>
              <a:ext uri="{FF2B5EF4-FFF2-40B4-BE49-F238E27FC236}">
                <a16:creationId xmlns:a16="http://schemas.microsoft.com/office/drawing/2014/main" id="{D3C8CE94-00C3-16CA-97F5-118C33F3997B}"/>
              </a:ext>
            </a:extLst>
          </p:cNvPr>
          <p:cNvSpPr>
            <a:spLocks noGrp="1"/>
          </p:cNvSpPr>
          <p:nvPr>
            <p:ph idx="1"/>
          </p:nvPr>
        </p:nvSpPr>
        <p:spPr>
          <a:xfrm>
            <a:off x="1251678" y="1251784"/>
            <a:ext cx="3875268" cy="5223831"/>
          </a:xfrm>
        </p:spPr>
        <p:txBody>
          <a:bodyPr>
            <a:normAutofit/>
          </a:bodyPr>
          <a:lstStyle/>
          <a:p>
            <a:pPr marL="0" indent="0">
              <a:buNone/>
            </a:pPr>
            <a:r>
              <a:rPr lang="it-IT" b="1" dirty="0"/>
              <a:t>JAMES CARTER</a:t>
            </a:r>
          </a:p>
          <a:p>
            <a:pPr marL="0" indent="0">
              <a:buNone/>
            </a:pPr>
            <a:r>
              <a:rPr lang="en-US" dirty="0"/>
              <a:t>James is a practical and resilient individual in his late 30s who thrives on stability. When he loses his job, his initial reaction is anxiety, bordering on hopelessness. Internally, he struggles with self-worth and the fear of losing control. However, James is also adaptive and willing to rebuild. He’s detail-oriented and appreciates clarity when faced with uncertainty.</a:t>
            </a:r>
            <a:endParaRPr lang="it-IT" dirty="0"/>
          </a:p>
        </p:txBody>
      </p:sp>
      <p:sp>
        <p:nvSpPr>
          <p:cNvPr id="4" name="Segnaposto contenuto 2">
            <a:extLst>
              <a:ext uri="{FF2B5EF4-FFF2-40B4-BE49-F238E27FC236}">
                <a16:creationId xmlns:a16="http://schemas.microsoft.com/office/drawing/2014/main" id="{3CC8C49F-F85A-C807-B940-4D6656E7B4F7}"/>
              </a:ext>
            </a:extLst>
          </p:cNvPr>
          <p:cNvSpPr txBox="1">
            <a:spLocks/>
          </p:cNvSpPr>
          <p:nvPr/>
        </p:nvSpPr>
        <p:spPr>
          <a:xfrm>
            <a:off x="5174086" y="1251784"/>
            <a:ext cx="6271627" cy="522383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it-IT" b="1" dirty="0"/>
              <a:t>Scenario</a:t>
            </a:r>
          </a:p>
          <a:p>
            <a:pPr marL="0" indent="0">
              <a:buNone/>
            </a:pPr>
            <a:r>
              <a:rPr lang="en-US" dirty="0"/>
              <a:t>After being unexpectedly laid off, James feels lost and unsure of how long he can stay afloat. He turns to ”</a:t>
            </a:r>
            <a:r>
              <a:rPr lang="en-US" dirty="0" err="1"/>
              <a:t>Budgify</a:t>
            </a:r>
            <a:r>
              <a:rPr lang="en-US" dirty="0"/>
              <a:t>” to regain a sense of direction and clarity during this uncertain time.</a:t>
            </a:r>
          </a:p>
          <a:p>
            <a:pPr marL="0" indent="0">
              <a:buNone/>
            </a:pPr>
            <a:r>
              <a:rPr lang="en-US" dirty="0"/>
              <a:t>”</a:t>
            </a:r>
            <a:r>
              <a:rPr lang="en-US" dirty="0" err="1"/>
              <a:t>Budgify</a:t>
            </a:r>
            <a:r>
              <a:rPr lang="en-US" dirty="0"/>
              <a:t>” helps James analyze his emergency fund and sets a realistic timeline for how long his current savings will last. This calms his anxiety and lets him focus strategically on his next steps.</a:t>
            </a:r>
          </a:p>
          <a:p>
            <a:pPr marL="0" indent="0">
              <a:buNone/>
            </a:pPr>
            <a:r>
              <a:rPr lang="en-US" dirty="0"/>
              <a:t>As he begins freelancing, James uses ”</a:t>
            </a:r>
            <a:r>
              <a:rPr lang="en-US" dirty="0" err="1"/>
              <a:t>Budgify</a:t>
            </a:r>
            <a:r>
              <a:rPr lang="en-US" dirty="0"/>
              <a:t>” to categorize different income sources, track tax-related expenses, and manage invoices. This organization helps him treat freelancing as a viable and structured career path.</a:t>
            </a:r>
          </a:p>
          <a:p>
            <a:pPr marL="0" indent="0">
              <a:buNone/>
            </a:pPr>
            <a:r>
              <a:rPr lang="en-US" dirty="0"/>
              <a:t>He rebuilds his confidence and navigates unemployment with purpose, eventually stabilizing his finances and redefining his professional future.</a:t>
            </a:r>
            <a:endParaRPr lang="it-IT" dirty="0"/>
          </a:p>
        </p:txBody>
      </p:sp>
    </p:spTree>
    <p:extLst>
      <p:ext uri="{BB962C8B-B14F-4D97-AF65-F5344CB8AC3E}">
        <p14:creationId xmlns:p14="http://schemas.microsoft.com/office/powerpoint/2010/main" val="3272836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2D299-5172-60E2-E4E4-E6DC6D71A75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C8BDDA9-0330-7E68-4025-DDD89A3C9A96}"/>
              </a:ext>
            </a:extLst>
          </p:cNvPr>
          <p:cNvSpPr>
            <a:spLocks noGrp="1"/>
          </p:cNvSpPr>
          <p:nvPr>
            <p:ph type="title"/>
          </p:nvPr>
        </p:nvSpPr>
        <p:spPr>
          <a:xfrm>
            <a:off x="1251678" y="382385"/>
            <a:ext cx="10178322" cy="951962"/>
          </a:xfrm>
        </p:spPr>
        <p:txBody>
          <a:bodyPr/>
          <a:lstStyle/>
          <a:p>
            <a:r>
              <a:rPr lang="it-IT" dirty="0" err="1"/>
              <a:t>Personas</a:t>
            </a:r>
            <a:r>
              <a:rPr lang="it-IT" dirty="0"/>
              <a:t> and </a:t>
            </a:r>
            <a:r>
              <a:rPr lang="it-IT" dirty="0" err="1"/>
              <a:t>scenarios</a:t>
            </a:r>
            <a:endParaRPr lang="it-IT" dirty="0"/>
          </a:p>
        </p:txBody>
      </p:sp>
      <p:sp>
        <p:nvSpPr>
          <p:cNvPr id="3" name="Segnaposto contenuto 2">
            <a:extLst>
              <a:ext uri="{FF2B5EF4-FFF2-40B4-BE49-F238E27FC236}">
                <a16:creationId xmlns:a16="http://schemas.microsoft.com/office/drawing/2014/main" id="{9DA6D2C4-9ABF-53C8-797A-B336F1581DD6}"/>
              </a:ext>
            </a:extLst>
          </p:cNvPr>
          <p:cNvSpPr>
            <a:spLocks noGrp="1"/>
          </p:cNvSpPr>
          <p:nvPr>
            <p:ph idx="1"/>
          </p:nvPr>
        </p:nvSpPr>
        <p:spPr>
          <a:xfrm>
            <a:off x="1251678" y="1251784"/>
            <a:ext cx="3875268" cy="5223831"/>
          </a:xfrm>
        </p:spPr>
        <p:txBody>
          <a:bodyPr>
            <a:normAutofit/>
          </a:bodyPr>
          <a:lstStyle/>
          <a:p>
            <a:pPr marL="0" indent="0">
              <a:buNone/>
            </a:pPr>
            <a:r>
              <a:rPr lang="it-IT" b="1" dirty="0"/>
              <a:t>MARGARET ”MAGGIE” THOMPSON</a:t>
            </a:r>
          </a:p>
          <a:p>
            <a:pPr marL="0" indent="0">
              <a:buNone/>
            </a:pPr>
            <a:r>
              <a:rPr lang="en-US" dirty="0"/>
              <a:t>Maggie is a lively, optimistic retiree with a zest for life. She’s careful with </a:t>
            </a:r>
            <a:r>
              <a:rPr lang="en-US" dirty="0" err="1"/>
              <a:t>moneybut</a:t>
            </a:r>
            <a:r>
              <a:rPr lang="en-US" dirty="0"/>
              <a:t> believes in enjoying the fruits of her lifelong labor. Internally, she’s driven </a:t>
            </a:r>
            <a:r>
              <a:rPr lang="en-US" dirty="0" err="1"/>
              <a:t>bythe</a:t>
            </a:r>
            <a:r>
              <a:rPr lang="en-US" dirty="0"/>
              <a:t> need to feel independent and self-sufficient, even in her golden years. </a:t>
            </a:r>
            <a:r>
              <a:rPr lang="en-US" dirty="0" err="1"/>
              <a:t>She’scurious</a:t>
            </a:r>
            <a:r>
              <a:rPr lang="en-US" dirty="0"/>
              <a:t>, enjoys planning, and takes pride in managing her finances herself </a:t>
            </a:r>
            <a:r>
              <a:rPr lang="en-US" dirty="0" err="1"/>
              <a:t>ratherthan</a:t>
            </a:r>
            <a:r>
              <a:rPr lang="en-US" dirty="0"/>
              <a:t> relying on her children.</a:t>
            </a:r>
            <a:endParaRPr lang="it-IT" dirty="0"/>
          </a:p>
        </p:txBody>
      </p:sp>
      <p:sp>
        <p:nvSpPr>
          <p:cNvPr id="4" name="Segnaposto contenuto 2">
            <a:extLst>
              <a:ext uri="{FF2B5EF4-FFF2-40B4-BE49-F238E27FC236}">
                <a16:creationId xmlns:a16="http://schemas.microsoft.com/office/drawing/2014/main" id="{964DC5F4-D0E1-A96C-B9F5-DE9C44A8A72B}"/>
              </a:ext>
            </a:extLst>
          </p:cNvPr>
          <p:cNvSpPr txBox="1">
            <a:spLocks/>
          </p:cNvSpPr>
          <p:nvPr/>
        </p:nvSpPr>
        <p:spPr>
          <a:xfrm>
            <a:off x="5174086" y="1251784"/>
            <a:ext cx="6271627" cy="522383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it-IT" b="1" dirty="0"/>
              <a:t>Scenario</a:t>
            </a:r>
          </a:p>
          <a:p>
            <a:pPr marL="0" indent="0">
              <a:buNone/>
            </a:pPr>
            <a:r>
              <a:rPr lang="en-US" dirty="0"/>
              <a:t>With a long-anticipated cruise around the Mediterranean on the horizon, Maggie wants to enjoy herself without falling into careless spending. She downloads ”</a:t>
            </a:r>
            <a:r>
              <a:rPr lang="en-US" dirty="0" err="1"/>
              <a:t>Budgify</a:t>
            </a:r>
            <a:r>
              <a:rPr lang="en-US" dirty="0"/>
              <a:t>” to help her prepare for the trip.</a:t>
            </a:r>
          </a:p>
          <a:p>
            <a:pPr marL="0" indent="0">
              <a:buNone/>
            </a:pPr>
            <a:r>
              <a:rPr lang="en-US" dirty="0"/>
              <a:t>Maggie uses ”</a:t>
            </a:r>
            <a:r>
              <a:rPr lang="en-US" dirty="0" err="1"/>
              <a:t>Budgify</a:t>
            </a:r>
            <a:r>
              <a:rPr lang="en-US" dirty="0"/>
              <a:t>” to create a personalized trip budget, dividing expenses into categories like travel, lodging, excursions, and on-board spending. The app gives her peace of mind by projecting her affordability.</a:t>
            </a:r>
          </a:p>
          <a:p>
            <a:pPr marL="0" indent="0">
              <a:buNone/>
            </a:pPr>
            <a:r>
              <a:rPr lang="en-US" dirty="0"/>
              <a:t>During the trip, ”</a:t>
            </a:r>
            <a:r>
              <a:rPr lang="en-US" dirty="0" err="1"/>
              <a:t>Budgify</a:t>
            </a:r>
            <a:r>
              <a:rPr lang="en-US" dirty="0"/>
              <a:t>” tracks her spending in real time, sending gentle alerts when she’s nearing her limits. This empowers her to make informed choices—buying meaningful souvenirs while skipping unnecessary extras.</a:t>
            </a:r>
          </a:p>
          <a:p>
            <a:pPr marL="0" indent="0">
              <a:buNone/>
            </a:pPr>
            <a:r>
              <a:rPr lang="en-US" dirty="0"/>
              <a:t>Maggie enjoys her cruise worry-free, proud of having full control over her finances, and returns home with wonderful memories, not debt.</a:t>
            </a:r>
            <a:endParaRPr lang="it-IT" dirty="0"/>
          </a:p>
        </p:txBody>
      </p:sp>
    </p:spTree>
    <p:extLst>
      <p:ext uri="{BB962C8B-B14F-4D97-AF65-F5344CB8AC3E}">
        <p14:creationId xmlns:p14="http://schemas.microsoft.com/office/powerpoint/2010/main" val="390128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3E41EE-5CC9-9BFE-3731-5F398B3259E8}"/>
              </a:ext>
            </a:extLst>
          </p:cNvPr>
          <p:cNvSpPr>
            <a:spLocks noGrp="1"/>
          </p:cNvSpPr>
          <p:nvPr>
            <p:ph type="title"/>
          </p:nvPr>
        </p:nvSpPr>
        <p:spPr/>
        <p:txBody>
          <a:bodyPr/>
          <a:lstStyle/>
          <a:p>
            <a:r>
              <a:rPr lang="it-IT" dirty="0"/>
              <a:t>User </a:t>
            </a:r>
            <a:r>
              <a:rPr lang="it-IT" dirty="0" err="1"/>
              <a:t>analysis</a:t>
            </a:r>
            <a:r>
              <a:rPr lang="it-IT" dirty="0"/>
              <a:t> - interviews</a:t>
            </a:r>
          </a:p>
        </p:txBody>
      </p:sp>
      <p:sp>
        <p:nvSpPr>
          <p:cNvPr id="3" name="Segnaposto contenuto 2">
            <a:extLst>
              <a:ext uri="{FF2B5EF4-FFF2-40B4-BE49-F238E27FC236}">
                <a16:creationId xmlns:a16="http://schemas.microsoft.com/office/drawing/2014/main" id="{D120AA3F-04BA-2FAE-75A9-8CAFA5320654}"/>
              </a:ext>
            </a:extLst>
          </p:cNvPr>
          <p:cNvSpPr>
            <a:spLocks noGrp="1"/>
          </p:cNvSpPr>
          <p:nvPr>
            <p:ph idx="1"/>
          </p:nvPr>
        </p:nvSpPr>
        <p:spPr/>
        <p:txBody>
          <a:bodyPr/>
          <a:lstStyle/>
          <a:p>
            <a:pPr marL="0" indent="0">
              <a:buNone/>
            </a:pPr>
            <a:r>
              <a:rPr lang="en-US" dirty="0"/>
              <a:t>The feedback from the interviews with our users can be synthesized into:</a:t>
            </a:r>
          </a:p>
          <a:p>
            <a:r>
              <a:rPr lang="en-US" b="1" dirty="0"/>
              <a:t>Simplicity and Ease of Use:</a:t>
            </a:r>
            <a:r>
              <a:rPr lang="en-US" dirty="0"/>
              <a:t> many current applications are perceived as ”too confusing”, ”overcomplicated” or having a cluttered interface</a:t>
            </a:r>
          </a:p>
          <a:p>
            <a:r>
              <a:rPr lang="en-US" b="1" dirty="0"/>
              <a:t>Intuitiveness: </a:t>
            </a:r>
            <a:r>
              <a:rPr lang="en-US" dirty="0"/>
              <a:t>users want an app that is intuitive from the start, allowing for quick and easy use and visualization</a:t>
            </a:r>
          </a:p>
          <a:p>
            <a:r>
              <a:rPr lang="en-US" b="1" dirty="0"/>
              <a:t>Engagement</a:t>
            </a:r>
            <a:r>
              <a:rPr lang="en-US" dirty="0"/>
              <a:t>:</a:t>
            </a:r>
            <a:r>
              <a:rPr lang="en-US" b="1" dirty="0"/>
              <a:t> </a:t>
            </a:r>
            <a:r>
              <a:rPr lang="en-US" dirty="0"/>
              <a:t>many users focus on personal goals, wanting to track their progress towards them and to receive rewards for reaching them</a:t>
            </a:r>
          </a:p>
        </p:txBody>
      </p:sp>
    </p:spTree>
    <p:extLst>
      <p:ext uri="{BB962C8B-B14F-4D97-AF65-F5344CB8AC3E}">
        <p14:creationId xmlns:p14="http://schemas.microsoft.com/office/powerpoint/2010/main" val="386566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851AA4-D1F1-7376-18B4-EA52E896EA30}"/>
              </a:ext>
            </a:extLst>
          </p:cNvPr>
          <p:cNvSpPr>
            <a:spLocks noGrp="1"/>
          </p:cNvSpPr>
          <p:nvPr>
            <p:ph type="title"/>
          </p:nvPr>
        </p:nvSpPr>
        <p:spPr/>
        <p:txBody>
          <a:bodyPr/>
          <a:lstStyle/>
          <a:p>
            <a:r>
              <a:rPr lang="it-IT" dirty="0"/>
              <a:t>User </a:t>
            </a:r>
            <a:r>
              <a:rPr lang="it-IT" dirty="0" err="1"/>
              <a:t>analysis</a:t>
            </a:r>
            <a:r>
              <a:rPr lang="it-IT" dirty="0"/>
              <a:t> - </a:t>
            </a:r>
            <a:r>
              <a:rPr lang="it-IT" dirty="0" err="1"/>
              <a:t>questionnaires</a:t>
            </a:r>
            <a:endParaRPr lang="it-IT" dirty="0"/>
          </a:p>
        </p:txBody>
      </p:sp>
      <p:pic>
        <p:nvPicPr>
          <p:cNvPr id="1032" name="Picture 8" descr="Grafico delle risposte di Moduli. Titolo della domanda: How often do you check your expenses?. Numero di risposte: 29 risposte.">
            <a:extLst>
              <a:ext uri="{FF2B5EF4-FFF2-40B4-BE49-F238E27FC236}">
                <a16:creationId xmlns:a16="http://schemas.microsoft.com/office/drawing/2014/main" id="{8AC7D8E9-A99E-3F82-221B-12842A9A41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469801" y="3938352"/>
            <a:ext cx="6285420" cy="264468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28" name="Picture 4" descr="Grafico delle risposte di Moduli. Titolo della domanda: What&amp;apos;s your main objective for using a finance app?. Numero di risposte: 29 risposte.">
            <a:extLst>
              <a:ext uri="{FF2B5EF4-FFF2-40B4-BE49-F238E27FC236}">
                <a16:creationId xmlns:a16="http://schemas.microsoft.com/office/drawing/2014/main" id="{AF613A1D-45A1-BC82-3B64-E53CC2E6B1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9801" y="1185206"/>
            <a:ext cx="6285420" cy="264429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3" name="Segnaposto contenuto 2">
            <a:extLst>
              <a:ext uri="{FF2B5EF4-FFF2-40B4-BE49-F238E27FC236}">
                <a16:creationId xmlns:a16="http://schemas.microsoft.com/office/drawing/2014/main" id="{A5630919-AB93-22C1-48EF-26C68930CCEF}"/>
              </a:ext>
            </a:extLst>
          </p:cNvPr>
          <p:cNvSpPr txBox="1">
            <a:spLocks/>
          </p:cNvSpPr>
          <p:nvPr/>
        </p:nvSpPr>
        <p:spPr>
          <a:xfrm>
            <a:off x="1251678" y="1213947"/>
            <a:ext cx="4020311" cy="135898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en-US" dirty="0"/>
              <a:t>We administered a questionnaire to our potential users. Here are some of the insights we gained from it.</a:t>
            </a:r>
          </a:p>
        </p:txBody>
      </p:sp>
      <p:sp>
        <p:nvSpPr>
          <p:cNvPr id="6" name="Segnaposto contenuto 2">
            <a:extLst>
              <a:ext uri="{FF2B5EF4-FFF2-40B4-BE49-F238E27FC236}">
                <a16:creationId xmlns:a16="http://schemas.microsoft.com/office/drawing/2014/main" id="{4E4DC11C-8A7F-7104-6D90-5010740A58D8}"/>
              </a:ext>
            </a:extLst>
          </p:cNvPr>
          <p:cNvSpPr txBox="1">
            <a:spLocks/>
          </p:cNvSpPr>
          <p:nvPr/>
        </p:nvSpPr>
        <p:spPr>
          <a:xfrm>
            <a:off x="1251678" y="2416900"/>
            <a:ext cx="4020311" cy="281856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t>Users want to keep track of their expenses in order to be aware of their use of money</a:t>
            </a:r>
          </a:p>
          <a:p>
            <a:r>
              <a:rPr lang="en-US" dirty="0"/>
              <a:t>They also like to keep track of goals and debts</a:t>
            </a:r>
          </a:p>
          <a:p>
            <a:r>
              <a:rPr lang="en-US" dirty="0"/>
              <a:t>Many users tend to check expenses on a weekly basis</a:t>
            </a:r>
          </a:p>
        </p:txBody>
      </p:sp>
      <p:sp>
        <p:nvSpPr>
          <p:cNvPr id="7" name="Segnaposto contenuto 2">
            <a:extLst>
              <a:ext uri="{FF2B5EF4-FFF2-40B4-BE49-F238E27FC236}">
                <a16:creationId xmlns:a16="http://schemas.microsoft.com/office/drawing/2014/main" id="{CD63B33A-440A-C795-F82A-25FBCDA00BE3}"/>
              </a:ext>
            </a:extLst>
          </p:cNvPr>
          <p:cNvSpPr txBox="1">
            <a:spLocks/>
          </p:cNvSpPr>
          <p:nvPr/>
        </p:nvSpPr>
        <p:spPr>
          <a:xfrm>
            <a:off x="1251678" y="5198826"/>
            <a:ext cx="4020311" cy="135898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en-US" dirty="0"/>
              <a:t>From this, we were able to get an idea of the general use of the app.</a:t>
            </a:r>
          </a:p>
        </p:txBody>
      </p:sp>
    </p:spTree>
    <p:extLst>
      <p:ext uri="{BB962C8B-B14F-4D97-AF65-F5344CB8AC3E}">
        <p14:creationId xmlns:p14="http://schemas.microsoft.com/office/powerpoint/2010/main" val="1529748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5FB6F-62AD-8464-B83B-E49EF88EF45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490B737-23F6-8613-3D16-E33D405AB954}"/>
              </a:ext>
            </a:extLst>
          </p:cNvPr>
          <p:cNvSpPr>
            <a:spLocks noGrp="1"/>
          </p:cNvSpPr>
          <p:nvPr>
            <p:ph type="title"/>
          </p:nvPr>
        </p:nvSpPr>
        <p:spPr/>
        <p:txBody>
          <a:bodyPr/>
          <a:lstStyle/>
          <a:p>
            <a:r>
              <a:rPr lang="it-IT" dirty="0"/>
              <a:t>User </a:t>
            </a:r>
            <a:r>
              <a:rPr lang="it-IT" dirty="0" err="1"/>
              <a:t>analysis</a:t>
            </a:r>
            <a:r>
              <a:rPr lang="it-IT" dirty="0"/>
              <a:t> - </a:t>
            </a:r>
            <a:r>
              <a:rPr lang="it-IT" dirty="0" err="1"/>
              <a:t>questionnaires</a:t>
            </a:r>
            <a:endParaRPr lang="it-IT" dirty="0"/>
          </a:p>
        </p:txBody>
      </p:sp>
      <p:sp>
        <p:nvSpPr>
          <p:cNvPr id="3" name="Segnaposto contenuto 2">
            <a:extLst>
              <a:ext uri="{FF2B5EF4-FFF2-40B4-BE49-F238E27FC236}">
                <a16:creationId xmlns:a16="http://schemas.microsoft.com/office/drawing/2014/main" id="{A2410CA3-3F3A-434A-41B4-9D73683D3091}"/>
              </a:ext>
            </a:extLst>
          </p:cNvPr>
          <p:cNvSpPr>
            <a:spLocks noGrp="1"/>
          </p:cNvSpPr>
          <p:nvPr>
            <p:ph idx="1"/>
          </p:nvPr>
        </p:nvSpPr>
        <p:spPr>
          <a:xfrm>
            <a:off x="1251678" y="2706079"/>
            <a:ext cx="3887881" cy="1487549"/>
          </a:xfrm>
        </p:spPr>
        <p:txBody>
          <a:bodyPr>
            <a:normAutofit lnSpcReduction="10000"/>
          </a:bodyPr>
          <a:lstStyle/>
          <a:p>
            <a:r>
              <a:rPr lang="it-IT" dirty="0"/>
              <a:t>Users like </a:t>
            </a:r>
            <a:r>
              <a:rPr lang="it-IT" dirty="0" err="1"/>
              <a:t>receiving</a:t>
            </a:r>
            <a:r>
              <a:rPr lang="it-IT" dirty="0"/>
              <a:t> in-app </a:t>
            </a:r>
            <a:r>
              <a:rPr lang="it-IT" dirty="0" err="1"/>
              <a:t>rewards</a:t>
            </a:r>
            <a:r>
              <a:rPr lang="it-IT" dirty="0"/>
              <a:t> for </a:t>
            </a:r>
            <a:r>
              <a:rPr lang="it-IT" dirty="0" err="1"/>
              <a:t>reaching</a:t>
            </a:r>
            <a:r>
              <a:rPr lang="it-IT" dirty="0"/>
              <a:t> set goals</a:t>
            </a:r>
          </a:p>
          <a:p>
            <a:r>
              <a:rPr lang="it-IT" dirty="0" err="1"/>
              <a:t>They</a:t>
            </a:r>
            <a:r>
              <a:rPr lang="it-IT" dirty="0"/>
              <a:t> do </a:t>
            </a:r>
            <a:r>
              <a:rPr lang="it-IT" dirty="0" err="1"/>
              <a:t>not</a:t>
            </a:r>
            <a:r>
              <a:rPr lang="it-IT" dirty="0"/>
              <a:t> </a:t>
            </a:r>
            <a:r>
              <a:rPr lang="it-IT" dirty="0" err="1"/>
              <a:t>need</a:t>
            </a:r>
            <a:r>
              <a:rPr lang="it-IT" dirty="0"/>
              <a:t> to </a:t>
            </a:r>
            <a:r>
              <a:rPr lang="it-IT" dirty="0" err="1"/>
              <a:t>convert</a:t>
            </a:r>
            <a:r>
              <a:rPr lang="it-IT" dirty="0"/>
              <a:t> </a:t>
            </a:r>
            <a:r>
              <a:rPr lang="it-IT" dirty="0" err="1"/>
              <a:t>currencies</a:t>
            </a:r>
            <a:r>
              <a:rPr lang="it-IT" dirty="0"/>
              <a:t> </a:t>
            </a:r>
            <a:r>
              <a:rPr lang="it-IT" dirty="0" err="1"/>
              <a:t>often</a:t>
            </a:r>
            <a:endParaRPr lang="it-IT" dirty="0"/>
          </a:p>
        </p:txBody>
      </p:sp>
      <p:pic>
        <p:nvPicPr>
          <p:cNvPr id="2050" name="Picture 2" descr="Grafico delle risposte di Moduli. Titolo della domanda: Would you be interested in receiving in-app rewards for reaching a goal?. Numero di risposte: 29 risposte.">
            <a:extLst>
              <a:ext uri="{FF2B5EF4-FFF2-40B4-BE49-F238E27FC236}">
                <a16:creationId xmlns:a16="http://schemas.microsoft.com/office/drawing/2014/main" id="{3362A902-FC22-9222-2958-17ECB6AD0D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9801" y="1178950"/>
            <a:ext cx="6285420" cy="264429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52" name="Picture 4" descr="Grafico delle risposte di Moduli. Titolo della domanda: How often do you need to convert currencies when tracking finances?. Numero di risposte: 29 risposte.">
            <a:extLst>
              <a:ext uri="{FF2B5EF4-FFF2-40B4-BE49-F238E27FC236}">
                <a16:creationId xmlns:a16="http://schemas.microsoft.com/office/drawing/2014/main" id="{4DF8C873-77C6-AD91-8DFD-E1102BF5CE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9801" y="3927521"/>
            <a:ext cx="6285422" cy="264429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4" name="Segnaposto contenuto 2">
            <a:extLst>
              <a:ext uri="{FF2B5EF4-FFF2-40B4-BE49-F238E27FC236}">
                <a16:creationId xmlns:a16="http://schemas.microsoft.com/office/drawing/2014/main" id="{E2A0934C-1BBB-75C3-F301-E6041170B3D0}"/>
              </a:ext>
            </a:extLst>
          </p:cNvPr>
          <p:cNvSpPr txBox="1">
            <a:spLocks/>
          </p:cNvSpPr>
          <p:nvPr/>
        </p:nvSpPr>
        <p:spPr>
          <a:xfrm>
            <a:off x="1251678" y="1213947"/>
            <a:ext cx="4020311" cy="135898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en-US" dirty="0"/>
              <a:t>Through the questionnaire we were also able to decide which features to develop depending on the preference of the users. We noticed that</a:t>
            </a:r>
          </a:p>
        </p:txBody>
      </p:sp>
      <p:sp>
        <p:nvSpPr>
          <p:cNvPr id="5" name="Segnaposto contenuto 2">
            <a:extLst>
              <a:ext uri="{FF2B5EF4-FFF2-40B4-BE49-F238E27FC236}">
                <a16:creationId xmlns:a16="http://schemas.microsoft.com/office/drawing/2014/main" id="{CCF2C004-09B5-A7E4-DDD5-ED8D85904E34}"/>
              </a:ext>
            </a:extLst>
          </p:cNvPr>
          <p:cNvSpPr txBox="1">
            <a:spLocks/>
          </p:cNvSpPr>
          <p:nvPr/>
        </p:nvSpPr>
        <p:spPr>
          <a:xfrm>
            <a:off x="1251678" y="4285068"/>
            <a:ext cx="4020311" cy="188840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en-US" dirty="0"/>
              <a:t>Because of this, we decided to implement a leveling system with rewards in our app and we abandoned the idea of inserting a currency conversion feature.</a:t>
            </a:r>
          </a:p>
        </p:txBody>
      </p:sp>
    </p:spTree>
    <p:extLst>
      <p:ext uri="{BB962C8B-B14F-4D97-AF65-F5344CB8AC3E}">
        <p14:creationId xmlns:p14="http://schemas.microsoft.com/office/powerpoint/2010/main" val="3134003656"/>
      </p:ext>
    </p:extLst>
  </p:cSld>
  <p:clrMapOvr>
    <a:masterClrMapping/>
  </p:clrMapOvr>
</p:sld>
</file>

<file path=ppt/theme/theme1.xml><?xml version="1.0" encoding="utf-8"?>
<a:theme xmlns:a="http://schemas.openxmlformats.org/drawingml/2006/main" name="Badge">
  <a:themeElements>
    <a:clrScheme name="Viola">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466</TotalTime>
  <Words>1952</Words>
  <Application>Microsoft Office PowerPoint</Application>
  <PresentationFormat>Widescreen</PresentationFormat>
  <Paragraphs>213</Paragraphs>
  <Slides>27</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27</vt:i4>
      </vt:variant>
    </vt:vector>
  </HeadingPairs>
  <TitlesOfParts>
    <vt:vector size="31" baseType="lpstr">
      <vt:lpstr>Arial</vt:lpstr>
      <vt:lpstr>Gill Sans MT</vt:lpstr>
      <vt:lpstr>Impact</vt:lpstr>
      <vt:lpstr>Badge</vt:lpstr>
      <vt:lpstr>Presentazione standard di PowerPoint</vt:lpstr>
      <vt:lpstr>Introduction</vt:lpstr>
      <vt:lpstr>Application scenario</vt:lpstr>
      <vt:lpstr>Personas and scenarios</vt:lpstr>
      <vt:lpstr>Personas and scenarios</vt:lpstr>
      <vt:lpstr>Personas and scenarios</vt:lpstr>
      <vt:lpstr>User analysis - interviews</vt:lpstr>
      <vt:lpstr>User analysis - questionnaires</vt:lpstr>
      <vt:lpstr>User analysis - questionnaires</vt:lpstr>
      <vt:lpstr>Competitor analysis</vt:lpstr>
      <vt:lpstr>Hierarchical task analysis</vt:lpstr>
      <vt:lpstr>Hierarchical task analysis</vt:lpstr>
      <vt:lpstr>Hierarchical task analysis</vt:lpstr>
      <vt:lpstr>State transition  networks</vt:lpstr>
      <vt:lpstr>State transition  networks</vt:lpstr>
      <vt:lpstr>State transition networks</vt:lpstr>
      <vt:lpstr>Conclusion analysis</vt:lpstr>
      <vt:lpstr>Prototype 0 - mockups</vt:lpstr>
      <vt:lpstr>Prototype 0 - mockups</vt:lpstr>
      <vt:lpstr>EXPERT EVALUATION - HEURISTIC EVALUATION</vt:lpstr>
      <vt:lpstr>EXPERT EVALUATION - HEURISTIC EVALUATION</vt:lpstr>
      <vt:lpstr>EXPERT EVALUATION - HEURISTIC EVALUATION</vt:lpstr>
      <vt:lpstr>EXPERT EVALUATION - HEURISTIC EVALUATION</vt:lpstr>
      <vt:lpstr>USER EVALUATION – think aloud</vt:lpstr>
      <vt:lpstr>USER EVALUATION – controlled experiment</vt:lpstr>
      <vt:lpstr>Final realization</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Alessandro Rocchi</dc:creator>
  <cp:lastModifiedBy>Alessandro Rocchi</cp:lastModifiedBy>
  <cp:revision>25</cp:revision>
  <dcterms:created xsi:type="dcterms:W3CDTF">2025-06-19T17:05:52Z</dcterms:created>
  <dcterms:modified xsi:type="dcterms:W3CDTF">2025-06-20T11:56:08Z</dcterms:modified>
</cp:coreProperties>
</file>