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CE538-9974-4E15-973E-E3A1CE879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3F9B72-FC0E-4708-AE14-30CDDBB37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053F8F6-F50D-4598-832F-942EECF0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449C9-5372-4164-84C3-A6AD470A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7A7867B-8C20-4EC8-9753-5942FAD4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AF2A86-1F6B-4158-8F8A-7B456FF9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62E22861-011D-432C-9C7E-212977C94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EF51BC-FC7C-4B41-B300-664BADD4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5243662-5034-4816-B1B8-0B7CB2C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9DAB353-5221-46B7-9CB3-B0C380EF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A57D4F5-420C-4E29-8396-FD448DCCD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889D958-959E-452F-97DA-A12C0F544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DA2F6B-C607-4390-BAEA-FC26DAB9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2E787F-32BA-43DC-B095-63BA9B5E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80EB6E8-A7DA-4E67-A0EA-104280F5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5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B6B180-256D-487C-A2A7-6CE7E8C0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49E58F-A753-4A27-B92C-9BBB7ACF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E303FBC-6260-44F2-A662-BEB37C5B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2D5D376-0503-4B0E-98D6-01CE4C0F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BC0A8A5-EA90-483A-9599-D8F9501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E2DCF1-6F07-4EFA-8524-4DE85D3F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820B1FD-39CD-45BC-9A16-8B14324AC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A3CA331-B7CA-4F6B-8751-CB4D543E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30AB55C-0247-44D1-A048-C0D64B67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5267336-117C-43DC-AB9F-C6E58C85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C9B510-5990-4102-A2D5-4AD22F11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250BE5-3DF3-4DEE-A0B6-C31773C77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4625BFA-7F2B-4937-8B9A-C1D9FDD1C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DB8B5F-3F4F-4012-B761-6FECFD4E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F3DC948-81B5-4865-94C1-DAE738A5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AEE3047-C4E0-4C06-BC11-3C3B870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507F0A-0510-424F-9CEC-E0AAE304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94B2DE4-2424-4127-9E2E-0CD95A87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001AE68-8D3E-4642-917F-694A422D2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DB9DBA4E-0A67-4C02-9058-9638A272C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108EFFB-2148-4088-8928-030E78DD8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2663500-150D-4457-BAF0-E44A2FC7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693A629-27B4-4095-AA6D-A07271C8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5E6A20E-BCF6-456F-BE66-29F6BBE9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66FD34-A81F-4021-A82B-279191EB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D1A55B9-1432-4A61-9932-7E296F82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1917A40-C161-42AC-AEF0-447F4A6B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1C5CE0E-7DC3-4EDC-96A8-15B776F9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9C75B70-AF0E-43D8-89F0-DCA113FC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2BDF9C9-3EA9-4AFD-A6AB-45A8B9E7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AB3DB7E-5BA0-48DD-AB7D-CD1C9130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49553E-5160-431D-A059-58DABFB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C87C6E-63BA-4B7B-BDE5-1B5866AF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AF900ED-2AC9-4FDA-8938-938FD9BB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7E61126-C807-4AF6-9180-FED4139A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1B7B2EF-62E0-46FB-ACF9-ADE8352A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CF38507-3D31-44E5-B3B2-59BF357F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F7CBEC-D277-464E-9BC8-2CD1B085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6938FAC-CFE5-49AE-9EC7-18E73C770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A195872-3298-414E-BDBA-EF100173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7414E78-B932-48F2-AAA4-9369B461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998AC5-EAD8-456E-B6F7-1D11C098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CD24375-3755-475F-9A2A-1A8BC5C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95FFD2E-2411-4DF5-927A-C1BBB3C8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E1AABC6-22CD-40DD-B5BA-AE8E6652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938EC0-AB51-4A2B-A4ED-D8A91FEDC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FE1E-3193-4B38-A0D8-8E5217E0010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3C12D92-4931-4CE9-8AA0-CBE38D9A5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31B0BA4-2F6A-4F8F-A5E5-39D2913B2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75A0-54CB-4BEE-AD94-0FF62426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aGhZQkoFbQ" TargetMode="External"/><Relationship Id="rId2" Type="http://schemas.openxmlformats.org/officeDocument/2006/relationships/hyperlink" Target="https://medium.com/@siddharthac6/javascript-execution-of-synchronous-and-asynchronous-codes-40f3a199e68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AC66E-80E0-40ED-8803-2FA41C29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62730"/>
            <a:ext cx="9144000" cy="238760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993240-FBD0-436D-B387-F0F28FB39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653"/>
            <a:ext cx="9144000" cy="550512"/>
          </a:xfrm>
        </p:spPr>
        <p:txBody>
          <a:bodyPr/>
          <a:lstStyle/>
          <a:p>
            <a:r>
              <a:rPr lang="en-US" dirty="0" err="1"/>
              <a:t>Beh</a:t>
            </a:r>
            <a:r>
              <a:rPr lang="en-US" dirty="0"/>
              <a:t> </a:t>
            </a:r>
            <a:r>
              <a:rPr lang="en-US" dirty="0" err="1"/>
              <a:t>synchrónneho</a:t>
            </a:r>
            <a:r>
              <a:rPr lang="en-US" dirty="0"/>
              <a:t> a </a:t>
            </a:r>
            <a:r>
              <a:rPr lang="en-US" dirty="0" err="1"/>
              <a:t>asynchrónneho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6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peach</a:t>
            </a:r>
          </a:p>
          <a:p>
            <a:pPr algn="ctr"/>
            <a:r>
              <a:rPr lang="en-GB" dirty="0"/>
              <a:t>cherry</a:t>
            </a:r>
            <a:endParaRPr lang="en-US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setTimeout</a:t>
            </a:r>
            <a:r>
              <a:rPr lang="en-GB" dirty="0"/>
              <a:t>(</a:t>
            </a:r>
            <a:r>
              <a:rPr lang="en-GB" dirty="0" err="1"/>
              <a:t>callback</a:t>
            </a:r>
            <a:r>
              <a:rPr lang="en-GB" dirty="0"/>
              <a:t>, ‘1000’)</a:t>
            </a:r>
          </a:p>
          <a:p>
            <a:pPr algn="ctr"/>
            <a:endParaRPr lang="en-GB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3"/>
            <a:ext cx="506695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 loop</a:t>
            </a:r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C6D246B-991D-49B2-BDF0-8B37105F6F64}"/>
              </a:ext>
            </a:extLst>
          </p:cNvPr>
          <p:cNvSpPr txBox="1"/>
          <p:nvPr/>
        </p:nvSpPr>
        <p:spPr>
          <a:xfrm>
            <a:off x="9984149" y="2094924"/>
            <a:ext cx="1747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(API </a:t>
            </a:r>
            <a:r>
              <a:rPr lang="en-GB" dirty="0" err="1">
                <a:solidFill>
                  <a:schemeClr val="accent6"/>
                </a:solidFill>
              </a:rPr>
              <a:t>sa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postará</a:t>
            </a:r>
            <a:r>
              <a:rPr lang="en-GB" dirty="0">
                <a:solidFill>
                  <a:schemeClr val="accent6"/>
                </a:solidFill>
              </a:rPr>
              <a:t> o</a:t>
            </a:r>
          </a:p>
          <a:p>
            <a:r>
              <a:rPr lang="en-GB" dirty="0" err="1">
                <a:solidFill>
                  <a:schemeClr val="accent6"/>
                </a:solidFill>
              </a:rPr>
              <a:t>setTimeout</a:t>
            </a:r>
            <a:r>
              <a:rPr lang="en-GB" dirty="0">
                <a:solidFill>
                  <a:schemeClr val="accent6"/>
                </a:solidFill>
              </a:rPr>
              <a:t>())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3177E61-95D1-4E62-A596-8C2B5F171A8D}"/>
              </a:ext>
            </a:extLst>
          </p:cNvPr>
          <p:cNvSpPr txBox="1"/>
          <p:nvPr/>
        </p:nvSpPr>
        <p:spPr>
          <a:xfrm>
            <a:off x="678636" y="6295122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8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cherry</a:t>
            </a:r>
            <a:endParaRPr lang="en-US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setTimeout</a:t>
            </a:r>
            <a:r>
              <a:rPr lang="en-GB" dirty="0"/>
              <a:t>(</a:t>
            </a:r>
            <a:r>
              <a:rPr lang="en-GB" dirty="0" err="1"/>
              <a:t>callback</a:t>
            </a:r>
            <a:r>
              <a:rPr lang="en-GB" dirty="0"/>
              <a:t>, ‘1000’)</a:t>
            </a:r>
          </a:p>
          <a:p>
            <a:pPr algn="ctr"/>
            <a:endParaRPr lang="en-GB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3"/>
            <a:ext cx="506695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 loop</a:t>
            </a:r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C6D246B-991D-49B2-BDF0-8B37105F6F64}"/>
              </a:ext>
            </a:extLst>
          </p:cNvPr>
          <p:cNvSpPr txBox="1"/>
          <p:nvPr/>
        </p:nvSpPr>
        <p:spPr>
          <a:xfrm>
            <a:off x="9984149" y="2094924"/>
            <a:ext cx="1747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(API </a:t>
            </a:r>
            <a:r>
              <a:rPr lang="en-GB" dirty="0" err="1">
                <a:solidFill>
                  <a:schemeClr val="accent6"/>
                </a:solidFill>
              </a:rPr>
              <a:t>sa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postará</a:t>
            </a:r>
            <a:r>
              <a:rPr lang="en-GB" dirty="0">
                <a:solidFill>
                  <a:schemeClr val="accent6"/>
                </a:solidFill>
              </a:rPr>
              <a:t> o</a:t>
            </a:r>
          </a:p>
          <a:p>
            <a:r>
              <a:rPr lang="en-GB" dirty="0" err="1">
                <a:solidFill>
                  <a:schemeClr val="accent6"/>
                </a:solidFill>
              </a:rPr>
              <a:t>setTimeout</a:t>
            </a:r>
            <a:r>
              <a:rPr lang="en-GB" dirty="0">
                <a:solidFill>
                  <a:schemeClr val="accent6"/>
                </a:solidFill>
              </a:rPr>
              <a:t>())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3177E61-95D1-4E62-A596-8C2B5F171A8D}"/>
              </a:ext>
            </a:extLst>
          </p:cNvPr>
          <p:cNvSpPr txBox="1"/>
          <p:nvPr/>
        </p:nvSpPr>
        <p:spPr>
          <a:xfrm>
            <a:off x="452133" y="6176963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 P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4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setTimeout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callback</a:t>
            </a:r>
            <a:r>
              <a:rPr lang="en-GB" dirty="0"/>
              <a:t>, ‘1000’)</a:t>
            </a:r>
          </a:p>
          <a:p>
            <a:pPr algn="ctr"/>
            <a:endParaRPr lang="en-GB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3"/>
            <a:ext cx="506695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 loop</a:t>
            </a:r>
            <a:endParaRPr lang="en-US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3177E61-95D1-4E62-A596-8C2B5F171A8D}"/>
              </a:ext>
            </a:extLst>
          </p:cNvPr>
          <p:cNvSpPr txBox="1"/>
          <p:nvPr/>
        </p:nvSpPr>
        <p:spPr>
          <a:xfrm>
            <a:off x="452133" y="6176963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 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C26C3AD4-6BBE-4A1D-BACB-96A0E76F7AB5}"/>
              </a:ext>
            </a:extLst>
          </p:cNvPr>
          <p:cNvSpPr txBox="1"/>
          <p:nvPr/>
        </p:nvSpPr>
        <p:spPr>
          <a:xfrm>
            <a:off x="9870245" y="2533367"/>
            <a:ext cx="1940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API </a:t>
            </a:r>
            <a:r>
              <a:rPr lang="en-GB" dirty="0" err="1">
                <a:solidFill>
                  <a:schemeClr val="accent6"/>
                </a:solidFill>
              </a:rPr>
              <a:t>ukončí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čakanie</a:t>
            </a:r>
            <a:r>
              <a:rPr lang="en-GB" dirty="0">
                <a:solidFill>
                  <a:schemeClr val="accent6"/>
                </a:solidFill>
              </a:rPr>
              <a:t> a </a:t>
            </a:r>
            <a:r>
              <a:rPr lang="en-GB" dirty="0" err="1">
                <a:solidFill>
                  <a:schemeClr val="accent6"/>
                </a:solidFill>
              </a:rPr>
              <a:t>posunie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callback</a:t>
            </a:r>
            <a:r>
              <a:rPr lang="en-GB" dirty="0">
                <a:solidFill>
                  <a:schemeClr val="accent6"/>
                </a:solidFill>
              </a:rPr>
              <a:t> do Task queue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7184851C-E6D8-462C-A062-FCC95197ED5D}"/>
              </a:ext>
            </a:extLst>
          </p:cNvPr>
          <p:cNvCxnSpPr>
            <a:cxnSpLocks/>
          </p:cNvCxnSpPr>
          <p:nvPr/>
        </p:nvCxnSpPr>
        <p:spPr>
          <a:xfrm flipH="1">
            <a:off x="7273255" y="3330429"/>
            <a:ext cx="1476463" cy="245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6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2"/>
            <a:ext cx="5066950" cy="1004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GB" dirty="0"/>
          </a:p>
          <a:p>
            <a:r>
              <a:rPr lang="en-GB" dirty="0" err="1"/>
              <a:t>Callback</a:t>
            </a:r>
            <a:endParaRPr lang="en-GB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Event loop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3177E61-95D1-4E62-A596-8C2B5F171A8D}"/>
              </a:ext>
            </a:extLst>
          </p:cNvPr>
          <p:cNvSpPr txBox="1"/>
          <p:nvPr/>
        </p:nvSpPr>
        <p:spPr>
          <a:xfrm>
            <a:off x="452133" y="6176963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 P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958E16C3-1E2F-4C6B-BE07-B8EBB3A0E7B4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6669248" y="5764569"/>
            <a:ext cx="50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E307F0B0-136C-4117-B5BC-798B9D90831C}"/>
              </a:ext>
            </a:extLst>
          </p:cNvPr>
          <p:cNvCxnSpPr/>
          <p:nvPr/>
        </p:nvCxnSpPr>
        <p:spPr>
          <a:xfrm>
            <a:off x="7633982" y="5764569"/>
            <a:ext cx="0" cy="50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id="{3BD60F8A-72B6-411B-B47E-850917A2CC9B}"/>
              </a:ext>
            </a:extLst>
          </p:cNvPr>
          <p:cNvSpPr txBox="1"/>
          <p:nvPr/>
        </p:nvSpPr>
        <p:spPr>
          <a:xfrm>
            <a:off x="7697488" y="3955193"/>
            <a:ext cx="4447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Event loop </a:t>
            </a:r>
            <a:r>
              <a:rPr lang="en-GB" dirty="0" err="1">
                <a:solidFill>
                  <a:schemeClr val="accent6"/>
                </a:solidFill>
              </a:rPr>
              <a:t>zistí</a:t>
            </a:r>
            <a:r>
              <a:rPr lang="en-GB" dirty="0">
                <a:solidFill>
                  <a:schemeClr val="accent6"/>
                </a:solidFill>
              </a:rPr>
              <a:t>, </a:t>
            </a:r>
            <a:r>
              <a:rPr lang="en-GB" dirty="0" err="1">
                <a:solidFill>
                  <a:schemeClr val="accent6"/>
                </a:solidFill>
              </a:rPr>
              <a:t>že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je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niečo</a:t>
            </a:r>
            <a:r>
              <a:rPr lang="en-GB" dirty="0">
                <a:solidFill>
                  <a:schemeClr val="accent6"/>
                </a:solidFill>
              </a:rPr>
              <a:t> v Task queue.</a:t>
            </a:r>
          </a:p>
          <a:p>
            <a:r>
              <a:rPr lang="en-GB" dirty="0" err="1">
                <a:solidFill>
                  <a:schemeClr val="accent6"/>
                </a:solidFill>
              </a:rPr>
              <a:t>Pozrie</a:t>
            </a:r>
            <a:r>
              <a:rPr lang="en-GB" dirty="0">
                <a:solidFill>
                  <a:schemeClr val="accent6"/>
                </a:solidFill>
              </a:rPr>
              <a:t>, </a:t>
            </a:r>
            <a:r>
              <a:rPr lang="en-GB" dirty="0" err="1">
                <a:solidFill>
                  <a:schemeClr val="accent6"/>
                </a:solidFill>
              </a:rPr>
              <a:t>či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je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voľný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zásobník</a:t>
            </a:r>
            <a:r>
              <a:rPr lang="en-GB" dirty="0">
                <a:solidFill>
                  <a:schemeClr val="accent6"/>
                </a:solidFill>
              </a:rPr>
              <a:t> a </a:t>
            </a:r>
            <a:r>
              <a:rPr lang="en-GB" dirty="0" err="1">
                <a:solidFill>
                  <a:schemeClr val="accent6"/>
                </a:solidFill>
              </a:rPr>
              <a:t>ak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áno</a:t>
            </a:r>
            <a:r>
              <a:rPr lang="en-GB" dirty="0">
                <a:solidFill>
                  <a:schemeClr val="accent6"/>
                </a:solidFill>
              </a:rPr>
              <a:t>, </a:t>
            </a:r>
            <a:r>
              <a:rPr lang="en-GB" dirty="0" err="1">
                <a:solidFill>
                  <a:schemeClr val="accent6"/>
                </a:solidFill>
              </a:rPr>
              <a:t>vloží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doň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 err="1">
                <a:solidFill>
                  <a:schemeClr val="accent6"/>
                </a:solidFill>
              </a:rPr>
              <a:t>Prvú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položku</a:t>
            </a:r>
            <a:r>
              <a:rPr lang="en-GB" dirty="0">
                <a:solidFill>
                  <a:schemeClr val="accent6"/>
                </a:solidFill>
              </a:rPr>
              <a:t> z </a:t>
            </a:r>
            <a:r>
              <a:rPr lang="en-GB" dirty="0" err="1">
                <a:solidFill>
                  <a:schemeClr val="accent6"/>
                </a:solidFill>
              </a:rPr>
              <a:t>radu</a:t>
            </a:r>
            <a:r>
              <a:rPr lang="en-GB" dirty="0">
                <a:solidFill>
                  <a:schemeClr val="accent6"/>
                </a:solidFill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5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2"/>
            <a:ext cx="5066950" cy="1004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GB" dirty="0"/>
          </a:p>
          <a:p>
            <a:r>
              <a:rPr lang="en-GB" dirty="0" err="1"/>
              <a:t>Callback</a:t>
            </a:r>
            <a:endParaRPr lang="en-GB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Event loop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3177E61-95D1-4E62-A596-8C2B5F171A8D}"/>
              </a:ext>
            </a:extLst>
          </p:cNvPr>
          <p:cNvSpPr txBox="1"/>
          <p:nvPr/>
        </p:nvSpPr>
        <p:spPr>
          <a:xfrm>
            <a:off x="452133" y="6176963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 P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958E16C3-1E2F-4C6B-BE07-B8EBB3A0E7B4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6669248" y="5764569"/>
            <a:ext cx="50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E307F0B0-136C-4117-B5BC-798B9D90831C}"/>
              </a:ext>
            </a:extLst>
          </p:cNvPr>
          <p:cNvCxnSpPr/>
          <p:nvPr/>
        </p:nvCxnSpPr>
        <p:spPr>
          <a:xfrm>
            <a:off x="7633982" y="5764569"/>
            <a:ext cx="0" cy="50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id="{3BD60F8A-72B6-411B-B47E-850917A2CC9B}"/>
              </a:ext>
            </a:extLst>
          </p:cNvPr>
          <p:cNvSpPr txBox="1"/>
          <p:nvPr/>
        </p:nvSpPr>
        <p:spPr>
          <a:xfrm>
            <a:off x="7697488" y="3955193"/>
            <a:ext cx="4447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Event loop </a:t>
            </a:r>
            <a:r>
              <a:rPr lang="en-GB" dirty="0" err="1">
                <a:solidFill>
                  <a:schemeClr val="accent6"/>
                </a:solidFill>
              </a:rPr>
              <a:t>zistí</a:t>
            </a:r>
            <a:r>
              <a:rPr lang="en-GB" dirty="0">
                <a:solidFill>
                  <a:schemeClr val="accent6"/>
                </a:solidFill>
              </a:rPr>
              <a:t>, </a:t>
            </a:r>
            <a:r>
              <a:rPr lang="en-GB" dirty="0" err="1">
                <a:solidFill>
                  <a:schemeClr val="accent6"/>
                </a:solidFill>
              </a:rPr>
              <a:t>že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je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niečo</a:t>
            </a:r>
            <a:r>
              <a:rPr lang="en-GB" dirty="0">
                <a:solidFill>
                  <a:schemeClr val="accent6"/>
                </a:solidFill>
              </a:rPr>
              <a:t> v Task queue.</a:t>
            </a:r>
          </a:p>
          <a:p>
            <a:r>
              <a:rPr lang="en-GB" dirty="0" err="1">
                <a:solidFill>
                  <a:schemeClr val="accent6"/>
                </a:solidFill>
              </a:rPr>
              <a:t>Pozrie</a:t>
            </a:r>
            <a:r>
              <a:rPr lang="en-GB" dirty="0">
                <a:solidFill>
                  <a:schemeClr val="accent6"/>
                </a:solidFill>
              </a:rPr>
              <a:t>, </a:t>
            </a:r>
            <a:r>
              <a:rPr lang="en-GB" dirty="0" err="1">
                <a:solidFill>
                  <a:schemeClr val="accent6"/>
                </a:solidFill>
              </a:rPr>
              <a:t>či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je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voľný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zásobník</a:t>
            </a:r>
            <a:r>
              <a:rPr lang="en-GB" dirty="0">
                <a:solidFill>
                  <a:schemeClr val="accent6"/>
                </a:solidFill>
              </a:rPr>
              <a:t> a </a:t>
            </a:r>
            <a:r>
              <a:rPr lang="en-GB" dirty="0" err="1">
                <a:solidFill>
                  <a:schemeClr val="accent6"/>
                </a:solidFill>
              </a:rPr>
              <a:t>ak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áno</a:t>
            </a:r>
            <a:r>
              <a:rPr lang="en-GB" dirty="0">
                <a:solidFill>
                  <a:schemeClr val="accent6"/>
                </a:solidFill>
              </a:rPr>
              <a:t>, </a:t>
            </a:r>
            <a:r>
              <a:rPr lang="en-GB" dirty="0" err="1">
                <a:solidFill>
                  <a:schemeClr val="accent6"/>
                </a:solidFill>
              </a:rPr>
              <a:t>vloží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doň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 err="1">
                <a:solidFill>
                  <a:schemeClr val="accent6"/>
                </a:solidFill>
              </a:rPr>
              <a:t>Prvú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položku</a:t>
            </a:r>
            <a:r>
              <a:rPr lang="en-GB" dirty="0">
                <a:solidFill>
                  <a:schemeClr val="accent6"/>
                </a:solidFill>
              </a:rPr>
              <a:t> z </a:t>
            </a:r>
            <a:r>
              <a:rPr lang="en-GB" dirty="0" err="1">
                <a:solidFill>
                  <a:schemeClr val="accent6"/>
                </a:solidFill>
              </a:rPr>
              <a:t>radu</a:t>
            </a:r>
            <a:r>
              <a:rPr lang="en-GB" dirty="0">
                <a:solidFill>
                  <a:schemeClr val="accent6"/>
                </a:solidFill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DED0C634-CED8-4919-8B84-3FCBA28BB299}"/>
              </a:ext>
            </a:extLst>
          </p:cNvPr>
          <p:cNvCxnSpPr>
            <a:cxnSpLocks/>
          </p:cNvCxnSpPr>
          <p:nvPr/>
        </p:nvCxnSpPr>
        <p:spPr>
          <a:xfrm flipH="1" flipV="1">
            <a:off x="4983061" y="5931018"/>
            <a:ext cx="1610686" cy="9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>
            <a:extLst>
              <a:ext uri="{FF2B5EF4-FFF2-40B4-BE49-F238E27FC236}">
                <a16:creationId xmlns:a16="http://schemas.microsoft.com/office/drawing/2014/main" id="{20B09CD7-18BF-41D4-927D-F1C5FFEA5181}"/>
              </a:ext>
            </a:extLst>
          </p:cNvPr>
          <p:cNvSpPr txBox="1"/>
          <p:nvPr/>
        </p:nvSpPr>
        <p:spPr>
          <a:xfrm>
            <a:off x="6862108" y="6399250"/>
            <a:ext cx="1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(console.log(‘C’))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9" name="Rovná spojovacia šípka 28">
            <a:extLst>
              <a:ext uri="{FF2B5EF4-FFF2-40B4-BE49-F238E27FC236}">
                <a16:creationId xmlns:a16="http://schemas.microsoft.com/office/drawing/2014/main" id="{4FB20CD8-B5E9-4FAA-B6D3-AD663D69832A}"/>
              </a:ext>
            </a:extLst>
          </p:cNvPr>
          <p:cNvCxnSpPr>
            <a:cxnSpLocks/>
          </p:cNvCxnSpPr>
          <p:nvPr/>
        </p:nvCxnSpPr>
        <p:spPr>
          <a:xfrm>
            <a:off x="7134054" y="6176963"/>
            <a:ext cx="253235" cy="290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callback</a:t>
            </a:r>
            <a:endParaRPr lang="en-GB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2"/>
            <a:ext cx="5066950" cy="1004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GB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3177E61-95D1-4E62-A596-8C2B5F171A8D}"/>
              </a:ext>
            </a:extLst>
          </p:cNvPr>
          <p:cNvSpPr txBox="1"/>
          <p:nvPr/>
        </p:nvSpPr>
        <p:spPr>
          <a:xfrm>
            <a:off x="452133" y="6176963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 P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958E16C3-1E2F-4C6B-BE07-B8EBB3A0E7B4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6669248" y="5764569"/>
            <a:ext cx="50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2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 err="1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2"/>
            <a:ext cx="5066950" cy="1004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GB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3177E61-95D1-4E62-A596-8C2B5F171A8D}"/>
              </a:ext>
            </a:extLst>
          </p:cNvPr>
          <p:cNvSpPr txBox="1"/>
          <p:nvPr/>
        </p:nvSpPr>
        <p:spPr>
          <a:xfrm>
            <a:off x="452133" y="6176963"/>
            <a:ext cx="5470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 P</a:t>
            </a:r>
          </a:p>
          <a:p>
            <a:r>
              <a:rPr lang="en-GB" dirty="0">
                <a:solidFill>
                  <a:schemeClr val="accent6"/>
                </a:solidFill>
              </a:rPr>
              <a:t>               C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958E16C3-1E2F-4C6B-BE07-B8EBB3A0E7B4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6669248" y="5764569"/>
            <a:ext cx="50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1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292E1A-BC31-454B-ABDF-7D9BC47C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54A3D5-B334-4334-AA52-D67026017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7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Event loop – </a:t>
            </a:r>
            <a:r>
              <a:rPr lang="en-GB" dirty="0" err="1"/>
              <a:t>vkladá</a:t>
            </a:r>
            <a:r>
              <a:rPr lang="en-GB" dirty="0"/>
              <a:t> </a:t>
            </a:r>
            <a:r>
              <a:rPr lang="en-GB" dirty="0" err="1"/>
              <a:t>prvý</a:t>
            </a:r>
            <a:r>
              <a:rPr lang="en-GB" dirty="0"/>
              <a:t> </a:t>
            </a:r>
            <a:r>
              <a:rPr lang="en-GB" dirty="0" err="1"/>
              <a:t>prvok</a:t>
            </a:r>
            <a:r>
              <a:rPr lang="en-GB" dirty="0"/>
              <a:t> z Task queue od </a:t>
            </a:r>
            <a:r>
              <a:rPr lang="en-GB" dirty="0" err="1"/>
              <a:t>zásobníka</a:t>
            </a:r>
            <a:r>
              <a:rPr lang="en-GB" dirty="0"/>
              <a:t> </a:t>
            </a:r>
            <a:r>
              <a:rPr lang="en-GB" dirty="0" err="1"/>
              <a:t>volaní</a:t>
            </a:r>
            <a:r>
              <a:rPr lang="en-GB" dirty="0"/>
              <a:t>, </a:t>
            </a:r>
            <a:r>
              <a:rPr lang="en-GB" dirty="0" err="1"/>
              <a:t>ak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   		</a:t>
            </a:r>
            <a:r>
              <a:rPr lang="en-GB" dirty="0" err="1"/>
              <a:t>zásobník</a:t>
            </a:r>
            <a:r>
              <a:rPr lang="en-GB" dirty="0"/>
              <a:t> </a:t>
            </a:r>
            <a:r>
              <a:rPr lang="en-GB" dirty="0" err="1"/>
              <a:t>prázdny</a:t>
            </a:r>
            <a:r>
              <a:rPr lang="en-GB" dirty="0"/>
              <a:t> </a:t>
            </a:r>
            <a:r>
              <a:rPr lang="en-GB" dirty="0" err="1"/>
              <a:t>alebo</a:t>
            </a:r>
            <a:r>
              <a:rPr lang="en-GB" dirty="0"/>
              <a:t> ???</a:t>
            </a:r>
            <a:r>
              <a:rPr lang="en-GB" dirty="0" err="1"/>
              <a:t>voľný</a:t>
            </a:r>
            <a:r>
              <a:rPr lang="en-GB" dirty="0"/>
              <a:t>???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US" dirty="0" err="1"/>
              <a:t>etTimeout</a:t>
            </a:r>
            <a:r>
              <a:rPr lang="en-US" dirty="0"/>
              <a:t> – 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súčasťou</a:t>
            </a:r>
            <a:r>
              <a:rPr lang="en-US" dirty="0"/>
              <a:t> </a:t>
            </a:r>
            <a:r>
              <a:rPr lang="en-US" dirty="0" err="1"/>
              <a:t>rozhraní</a:t>
            </a:r>
            <a:r>
              <a:rPr lang="en-US" dirty="0"/>
              <a:t> Web API, </a:t>
            </a:r>
            <a:r>
              <a:rPr lang="en-US" dirty="0" err="1"/>
              <a:t>nie</a:t>
            </a:r>
            <a:r>
              <a:rPr lang="en-US" dirty="0"/>
              <a:t> JavaScript engine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Web API </a:t>
            </a:r>
            <a:r>
              <a:rPr lang="en-GB" dirty="0" err="1"/>
              <a:t>nemôže</a:t>
            </a:r>
            <a:r>
              <a:rPr lang="en-GB" dirty="0"/>
              <a:t> </a:t>
            </a:r>
            <a:r>
              <a:rPr lang="en-GB" dirty="0" err="1"/>
              <a:t>samovoľne</a:t>
            </a:r>
            <a:r>
              <a:rPr lang="en-GB" dirty="0"/>
              <a:t> </a:t>
            </a:r>
            <a:r>
              <a:rPr lang="en-GB" dirty="0" err="1"/>
              <a:t>vkladať</a:t>
            </a:r>
            <a:r>
              <a:rPr lang="en-GB" dirty="0"/>
              <a:t> do </a:t>
            </a:r>
            <a:r>
              <a:rPr lang="en-GB" dirty="0" err="1"/>
              <a:t>zásobníka</a:t>
            </a:r>
            <a:r>
              <a:rPr lang="en-GB" dirty="0"/>
              <a:t> </a:t>
            </a:r>
            <a:r>
              <a:rPr lang="en-GB" dirty="0" err="1"/>
              <a:t>volaní</a:t>
            </a:r>
            <a:r>
              <a:rPr lang="en-GB" dirty="0"/>
              <a:t>, </a:t>
            </a:r>
            <a:r>
              <a:rPr lang="en-GB" dirty="0" err="1"/>
              <a:t>preto</a:t>
            </a:r>
            <a:r>
              <a:rPr lang="en-GB" dirty="0"/>
              <a:t> Task queue a Event loop</a:t>
            </a:r>
          </a:p>
        </p:txBody>
      </p:sp>
    </p:spTree>
    <p:extLst>
      <p:ext uri="{BB962C8B-B14F-4D97-AF65-F5344CB8AC3E}">
        <p14:creationId xmlns:p14="http://schemas.microsoft.com/office/powerpoint/2010/main" val="224661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88F0F4-5767-4817-9318-8CDE8397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DA7A76-5F0D-4F40-8E1E-155FA3C0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Motivácia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Aby </a:t>
            </a:r>
            <a:r>
              <a:rPr lang="en-GB" dirty="0" err="1"/>
              <a:t>dlho</a:t>
            </a:r>
            <a:r>
              <a:rPr lang="en-GB" dirty="0"/>
              <a:t> </a:t>
            </a:r>
            <a:r>
              <a:rPr lang="en-GB" dirty="0" err="1"/>
              <a:t>trvajúce</a:t>
            </a:r>
            <a:r>
              <a:rPr lang="en-GB" dirty="0"/>
              <a:t> </a:t>
            </a:r>
            <a:r>
              <a:rPr lang="en-GB" dirty="0" err="1"/>
              <a:t>úlohy</a:t>
            </a:r>
            <a:r>
              <a:rPr lang="en-GB" dirty="0"/>
              <a:t> </a:t>
            </a:r>
            <a:r>
              <a:rPr lang="en-GB" dirty="0" err="1"/>
              <a:t>neblokovali</a:t>
            </a:r>
            <a:r>
              <a:rPr lang="en-GB" dirty="0"/>
              <a:t> program.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Napríklad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spracovanie</a:t>
            </a:r>
            <a:r>
              <a:rPr lang="en-GB" dirty="0"/>
              <a:t> </a:t>
            </a:r>
            <a:r>
              <a:rPr lang="en-GB" dirty="0" err="1"/>
              <a:t>obrázkov</a:t>
            </a:r>
            <a:r>
              <a:rPr lang="en-GB" dirty="0"/>
              <a:t>, </a:t>
            </a:r>
            <a:r>
              <a:rPr lang="en-GB" dirty="0" err="1"/>
              <a:t>operácie</a:t>
            </a:r>
            <a:r>
              <a:rPr lang="en-GB" dirty="0"/>
              <a:t> so </a:t>
            </a:r>
            <a:r>
              <a:rPr lang="en-GB" dirty="0" err="1"/>
              <a:t>súborom</a:t>
            </a:r>
            <a:r>
              <a:rPr lang="en-GB" dirty="0"/>
              <a:t>, </a:t>
            </a:r>
            <a:r>
              <a:rPr lang="en-GB" dirty="0" err="1"/>
              <a:t>sieťové</a:t>
            </a:r>
            <a:r>
              <a:rPr lang="en-GB" dirty="0"/>
              <a:t> </a:t>
            </a:r>
            <a:r>
              <a:rPr lang="en-GB" dirty="0" err="1"/>
              <a:t>požiadavky</a:t>
            </a:r>
            <a:r>
              <a:rPr lang="en-GB" dirty="0"/>
              <a:t> a </a:t>
            </a:r>
            <a:r>
              <a:rPr lang="en-GB" dirty="0" err="1"/>
              <a:t>čakanie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odpoveď</a:t>
            </a:r>
            <a:r>
              <a:rPr lang="en-GB" dirty="0"/>
              <a:t>, </a:t>
            </a:r>
            <a:r>
              <a:rPr lang="en-GB" dirty="0" err="1"/>
              <a:t>spracovanie</a:t>
            </a:r>
            <a:r>
              <a:rPr lang="en-GB" dirty="0"/>
              <a:t> 100 000 000 </a:t>
            </a:r>
            <a:r>
              <a:rPr lang="en-GB" dirty="0" err="1"/>
              <a:t>iterácii</a:t>
            </a:r>
            <a:r>
              <a:rPr lang="en-GB" dirty="0"/>
              <a:t> </a:t>
            </a:r>
            <a:r>
              <a:rPr lang="en-GB" dirty="0" err="1"/>
              <a:t>možno</a:t>
            </a:r>
            <a:r>
              <a:rPr lang="en-GB" dirty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6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044D4B-08BA-463B-94D4-B9A83F3F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885"/>
            <a:ext cx="10515600" cy="5984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Zdroje</a:t>
            </a:r>
            <a:r>
              <a:rPr lang="en-GB" dirty="0"/>
              <a:t>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https://medium.com/@siddharthac6/javascript-execution-of-synchronous-and-asynchronous-codes-40f3a199e687</a:t>
            </a:r>
            <a:endParaRPr lang="en-US" dirty="0"/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https://youtu.be/8aGhZQkoFbQ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14.6.2018									 Noro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24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51DF7-AC16-42CF-9BFD-C5559091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29"/>
            <a:ext cx="10515600" cy="1325563"/>
          </a:xfrm>
        </p:spPr>
        <p:txBody>
          <a:bodyPr/>
          <a:lstStyle/>
          <a:p>
            <a:r>
              <a:rPr lang="en-US" dirty="0" err="1"/>
              <a:t>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– </a:t>
            </a:r>
            <a:r>
              <a:rPr lang="en-US" dirty="0" err="1"/>
              <a:t>ako</a:t>
            </a:r>
            <a:r>
              <a:rPr lang="en-US" dirty="0"/>
              <a:t> C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E1CA36-25D7-418A-BEAF-ACB34466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1710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void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(“P”);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(“C”);</a:t>
            </a:r>
          </a:p>
          <a:p>
            <a:pPr marL="0" indent="0">
              <a:buNone/>
            </a:pPr>
            <a:r>
              <a:rPr lang="en-US" dirty="0"/>
              <a:t> peach();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cherry();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D465F5CB-351F-4A29-9106-404F74E3404F}"/>
              </a:ext>
            </a:extLst>
          </p:cNvPr>
          <p:cNvSpPr txBox="1"/>
          <p:nvPr/>
        </p:nvSpPr>
        <p:spPr>
          <a:xfrm>
            <a:off x="2919369" y="1825625"/>
            <a:ext cx="1359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8FBFB47-6112-4B9B-BD60-8DBD7A13A02E}"/>
              </a:ext>
            </a:extLst>
          </p:cNvPr>
          <p:cNvSpPr txBox="1"/>
          <p:nvPr/>
        </p:nvSpPr>
        <p:spPr>
          <a:xfrm>
            <a:off x="4278385" y="1825624"/>
            <a:ext cx="1359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CBAB1BD-143F-4821-BB4C-B71627BF1EAE}"/>
              </a:ext>
            </a:extLst>
          </p:cNvPr>
          <p:cNvSpPr txBox="1"/>
          <p:nvPr/>
        </p:nvSpPr>
        <p:spPr>
          <a:xfrm>
            <a:off x="5714302" y="1825624"/>
            <a:ext cx="1359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cherry</a:t>
            </a:r>
          </a:p>
          <a:p>
            <a:r>
              <a:rPr lang="en-US" dirty="0"/>
              <a:t>main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0480B79A-A43B-47E0-B299-AD05F6BE7872}"/>
              </a:ext>
            </a:extLst>
          </p:cNvPr>
          <p:cNvSpPr txBox="1"/>
          <p:nvPr/>
        </p:nvSpPr>
        <p:spPr>
          <a:xfrm>
            <a:off x="7150219" y="1825624"/>
            <a:ext cx="1359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peach</a:t>
            </a:r>
          </a:p>
          <a:p>
            <a:r>
              <a:rPr lang="en-US" dirty="0"/>
              <a:t>cherry</a:t>
            </a:r>
          </a:p>
          <a:p>
            <a:r>
              <a:rPr lang="en-US" dirty="0"/>
              <a:t>main</a:t>
            </a:r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763764E3-B158-4603-BD11-AC74F0759322}"/>
              </a:ext>
            </a:extLst>
          </p:cNvPr>
          <p:cNvCxnSpPr>
            <a:cxnSpLocks/>
          </p:cNvCxnSpPr>
          <p:nvPr/>
        </p:nvCxnSpPr>
        <p:spPr>
          <a:xfrm>
            <a:off x="2759978" y="1690688"/>
            <a:ext cx="588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57FF9EA7-4B08-42D5-A058-A0CE53AC39F1}"/>
              </a:ext>
            </a:extLst>
          </p:cNvPr>
          <p:cNvCxnSpPr>
            <a:cxnSpLocks/>
          </p:cNvCxnSpPr>
          <p:nvPr/>
        </p:nvCxnSpPr>
        <p:spPr>
          <a:xfrm flipH="1">
            <a:off x="2759978" y="6314420"/>
            <a:ext cx="588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9927B4C4-EAB8-494B-9A68-4F1178A0FF6C}"/>
              </a:ext>
            </a:extLst>
          </p:cNvPr>
          <p:cNvCxnSpPr>
            <a:cxnSpLocks/>
          </p:cNvCxnSpPr>
          <p:nvPr/>
        </p:nvCxnSpPr>
        <p:spPr>
          <a:xfrm>
            <a:off x="4194495" y="1825624"/>
            <a:ext cx="0" cy="435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>
            <a:extLst>
              <a:ext uri="{FF2B5EF4-FFF2-40B4-BE49-F238E27FC236}">
                <a16:creationId xmlns:a16="http://schemas.microsoft.com/office/drawing/2014/main" id="{4A8E0447-5667-4C7B-ABA4-87F627E61DF7}"/>
              </a:ext>
            </a:extLst>
          </p:cNvPr>
          <p:cNvCxnSpPr>
            <a:cxnSpLocks/>
          </p:cNvCxnSpPr>
          <p:nvPr/>
        </p:nvCxnSpPr>
        <p:spPr>
          <a:xfrm>
            <a:off x="5637401" y="1825624"/>
            <a:ext cx="0" cy="435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>
            <a:extLst>
              <a:ext uri="{FF2B5EF4-FFF2-40B4-BE49-F238E27FC236}">
                <a16:creationId xmlns:a16="http://schemas.microsoft.com/office/drawing/2014/main" id="{E8FE199C-97B2-4A26-A4BD-3A1160AE3FEF}"/>
              </a:ext>
            </a:extLst>
          </p:cNvPr>
          <p:cNvCxnSpPr>
            <a:cxnSpLocks/>
          </p:cNvCxnSpPr>
          <p:nvPr/>
        </p:nvCxnSpPr>
        <p:spPr>
          <a:xfrm>
            <a:off x="7073318" y="1825624"/>
            <a:ext cx="0" cy="435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>
            <a:extLst>
              <a:ext uri="{FF2B5EF4-FFF2-40B4-BE49-F238E27FC236}">
                <a16:creationId xmlns:a16="http://schemas.microsoft.com/office/drawing/2014/main" id="{85837A76-0E14-4525-8AC8-1A2EFB6F39CA}"/>
              </a:ext>
            </a:extLst>
          </p:cNvPr>
          <p:cNvCxnSpPr>
            <a:cxnSpLocks/>
          </p:cNvCxnSpPr>
          <p:nvPr/>
        </p:nvCxnSpPr>
        <p:spPr>
          <a:xfrm>
            <a:off x="2919369" y="1825624"/>
            <a:ext cx="0" cy="435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59FBFEA8-9CE2-40B4-82BA-99587ADFEB8C}"/>
              </a:ext>
            </a:extLst>
          </p:cNvPr>
          <p:cNvCxnSpPr>
            <a:cxnSpLocks/>
          </p:cNvCxnSpPr>
          <p:nvPr/>
        </p:nvCxnSpPr>
        <p:spPr>
          <a:xfrm>
            <a:off x="8415556" y="1825624"/>
            <a:ext cx="0" cy="435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>
            <a:extLst>
              <a:ext uri="{FF2B5EF4-FFF2-40B4-BE49-F238E27FC236}">
                <a16:creationId xmlns:a16="http://schemas.microsoft.com/office/drawing/2014/main" id="{6FFF9E96-0EE4-4E97-9C10-3361F03ED5FC}"/>
              </a:ext>
            </a:extLst>
          </p:cNvPr>
          <p:cNvSpPr txBox="1"/>
          <p:nvPr/>
        </p:nvSpPr>
        <p:spPr>
          <a:xfrm>
            <a:off x="9638250" y="1690688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CP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9C7998D6-977A-48E4-89E9-26C1D82B7725}"/>
              </a:ext>
            </a:extLst>
          </p:cNvPr>
          <p:cNvSpPr txBox="1"/>
          <p:nvPr/>
        </p:nvSpPr>
        <p:spPr>
          <a:xfrm>
            <a:off x="838200" y="1135103"/>
            <a:ext cx="734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Zásobník</a:t>
            </a:r>
            <a:r>
              <a:rPr lang="en-US" dirty="0"/>
              <a:t> </a:t>
            </a:r>
            <a:r>
              <a:rPr lang="en-US" dirty="0" err="1"/>
              <a:t>volaní</a:t>
            </a:r>
            <a:r>
              <a:rPr lang="en-US" dirty="0"/>
              <a:t> (CALLSTACK) – </a:t>
            </a:r>
            <a:r>
              <a:rPr lang="en-US" dirty="0" err="1"/>
              <a:t>datová</a:t>
            </a:r>
            <a:r>
              <a:rPr lang="en-US" dirty="0"/>
              <a:t> </a:t>
            </a:r>
            <a:r>
              <a:rPr lang="en-US" dirty="0" err="1"/>
              <a:t>štruktúra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LIFO (Last in – First out)</a:t>
            </a:r>
          </a:p>
        </p:txBody>
      </p:sp>
    </p:spTree>
    <p:extLst>
      <p:ext uri="{BB962C8B-B14F-4D97-AF65-F5344CB8AC3E}">
        <p14:creationId xmlns:p14="http://schemas.microsoft.com/office/powerpoint/2010/main" val="356648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207D03-A632-40DF-A361-0558885A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1"/>
            <a:ext cx="10515600" cy="1325563"/>
          </a:xfrm>
        </p:spPr>
        <p:txBody>
          <a:bodyPr/>
          <a:lstStyle/>
          <a:p>
            <a:r>
              <a:rPr lang="en-US" dirty="0" err="1"/>
              <a:t>Čosi</a:t>
            </a:r>
            <a:r>
              <a:rPr lang="en-US" dirty="0"/>
              <a:t> </a:t>
            </a:r>
            <a:r>
              <a:rPr lang="en-US" dirty="0" err="1"/>
              <a:t>podobné</a:t>
            </a:r>
            <a:r>
              <a:rPr lang="en-US" dirty="0"/>
              <a:t> v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994D75-2D20-4300-B5AA-DC0D33F0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console.log('C')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57A1DD-13F3-4803-A8B9-7C42147C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52" y="1204839"/>
            <a:ext cx="5604545" cy="45243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function(){console.log('C')},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694EFB7-E6A1-4585-8F7D-537C892CFABA}"/>
              </a:ext>
            </a:extLst>
          </p:cNvPr>
          <p:cNvSpPr txBox="1"/>
          <p:nvPr/>
        </p:nvSpPr>
        <p:spPr>
          <a:xfrm>
            <a:off x="8070209" y="1204840"/>
            <a:ext cx="22650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peach()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(“P”);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cherry()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sleep(1000);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(“C”);</a:t>
            </a:r>
          </a:p>
          <a:p>
            <a:r>
              <a:rPr lang="en-US" dirty="0"/>
              <a:t> peach();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cherry();</a:t>
            </a:r>
          </a:p>
          <a:p>
            <a:r>
              <a:rPr lang="en-US" dirty="0"/>
              <a:t>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1556AB1-9FB5-4A6E-AA4C-7BD0639E6C8E}"/>
              </a:ext>
            </a:extLst>
          </p:cNvPr>
          <p:cNvSpPr txBox="1"/>
          <p:nvPr/>
        </p:nvSpPr>
        <p:spPr>
          <a:xfrm>
            <a:off x="569752" y="385802"/>
            <a:ext cx="29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126C0F7-3D17-4C6F-BCF9-879F022C4E14}"/>
              </a:ext>
            </a:extLst>
          </p:cNvPr>
          <p:cNvSpPr txBox="1"/>
          <p:nvPr/>
        </p:nvSpPr>
        <p:spPr>
          <a:xfrm>
            <a:off x="8070209" y="385802"/>
            <a:ext cx="29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3C2AF71-0BAF-42C2-B76B-CBF76C73F67D}"/>
              </a:ext>
            </a:extLst>
          </p:cNvPr>
          <p:cNvSpPr txBox="1"/>
          <p:nvPr/>
        </p:nvSpPr>
        <p:spPr>
          <a:xfrm>
            <a:off x="813732" y="6174661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P</a:t>
            </a:r>
          </a:p>
          <a:p>
            <a:r>
              <a:rPr lang="en-US" dirty="0"/>
              <a:t>               C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20C6AFE-2A38-4C5F-A5FE-4C88C1850EBC}"/>
              </a:ext>
            </a:extLst>
          </p:cNvPr>
          <p:cNvSpPr txBox="1"/>
          <p:nvPr/>
        </p:nvSpPr>
        <p:spPr>
          <a:xfrm>
            <a:off x="7988929" y="630013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CP</a:t>
            </a:r>
          </a:p>
        </p:txBody>
      </p: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58A23E80-0543-4B3A-97A7-7FB55800AD2F}"/>
              </a:ext>
            </a:extLst>
          </p:cNvPr>
          <p:cNvCxnSpPr>
            <a:cxnSpLocks/>
          </p:cNvCxnSpPr>
          <p:nvPr/>
        </p:nvCxnSpPr>
        <p:spPr>
          <a:xfrm>
            <a:off x="6467912" y="879211"/>
            <a:ext cx="67112" cy="52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37D8896B-4061-4551-A7A2-3FF5770CDAFB}"/>
              </a:ext>
            </a:extLst>
          </p:cNvPr>
          <p:cNvCxnSpPr>
            <a:cxnSpLocks/>
          </p:cNvCxnSpPr>
          <p:nvPr/>
        </p:nvCxnSpPr>
        <p:spPr>
          <a:xfrm>
            <a:off x="478172" y="879211"/>
            <a:ext cx="10763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>
            <a:extLst>
              <a:ext uri="{FF2B5EF4-FFF2-40B4-BE49-F238E27FC236}">
                <a16:creationId xmlns:a16="http://schemas.microsoft.com/office/drawing/2014/main" id="{6B25153B-E7CB-43BC-B498-A93DDBA1D45C}"/>
              </a:ext>
            </a:extLst>
          </p:cNvPr>
          <p:cNvCxnSpPr>
            <a:cxnSpLocks/>
          </p:cNvCxnSpPr>
          <p:nvPr/>
        </p:nvCxnSpPr>
        <p:spPr>
          <a:xfrm>
            <a:off x="364746" y="6090407"/>
            <a:ext cx="10989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6F219-8B89-4C05-B204-2BF1A418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9EA5D7-AAD7-4C2F-B631-0745BC4A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Noví</a:t>
            </a:r>
            <a:r>
              <a:rPr lang="en-US" dirty="0"/>
              <a:t> </a:t>
            </a:r>
            <a:r>
              <a:rPr lang="en-US" dirty="0" err="1"/>
              <a:t>hráči</a:t>
            </a:r>
            <a:r>
              <a:rPr lang="en-US" dirty="0"/>
              <a:t>: Event loop, Task queue, Web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 queue </a:t>
            </a:r>
            <a:r>
              <a:rPr lang="en-US" dirty="0" err="1"/>
              <a:t>je</a:t>
            </a:r>
            <a:r>
              <a:rPr lang="en-US" dirty="0"/>
              <a:t> rad (FIFO (First in – first out))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 API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.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poskytovať</a:t>
            </a:r>
            <a:r>
              <a:rPr lang="en-US" dirty="0"/>
              <a:t> </a:t>
            </a:r>
            <a:r>
              <a:rPr lang="en-US" dirty="0" err="1"/>
              <a:t>nejakú</a:t>
            </a:r>
            <a:r>
              <a:rPr lang="en-US" dirty="0"/>
              <a:t> </a:t>
            </a:r>
            <a:r>
              <a:rPr lang="en-US" dirty="0" err="1"/>
              <a:t>funkcionalitu</a:t>
            </a:r>
            <a:r>
              <a:rPr lang="en-US" dirty="0"/>
              <a:t> </a:t>
            </a:r>
            <a:r>
              <a:rPr lang="en-US" dirty="0" err="1"/>
              <a:t>webovým</a:t>
            </a:r>
            <a:r>
              <a:rPr lang="en-US" dirty="0"/>
              <a:t> </a:t>
            </a:r>
            <a:r>
              <a:rPr lang="en-US" dirty="0" err="1"/>
              <a:t>aplikáciam</a:t>
            </a:r>
            <a:r>
              <a:rPr lang="en-US" dirty="0"/>
              <a:t> “out of the box.” </a:t>
            </a:r>
            <a:r>
              <a:rPr lang="en-US" dirty="0" err="1"/>
              <a:t>Teda</a:t>
            </a:r>
            <a:r>
              <a:rPr lang="en-US" dirty="0"/>
              <a:t> </a:t>
            </a:r>
            <a:r>
              <a:rPr lang="en-US" dirty="0" err="1"/>
              <a:t>uľahčuje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vývoj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 loop???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Nezabúdame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Callstack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4018327" y="1822450"/>
            <a:ext cx="182041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cherry</a:t>
            </a:r>
            <a:endParaRPr lang="en-US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US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3"/>
            <a:ext cx="506695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 loop</a:t>
            </a:r>
            <a:endParaRPr lang="en-US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A8123D5-FD25-416C-8F40-66751C9B3000}"/>
              </a:ext>
            </a:extLst>
          </p:cNvPr>
          <p:cNvSpPr txBox="1"/>
          <p:nvPr/>
        </p:nvSpPr>
        <p:spPr>
          <a:xfrm>
            <a:off x="678636" y="6295122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4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setTimeout</a:t>
            </a:r>
            <a:r>
              <a:rPr lang="en-GB" dirty="0"/>
              <a:t>(</a:t>
            </a:r>
            <a:r>
              <a:rPr lang="en-GB" dirty="0" err="1"/>
              <a:t>callback</a:t>
            </a:r>
            <a:r>
              <a:rPr lang="en-GB" dirty="0"/>
              <a:t>, ‘1000’)</a:t>
            </a:r>
          </a:p>
          <a:p>
            <a:pPr algn="ctr"/>
            <a:r>
              <a:rPr lang="en-GB" dirty="0"/>
              <a:t>cherry</a:t>
            </a:r>
            <a:endParaRPr lang="en-US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US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3"/>
            <a:ext cx="506695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 loop</a:t>
            </a:r>
            <a:endParaRPr lang="en-US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82B56245-8827-45BF-8EB1-55DC6D1B75B2}"/>
              </a:ext>
            </a:extLst>
          </p:cNvPr>
          <p:cNvSpPr txBox="1"/>
          <p:nvPr/>
        </p:nvSpPr>
        <p:spPr>
          <a:xfrm>
            <a:off x="678636" y="6295122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4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setTimeout</a:t>
            </a:r>
            <a:r>
              <a:rPr lang="en-GB" dirty="0"/>
              <a:t>(</a:t>
            </a:r>
            <a:r>
              <a:rPr lang="en-GB" dirty="0" err="1"/>
              <a:t>callback</a:t>
            </a:r>
            <a:r>
              <a:rPr lang="en-GB" dirty="0"/>
              <a:t>, ‘1000’)</a:t>
            </a:r>
          </a:p>
          <a:p>
            <a:pPr algn="ctr"/>
            <a:r>
              <a:rPr lang="en-GB" dirty="0"/>
              <a:t>cherry</a:t>
            </a:r>
            <a:endParaRPr lang="en-US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US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3"/>
            <a:ext cx="506695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 loop</a:t>
            </a:r>
            <a:endParaRPr lang="en-US" dirty="0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3AC0FE11-7FED-4705-BC86-0A5834D5F6EA}"/>
              </a:ext>
            </a:extLst>
          </p:cNvPr>
          <p:cNvSpPr/>
          <p:nvPr/>
        </p:nvSpPr>
        <p:spPr>
          <a:xfrm>
            <a:off x="3540154" y="5100506"/>
            <a:ext cx="2340529" cy="7214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F2E335DA-8CD5-443B-AA05-A37776A0A413}"/>
              </a:ext>
            </a:extLst>
          </p:cNvPr>
          <p:cNvCxnSpPr>
            <a:cxnSpLocks/>
          </p:cNvCxnSpPr>
          <p:nvPr/>
        </p:nvCxnSpPr>
        <p:spPr>
          <a:xfrm flipV="1">
            <a:off x="4693640" y="2144305"/>
            <a:ext cx="3200401" cy="293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id="{2B5D648D-CCA8-4555-8ED6-3FC1EE19CD80}"/>
              </a:ext>
            </a:extLst>
          </p:cNvPr>
          <p:cNvSpPr txBox="1"/>
          <p:nvPr/>
        </p:nvSpPr>
        <p:spPr>
          <a:xfrm>
            <a:off x="678636" y="6295122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8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0C87-3967-4CF1-8A69-969E7DE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Asynchrónny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- JavaScript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5E2BC0-415E-42DA-BF69-F0C7326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439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peach()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console.log('P')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cherry()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function()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console.log(‘C’)</a:t>
            </a:r>
          </a:p>
          <a:p>
            <a:pPr marL="0" indent="0">
              <a:buNone/>
            </a:pPr>
            <a:r>
              <a:rPr lang="en-US" dirty="0"/>
              <a:t> }, '1000'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peach()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cherry()</a:t>
            </a:r>
          </a:p>
          <a:p>
            <a:endParaRPr lang="en-US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932B736-2682-4A00-B9B5-981ADC6174FE}"/>
              </a:ext>
            </a:extLst>
          </p:cNvPr>
          <p:cNvSpPr/>
          <p:nvPr/>
        </p:nvSpPr>
        <p:spPr>
          <a:xfrm>
            <a:off x="3514987" y="1822450"/>
            <a:ext cx="2323751" cy="4354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CALLSTACK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cherry</a:t>
            </a:r>
            <a:endParaRPr lang="en-US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41FCC21-382D-4128-B958-8208C111A875}"/>
              </a:ext>
            </a:extLst>
          </p:cNvPr>
          <p:cNvSpPr/>
          <p:nvPr/>
        </p:nvSpPr>
        <p:spPr>
          <a:xfrm>
            <a:off x="7894041" y="1761688"/>
            <a:ext cx="1711354" cy="1912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API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setTimeout</a:t>
            </a:r>
            <a:r>
              <a:rPr lang="en-GB" dirty="0"/>
              <a:t>(</a:t>
            </a:r>
            <a:r>
              <a:rPr lang="en-GB" dirty="0" err="1"/>
              <a:t>callback</a:t>
            </a:r>
            <a:r>
              <a:rPr lang="en-GB" dirty="0"/>
              <a:t>, ‘1000’)</a:t>
            </a:r>
          </a:p>
          <a:p>
            <a:pPr algn="ctr"/>
            <a:endParaRPr lang="en-GB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986890F-6FBF-4D14-A909-ADE032F3B0E0}"/>
              </a:ext>
            </a:extLst>
          </p:cNvPr>
          <p:cNvSpPr/>
          <p:nvPr/>
        </p:nvSpPr>
        <p:spPr>
          <a:xfrm>
            <a:off x="6669248" y="5262563"/>
            <a:ext cx="506695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queue</a:t>
            </a:r>
          </a:p>
          <a:p>
            <a:pPr algn="ctr"/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3319D21-3166-42FD-A3DD-E8771BC624BF}"/>
              </a:ext>
            </a:extLst>
          </p:cNvPr>
          <p:cNvSpPr/>
          <p:nvPr/>
        </p:nvSpPr>
        <p:spPr>
          <a:xfrm>
            <a:off x="6444843" y="3791824"/>
            <a:ext cx="1019262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 loop</a:t>
            </a:r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C6D246B-991D-49B2-BDF0-8B37105F6F64}"/>
              </a:ext>
            </a:extLst>
          </p:cNvPr>
          <p:cNvSpPr txBox="1"/>
          <p:nvPr/>
        </p:nvSpPr>
        <p:spPr>
          <a:xfrm>
            <a:off x="9984149" y="2094924"/>
            <a:ext cx="1747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(API </a:t>
            </a:r>
            <a:r>
              <a:rPr lang="en-GB" dirty="0" err="1">
                <a:solidFill>
                  <a:schemeClr val="accent6"/>
                </a:solidFill>
              </a:rPr>
              <a:t>sa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postará</a:t>
            </a:r>
            <a:r>
              <a:rPr lang="en-GB" dirty="0">
                <a:solidFill>
                  <a:schemeClr val="accent6"/>
                </a:solidFill>
              </a:rPr>
              <a:t> o</a:t>
            </a:r>
          </a:p>
          <a:p>
            <a:r>
              <a:rPr lang="en-GB" dirty="0" err="1">
                <a:solidFill>
                  <a:schemeClr val="accent6"/>
                </a:solidFill>
              </a:rPr>
              <a:t>setTimeout</a:t>
            </a:r>
            <a:r>
              <a:rPr lang="en-GB" dirty="0">
                <a:solidFill>
                  <a:schemeClr val="accent6"/>
                </a:solidFill>
              </a:rPr>
              <a:t>())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C039E8A-765E-4760-8C40-183EA3E72AC7}"/>
              </a:ext>
            </a:extLst>
          </p:cNvPr>
          <p:cNvSpPr txBox="1"/>
          <p:nvPr/>
        </p:nvSpPr>
        <p:spPr>
          <a:xfrm>
            <a:off x="678636" y="6295122"/>
            <a:ext cx="54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Output: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68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1061</Words>
  <Application>Microsoft Office PowerPoint</Application>
  <PresentationFormat>Širokouhlá</PresentationFormat>
  <Paragraphs>578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Motív balíka Office</vt:lpstr>
      <vt:lpstr>JavaScript</vt:lpstr>
      <vt:lpstr>Synchrónny kód – ako C</vt:lpstr>
      <vt:lpstr>Čosi podobné v JavaScript</vt:lpstr>
      <vt:lpstr>Prezentácia programu PowerPoint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Asynchrónny kód - JavaScript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Norbert Varga</dc:creator>
  <cp:lastModifiedBy>Norbert Varga</cp:lastModifiedBy>
  <cp:revision>14</cp:revision>
  <dcterms:created xsi:type="dcterms:W3CDTF">2018-06-13T19:14:46Z</dcterms:created>
  <dcterms:modified xsi:type="dcterms:W3CDTF">2018-06-13T21:27:41Z</dcterms:modified>
</cp:coreProperties>
</file>