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BAC30-DA76-4C3A-B6DE-11FE34FF4558}" type="datetimeFigureOut">
              <a:rPr lang="it-IT" smtClean="0"/>
              <a:t>24/06/2025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E0DB97-5DEC-4302-987E-8618CF3962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05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82B8-45AA-4827-AA1E-FA03DDB31947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38532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AB07-C8A7-4E70-A995-05337CC93953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12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02A3-ABD0-4599-A257-EC412C665926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3292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FED69-B0A5-4630-B4DD-9833262BE63E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168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38FA-5D20-411D-91DB-18FD6DEB90B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04840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5DDB0-54BA-4665-A7C2-64D0FDB6D5F0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595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42667-8591-4411-B38F-01CD235F5360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1469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1CEB-2282-4AB5-A57C-4679509A7E77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0033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D7BE-DE25-432E-845B-9205C28B68C0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541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5C55F-C63C-44EB-B2C4-E609D6F89F24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12576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3466-51D7-4DF4-B94B-706C70BAFFFF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4842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96042DCF-D304-4A66-80FB-D010D820E8E4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6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transition spd="med">
    <p:pull/>
  </p:transition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cchina da corsa parcheggiata in pista">
            <a:extLst>
              <a:ext uri="{FF2B5EF4-FFF2-40B4-BE49-F238E27FC236}">
                <a16:creationId xmlns:a16="http://schemas.microsoft.com/office/drawing/2014/main" id="{1A7C687B-F111-A042-9AE5-9C733252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506" b="584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3CDCB5-03A2-4205-B518-6EE97AABA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8873" y="908651"/>
            <a:ext cx="4871743" cy="4171779"/>
          </a:xfrm>
        </p:spPr>
        <p:txBody>
          <a:bodyPr anchor="t">
            <a:normAutofit/>
          </a:bodyPr>
          <a:lstStyle/>
          <a:p>
            <a:pPr algn="just"/>
            <a:r>
              <a:rPr lang="it-IT" sz="6000" dirty="0"/>
              <a:t>F1 </a:t>
            </a:r>
            <a:r>
              <a:rPr lang="it-IT" sz="6000" dirty="0" err="1"/>
              <a:t>Overtakes</a:t>
            </a:r>
            <a:r>
              <a:rPr lang="it-IT" sz="6000" dirty="0"/>
              <a:t> </a:t>
            </a:r>
            <a:r>
              <a:rPr lang="it-IT" sz="6000" dirty="0" err="1"/>
              <a:t>analysis</a:t>
            </a:r>
            <a:endParaRPr lang="it-IT" sz="6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CDEC83B-2166-4587-936A-8BFC4B7F0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pPr algn="just"/>
            <a:r>
              <a:rPr lang="it-IT" sz="2200" dirty="0"/>
              <a:t>Advanced Data Science 2024,</a:t>
            </a:r>
          </a:p>
          <a:p>
            <a:pPr algn="just"/>
            <a:r>
              <a:rPr lang="it-IT" sz="2200" dirty="0"/>
              <a:t>Relato Alessandro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30D3FF-B93B-4778-81A5-9C732883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8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D10FC8-FD4A-4548-BFC3-20CA236D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Degree </a:t>
            </a:r>
            <a:r>
              <a:rPr lang="it-IT" dirty="0" err="1"/>
              <a:t>distribution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A29206C-82E7-4371-B878-01E2E2C4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58D2D3-D508-4C8B-868B-9139F8F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7" name="Immagine 6" descr="1994">
            <a:extLst>
              <a:ext uri="{FF2B5EF4-FFF2-40B4-BE49-F238E27FC236}">
                <a16:creationId xmlns:a16="http://schemas.microsoft.com/office/drawing/2014/main" id="{D6CC2C6F-7ADF-4457-8523-592B3936D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1" y="1353259"/>
            <a:ext cx="5163271" cy="1238423"/>
          </a:xfrm>
          <a:prstGeom prst="rect">
            <a:avLst/>
          </a:prstGeom>
        </p:spPr>
      </p:pic>
      <p:pic>
        <p:nvPicPr>
          <p:cNvPr id="9" name="Immagine 8" descr="2007">
            <a:extLst>
              <a:ext uri="{FF2B5EF4-FFF2-40B4-BE49-F238E27FC236}">
                <a16:creationId xmlns:a16="http://schemas.microsoft.com/office/drawing/2014/main" id="{B899AB9D-92FB-4C3A-945E-5F73980C6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2" y="2895881"/>
            <a:ext cx="5191850" cy="1238423"/>
          </a:xfrm>
          <a:prstGeom prst="rect">
            <a:avLst/>
          </a:prstGeom>
        </p:spPr>
      </p:pic>
      <p:pic>
        <p:nvPicPr>
          <p:cNvPr id="11" name="Immagine 10" descr="2020">
            <a:extLst>
              <a:ext uri="{FF2B5EF4-FFF2-40B4-BE49-F238E27FC236}">
                <a16:creationId xmlns:a16="http://schemas.microsoft.com/office/drawing/2014/main" id="{A6A09DE2-D513-4CB8-B601-CB87CC9C1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31" y="4474736"/>
            <a:ext cx="5172797" cy="120984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F05FF0D-7BC2-4C6C-A655-5FFDFDB5BF3D}"/>
              </a:ext>
            </a:extLst>
          </p:cNvPr>
          <p:cNvSpPr txBox="1"/>
          <p:nvPr/>
        </p:nvSpPr>
        <p:spPr>
          <a:xfrm>
            <a:off x="800100" y="1806704"/>
            <a:ext cx="48958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Even</a:t>
            </a:r>
            <a:r>
              <a:rPr lang="it-IT" dirty="0"/>
              <a:t> for the degree </a:t>
            </a:r>
            <a:r>
              <a:rPr lang="it-IT" dirty="0" err="1"/>
              <a:t>distribution</a:t>
            </a:r>
            <a:r>
              <a:rPr lang="it-IT" dirty="0"/>
              <a:t> I </a:t>
            </a:r>
            <a:r>
              <a:rPr lang="it-IT" dirty="0" err="1"/>
              <a:t>analyzed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a sample of 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time I </a:t>
            </a:r>
            <a:r>
              <a:rPr lang="it-IT" dirty="0" err="1"/>
              <a:t>took</a:t>
            </a:r>
            <a:r>
              <a:rPr lang="it-IT" dirty="0"/>
              <a:t> the first, the one in the middle and the last one.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the </a:t>
            </a:r>
            <a:r>
              <a:rPr lang="it-IT" dirty="0" err="1"/>
              <a:t>graph</a:t>
            </a:r>
            <a:r>
              <a:rPr lang="it-IT" dirty="0"/>
              <a:t> of the 1994 season the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saw</a:t>
            </a:r>
            <a:r>
              <a:rPr lang="it-IT" dirty="0"/>
              <a:t> in the general </a:t>
            </a:r>
            <a:r>
              <a:rPr lang="it-IT" dirty="0" err="1"/>
              <a:t>graph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defined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In the </a:t>
            </a:r>
            <a:r>
              <a:rPr lang="it-IT" dirty="0" err="1"/>
              <a:t>other</a:t>
            </a:r>
            <a:r>
              <a:rPr lang="it-IT" dirty="0"/>
              <a:t> 2 </a:t>
            </a:r>
            <a:r>
              <a:rPr lang="it-IT" dirty="0" err="1"/>
              <a:t>graphs</a:t>
            </a:r>
            <a:r>
              <a:rPr lang="it-IT" dirty="0"/>
              <a:t> for sure the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power </a:t>
            </a:r>
            <a:r>
              <a:rPr lang="it-IT" dirty="0" err="1"/>
              <a:t>law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more </a:t>
            </a:r>
            <a:r>
              <a:rPr lang="it-IT" dirty="0" err="1"/>
              <a:t>similar</a:t>
            </a:r>
            <a:r>
              <a:rPr lang="it-IT" dirty="0"/>
              <a:t> to a </a:t>
            </a:r>
            <a:r>
              <a:rPr lang="it-IT" dirty="0" err="1"/>
              <a:t>poisson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(more </a:t>
            </a:r>
            <a:r>
              <a:rPr lang="it-IT" dirty="0" err="1"/>
              <a:t>visible</a:t>
            </a:r>
            <a:r>
              <a:rPr lang="it-IT" dirty="0"/>
              <a:t> in the 2007 season).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797E6A-1062-4F7D-908E-4897ACA23EBE}"/>
              </a:ext>
            </a:extLst>
          </p:cNvPr>
          <p:cNvSpPr txBox="1"/>
          <p:nvPr/>
        </p:nvSpPr>
        <p:spPr>
          <a:xfrm>
            <a:off x="8850963" y="2526419"/>
            <a:ext cx="283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Degree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CCDF of the 1994 season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3A5BECB-45ED-4298-A279-D0D455DAF9A8}"/>
              </a:ext>
            </a:extLst>
          </p:cNvPr>
          <p:cNvSpPr txBox="1"/>
          <p:nvPr/>
        </p:nvSpPr>
        <p:spPr>
          <a:xfrm>
            <a:off x="8850963" y="4069041"/>
            <a:ext cx="283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Degree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CCDF of the 2007 season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5B15F576-1948-43CC-886A-9967BE818FBB}"/>
              </a:ext>
            </a:extLst>
          </p:cNvPr>
          <p:cNvSpPr txBox="1"/>
          <p:nvPr/>
        </p:nvSpPr>
        <p:spPr>
          <a:xfrm>
            <a:off x="8850963" y="5628164"/>
            <a:ext cx="28369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Degree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CCDF of the 2020 season </a:t>
            </a:r>
          </a:p>
        </p:txBody>
      </p:sp>
    </p:spTree>
    <p:extLst>
      <p:ext uri="{BB962C8B-B14F-4D97-AF65-F5344CB8AC3E}">
        <p14:creationId xmlns:p14="http://schemas.microsoft.com/office/powerpoint/2010/main" val="152701050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C7D8E1-5FC0-49B8-B02D-2CDC6DF7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graphs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4BD3C67-CF4A-4BF4-B7EB-58915064E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8" y="831272"/>
            <a:ext cx="5149413" cy="3548013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0F549928-78E8-4DF4-8720-56FA7AE7F181}"/>
              </a:ext>
            </a:extLst>
          </p:cNvPr>
          <p:cNvSpPr txBox="1"/>
          <p:nvPr/>
        </p:nvSpPr>
        <p:spPr>
          <a:xfrm>
            <a:off x="914401" y="2007977"/>
            <a:ext cx="4516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represents</a:t>
            </a:r>
            <a:r>
              <a:rPr lang="it-IT" dirty="0"/>
              <a:t> the </a:t>
            </a:r>
            <a:r>
              <a:rPr lang="it-IT" dirty="0" err="1"/>
              <a:t>overtakes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happen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a season of Formula 1.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There</a:t>
            </a:r>
            <a:r>
              <a:rPr lang="it-IT" dirty="0"/>
              <a:t> are 26 </a:t>
            </a:r>
            <a:r>
              <a:rPr lang="it-IT" dirty="0" err="1"/>
              <a:t>graphs</a:t>
            </a:r>
            <a:r>
              <a:rPr lang="it-IT" dirty="0"/>
              <a:t> of the seasons from 1994 to 2020 and one general </a:t>
            </a:r>
            <a:r>
              <a:rPr lang="it-IT" dirty="0" err="1"/>
              <a:t>graph</a:t>
            </a:r>
            <a:r>
              <a:rPr lang="it-IT" dirty="0"/>
              <a:t> with </a:t>
            </a:r>
            <a:r>
              <a:rPr lang="it-IT" dirty="0" err="1"/>
              <a:t>all</a:t>
            </a:r>
            <a:r>
              <a:rPr lang="it-IT" dirty="0"/>
              <a:t> the seasons </a:t>
            </a:r>
            <a:r>
              <a:rPr lang="it-IT" dirty="0" err="1"/>
              <a:t>together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All</a:t>
            </a:r>
            <a:r>
              <a:rPr lang="it-IT" dirty="0"/>
              <a:t> 27 are </a:t>
            </a:r>
            <a:r>
              <a:rPr lang="it-IT" dirty="0" err="1"/>
              <a:t>directed</a:t>
            </a:r>
            <a:r>
              <a:rPr lang="it-IT" dirty="0"/>
              <a:t> </a:t>
            </a:r>
            <a:r>
              <a:rPr lang="it-IT" dirty="0" err="1"/>
              <a:t>graph</a:t>
            </a:r>
            <a:r>
              <a:rPr lang="it-IT" dirty="0"/>
              <a:t> and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edge</a:t>
            </a:r>
            <a:r>
              <a:rPr lang="it-IT" dirty="0"/>
              <a:t> go from the </a:t>
            </a:r>
            <a:r>
              <a:rPr lang="it-IT" dirty="0" err="1"/>
              <a:t>overtaker</a:t>
            </a:r>
            <a:r>
              <a:rPr lang="it-IT" dirty="0"/>
              <a:t> to the </a:t>
            </a:r>
            <a:r>
              <a:rPr lang="it-IT" dirty="0" err="1"/>
              <a:t>overtaken</a:t>
            </a:r>
            <a:r>
              <a:rPr lang="it-IT" dirty="0"/>
              <a:t>.</a:t>
            </a:r>
          </a:p>
        </p:txBody>
      </p:sp>
      <p:graphicFrame>
        <p:nvGraphicFramePr>
          <p:cNvPr id="8" name="Tabella 8">
            <a:extLst>
              <a:ext uri="{FF2B5EF4-FFF2-40B4-BE49-F238E27FC236}">
                <a16:creationId xmlns:a16="http://schemas.microsoft.com/office/drawing/2014/main" id="{D70EB19D-2270-4ACD-9D1C-1596AC7C4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28545"/>
              </p:ext>
            </p:extLst>
          </p:nvPr>
        </p:nvGraphicFramePr>
        <p:xfrm>
          <a:off x="3782431" y="4914208"/>
          <a:ext cx="8128000" cy="111252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999642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796022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51328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99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6559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Graph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of </a:t>
                      </a:r>
                      <a:r>
                        <a:rPr lang="it-IT" dirty="0" err="1"/>
                        <a:t>nodes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# of </a:t>
                      </a:r>
                      <a:r>
                        <a:rPr lang="it-IT" dirty="0" err="1"/>
                        <a:t>edges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Density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Reciprocity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43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Mean</a:t>
                      </a:r>
                      <a:endParaRPr lang="it-IT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250,48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0,4378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0,4714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65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0,1356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0,4689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20734"/>
                  </a:ext>
                </a:extLst>
              </a:tr>
            </a:tbl>
          </a:graphicData>
        </a:graphic>
      </p:graphicFrame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B19C528E-BB11-4839-84F5-6C285D680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71B62EF3-AD73-4F28-9AC9-D6F6E82D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1267FB2-34EA-400E-8C79-8B62D0FD6E86}"/>
              </a:ext>
            </a:extLst>
          </p:cNvPr>
          <p:cNvSpPr txBox="1"/>
          <p:nvPr/>
        </p:nvSpPr>
        <p:spPr>
          <a:xfrm>
            <a:off x="10372716" y="4379285"/>
            <a:ext cx="1537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1994 season</a:t>
            </a:r>
          </a:p>
        </p:txBody>
      </p:sp>
    </p:spTree>
    <p:extLst>
      <p:ext uri="{BB962C8B-B14F-4D97-AF65-F5344CB8AC3E}">
        <p14:creationId xmlns:p14="http://schemas.microsoft.com/office/powerpoint/2010/main" val="89161043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C69A1-6936-4652-B784-3B9AEB6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Centrality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583A42-F97E-4E26-8FCE-04C81AB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CAE773-EDBB-4DBA-854E-9021BC2A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38B07A-180A-45F6-8134-7671037E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r="50351" b="50000"/>
          <a:stretch/>
        </p:blipFill>
        <p:spPr>
          <a:xfrm>
            <a:off x="8179588" y="1023035"/>
            <a:ext cx="3263613" cy="240596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67F06F-CB52-4A42-AC5C-33223B8740A3}"/>
              </a:ext>
            </a:extLst>
          </p:cNvPr>
          <p:cNvSpPr txBox="1"/>
          <p:nvPr/>
        </p:nvSpPr>
        <p:spPr>
          <a:xfrm>
            <a:off x="700635" y="1870120"/>
            <a:ext cx="6692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 </a:t>
            </a:r>
            <a:r>
              <a:rPr lang="it-IT" dirty="0" err="1"/>
              <a:t>analyzed</a:t>
            </a:r>
            <a:r>
              <a:rPr lang="it-IT" dirty="0"/>
              <a:t> 3 </a:t>
            </a:r>
            <a:r>
              <a:rPr lang="it-IT" dirty="0" err="1"/>
              <a:t>type</a:t>
            </a:r>
            <a:r>
              <a:rPr lang="it-IT" dirty="0"/>
              <a:t> of </a:t>
            </a:r>
            <a:r>
              <a:rPr lang="it-IT" dirty="0" err="1"/>
              <a:t>centrality</a:t>
            </a:r>
            <a:r>
              <a:rPr lang="it-IT" dirty="0"/>
              <a:t>: degree, </a:t>
            </a:r>
            <a:r>
              <a:rPr lang="it-IT" dirty="0" err="1"/>
              <a:t>betweenness</a:t>
            </a:r>
            <a:r>
              <a:rPr lang="it-IT" dirty="0"/>
              <a:t> and </a:t>
            </a:r>
            <a:r>
              <a:rPr lang="it-IT" dirty="0" err="1"/>
              <a:t>PageRank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The degree </a:t>
            </a:r>
            <a:r>
              <a:rPr lang="it-IT" dirty="0" err="1"/>
              <a:t>centrality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pointed</a:t>
            </a:r>
            <a:r>
              <a:rPr lang="it-IT" dirty="0"/>
              <a:t> out </a:t>
            </a:r>
            <a:r>
              <a:rPr lang="it-IT" dirty="0" err="1"/>
              <a:t>that</a:t>
            </a:r>
            <a:r>
              <a:rPr lang="it-IT" dirty="0"/>
              <a:t> the driver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overtaken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and the one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overtook</a:t>
            </a:r>
            <a:r>
              <a:rPr lang="it-IT" dirty="0"/>
              <a:t> the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a </a:t>
            </a:r>
            <a:r>
              <a:rPr lang="it-IT" dirty="0" err="1"/>
              <a:t>mid</a:t>
            </a:r>
            <a:r>
              <a:rPr lang="it-IT" dirty="0"/>
              <a:t>-low field driver.</a:t>
            </a:r>
          </a:p>
          <a:p>
            <a:pPr algn="just"/>
            <a:r>
              <a:rPr lang="it-IT" dirty="0"/>
              <a:t>The driver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overtook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 a </a:t>
            </a:r>
            <a:r>
              <a:rPr lang="it-IT" dirty="0" err="1"/>
              <a:t>mid</a:t>
            </a:r>
            <a:r>
              <a:rPr lang="it-IT" dirty="0"/>
              <a:t> field driver.</a:t>
            </a:r>
          </a:p>
          <a:p>
            <a:pPr algn="just"/>
            <a:r>
              <a:rPr lang="it-IT" dirty="0" err="1"/>
              <a:t>While</a:t>
            </a:r>
            <a:r>
              <a:rPr lang="it-IT" dirty="0"/>
              <a:t> the driver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was</a:t>
            </a:r>
            <a:r>
              <a:rPr lang="it-IT" dirty="0"/>
              <a:t> </a:t>
            </a:r>
            <a:r>
              <a:rPr lang="it-IT" dirty="0" err="1"/>
              <a:t>overtaken</a:t>
            </a:r>
            <a:r>
              <a:rPr lang="it-IT" dirty="0"/>
              <a:t> the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or a top driver or a low-field driver.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years</a:t>
            </a:r>
            <a:r>
              <a:rPr lang="it-IT" dirty="0"/>
              <a:t> the degree </a:t>
            </a:r>
            <a:r>
              <a:rPr lang="it-IT" dirty="0" err="1"/>
              <a:t>centrality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till</a:t>
            </a:r>
            <a:r>
              <a:rPr lang="it-IT" dirty="0"/>
              <a:t> 2012 and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decreased</a:t>
            </a:r>
            <a:r>
              <a:rPr lang="it-IT" dirty="0"/>
              <a:t> a </a:t>
            </a:r>
            <a:r>
              <a:rPr lang="it-IT" dirty="0" err="1"/>
              <a:t>little</a:t>
            </a:r>
            <a:r>
              <a:rPr lang="it-IT" dirty="0"/>
              <a:t> bit.</a:t>
            </a:r>
          </a:p>
        </p:txBody>
      </p:sp>
      <p:pic>
        <p:nvPicPr>
          <p:cNvPr id="8" name="Immagine 7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C14F81BE-2D64-4E2A-A24C-164B4D3A1A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92" t="1213" r="1609" b="51755"/>
          <a:stretch/>
        </p:blipFill>
        <p:spPr>
          <a:xfrm>
            <a:off x="8080124" y="3322739"/>
            <a:ext cx="3263612" cy="2317973"/>
          </a:xfrm>
          <a:prstGeom prst="rect">
            <a:avLst/>
          </a:prstGeom>
        </p:spPr>
      </p:pic>
      <p:sp>
        <p:nvSpPr>
          <p:cNvPr id="7" name="CasellaDiTesto 13">
            <a:extLst>
              <a:ext uri="{FF2B5EF4-FFF2-40B4-BE49-F238E27FC236}">
                <a16:creationId xmlns:a16="http://schemas.microsoft.com/office/drawing/2014/main" id="{A3A5BECB-45ED-4298-A279-D0D455DAF9A8}"/>
              </a:ext>
            </a:extLst>
          </p:cNvPr>
          <p:cNvSpPr txBox="1"/>
          <p:nvPr/>
        </p:nvSpPr>
        <p:spPr>
          <a:xfrm>
            <a:off x="8969459" y="5534451"/>
            <a:ext cx="2521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Progression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degree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centrality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years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25854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3C69A1-6936-4652-B784-3B9AEB6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Centrality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1583A42-F97E-4E26-8FCE-04C81AB0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CAE773-EDBB-4DBA-854E-9021BC2A2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38B07A-180A-45F6-8134-7671037E2C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4" t="51069" r="52298" b="4467"/>
          <a:stretch/>
        </p:blipFill>
        <p:spPr>
          <a:xfrm>
            <a:off x="8256458" y="1307376"/>
            <a:ext cx="3234907" cy="221289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567F06F-CB52-4A42-AC5C-33223B8740A3}"/>
              </a:ext>
            </a:extLst>
          </p:cNvPr>
          <p:cNvSpPr txBox="1"/>
          <p:nvPr/>
        </p:nvSpPr>
        <p:spPr>
          <a:xfrm>
            <a:off x="700635" y="1696283"/>
            <a:ext cx="7279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drivers with the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betweenness</a:t>
            </a:r>
            <a:r>
              <a:rPr lang="it-IT" dirty="0"/>
              <a:t> (0 for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year</a:t>
            </a:r>
            <a:r>
              <a:rPr lang="it-IT" dirty="0"/>
              <a:t>) are low field drivers with some </a:t>
            </a:r>
            <a:r>
              <a:rPr lang="it-IT" dirty="0" err="1"/>
              <a:t>exception</a:t>
            </a:r>
            <a:r>
              <a:rPr lang="it-IT" dirty="0"/>
              <a:t> of top drivers.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ones</a:t>
            </a:r>
            <a:r>
              <a:rPr lang="it-IT" dirty="0"/>
              <a:t> with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betweenness</a:t>
            </a:r>
            <a:r>
              <a:rPr lang="it-IT" dirty="0"/>
              <a:t> are </a:t>
            </a:r>
            <a:r>
              <a:rPr lang="it-IT" dirty="0" err="1"/>
              <a:t>always</a:t>
            </a:r>
            <a:r>
              <a:rPr lang="it-IT" dirty="0"/>
              <a:t> drivers from the middle of the </a:t>
            </a:r>
            <a:r>
              <a:rPr lang="it-IT" dirty="0" err="1"/>
              <a:t>grid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years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centrality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decreased</a:t>
            </a:r>
            <a:r>
              <a:rPr lang="it-IT" dirty="0"/>
              <a:t>, with some </a:t>
            </a:r>
            <a:r>
              <a:rPr lang="it-IT" dirty="0" err="1"/>
              <a:t>peak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times.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The </a:t>
            </a:r>
            <a:r>
              <a:rPr lang="it-IT" dirty="0" err="1"/>
              <a:t>highest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PageRank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correspond</a:t>
            </a:r>
            <a:r>
              <a:rPr lang="it-IT" dirty="0"/>
              <a:t> to </a:t>
            </a:r>
            <a:r>
              <a:rPr lang="it-IT" dirty="0" err="1"/>
              <a:t>mid</a:t>
            </a:r>
            <a:r>
              <a:rPr lang="it-IT" dirty="0"/>
              <a:t> field drivers.</a:t>
            </a:r>
          </a:p>
          <a:p>
            <a:pPr algn="just"/>
            <a:r>
              <a:rPr lang="it-IT" dirty="0" err="1"/>
              <a:t>While</a:t>
            </a:r>
            <a:r>
              <a:rPr lang="it-IT" dirty="0"/>
              <a:t> the drivers with the </a:t>
            </a:r>
            <a:r>
              <a:rPr lang="it-IT" dirty="0" err="1"/>
              <a:t>lowest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some </a:t>
            </a:r>
            <a:r>
              <a:rPr lang="it-IT" dirty="0" err="1"/>
              <a:t>years</a:t>
            </a:r>
            <a:r>
              <a:rPr lang="it-IT" dirty="0"/>
              <a:t> are top drivers and some </a:t>
            </a:r>
            <a:r>
              <a:rPr lang="it-IT" dirty="0" err="1"/>
              <a:t>years</a:t>
            </a:r>
            <a:r>
              <a:rPr lang="it-IT" dirty="0"/>
              <a:t> are low field drivers.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centrality</a:t>
            </a:r>
            <a:r>
              <a:rPr lang="it-IT" dirty="0"/>
              <a:t>, following the degree </a:t>
            </a:r>
            <a:r>
              <a:rPr lang="it-IT" dirty="0" err="1"/>
              <a:t>centrality</a:t>
            </a:r>
            <a:r>
              <a:rPr lang="it-IT" dirty="0"/>
              <a:t>,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increased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</a:t>
            </a:r>
            <a:r>
              <a:rPr lang="it-IT" dirty="0" err="1"/>
              <a:t>years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flexion</a:t>
            </a:r>
            <a:r>
              <a:rPr lang="it-IT" dirty="0"/>
              <a:t> after the 2012.</a:t>
            </a:r>
          </a:p>
        </p:txBody>
      </p:sp>
      <p:sp>
        <p:nvSpPr>
          <p:cNvPr id="7" name="CasellaDiTesto 13">
            <a:extLst>
              <a:ext uri="{FF2B5EF4-FFF2-40B4-BE49-F238E27FC236}">
                <a16:creationId xmlns:a16="http://schemas.microsoft.com/office/drawing/2014/main" id="{A3A5BECB-45ED-4298-A279-D0D455DAF9A8}"/>
              </a:ext>
            </a:extLst>
          </p:cNvPr>
          <p:cNvSpPr txBox="1"/>
          <p:nvPr/>
        </p:nvSpPr>
        <p:spPr>
          <a:xfrm>
            <a:off x="8917699" y="3444844"/>
            <a:ext cx="2849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Progression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betweenness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centrality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years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magine 7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59807D7-BAD5-42BB-9B2E-FFB358DD7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0000" r="2253" b="4489"/>
          <a:stretch/>
        </p:blipFill>
        <p:spPr>
          <a:xfrm>
            <a:off x="8256458" y="3718286"/>
            <a:ext cx="3234907" cy="2123249"/>
          </a:xfrm>
          <a:prstGeom prst="rect">
            <a:avLst/>
          </a:prstGeom>
        </p:spPr>
      </p:pic>
      <p:sp>
        <p:nvSpPr>
          <p:cNvPr id="10" name="CasellaDiTesto 13">
            <a:extLst>
              <a:ext uri="{FF2B5EF4-FFF2-40B4-BE49-F238E27FC236}">
                <a16:creationId xmlns:a16="http://schemas.microsoft.com/office/drawing/2014/main" id="{37DD591F-37C0-4A22-97CE-E735CE3A8854}"/>
              </a:ext>
            </a:extLst>
          </p:cNvPr>
          <p:cNvSpPr txBox="1"/>
          <p:nvPr/>
        </p:nvSpPr>
        <p:spPr>
          <a:xfrm>
            <a:off x="9026746" y="5749659"/>
            <a:ext cx="2740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Progression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PageRank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centrality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during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years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54251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0B227-E06D-4DC5-80C3-D340700D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modularity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46A3E5C-8FD2-44C2-B964-8D5423FA3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382" y="1458972"/>
            <a:ext cx="6105236" cy="4128095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AFC670-A06E-4F03-9765-05EAF5E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2D03F2-AC35-47FE-AF0E-029028C3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8CA4AFC-E276-49A5-ABF3-5A022973350D}"/>
              </a:ext>
            </a:extLst>
          </p:cNvPr>
          <p:cNvSpPr txBox="1"/>
          <p:nvPr/>
        </p:nvSpPr>
        <p:spPr>
          <a:xfrm>
            <a:off x="938982" y="2170747"/>
            <a:ext cx="40699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</a:t>
            </a:r>
            <a:r>
              <a:rPr lang="it-IT" dirty="0" err="1"/>
              <a:t>modularity</a:t>
            </a:r>
            <a:r>
              <a:rPr lang="it-IT" dirty="0"/>
              <a:t> of the general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0,1019.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The </a:t>
            </a:r>
            <a:r>
              <a:rPr lang="it-IT" dirty="0" err="1"/>
              <a:t>graphs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positive </a:t>
            </a:r>
            <a:r>
              <a:rPr lang="it-IT" dirty="0" err="1"/>
              <a:t>value</a:t>
            </a:r>
            <a:r>
              <a:rPr lang="it-IT" dirty="0"/>
              <a:t> of </a:t>
            </a:r>
            <a:r>
              <a:rPr lang="it-IT" dirty="0" err="1"/>
              <a:t>modularity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--&gt; the </a:t>
            </a:r>
            <a:r>
              <a:rPr lang="it-IT" dirty="0" err="1">
                <a:sym typeface="Wingdings" panose="05000000000000000000" pitchFamily="2" charset="2"/>
              </a:rPr>
              <a:t>nodes</a:t>
            </a:r>
            <a:r>
              <a:rPr lang="it-IT" dirty="0">
                <a:sym typeface="Wingdings" panose="05000000000000000000" pitchFamily="2" charset="2"/>
              </a:rPr>
              <a:t> are </a:t>
            </a:r>
            <a:r>
              <a:rPr lang="it-IT" dirty="0" err="1">
                <a:sym typeface="Wingdings" panose="05000000000000000000" pitchFamily="2" charset="2"/>
              </a:rPr>
              <a:t>organised</a:t>
            </a:r>
            <a:r>
              <a:rPr lang="it-IT" dirty="0">
                <a:sym typeface="Wingdings" panose="05000000000000000000" pitchFamily="2" charset="2"/>
              </a:rPr>
              <a:t> in communities</a:t>
            </a:r>
          </a:p>
          <a:p>
            <a:pPr algn="just"/>
            <a:endParaRPr lang="it-IT" dirty="0"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sym typeface="Wingdings" panose="05000000000000000000" pitchFamily="2" charset="2"/>
              </a:rPr>
              <a:t>The </a:t>
            </a:r>
            <a:r>
              <a:rPr lang="it-IT" dirty="0" err="1">
                <a:sym typeface="Wingdings" panose="05000000000000000000" pitchFamily="2" charset="2"/>
              </a:rPr>
              <a:t>modularity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value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pretty</a:t>
            </a:r>
            <a:r>
              <a:rPr lang="it-IT" dirty="0">
                <a:sym typeface="Wingdings" panose="05000000000000000000" pitchFamily="2" charset="2"/>
              </a:rPr>
              <a:t> low --&gt; the communities </a:t>
            </a:r>
            <a:r>
              <a:rPr lang="it-IT" dirty="0" err="1">
                <a:sym typeface="Wingdings" panose="05000000000000000000" pitchFamily="2" charset="2"/>
              </a:rPr>
              <a:t>aren’t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definied</a:t>
            </a:r>
            <a:endParaRPr lang="it-IT" dirty="0">
              <a:sym typeface="Wingdings" panose="05000000000000000000" pitchFamily="2" charset="2"/>
            </a:endParaRPr>
          </a:p>
          <a:p>
            <a:pPr algn="just"/>
            <a:endParaRPr lang="it-IT" dirty="0">
              <a:sym typeface="Wingdings" panose="05000000000000000000" pitchFamily="2" charset="2"/>
            </a:endParaRPr>
          </a:p>
          <a:p>
            <a:pPr algn="just"/>
            <a:r>
              <a:rPr lang="it-IT" dirty="0">
                <a:sym typeface="Wingdings" panose="05000000000000000000" pitchFamily="2" charset="2"/>
              </a:rPr>
              <a:t>Over the </a:t>
            </a:r>
            <a:r>
              <a:rPr lang="it-IT" dirty="0" err="1">
                <a:sym typeface="Wingdings" panose="05000000000000000000" pitchFamily="2" charset="2"/>
              </a:rPr>
              <a:t>years</a:t>
            </a:r>
            <a:r>
              <a:rPr lang="it-IT" dirty="0">
                <a:sym typeface="Wingdings" panose="05000000000000000000" pitchFamily="2" charset="2"/>
              </a:rPr>
              <a:t> the </a:t>
            </a:r>
            <a:r>
              <a:rPr lang="it-IT" dirty="0" err="1">
                <a:sym typeface="Wingdings" panose="05000000000000000000" pitchFamily="2" charset="2"/>
              </a:rPr>
              <a:t>modularity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has</a:t>
            </a:r>
            <a:r>
              <a:rPr lang="it-IT" dirty="0">
                <a:sym typeface="Wingdings" panose="05000000000000000000" pitchFamily="2" charset="2"/>
              </a:rPr>
              <a:t> a </a:t>
            </a:r>
            <a:r>
              <a:rPr lang="it-IT" dirty="0" err="1">
                <a:sym typeface="Wingdings" panose="05000000000000000000" pitchFamily="2" charset="2"/>
              </a:rPr>
              <a:t>decreasing</a:t>
            </a:r>
            <a:r>
              <a:rPr lang="it-IT" dirty="0">
                <a:sym typeface="Wingdings" panose="05000000000000000000" pitchFamily="2" charset="2"/>
              </a:rPr>
              <a:t> trend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A266253-E12E-4539-ACDC-B27A7C448BCB}"/>
              </a:ext>
            </a:extLst>
          </p:cNvPr>
          <p:cNvSpPr txBox="1"/>
          <p:nvPr/>
        </p:nvSpPr>
        <p:spPr>
          <a:xfrm>
            <a:off x="10239155" y="5456262"/>
            <a:ext cx="1609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Modularity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over the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years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4681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0D2C-32DB-4169-883F-32AF3BF0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Connectivity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AD1BAF-B3CA-4A4A-B210-4AEC101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D4561F-CCAB-48CB-BECB-6868CDF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ABE760C-8310-46CE-A22E-07F7AF8C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05061"/>
              </p:ext>
            </p:extLst>
          </p:nvPr>
        </p:nvGraphicFramePr>
        <p:xfrm>
          <a:off x="4644622" y="2025750"/>
          <a:ext cx="73152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62425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785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76117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9855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5812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9418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8462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464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72,50%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94,29%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79,17%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95,65%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92,31%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95,65%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87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CBC086A-8746-44C0-BE7E-B18698F47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934859"/>
              </p:ext>
            </p:extLst>
          </p:nvPr>
        </p:nvGraphicFramePr>
        <p:xfrm>
          <a:off x="4644622" y="2886433"/>
          <a:ext cx="7315200" cy="7423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8402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0386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8662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0287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024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0574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9125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8192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883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80326"/>
                  </a:ext>
                </a:extLst>
              </a:tr>
              <a:tr h="37149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83,33%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92,00%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88,00%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96,30%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92,31%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92,00%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92,59%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89,66%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201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8F1556A-EDC0-4735-8E7E-C9502B10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34396"/>
              </p:ext>
            </p:extLst>
          </p:nvPr>
        </p:nvGraphicFramePr>
        <p:xfrm>
          <a:off x="4644622" y="3747116"/>
          <a:ext cx="73152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3113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5404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19883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4315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2420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7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3633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976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0541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7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95,65%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96,00%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83,33%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100,0%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02432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2F0EE1A2-4EE1-4C4B-BF93-6C906C1A3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88451"/>
              </p:ext>
            </p:extLst>
          </p:nvPr>
        </p:nvGraphicFramePr>
        <p:xfrm>
          <a:off x="10919012" y="4607149"/>
          <a:ext cx="104081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0810">
                  <a:extLst>
                    <a:ext uri="{9D8B030D-6E8A-4147-A177-3AD203B41FA5}">
                      <a16:colId xmlns:a16="http://schemas.microsoft.com/office/drawing/2014/main" val="204056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93,79%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4597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4D280F-76B5-47B6-889A-25421909A41E}"/>
              </a:ext>
            </a:extLst>
          </p:cNvPr>
          <p:cNvSpPr txBox="1"/>
          <p:nvPr/>
        </p:nvSpPr>
        <p:spPr>
          <a:xfrm>
            <a:off x="700635" y="2115667"/>
            <a:ext cx="33760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general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an high </a:t>
            </a:r>
            <a:r>
              <a:rPr lang="it-IT" dirty="0" err="1"/>
              <a:t>connectivity</a:t>
            </a:r>
            <a:r>
              <a:rPr lang="it-IT" dirty="0"/>
              <a:t>, </a:t>
            </a:r>
            <a:r>
              <a:rPr lang="it-IT" dirty="0" err="1"/>
              <a:t>near</a:t>
            </a:r>
            <a:r>
              <a:rPr lang="it-IT" dirty="0"/>
              <a:t> 95%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This</a:t>
            </a:r>
            <a:r>
              <a:rPr lang="it-IT" dirty="0"/>
              <a:t> time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no trend in 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high </a:t>
            </a:r>
            <a:r>
              <a:rPr lang="it-IT" dirty="0" err="1"/>
              <a:t>connectivity</a:t>
            </a:r>
            <a:r>
              <a:rPr lang="it-IT" dirty="0"/>
              <a:t>. Some of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general one,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Some of </a:t>
            </a:r>
            <a:r>
              <a:rPr lang="it-IT" dirty="0" err="1"/>
              <a:t>them</a:t>
            </a:r>
            <a:r>
              <a:rPr lang="it-IT" dirty="0"/>
              <a:t> are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conntected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531616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1C453E-620C-44DA-98C4-1F29DFE9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Resilience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487B0A-4315-4341-8A61-0ECDB38C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E990602-F494-48FE-96EE-1944A748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7" name="Immagine 6" descr="1994">
            <a:extLst>
              <a:ext uri="{FF2B5EF4-FFF2-40B4-BE49-F238E27FC236}">
                <a16:creationId xmlns:a16="http://schemas.microsoft.com/office/drawing/2014/main" id="{CD5257E7-479C-4D13-B88D-1BE7F18C3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27" y="3742834"/>
            <a:ext cx="3872162" cy="2213655"/>
          </a:xfrm>
          <a:prstGeom prst="rect">
            <a:avLst/>
          </a:prstGeom>
        </p:spPr>
      </p:pic>
      <p:pic>
        <p:nvPicPr>
          <p:cNvPr id="9" name="Immagine 8" descr="2008">
            <a:extLst>
              <a:ext uri="{FF2B5EF4-FFF2-40B4-BE49-F238E27FC236}">
                <a16:creationId xmlns:a16="http://schemas.microsoft.com/office/drawing/2014/main" id="{CB78AB3E-52DF-4685-B0DC-D83013FE6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0"/>
          <a:stretch/>
        </p:blipFill>
        <p:spPr>
          <a:xfrm>
            <a:off x="4066418" y="3742833"/>
            <a:ext cx="3989090" cy="2213655"/>
          </a:xfrm>
          <a:prstGeom prst="rect">
            <a:avLst/>
          </a:prstGeom>
        </p:spPr>
      </p:pic>
      <p:pic>
        <p:nvPicPr>
          <p:cNvPr id="11" name="Immagine 10" descr="2017">
            <a:extLst>
              <a:ext uri="{FF2B5EF4-FFF2-40B4-BE49-F238E27FC236}">
                <a16:creationId xmlns:a16="http://schemas.microsoft.com/office/drawing/2014/main" id="{476B88DC-244D-448C-8E3B-ED8F3F183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7" y="3742835"/>
            <a:ext cx="3800803" cy="2213655"/>
          </a:xfrm>
          <a:prstGeom prst="rect">
            <a:avLst/>
          </a:prstGeom>
        </p:spPr>
      </p:pic>
      <p:pic>
        <p:nvPicPr>
          <p:cNvPr id="13" name="Immagine 12" descr="Generale">
            <a:extLst>
              <a:ext uri="{FF2B5EF4-FFF2-40B4-BE49-F238E27FC236}">
                <a16:creationId xmlns:a16="http://schemas.microsoft.com/office/drawing/2014/main" id="{BF6B6153-EF21-4527-A59F-50017779C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328" y="1193163"/>
            <a:ext cx="3872161" cy="223583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9A8CF7-443C-480E-BEFF-F86F44EAB1CC}"/>
              </a:ext>
            </a:extLst>
          </p:cNvPr>
          <p:cNvSpPr txBox="1"/>
          <p:nvPr/>
        </p:nvSpPr>
        <p:spPr>
          <a:xfrm>
            <a:off x="683662" y="1674674"/>
            <a:ext cx="7029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</a:t>
            </a:r>
            <a:r>
              <a:rPr lang="it-IT" dirty="0" err="1"/>
              <a:t>chose</a:t>
            </a:r>
            <a:r>
              <a:rPr lang="it-IT" dirty="0"/>
              <a:t> a sample of </a:t>
            </a:r>
            <a:r>
              <a:rPr lang="it-IT" dirty="0" err="1"/>
              <a:t>graphs</a:t>
            </a:r>
            <a:r>
              <a:rPr lang="it-IT" dirty="0"/>
              <a:t> to </a:t>
            </a:r>
            <a:r>
              <a:rPr lang="it-IT" dirty="0" err="1"/>
              <a:t>analyze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connectivity</a:t>
            </a:r>
            <a:r>
              <a:rPr lang="it-IT" dirty="0"/>
              <a:t> </a:t>
            </a:r>
            <a:r>
              <a:rPr lang="it-IT" dirty="0" err="1"/>
              <a:t>percentages</a:t>
            </a:r>
            <a:r>
              <a:rPr lang="it-IT" dirty="0"/>
              <a:t> (82,3%, 100%, 72,5%).</a:t>
            </a:r>
          </a:p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are </a:t>
            </a:r>
            <a:r>
              <a:rPr lang="it-IT" dirty="0" err="1"/>
              <a:t>pretty</a:t>
            </a:r>
            <a:r>
              <a:rPr lang="it-IT" dirty="0"/>
              <a:t> </a:t>
            </a:r>
            <a:r>
              <a:rPr lang="it-IT" dirty="0" err="1"/>
              <a:t>resilient</a:t>
            </a:r>
            <a:r>
              <a:rPr lang="it-IT" dirty="0"/>
              <a:t>, the best </a:t>
            </a:r>
            <a:r>
              <a:rPr lang="it-IT" dirty="0" err="1"/>
              <a:t>attacks</a:t>
            </a:r>
            <a:r>
              <a:rPr lang="it-IT" dirty="0"/>
              <a:t> are the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follow the degree and the </a:t>
            </a:r>
            <a:r>
              <a:rPr lang="it-IT" dirty="0" err="1"/>
              <a:t>betweenness</a:t>
            </a:r>
            <a:r>
              <a:rPr lang="it-IT" dirty="0"/>
              <a:t> </a:t>
            </a:r>
            <a:r>
              <a:rPr lang="it-IT" dirty="0" err="1"/>
              <a:t>centrality</a:t>
            </a:r>
            <a:r>
              <a:rPr lang="it-IT" dirty="0"/>
              <a:t>.</a:t>
            </a:r>
          </a:p>
          <a:p>
            <a:r>
              <a:rPr lang="it-IT" dirty="0"/>
              <a:t>The general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some key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removal</a:t>
            </a:r>
            <a:r>
              <a:rPr lang="it-IT" dirty="0"/>
              <a:t> </a:t>
            </a:r>
            <a:r>
              <a:rPr lang="it-IT" dirty="0" err="1"/>
              <a:t>causes</a:t>
            </a:r>
            <a:r>
              <a:rPr lang="it-IT" dirty="0"/>
              <a:t> a drop, </a:t>
            </a:r>
            <a:r>
              <a:rPr lang="it-IT" dirty="0" err="1"/>
              <a:t>while</a:t>
            </a:r>
            <a:r>
              <a:rPr lang="it-IT" dirty="0"/>
              <a:t> in the </a:t>
            </a:r>
            <a:r>
              <a:rPr lang="it-IT" dirty="0" err="1"/>
              <a:t>others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linear </a:t>
            </a:r>
            <a:r>
              <a:rPr lang="it-IT" dirty="0" err="1"/>
              <a:t>reduction</a:t>
            </a:r>
            <a:r>
              <a:rPr lang="it-IT" dirty="0"/>
              <a:t>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D07712-1658-4F8B-ACE8-92CA20D6AFA5}"/>
              </a:ext>
            </a:extLst>
          </p:cNvPr>
          <p:cNvSpPr txBox="1"/>
          <p:nvPr/>
        </p:nvSpPr>
        <p:spPr>
          <a:xfrm>
            <a:off x="10125075" y="5877907"/>
            <a:ext cx="1803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Percolation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1994 season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4B228D8-08A5-41FF-A1EC-9D2A8EB8C300}"/>
              </a:ext>
            </a:extLst>
          </p:cNvPr>
          <p:cNvSpPr txBox="1"/>
          <p:nvPr/>
        </p:nvSpPr>
        <p:spPr>
          <a:xfrm>
            <a:off x="6357908" y="5877907"/>
            <a:ext cx="1821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Percolation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 the 2008 season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1004770-723F-40DF-87D3-155B95CBDB6F}"/>
              </a:ext>
            </a:extLst>
          </p:cNvPr>
          <p:cNvSpPr txBox="1"/>
          <p:nvPr/>
        </p:nvSpPr>
        <p:spPr>
          <a:xfrm>
            <a:off x="2376798" y="5825683"/>
            <a:ext cx="18215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Percolation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2017 season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292142A-DD9A-446F-9B04-4B5517E8183A}"/>
              </a:ext>
            </a:extLst>
          </p:cNvPr>
          <p:cNvSpPr txBox="1"/>
          <p:nvPr/>
        </p:nvSpPr>
        <p:spPr>
          <a:xfrm>
            <a:off x="10086975" y="3298195"/>
            <a:ext cx="187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Percolation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general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1052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10D2C-32DB-4169-883F-32AF3BF0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Distances</a:t>
            </a:r>
            <a:r>
              <a:rPr lang="it-IT" dirty="0"/>
              <a:t> and </a:t>
            </a:r>
            <a:r>
              <a:rPr lang="it-IT" dirty="0" err="1"/>
              <a:t>diameters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FAD1BAF-B3CA-4A4A-B210-4AEC101C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D4561F-CCAB-48CB-BECB-6868CDF7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AABE760C-8310-46CE-A22E-07F7AF8CF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77781"/>
              </p:ext>
            </p:extLst>
          </p:nvPr>
        </p:nvGraphicFramePr>
        <p:xfrm>
          <a:off x="4457702" y="2370059"/>
          <a:ext cx="7315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36242589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87857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761176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459855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658122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99418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1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18462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4641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2,32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2,16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2,19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3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76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1CBC086A-8746-44C0-BE7E-B18698F47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04606"/>
              </p:ext>
            </p:extLst>
          </p:nvPr>
        </p:nvGraphicFramePr>
        <p:xfrm>
          <a:off x="4457702" y="3601440"/>
          <a:ext cx="7315200" cy="1113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84024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403864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86626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50287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0248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05741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9125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38192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7883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380326"/>
                  </a:ext>
                </a:extLst>
              </a:tr>
              <a:tr h="37149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12013"/>
                  </a:ext>
                </a:extLst>
              </a:tr>
              <a:tr h="37149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03417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8F1556A-EDC0-4735-8E7E-C9502B10B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129802"/>
              </p:ext>
            </p:extLst>
          </p:nvPr>
        </p:nvGraphicFramePr>
        <p:xfrm>
          <a:off x="4457702" y="4831080"/>
          <a:ext cx="73152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1311326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354043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19883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24315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12420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74964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536332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509769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90541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7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1,58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30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9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2F0EE1A2-4EE1-4C4B-BF93-6C906C1A3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02720"/>
              </p:ext>
            </p:extLst>
          </p:nvPr>
        </p:nvGraphicFramePr>
        <p:xfrm>
          <a:off x="10732092" y="1138678"/>
          <a:ext cx="104081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0810">
                  <a:extLst>
                    <a:ext uri="{9D8B030D-6E8A-4147-A177-3AD203B41FA5}">
                      <a16:colId xmlns:a16="http://schemas.microsoft.com/office/drawing/2014/main" val="2040567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6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8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5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17597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4D280F-76B5-47B6-889A-25421909A41E}"/>
              </a:ext>
            </a:extLst>
          </p:cNvPr>
          <p:cNvSpPr txBox="1"/>
          <p:nvPr/>
        </p:nvSpPr>
        <p:spPr>
          <a:xfrm>
            <a:off x="700635" y="2115667"/>
            <a:ext cx="3376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graphs</a:t>
            </a:r>
            <a:r>
              <a:rPr lang="it-IT" dirty="0"/>
              <a:t> (general and </a:t>
            </a:r>
            <a:r>
              <a:rPr lang="it-IT" dirty="0" err="1"/>
              <a:t>annuals</a:t>
            </a:r>
            <a:r>
              <a:rPr lang="it-IT" dirty="0"/>
              <a:t>) </a:t>
            </a:r>
            <a:r>
              <a:rPr lang="it-IT" dirty="0" err="1"/>
              <a:t>have</a:t>
            </a:r>
            <a:r>
              <a:rPr lang="it-IT" dirty="0"/>
              <a:t> short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distances</a:t>
            </a:r>
            <a:r>
              <a:rPr lang="it-IT" dirty="0"/>
              <a:t>.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surpising</a:t>
            </a:r>
            <a:r>
              <a:rPr lang="it-IT" dirty="0"/>
              <a:t> one </a:t>
            </a:r>
            <a:r>
              <a:rPr lang="it-IT" dirty="0" err="1"/>
              <a:t>is</a:t>
            </a:r>
            <a:r>
              <a:rPr lang="it-IT" dirty="0"/>
              <a:t> the general one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far more </a:t>
            </a:r>
            <a:r>
              <a:rPr lang="it-IT" dirty="0" err="1"/>
              <a:t>nodes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annual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algn="just"/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dirty="0" err="1"/>
              <a:t>diameters</a:t>
            </a:r>
            <a:r>
              <a:rPr lang="it-IT" dirty="0"/>
              <a:t> are </a:t>
            </a:r>
            <a:r>
              <a:rPr lang="it-IT" dirty="0" err="1"/>
              <a:t>very</a:t>
            </a:r>
            <a:r>
              <a:rPr lang="it-IT" dirty="0"/>
              <a:t> low.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With </a:t>
            </a:r>
            <a:r>
              <a:rPr lang="it-IT" dirty="0" err="1"/>
              <a:t>these</a:t>
            </a:r>
            <a:r>
              <a:rPr lang="it-IT" dirty="0"/>
              <a:t> data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the </a:t>
            </a:r>
            <a:r>
              <a:rPr lang="it-IT" dirty="0" err="1"/>
              <a:t>graphs</a:t>
            </a:r>
            <a:r>
              <a:rPr lang="it-IT" dirty="0"/>
              <a:t> are small world networks.</a:t>
            </a:r>
          </a:p>
        </p:txBody>
      </p:sp>
    </p:spTree>
    <p:extLst>
      <p:ext uri="{BB962C8B-B14F-4D97-AF65-F5344CB8AC3E}">
        <p14:creationId xmlns:p14="http://schemas.microsoft.com/office/powerpoint/2010/main" val="426892376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73F1F-6F38-4CA9-9492-4160A76B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Degree </a:t>
            </a:r>
            <a:r>
              <a:rPr lang="it-IT" dirty="0" err="1"/>
              <a:t>distribution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9CC888-6322-4433-9420-0418C6ABD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F1 Overtakes Analysis (ADS 2024) - Relato Alessandro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71C6D2A-6FA5-4886-8E5E-10E50170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C80C258-5689-48D7-A08E-182AA734B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83" y="3795204"/>
            <a:ext cx="4231683" cy="202451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6E9770-BAA0-4795-B56A-5BAE78131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83" y="1440631"/>
            <a:ext cx="4231683" cy="2186109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A0D46E8-DA8F-44B4-B83C-762719D0E94F}"/>
              </a:ext>
            </a:extLst>
          </p:cNvPr>
          <p:cNvSpPr txBox="1"/>
          <p:nvPr/>
        </p:nvSpPr>
        <p:spPr>
          <a:xfrm>
            <a:off x="9412211" y="3429000"/>
            <a:ext cx="2285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Degree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</a:t>
            </a:r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general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2742099-FE36-4998-AF35-A50E2A2CB4ED}"/>
              </a:ext>
            </a:extLst>
          </p:cNvPr>
          <p:cNvSpPr txBox="1"/>
          <p:nvPr/>
        </p:nvSpPr>
        <p:spPr>
          <a:xfrm>
            <a:off x="10013237" y="5662698"/>
            <a:ext cx="1684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CCDF of the general </a:t>
            </a:r>
            <a:r>
              <a:rPr lang="it-IT" sz="11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graph</a:t>
            </a:r>
            <a:endParaRPr lang="it-IT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E785B6E-DD15-406F-BFDD-DEFC08622A24}"/>
              </a:ext>
            </a:extLst>
          </p:cNvPr>
          <p:cNvSpPr txBox="1"/>
          <p:nvPr/>
        </p:nvSpPr>
        <p:spPr>
          <a:xfrm>
            <a:off x="700635" y="1918580"/>
            <a:ext cx="5233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The general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degree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seems</a:t>
            </a:r>
            <a:r>
              <a:rPr lang="it-IT" dirty="0"/>
              <a:t> to be a power </a:t>
            </a:r>
            <a:r>
              <a:rPr lang="it-IT" dirty="0" err="1"/>
              <a:t>law</a:t>
            </a:r>
            <a:r>
              <a:rPr lang="it-IT" dirty="0"/>
              <a:t>.</a:t>
            </a:r>
          </a:p>
          <a:p>
            <a:pPr algn="just"/>
            <a:r>
              <a:rPr lang="it-IT" dirty="0"/>
              <a:t>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nodes</a:t>
            </a:r>
            <a:r>
              <a:rPr lang="it-IT" dirty="0"/>
              <a:t> with low degree and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nodes</a:t>
            </a:r>
            <a:r>
              <a:rPr lang="it-IT" dirty="0"/>
              <a:t> with high degree.</a:t>
            </a:r>
          </a:p>
          <a:p>
            <a:pPr algn="just"/>
            <a:endParaRPr lang="it-IT" dirty="0"/>
          </a:p>
          <a:p>
            <a:pPr algn="just"/>
            <a:endParaRPr lang="it-IT" dirty="0"/>
          </a:p>
          <a:p>
            <a:pPr algn="just"/>
            <a:r>
              <a:rPr lang="it-IT" dirty="0"/>
              <a:t>The CCDF (</a:t>
            </a:r>
            <a:r>
              <a:rPr lang="it-IT" dirty="0" err="1"/>
              <a:t>Complementary</a:t>
            </a:r>
            <a:r>
              <a:rPr lang="it-IT" dirty="0"/>
              <a:t> Cumulative Distribution </a:t>
            </a:r>
            <a:r>
              <a:rPr lang="it-IT" dirty="0" err="1"/>
              <a:t>Function</a:t>
            </a:r>
            <a:r>
              <a:rPr lang="it-IT" dirty="0"/>
              <a:t>) on a log-log scale of a power </a:t>
            </a:r>
            <a:r>
              <a:rPr lang="it-IT" dirty="0" err="1"/>
              <a:t>law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straight</a:t>
            </a:r>
            <a:r>
              <a:rPr lang="it-IT" dirty="0"/>
              <a:t> line.</a:t>
            </a:r>
          </a:p>
          <a:p>
            <a:pPr algn="just"/>
            <a:r>
              <a:rPr lang="it-IT" dirty="0"/>
              <a:t>The one of the general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a line, </a:t>
            </a:r>
            <a:r>
              <a:rPr lang="it-IT" dirty="0" err="1"/>
              <a:t>but</a:t>
            </a:r>
            <a:r>
              <a:rPr lang="it-IT" dirty="0"/>
              <a:t> for medium-high degree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to a </a:t>
            </a:r>
            <a:r>
              <a:rPr lang="it-IT" dirty="0" err="1"/>
              <a:t>straight</a:t>
            </a:r>
            <a:r>
              <a:rPr lang="it-IT" dirty="0"/>
              <a:t> line.</a:t>
            </a:r>
          </a:p>
        </p:txBody>
      </p:sp>
    </p:spTree>
    <p:extLst>
      <p:ext uri="{BB962C8B-B14F-4D97-AF65-F5344CB8AC3E}">
        <p14:creationId xmlns:p14="http://schemas.microsoft.com/office/powerpoint/2010/main" val="73924738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1015</Words>
  <Application>Microsoft Office PowerPoint</Application>
  <PresentationFormat>Widescreen</PresentationFormat>
  <Paragraphs>252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Calisto MT</vt:lpstr>
      <vt:lpstr>Neue Haas Grotesk Text Pro</vt:lpstr>
      <vt:lpstr>Univers Condensed</vt:lpstr>
      <vt:lpstr>ChronicleVTI</vt:lpstr>
      <vt:lpstr>F1 Overtakes analysis</vt:lpstr>
      <vt:lpstr>The graphs</vt:lpstr>
      <vt:lpstr>Centrality</vt:lpstr>
      <vt:lpstr>Centrality</vt:lpstr>
      <vt:lpstr>modularity</vt:lpstr>
      <vt:lpstr>Connectivity</vt:lpstr>
      <vt:lpstr>Resilience</vt:lpstr>
      <vt:lpstr>Distances and diameters</vt:lpstr>
      <vt:lpstr>Degree distribution</vt:lpstr>
      <vt:lpstr>Degree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Overtake analysis</dc:title>
  <dc:creator>Alessandro Relato</dc:creator>
  <cp:lastModifiedBy>Alessandro Relato</cp:lastModifiedBy>
  <cp:revision>27</cp:revision>
  <dcterms:created xsi:type="dcterms:W3CDTF">2025-06-24T12:18:21Z</dcterms:created>
  <dcterms:modified xsi:type="dcterms:W3CDTF">2025-06-24T18:21:42Z</dcterms:modified>
</cp:coreProperties>
</file>