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Bittencourt Moraes" initials="WBM" lastIdx="1" clrIdx="0">
    <p:extLst>
      <p:ext uri="{19B8F6BF-5375-455C-9EA6-DF929625EA0E}">
        <p15:presenceInfo xmlns:p15="http://schemas.microsoft.com/office/powerpoint/2012/main" userId="c5e26964b91e68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3:52:46.902" idx="1">
    <p:pos x="10" y="10"/>
    <p:text>Comentar sobre voltar nas background events depois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1B18-2C3B-4293-96CA-8A4335E63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Manifest.json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1E5A4-DAB3-4369-AFE3-74E933AAC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Tudo sobre o </a:t>
            </a:r>
            <a:r>
              <a:rPr lang="pt-BR" dirty="0" err="1"/>
              <a:t>manifest.json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71FE17-44B2-417F-8FA9-AB82AE50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C3D3FD-2447-4C3E-AB20-21AD96678DDD}"/>
              </a:ext>
            </a:extLst>
          </p:cNvPr>
          <p:cNvSpPr txBox="1"/>
          <p:nvPr/>
        </p:nvSpPr>
        <p:spPr>
          <a:xfrm>
            <a:off x="6342077" y="413866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Aula 3 –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Manifest.json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8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F4116-C3F8-48F1-9476-2A86F484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Author</a:t>
            </a:r>
            <a:r>
              <a:rPr lang="pt-BR" dirty="0"/>
              <a:t>, Automation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64180B-6463-41FB-A41B-758AADE2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70" y="4389423"/>
            <a:ext cx="4655908" cy="215954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9AB80B-4C28-4E96-BD38-74DDD42DC4F2}"/>
              </a:ext>
            </a:extLst>
          </p:cNvPr>
          <p:cNvSpPr txBox="1"/>
          <p:nvPr/>
        </p:nvSpPr>
        <p:spPr>
          <a:xfrm>
            <a:off x="932873" y="2447636"/>
            <a:ext cx="103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b="1" dirty="0" err="1"/>
              <a:t>author</a:t>
            </a:r>
            <a:r>
              <a:rPr lang="pt-BR" dirty="0"/>
              <a:t> é basicamente o nome do desenvolvedor ou empresa que está desenvolvendo,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B07BA3-E409-4E50-A64B-D72BFE47275E}"/>
              </a:ext>
            </a:extLst>
          </p:cNvPr>
          <p:cNvSpPr txBox="1"/>
          <p:nvPr/>
        </p:nvSpPr>
        <p:spPr>
          <a:xfrm>
            <a:off x="932873" y="2816968"/>
            <a:ext cx="10113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API </a:t>
            </a:r>
            <a:r>
              <a:rPr lang="pt-BR" b="1" dirty="0" err="1"/>
              <a:t>chrome.automation</a:t>
            </a:r>
            <a:r>
              <a:rPr lang="pt-BR" dirty="0"/>
              <a:t> permite que os desenvolvedores acessem a árvore de automação (acessibilidade) do navegador. A árvore se assemelha à árvore DOM, mas apenas expõe a estrutura semântica de uma página. Ele pode ser usado para interagir programaticamente com uma página examinando nomes, funções e estados, ouvindo eventos e executando ações nos nós.</a:t>
            </a:r>
          </a:p>
        </p:txBody>
      </p:sp>
    </p:spTree>
    <p:extLst>
      <p:ext uri="{BB962C8B-B14F-4D97-AF65-F5344CB8AC3E}">
        <p14:creationId xmlns:p14="http://schemas.microsoft.com/office/powerpoint/2010/main" val="348248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84F2-CBAC-4E98-9DAC-94FC8B6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Bluetooth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D19112-630E-4831-BC78-91EA8ACAE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7"/>
          <a:stretch/>
        </p:blipFill>
        <p:spPr>
          <a:xfrm>
            <a:off x="6095999" y="1417638"/>
            <a:ext cx="4655908" cy="13059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9D042A-A96C-4F1E-8A6E-DACDD8ADA40F}"/>
              </a:ext>
            </a:extLst>
          </p:cNvPr>
          <p:cNvSpPr txBox="1"/>
          <p:nvPr/>
        </p:nvSpPr>
        <p:spPr>
          <a:xfrm>
            <a:off x="543759" y="2910978"/>
            <a:ext cx="1020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Essa propriedade </a:t>
            </a:r>
            <a:r>
              <a:rPr lang="pt-BR" b="1" dirty="0"/>
              <a:t>“</a:t>
            </a:r>
            <a:r>
              <a:rPr lang="pt-BR" b="1" dirty="0" err="1"/>
              <a:t>bluetooth</a:t>
            </a:r>
            <a:r>
              <a:rPr lang="pt-BR" b="1" dirty="0"/>
              <a:t>” declara quais permissões estarão disponíveis</a:t>
            </a:r>
          </a:p>
          <a:p>
            <a:r>
              <a:rPr lang="pt-BR" b="1" dirty="0"/>
              <a:t>para o uso da </a:t>
            </a:r>
            <a:r>
              <a:rPr lang="pt-BR" b="1" dirty="0" err="1"/>
              <a:t>api</a:t>
            </a:r>
            <a:r>
              <a:rPr lang="pt-BR" b="1" dirty="0"/>
              <a:t> de </a:t>
            </a:r>
            <a:r>
              <a:rPr lang="pt-BR" b="1" dirty="0" err="1"/>
              <a:t>bluetooth</a:t>
            </a:r>
            <a:r>
              <a:rPr lang="pt-BR" b="1" dirty="0"/>
              <a:t> do </a:t>
            </a:r>
            <a:r>
              <a:rPr lang="pt-BR" b="1" dirty="0" err="1"/>
              <a:t>chrome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B8430D-C281-458C-92BE-25DE26AB9E55}"/>
              </a:ext>
            </a:extLst>
          </p:cNvPr>
          <p:cNvSpPr txBox="1"/>
          <p:nvPr/>
        </p:nvSpPr>
        <p:spPr>
          <a:xfrm flipH="1">
            <a:off x="543759" y="3893766"/>
            <a:ext cx="9128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uuids</a:t>
            </a:r>
            <a:r>
              <a:rPr lang="pt-BR" dirty="0"/>
              <a:t> – é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que serve para declarar a lista de protocolos, perfis e serviços que o app vai poder se </a:t>
            </a:r>
            <a:r>
              <a:rPr lang="pt-BR" dirty="0" err="1"/>
              <a:t>cominucar</a:t>
            </a:r>
            <a:r>
              <a:rPr lang="pt-BR" dirty="0"/>
              <a:t> com.</a:t>
            </a:r>
          </a:p>
          <a:p>
            <a:r>
              <a:rPr lang="pt-BR" dirty="0"/>
              <a:t>socket – é um </a:t>
            </a:r>
            <a:r>
              <a:rPr lang="pt-BR" dirty="0" err="1"/>
              <a:t>boolean</a:t>
            </a:r>
            <a:r>
              <a:rPr lang="pt-BR" dirty="0"/>
              <a:t> que define se será possível ou não usar a </a:t>
            </a:r>
            <a:r>
              <a:rPr lang="pt-BR" dirty="0" err="1"/>
              <a:t>bluetoothSocket</a:t>
            </a:r>
            <a:r>
              <a:rPr lang="pt-BR" dirty="0"/>
              <a:t> API</a:t>
            </a:r>
          </a:p>
          <a:p>
            <a:r>
              <a:rPr lang="pt-BR" dirty="0" err="1"/>
              <a:t>low_energy</a:t>
            </a:r>
            <a:r>
              <a:rPr lang="pt-BR" dirty="0"/>
              <a:t> – é um </a:t>
            </a:r>
            <a:r>
              <a:rPr lang="pt-BR" dirty="0" err="1"/>
              <a:t>boolean</a:t>
            </a:r>
            <a:r>
              <a:rPr lang="pt-BR" dirty="0"/>
              <a:t> que da ou não a permissão para usar a </a:t>
            </a:r>
            <a:r>
              <a:rPr lang="pt-BR" dirty="0" err="1"/>
              <a:t>bluetoothLowEnegery</a:t>
            </a:r>
            <a:r>
              <a:rPr lang="pt-BR" dirty="0"/>
              <a:t> API</a:t>
            </a:r>
          </a:p>
          <a:p>
            <a:r>
              <a:rPr lang="pt-BR" dirty="0" err="1"/>
              <a:t>peripheral</a:t>
            </a:r>
            <a:r>
              <a:rPr lang="pt-BR" dirty="0"/>
              <a:t> – é um </a:t>
            </a:r>
            <a:r>
              <a:rPr lang="pt-BR" dirty="0" err="1"/>
              <a:t>boolean</a:t>
            </a:r>
            <a:r>
              <a:rPr lang="pt-BR" dirty="0"/>
              <a:t> que define a permissão para poder usar os anúncios na API </a:t>
            </a:r>
            <a:r>
              <a:rPr lang="pt-BR" dirty="0" err="1"/>
              <a:t>bluetoothLowEnergy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6C2DD-9F29-4B20-BCFB-FECA7283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commands</a:t>
            </a:r>
            <a:r>
              <a:rPr lang="pt-BR" dirty="0"/>
              <a:t>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C0DE31-D5ED-478C-914E-4E8ABD23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40" y="334469"/>
            <a:ext cx="4297960" cy="61890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22BC56-0E06-4BDD-A452-AF5B4629FD9E}"/>
              </a:ext>
            </a:extLst>
          </p:cNvPr>
          <p:cNvSpPr txBox="1"/>
          <p:nvPr/>
        </p:nvSpPr>
        <p:spPr>
          <a:xfrm>
            <a:off x="264716" y="2399251"/>
            <a:ext cx="6973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Essa propriedade é uma das mais úteis, com ela você pode</a:t>
            </a:r>
          </a:p>
          <a:p>
            <a:r>
              <a:rPr lang="pt-BR" dirty="0"/>
              <a:t>definir para ler comandos específicos do navegador, como</a:t>
            </a:r>
          </a:p>
          <a:p>
            <a:r>
              <a:rPr lang="pt-BR" dirty="0"/>
              <a:t>se o usuário clicar CTRL+C+A com isso você vai poder definir</a:t>
            </a:r>
          </a:p>
          <a:p>
            <a:r>
              <a:rPr lang="pt-BR" dirty="0"/>
              <a:t>que algo aconteça a esse botão ser pressionado.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2EE008-98F0-4C4C-9536-4989FB7C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6" y="4308405"/>
            <a:ext cx="6816117" cy="13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435B-F14B-4C41-BB80-9E6993A1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event_rules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F7CE67-B4E1-46CC-91F9-56EF3B84DDE9}"/>
              </a:ext>
            </a:extLst>
          </p:cNvPr>
          <p:cNvSpPr txBox="1"/>
          <p:nvPr/>
        </p:nvSpPr>
        <p:spPr>
          <a:xfrm>
            <a:off x="1004814" y="2297412"/>
            <a:ext cx="1018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propriedade </a:t>
            </a:r>
            <a:r>
              <a:rPr lang="pt-BR" dirty="0" err="1"/>
              <a:t>manifest</a:t>
            </a:r>
            <a:r>
              <a:rPr lang="pt-BR" dirty="0"/>
              <a:t> do </a:t>
            </a:r>
            <a:r>
              <a:rPr lang="pt-BR" dirty="0" err="1"/>
              <a:t>event_rules</a:t>
            </a:r>
            <a:r>
              <a:rPr lang="pt-BR" dirty="0"/>
              <a:t> fornece um mecanismo para adicionar regras que interceptam, bloqueiam ou modificam solicitações da Web em andamento usando </a:t>
            </a:r>
            <a:r>
              <a:rPr lang="pt-BR" dirty="0" err="1"/>
              <a:t>declarativeWebRequest</a:t>
            </a:r>
            <a:r>
              <a:rPr lang="pt-BR" dirty="0"/>
              <a:t> ou executam ações dependendo do conteúdo de uma página, sem exigir permissão para ler o conteúdo da página usando </a:t>
            </a:r>
            <a:r>
              <a:rPr lang="pt-BR" dirty="0" err="1"/>
              <a:t>declarativeContent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7DA62B-552C-49B5-9B62-E330B829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4" y="4492990"/>
            <a:ext cx="4050511" cy="20756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8FB640-44F1-4475-9B72-BBAB41F2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273" y="3636540"/>
            <a:ext cx="3895725" cy="2990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4DFF99-6A64-4868-8712-F1C1973B6C5F}"/>
              </a:ext>
            </a:extLst>
          </p:cNvPr>
          <p:cNvSpPr txBox="1"/>
          <p:nvPr/>
        </p:nvSpPr>
        <p:spPr>
          <a:xfrm>
            <a:off x="1004814" y="3571451"/>
            <a:ext cx="648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código a seguir define uma regra para exibir a ação </a:t>
            </a:r>
          </a:p>
          <a:p>
            <a:r>
              <a:rPr lang="pt-BR" dirty="0"/>
              <a:t>da página se a pagina atual tiver a </a:t>
            </a:r>
            <a:r>
              <a:rPr lang="pt-BR" dirty="0" err="1"/>
              <a:t>tag</a:t>
            </a:r>
            <a:r>
              <a:rPr lang="pt-BR" dirty="0"/>
              <a:t> vídeo no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37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509C-2826-40CF-AFDF-174830A0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b="0" dirty="0" err="1"/>
              <a:t>externally_connectable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F68508-AA11-4A31-B086-C6C08D120F6B}"/>
              </a:ext>
            </a:extLst>
          </p:cNvPr>
          <p:cNvSpPr txBox="1"/>
          <p:nvPr/>
        </p:nvSpPr>
        <p:spPr>
          <a:xfrm>
            <a:off x="1141758" y="2445744"/>
            <a:ext cx="99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Define quais páginas externas poderão ser conectadas usando o </a:t>
            </a:r>
            <a:r>
              <a:rPr lang="pt-BR" dirty="0" err="1"/>
              <a:t>runtime.connect</a:t>
            </a:r>
            <a:r>
              <a:rPr lang="pt-BR" dirty="0"/>
              <a:t> e o</a:t>
            </a:r>
          </a:p>
          <a:p>
            <a:r>
              <a:rPr lang="pt-BR" dirty="0" err="1"/>
              <a:t>runtime.sendMessage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0F0DA6-1B07-45E0-80F6-00091C76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03" y="3885228"/>
            <a:ext cx="8030793" cy="20556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6EE08D-4C25-46E4-8ED9-8880C7A669F3}"/>
              </a:ext>
            </a:extLst>
          </p:cNvPr>
          <p:cNvSpPr txBox="1"/>
          <p:nvPr/>
        </p:nvSpPr>
        <p:spPr>
          <a:xfrm>
            <a:off x="2080603" y="3429000"/>
            <a:ext cx="57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Isto é feito usando a propriedade, matches </a:t>
            </a:r>
          </a:p>
        </p:txBody>
      </p:sp>
    </p:spTree>
    <p:extLst>
      <p:ext uri="{BB962C8B-B14F-4D97-AF65-F5344CB8AC3E}">
        <p14:creationId xmlns:p14="http://schemas.microsoft.com/office/powerpoint/2010/main" val="26895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65960-F136-441D-8502-69AE9033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file_handlers</a:t>
            </a:r>
            <a:r>
              <a:rPr lang="pt-BR" dirty="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E3D535-D08B-45C9-AE2A-EF8EB48C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374" y="2009993"/>
            <a:ext cx="2657475" cy="4733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473EF6-B988-41FF-9C48-70318E453A5E}"/>
              </a:ext>
            </a:extLst>
          </p:cNvPr>
          <p:cNvSpPr txBox="1"/>
          <p:nvPr/>
        </p:nvSpPr>
        <p:spPr>
          <a:xfrm>
            <a:off x="390550" y="2505670"/>
            <a:ext cx="86613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/>
              <a:t>É usado para permitir arquivos sendo adicionados pelo </a:t>
            </a:r>
            <a:r>
              <a:rPr lang="pt-BR" dirty="0" err="1"/>
              <a:t>packaged</a:t>
            </a:r>
            <a:r>
              <a:rPr lang="pt-BR" dirty="0"/>
              <a:t> apps,</a:t>
            </a:r>
          </a:p>
          <a:p>
            <a:pPr algn="just"/>
            <a:r>
              <a:rPr lang="pt-BR" dirty="0"/>
              <a:t>que é basicamente a parte onde você pode carregar arquivos para iniciar</a:t>
            </a:r>
          </a:p>
          <a:p>
            <a:pPr algn="just"/>
            <a:r>
              <a:rPr lang="pt-BR" dirty="0" err="1"/>
              <a:t>qom</a:t>
            </a:r>
            <a:r>
              <a:rPr lang="pt-BR" dirty="0"/>
              <a:t> a aplicação de dentro do código.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Aqui pode ser especificado tipos para texto,</a:t>
            </a:r>
          </a:p>
          <a:p>
            <a:pPr algn="just"/>
            <a:r>
              <a:rPr lang="pt-BR" dirty="0"/>
              <a:t>imagens e geral que é o “</a:t>
            </a:r>
            <a:r>
              <a:rPr lang="pt-BR" dirty="0" err="1"/>
              <a:t>any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02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1820-0D1C-4AFA-8046-047EAD78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"</a:t>
            </a:r>
            <a:r>
              <a:rPr lang="pt-BR" dirty="0" err="1"/>
              <a:t>fileSystemProvider</a:t>
            </a:r>
            <a:r>
              <a:rPr lang="pt-BR" dirty="0"/>
              <a:t>"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755277-857C-449B-A3AD-1074103C91E0}"/>
              </a:ext>
            </a:extLst>
          </p:cNvPr>
          <p:cNvSpPr txBox="1"/>
          <p:nvPr/>
        </p:nvSpPr>
        <p:spPr>
          <a:xfrm>
            <a:off x="462886" y="2567031"/>
            <a:ext cx="1126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Você usa isso para declarar permissões para usar o File System </a:t>
            </a:r>
            <a:r>
              <a:rPr lang="pt-BR" dirty="0" err="1"/>
              <a:t>Provider</a:t>
            </a:r>
            <a:r>
              <a:rPr lang="pt-BR" dirty="0"/>
              <a:t> API, porém isso só funciona</a:t>
            </a:r>
            <a:br>
              <a:rPr lang="pt-BR" dirty="0"/>
            </a:br>
            <a:r>
              <a:rPr lang="pt-BR" dirty="0"/>
              <a:t>na Chrome 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6FC334-3E1C-4895-B750-627BBD07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11" y="3429000"/>
            <a:ext cx="5113178" cy="31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4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1691-EF54-4E7E-A63F-B9DEC792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import</a:t>
            </a:r>
            <a:r>
              <a:rPr lang="pt-BR" dirty="0"/>
              <a:t>” / “</a:t>
            </a:r>
            <a:r>
              <a:rPr lang="pt-BR" dirty="0" err="1"/>
              <a:t>export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3CF6B4-587E-40EF-95D2-1DE0D53D3DF5}"/>
              </a:ext>
            </a:extLst>
          </p:cNvPr>
          <p:cNvSpPr txBox="1"/>
          <p:nvPr/>
        </p:nvSpPr>
        <p:spPr>
          <a:xfrm>
            <a:off x="397965" y="2558642"/>
            <a:ext cx="11396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 serve basicamente para importar </a:t>
            </a:r>
            <a:r>
              <a:rPr lang="pt-BR" dirty="0" err="1"/>
              <a:t>Shared</a:t>
            </a:r>
            <a:r>
              <a:rPr lang="pt-BR" dirty="0"/>
              <a:t> Modules, que são coleções de recursos sem permissão</a:t>
            </a:r>
          </a:p>
          <a:p>
            <a:r>
              <a:rPr lang="pt-BR" dirty="0"/>
              <a:t>que podem ser compartilhadas entre outras extensões e aplicativos.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6819D6-4969-4017-89C4-D96F5AF4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5" y="3429000"/>
            <a:ext cx="4629150" cy="2952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A84BC6-2283-4A91-AED9-9B222B50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32" y="3429000"/>
            <a:ext cx="4333101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82940-5EE3-48C8-A5B4-D333980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key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D88BF8-F86C-4269-9533-6CB9FC43D15E}"/>
              </a:ext>
            </a:extLst>
          </p:cNvPr>
          <p:cNvSpPr txBox="1"/>
          <p:nvPr/>
        </p:nvSpPr>
        <p:spPr>
          <a:xfrm>
            <a:off x="809999" y="2556004"/>
            <a:ext cx="1057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valor pode ser usado para controlar o ID exclusivo de uma extensão, aplicativo ou tema quando ele é carregado durante o desenvolvimento.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23BB94-51E5-4A15-AEAD-476C23479731}"/>
              </a:ext>
            </a:extLst>
          </p:cNvPr>
          <p:cNvSpPr txBox="1"/>
          <p:nvPr/>
        </p:nvSpPr>
        <p:spPr>
          <a:xfrm>
            <a:off x="809999" y="3655666"/>
            <a:ext cx="10571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obter um valor-chave adequado, primeiro instale sua extensão a partir de um arquivo .</a:t>
            </a:r>
            <a:r>
              <a:rPr lang="pt-BR" dirty="0" err="1"/>
              <a:t>crx</a:t>
            </a:r>
            <a:r>
              <a:rPr lang="pt-BR" dirty="0"/>
              <a:t> (pode ser necessário fazer o upload da extensão ou empacotá-la manualmente). </a:t>
            </a:r>
          </a:p>
          <a:p>
            <a:r>
              <a:rPr lang="pt-BR" dirty="0"/>
              <a:t>Em seguida, no diretório de dados do usuário, procure no arquivo</a:t>
            </a:r>
          </a:p>
          <a:p>
            <a:r>
              <a:rPr lang="pt-BR" dirty="0"/>
              <a:t>Default / </a:t>
            </a:r>
            <a:r>
              <a:rPr lang="pt-BR" dirty="0" err="1"/>
              <a:t>Extensions</a:t>
            </a:r>
            <a:r>
              <a:rPr lang="pt-BR" dirty="0"/>
              <a:t> / &lt;</a:t>
            </a:r>
            <a:r>
              <a:rPr lang="pt-BR" dirty="0" err="1"/>
              <a:t>extensionId</a:t>
            </a:r>
            <a:r>
              <a:rPr lang="pt-BR" dirty="0"/>
              <a:t>&gt; / &lt;</a:t>
            </a:r>
            <a:r>
              <a:rPr lang="pt-BR" dirty="0" err="1"/>
              <a:t>versionString</a:t>
            </a:r>
            <a:r>
              <a:rPr lang="pt-BR" dirty="0"/>
              <a:t>&gt; /</a:t>
            </a:r>
            <a:r>
              <a:rPr lang="pt-BR" dirty="0" err="1"/>
              <a:t>manifest.json</a:t>
            </a:r>
            <a:r>
              <a:rPr lang="pt-BR" dirty="0"/>
              <a:t>.</a:t>
            </a:r>
          </a:p>
          <a:p>
            <a:r>
              <a:rPr lang="pt-BR" dirty="0"/>
              <a:t>Você verá o valor da chave preenchido lá.</a:t>
            </a:r>
          </a:p>
        </p:txBody>
      </p:sp>
    </p:spTree>
    <p:extLst>
      <p:ext uri="{BB962C8B-B14F-4D97-AF65-F5344CB8AC3E}">
        <p14:creationId xmlns:p14="http://schemas.microsoft.com/office/powerpoint/2010/main" val="250579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75DD-B8F6-4010-A833-41461B8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minimum_chrome_version</a:t>
            </a:r>
            <a:r>
              <a:rPr lang="pt-BR" dirty="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688BF5-D30C-41D7-8A39-BF3B6001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98" y="4527696"/>
            <a:ext cx="5928004" cy="5308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450EB5-5B20-4BDB-97A8-A4B15F704136}"/>
              </a:ext>
            </a:extLst>
          </p:cNvPr>
          <p:cNvSpPr txBox="1"/>
          <p:nvPr/>
        </p:nvSpPr>
        <p:spPr>
          <a:xfrm>
            <a:off x="809999" y="2680118"/>
            <a:ext cx="1057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Essa propriedade é bem intuitiva, aqui você define a versão mínima de </a:t>
            </a:r>
            <a:r>
              <a:rPr lang="pt-BR" dirty="0" err="1"/>
              <a:t>chrome</a:t>
            </a:r>
            <a:r>
              <a:rPr lang="pt-BR" dirty="0"/>
              <a:t> que seu plugin</a:t>
            </a:r>
          </a:p>
          <a:p>
            <a:r>
              <a:rPr lang="pt-BR" dirty="0"/>
              <a:t>vai suportar</a:t>
            </a:r>
          </a:p>
        </p:txBody>
      </p:sp>
    </p:spTree>
    <p:extLst>
      <p:ext uri="{BB962C8B-B14F-4D97-AF65-F5344CB8AC3E}">
        <p14:creationId xmlns:p14="http://schemas.microsoft.com/office/powerpoint/2010/main" val="243118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256F-0ED5-4285-9E27-2465D293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33ACF-D76D-4B39-A169-645BAF992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manifest</a:t>
            </a:r>
            <a:r>
              <a:rPr lang="pt-BR" dirty="0"/>
              <a:t> é o arquivo mais importante da extensão, é onde ficarão armazenadas as principais informações e é de lá que o </a:t>
            </a:r>
            <a:r>
              <a:rPr lang="pt-BR" dirty="0" err="1"/>
              <a:t>chrome</a:t>
            </a:r>
            <a:r>
              <a:rPr lang="pt-BR" dirty="0"/>
              <a:t> vai pegar as informações que ele necessita para rodar sua extensão.</a:t>
            </a:r>
          </a:p>
        </p:txBody>
      </p:sp>
    </p:spTree>
    <p:extLst>
      <p:ext uri="{BB962C8B-B14F-4D97-AF65-F5344CB8AC3E}">
        <p14:creationId xmlns:p14="http://schemas.microsoft.com/office/powerpoint/2010/main" val="371607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F4583-BEFC-4693-902A-8CF823B4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offline_enabled</a:t>
            </a:r>
            <a:r>
              <a:rPr lang="pt-BR" dirty="0"/>
              <a:t>” e “</a:t>
            </a:r>
            <a:r>
              <a:rPr lang="pt-BR" dirty="0" err="1"/>
              <a:t>requirements</a:t>
            </a:r>
            <a:r>
              <a:rPr lang="pt-BR" dirty="0"/>
              <a:t>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2F861-03D8-4800-99CB-D4AFC26A58F0}"/>
              </a:ext>
            </a:extLst>
          </p:cNvPr>
          <p:cNvSpPr txBox="1"/>
          <p:nvPr/>
        </p:nvSpPr>
        <p:spPr>
          <a:xfrm>
            <a:off x="427683" y="2418969"/>
            <a:ext cx="113740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“</a:t>
            </a:r>
            <a:r>
              <a:rPr lang="pt-BR" sz="2000" b="1" dirty="0" err="1"/>
              <a:t>offline_enabled</a:t>
            </a:r>
            <a:r>
              <a:rPr lang="pt-BR" sz="2000" b="1" dirty="0"/>
              <a:t>”</a:t>
            </a:r>
            <a:r>
              <a:rPr lang="pt-BR" dirty="0"/>
              <a:t> é uma propriedade que basicamente define se a extensão funcionará</a:t>
            </a:r>
          </a:p>
          <a:p>
            <a:r>
              <a:rPr lang="pt-BR" dirty="0"/>
              <a:t>offline ou não.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1A227E-6CDF-4642-8C6A-07758F4F5665}"/>
              </a:ext>
            </a:extLst>
          </p:cNvPr>
          <p:cNvSpPr txBox="1"/>
          <p:nvPr/>
        </p:nvSpPr>
        <p:spPr>
          <a:xfrm>
            <a:off x="364020" y="3951921"/>
            <a:ext cx="114521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“</a:t>
            </a:r>
            <a:r>
              <a:rPr lang="pt-BR" sz="2400" b="1" dirty="0" err="1"/>
              <a:t>requirements</a:t>
            </a:r>
            <a:r>
              <a:rPr lang="pt-BR" sz="2400" b="1" dirty="0"/>
              <a:t>” </a:t>
            </a:r>
            <a:r>
              <a:rPr lang="pt-BR" dirty="0"/>
              <a:t>é a propriedade onde são definidas tecnologias exigidas pelo aplicativo ou</a:t>
            </a:r>
          </a:p>
          <a:p>
            <a:r>
              <a:rPr lang="pt-BR" dirty="0"/>
              <a:t>extensão. Sites de hospedagem, como a Chrome Web Store, podem usar essa lista para dissuadir os</a:t>
            </a:r>
          </a:p>
          <a:p>
            <a:r>
              <a:rPr lang="pt-BR" dirty="0"/>
              <a:t>usuários de instalar aplicativos ou extensões que não funcionarão em seus computadores.</a:t>
            </a:r>
          </a:p>
          <a:p>
            <a:r>
              <a:rPr lang="pt-BR" dirty="0"/>
              <a:t>Os requisitos suportados atualmente incluem "3D" e "plugins“.</a:t>
            </a:r>
          </a:p>
        </p:txBody>
      </p:sp>
    </p:spTree>
    <p:extLst>
      <p:ext uri="{BB962C8B-B14F-4D97-AF65-F5344CB8AC3E}">
        <p14:creationId xmlns:p14="http://schemas.microsoft.com/office/powerpoint/2010/main" val="161347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76A5-4CA2-4058-B5D7-4F3BFD99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permissions</a:t>
            </a:r>
            <a:r>
              <a:rPr lang="pt-BR" dirty="0"/>
              <a:t>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3AAEB9-D1B9-40EC-8965-589DC6690AE7}"/>
              </a:ext>
            </a:extLst>
          </p:cNvPr>
          <p:cNvSpPr txBox="1"/>
          <p:nvPr/>
        </p:nvSpPr>
        <p:spPr>
          <a:xfrm>
            <a:off x="854018" y="2273417"/>
            <a:ext cx="1048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uma das propriedades mais importantes do manifesto, aqui são declaradas as permissões</a:t>
            </a:r>
          </a:p>
          <a:p>
            <a:r>
              <a:rPr lang="pt-BR" dirty="0"/>
              <a:t>necessárias para rodar sua extensão.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F7D7678-A5E2-425C-A2A0-542A130A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34109"/>
              </p:ext>
            </p:extLst>
          </p:nvPr>
        </p:nvGraphicFramePr>
        <p:xfrm>
          <a:off x="471180" y="3211197"/>
          <a:ext cx="11249637" cy="304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091">
                  <a:extLst>
                    <a:ext uri="{9D8B030D-6E8A-4147-A177-3AD203B41FA5}">
                      <a16:colId xmlns:a16="http://schemas.microsoft.com/office/drawing/2014/main" val="2918798543"/>
                    </a:ext>
                  </a:extLst>
                </a:gridCol>
                <a:gridCol w="1607091">
                  <a:extLst>
                    <a:ext uri="{9D8B030D-6E8A-4147-A177-3AD203B41FA5}">
                      <a16:colId xmlns:a16="http://schemas.microsoft.com/office/drawing/2014/main" val="1978500755"/>
                    </a:ext>
                  </a:extLst>
                </a:gridCol>
                <a:gridCol w="1607091">
                  <a:extLst>
                    <a:ext uri="{9D8B030D-6E8A-4147-A177-3AD203B41FA5}">
                      <a16:colId xmlns:a16="http://schemas.microsoft.com/office/drawing/2014/main" val="1718781827"/>
                    </a:ext>
                  </a:extLst>
                </a:gridCol>
                <a:gridCol w="1607091">
                  <a:extLst>
                    <a:ext uri="{9D8B030D-6E8A-4147-A177-3AD203B41FA5}">
                      <a16:colId xmlns:a16="http://schemas.microsoft.com/office/drawing/2014/main" val="1929233971"/>
                    </a:ext>
                  </a:extLst>
                </a:gridCol>
                <a:gridCol w="1607091">
                  <a:extLst>
                    <a:ext uri="{9D8B030D-6E8A-4147-A177-3AD203B41FA5}">
                      <a16:colId xmlns:a16="http://schemas.microsoft.com/office/drawing/2014/main" val="1674218352"/>
                    </a:ext>
                  </a:extLst>
                </a:gridCol>
                <a:gridCol w="1607091">
                  <a:extLst>
                    <a:ext uri="{9D8B030D-6E8A-4147-A177-3AD203B41FA5}">
                      <a16:colId xmlns:a16="http://schemas.microsoft.com/office/drawing/2014/main" val="2939183175"/>
                    </a:ext>
                  </a:extLst>
                </a:gridCol>
                <a:gridCol w="1607091">
                  <a:extLst>
                    <a:ext uri="{9D8B030D-6E8A-4147-A177-3AD203B41FA5}">
                      <a16:colId xmlns:a16="http://schemas.microsoft.com/office/drawing/2014/main" val="289764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alarms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clipboardWrite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enterprise.platformKeys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identity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platformKeys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storage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tts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06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audio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contextMenus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"experimental"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idle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pointerLock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syncFileSystem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unlimitedStorage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audioCapture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desktopCapture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fileBrowserHandler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mdns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power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system.cpu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"usb"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7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"background"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diagnostics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fileSystem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mediaGalleries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printerProvider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system.display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videoCapture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9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"browser"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displaySource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fileSystemProvider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nativeMessaging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"proxy"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system.memory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virtualKeyboard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09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certificateProvider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dns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gcm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networking.config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"serial"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system.network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vpnProvider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29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"clipboard"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documentScan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geolocation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networking.onc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signedInDevices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system.powerSource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"wallpaper"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clipboardRead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enterprise.deviceAttributes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hid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notifications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"socket"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system.storage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effectLst/>
                        </a:rPr>
                        <a:t>"</a:t>
                      </a:r>
                      <a:r>
                        <a:rPr lang="pt-BR" sz="1050" b="0" dirty="0" err="1">
                          <a:effectLst/>
                        </a:rPr>
                        <a:t>webview</a:t>
                      </a:r>
                      <a:r>
                        <a:rPr lang="pt-BR" sz="1050" b="0" dirty="0">
                          <a:effectLst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58352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F1A568-D87B-4040-8340-9B0C5368206A}"/>
              </a:ext>
            </a:extLst>
          </p:cNvPr>
          <p:cNvSpPr txBox="1"/>
          <p:nvPr/>
        </p:nvSpPr>
        <p:spPr>
          <a:xfrm>
            <a:off x="3939798" y="6365980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completa: https://bit.ly/2LRazoh</a:t>
            </a:r>
          </a:p>
        </p:txBody>
      </p:sp>
    </p:spTree>
    <p:extLst>
      <p:ext uri="{BB962C8B-B14F-4D97-AF65-F5344CB8AC3E}">
        <p14:creationId xmlns:p14="http://schemas.microsoft.com/office/powerpoint/2010/main" val="249201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13F8D-B902-4597-8CDC-C0990CD3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“sockets”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80291-54B6-4800-B8BD-9FE62398345F}"/>
              </a:ext>
            </a:extLst>
          </p:cNvPr>
          <p:cNvSpPr txBox="1"/>
          <p:nvPr/>
        </p:nvSpPr>
        <p:spPr>
          <a:xfrm>
            <a:off x="810000" y="2491530"/>
            <a:ext cx="1057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 quais permissões estarão disponíveis para o uso das </a:t>
            </a:r>
            <a:r>
              <a:rPr lang="pt-BR" dirty="0" err="1"/>
              <a:t>API’s</a:t>
            </a:r>
            <a:r>
              <a:rPr lang="pt-BR" dirty="0"/>
              <a:t> </a:t>
            </a:r>
            <a:r>
              <a:rPr lang="pt-BR" dirty="0" err="1"/>
              <a:t>sockets.udp</a:t>
            </a:r>
            <a:r>
              <a:rPr lang="pt-BR" dirty="0"/>
              <a:t>, </a:t>
            </a:r>
            <a:r>
              <a:rPr lang="pt-BR" dirty="0" err="1"/>
              <a:t>sockets.tcp</a:t>
            </a:r>
            <a:r>
              <a:rPr lang="pt-BR" dirty="0"/>
              <a:t> e </a:t>
            </a:r>
            <a:r>
              <a:rPr lang="pt-BR" dirty="0" err="1"/>
              <a:t>sockets.tcpServer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061FA6-847A-4780-BBD0-C1C0F2A4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1" y="3429000"/>
            <a:ext cx="3000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6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4FC59-E380-43E6-85B4-B571EE7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storage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BEC572-A2CE-4A62-B148-A21A33964032}"/>
              </a:ext>
            </a:extLst>
          </p:cNvPr>
          <p:cNvSpPr txBox="1"/>
          <p:nvPr/>
        </p:nvSpPr>
        <p:spPr>
          <a:xfrm>
            <a:off x="613394" y="2292026"/>
            <a:ext cx="11182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Storage</a:t>
            </a:r>
            <a:r>
              <a:rPr lang="pt-BR" dirty="0"/>
              <a:t> é a propriedade que define os armazenamentos da sua extensão.</a:t>
            </a:r>
          </a:p>
          <a:p>
            <a:r>
              <a:rPr lang="pt-BR" dirty="0"/>
              <a:t>Um exemplo são as áreas de </a:t>
            </a:r>
            <a:r>
              <a:rPr lang="pt-BR" dirty="0" err="1"/>
              <a:t>storage</a:t>
            </a:r>
            <a:r>
              <a:rPr lang="pt-BR" dirty="0"/>
              <a:t> local e </a:t>
            </a:r>
            <a:r>
              <a:rPr lang="pt-BR" dirty="0" err="1"/>
              <a:t>sync</a:t>
            </a:r>
            <a:r>
              <a:rPr lang="pt-BR" dirty="0"/>
              <a:t>, existe também o “</a:t>
            </a:r>
            <a:r>
              <a:rPr lang="pt-BR" dirty="0" err="1"/>
              <a:t>managed</a:t>
            </a:r>
            <a:r>
              <a:rPr lang="pt-BR" dirty="0"/>
              <a:t>” </a:t>
            </a:r>
            <a:r>
              <a:rPr lang="pt-BR" dirty="0" err="1"/>
              <a:t>storage</a:t>
            </a:r>
            <a:r>
              <a:rPr lang="pt-BR" dirty="0"/>
              <a:t> que</a:t>
            </a:r>
          </a:p>
          <a:p>
            <a:r>
              <a:rPr lang="pt-BR" dirty="0"/>
              <a:t> requer que sua estrutura seja declarada com um esquema JSON(“JSON </a:t>
            </a:r>
            <a:r>
              <a:rPr lang="pt-BR" dirty="0" err="1"/>
              <a:t>Schema</a:t>
            </a:r>
            <a:r>
              <a:rPr lang="pt-BR" dirty="0"/>
              <a:t>”) validado pelo</a:t>
            </a:r>
          </a:p>
          <a:p>
            <a:r>
              <a:rPr lang="pt-BR" dirty="0" err="1"/>
              <a:t>chrome</a:t>
            </a:r>
            <a:r>
              <a:rPr lang="pt-BR" dirty="0"/>
              <a:t>. O esquema deve ser armazenado em um arquivo indicado pelo “</a:t>
            </a:r>
            <a:r>
              <a:rPr lang="pt-BR" dirty="0" err="1"/>
              <a:t>managed_schema</a:t>
            </a:r>
            <a:r>
              <a:rPr lang="pt-BR" dirty="0"/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D98B0C-BBC0-48E0-9DFE-E4C7C3E1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12" y="3891541"/>
            <a:ext cx="3371850" cy="1600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B6575C-CCF2-4306-8EA4-BA08EC36E0E9}"/>
              </a:ext>
            </a:extLst>
          </p:cNvPr>
          <p:cNvSpPr txBox="1"/>
          <p:nvPr/>
        </p:nvSpPr>
        <p:spPr>
          <a:xfrm>
            <a:off x="6716994" y="4691641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http://bit.ly/35a9CyS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468648-8E88-4805-90EA-81B063D0DEC3}"/>
              </a:ext>
            </a:extLst>
          </p:cNvPr>
          <p:cNvSpPr txBox="1"/>
          <p:nvPr/>
        </p:nvSpPr>
        <p:spPr>
          <a:xfrm>
            <a:off x="5088343" y="4119073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mais informações sobre o </a:t>
            </a:r>
            <a:r>
              <a:rPr lang="pt-BR" dirty="0" err="1"/>
              <a:t>storage</a:t>
            </a:r>
            <a:r>
              <a:rPr lang="pt-BR" dirty="0"/>
              <a:t> é possível </a:t>
            </a:r>
          </a:p>
          <a:p>
            <a:r>
              <a:rPr lang="pt-BR" dirty="0"/>
              <a:t>acessar todo conteúdo sobre aqui:</a:t>
            </a:r>
          </a:p>
        </p:txBody>
      </p:sp>
    </p:spTree>
    <p:extLst>
      <p:ext uri="{BB962C8B-B14F-4D97-AF65-F5344CB8AC3E}">
        <p14:creationId xmlns:p14="http://schemas.microsoft.com/office/powerpoint/2010/main" val="9333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6BDDD-1AE5-4948-8700-294FEB8F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update_url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CA80F-78A0-4B96-8585-3DE61D00A060}"/>
              </a:ext>
            </a:extLst>
          </p:cNvPr>
          <p:cNvSpPr txBox="1"/>
          <p:nvPr/>
        </p:nvSpPr>
        <p:spPr>
          <a:xfrm>
            <a:off x="880217" y="2632104"/>
            <a:ext cx="1006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aqueles que desejam que sua extensão se atualize sozinha aqui está o </a:t>
            </a:r>
            <a:r>
              <a:rPr lang="pt-BR" dirty="0" err="1"/>
              <a:t>update_url</a:t>
            </a:r>
            <a:r>
              <a:rPr lang="pt-BR" dirty="0"/>
              <a:t>,</a:t>
            </a:r>
          </a:p>
          <a:p>
            <a:r>
              <a:rPr lang="pt-BR" dirty="0"/>
              <a:t>Que é a propriedade que define uma </a:t>
            </a:r>
            <a:r>
              <a:rPr lang="pt-BR" dirty="0" err="1"/>
              <a:t>url</a:t>
            </a:r>
            <a:r>
              <a:rPr lang="pt-BR" dirty="0"/>
              <a:t> para a checagem de updates.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7B7FE-0639-4601-8A42-D1DB69E329C7}"/>
              </a:ext>
            </a:extLst>
          </p:cNvPr>
          <p:cNvSpPr txBox="1"/>
          <p:nvPr/>
        </p:nvSpPr>
        <p:spPr>
          <a:xfrm>
            <a:off x="3384135" y="3579566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informações: http://bit.ly/2oU7t9Z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A00F0F-8151-4766-AA89-3BC785C8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08" y="4800925"/>
            <a:ext cx="8413584" cy="6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3F4F-435D-4CCC-8AAE-98EC2B83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version_name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A8BB0E-4648-4219-86C3-8AF1CAAD1B1D}"/>
              </a:ext>
            </a:extLst>
          </p:cNvPr>
          <p:cNvSpPr txBox="1"/>
          <p:nvPr/>
        </p:nvSpPr>
        <p:spPr>
          <a:xfrm>
            <a:off x="573493" y="2413932"/>
            <a:ext cx="1104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é o </a:t>
            </a:r>
            <a:r>
              <a:rPr lang="pt-BR" dirty="0" err="1"/>
              <a:t>string</a:t>
            </a:r>
            <a:r>
              <a:rPr lang="pt-BR" dirty="0"/>
              <a:t> que você definira a versão de sua extensão. Aqui você pode </a:t>
            </a:r>
            <a:r>
              <a:rPr lang="pt-BR" dirty="0" err="1"/>
              <a:t>versionar</a:t>
            </a:r>
            <a:endParaRPr lang="pt-BR" dirty="0"/>
          </a:p>
          <a:p>
            <a:r>
              <a:rPr lang="pt-BR" dirty="0"/>
              <a:t>de acordo com sua vontade. Sempre visando manter uma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469840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D327-0167-410B-B308-5A5FE8F5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webview</a:t>
            </a:r>
            <a:r>
              <a:rPr lang="pt-BR" dirty="0"/>
              <a:t>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B571FA-C078-48A4-A6F3-BA24F50CC4E9}"/>
              </a:ext>
            </a:extLst>
          </p:cNvPr>
          <p:cNvSpPr txBox="1"/>
          <p:nvPr/>
        </p:nvSpPr>
        <p:spPr>
          <a:xfrm>
            <a:off x="1076035" y="2491530"/>
            <a:ext cx="10039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por ultimo não menos importante, na realidade super importante temos a </a:t>
            </a:r>
            <a:r>
              <a:rPr lang="pt-BR" dirty="0" err="1"/>
              <a:t>webview</a:t>
            </a:r>
            <a:endParaRPr lang="pt-BR" dirty="0"/>
          </a:p>
          <a:p>
            <a:r>
              <a:rPr lang="pt-BR" dirty="0"/>
              <a:t>ele é parecido com um </a:t>
            </a:r>
            <a:r>
              <a:rPr lang="pt-BR" dirty="0" err="1"/>
              <a:t>iframe</a:t>
            </a:r>
            <a:r>
              <a:rPr lang="pt-BR" dirty="0"/>
              <a:t> porem ele roda em um processo separado de seu app,</a:t>
            </a:r>
          </a:p>
          <a:p>
            <a:r>
              <a:rPr lang="pt-BR" dirty="0"/>
              <a:t>ele não possui as mesmas permissões que seu app e todas interações entre ele e o app</a:t>
            </a:r>
          </a:p>
          <a:p>
            <a:r>
              <a:rPr lang="pt-BR" dirty="0"/>
              <a:t>são feitas de forma assíncrona.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FF4114-1F2F-41B7-89FE-FBB08A5D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4003471"/>
            <a:ext cx="7267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A7DDA-755D-4EAB-8892-B1673F70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Atributos/Propriedades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D5C6DF-C9E2-4FD0-83E5-364621BB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5818"/>
            <a:ext cx="5285998" cy="4084994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A51022A-7C8A-4B88-A525-CDBBB4AA1007}"/>
              </a:ext>
            </a:extLst>
          </p:cNvPr>
          <p:cNvSpPr txBox="1">
            <a:spLocks/>
          </p:cNvSpPr>
          <p:nvPr/>
        </p:nvSpPr>
        <p:spPr>
          <a:xfrm>
            <a:off x="810000" y="2537646"/>
            <a:ext cx="3921391" cy="27306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Necessários</a:t>
            </a:r>
          </a:p>
          <a:p>
            <a:r>
              <a:rPr lang="en-US" dirty="0" err="1"/>
              <a:t>Recomendados</a:t>
            </a:r>
            <a:endParaRPr lang="en-US" dirty="0"/>
          </a:p>
          <a:p>
            <a:r>
              <a:rPr lang="en-US" dirty="0" err="1"/>
              <a:t>Opcionais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9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F4E58-0E6D-4F5A-8A87-CBFD08CE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“app”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E1B45E-9A71-4492-8728-7F654145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25" y="4362275"/>
            <a:ext cx="4804748" cy="2323751"/>
          </a:xfrm>
          <a:prstGeom prst="rect">
            <a:avLst/>
          </a:prstGeom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CCC16BFC-517E-41ED-BC6F-89733BB22C9A}"/>
              </a:ext>
            </a:extLst>
          </p:cNvPr>
          <p:cNvSpPr txBox="1">
            <a:spLocks/>
          </p:cNvSpPr>
          <p:nvPr/>
        </p:nvSpPr>
        <p:spPr>
          <a:xfrm>
            <a:off x="343949" y="2382473"/>
            <a:ext cx="11618752" cy="16610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B2FB5-86D7-4919-8268-F8B463E1DF3F}"/>
              </a:ext>
            </a:extLst>
          </p:cNvPr>
          <p:cNvSpPr txBox="1"/>
          <p:nvPr/>
        </p:nvSpPr>
        <p:spPr>
          <a:xfrm>
            <a:off x="654341" y="2810312"/>
            <a:ext cx="105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o atributo que contem os scripts de background que são usados no Chrome App </a:t>
            </a:r>
            <a:r>
              <a:rPr lang="pt-BR" dirty="0" err="1"/>
              <a:t>Lifecycle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7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5AB2-BE1E-485D-BA94-18036B74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Chrome App </a:t>
            </a:r>
            <a:r>
              <a:rPr lang="pt-BR" dirty="0" err="1"/>
              <a:t>LifeCycle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6B1215-48AC-4EDE-B851-57C647B8FFB2}"/>
              </a:ext>
            </a:extLst>
          </p:cNvPr>
          <p:cNvSpPr txBox="1"/>
          <p:nvPr/>
        </p:nvSpPr>
        <p:spPr>
          <a:xfrm>
            <a:off x="564677" y="2558642"/>
            <a:ext cx="110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podermos utilizar os scripts de background precisamos entender o ciclo de vida de um app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7E846A-71DA-42D7-A80F-93B796C4540B}"/>
              </a:ext>
            </a:extLst>
          </p:cNvPr>
          <p:cNvSpPr/>
          <p:nvPr/>
        </p:nvSpPr>
        <p:spPr>
          <a:xfrm>
            <a:off x="4075120" y="3120180"/>
            <a:ext cx="2937599" cy="617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Página é carregada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0EEEB7-B8BC-4A32-8137-AC2EC0E17E70}"/>
              </a:ext>
            </a:extLst>
          </p:cNvPr>
          <p:cNvSpPr/>
          <p:nvPr/>
        </p:nvSpPr>
        <p:spPr>
          <a:xfrm>
            <a:off x="4697837" y="3903326"/>
            <a:ext cx="1692166" cy="480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onLaunch</a:t>
            </a:r>
            <a:r>
              <a:rPr lang="pt-BR" sz="1400" dirty="0"/>
              <a:t>()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DF83BDD-B964-473F-B7E9-BE28C5BD94E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543920" y="3737820"/>
            <a:ext cx="0" cy="16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D5B27B-AAC0-484D-A3BC-D08BCC1B1F68}"/>
              </a:ext>
            </a:extLst>
          </p:cNvPr>
          <p:cNvSpPr/>
          <p:nvPr/>
        </p:nvSpPr>
        <p:spPr>
          <a:xfrm>
            <a:off x="2767738" y="4383901"/>
            <a:ext cx="1827540" cy="617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Nenhuma Janela</a:t>
            </a:r>
          </a:p>
          <a:p>
            <a:pPr algn="ctr"/>
            <a:r>
              <a:rPr lang="pt-BR" sz="1400" dirty="0"/>
              <a:t>aberta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5D41D7E-CB4F-4491-805F-55EE6877EAC7}"/>
              </a:ext>
            </a:extLst>
          </p:cNvPr>
          <p:cNvSpPr/>
          <p:nvPr/>
        </p:nvSpPr>
        <p:spPr>
          <a:xfrm>
            <a:off x="6492562" y="4363355"/>
            <a:ext cx="1827540" cy="617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Janela aberta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5F6FBDD-FC39-4F07-A03C-F3EBEFAA44AB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6390003" y="4143614"/>
            <a:ext cx="1016329" cy="21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CA4F4EF-B740-4818-8F47-2CA49264FBEC}"/>
              </a:ext>
            </a:extLst>
          </p:cNvPr>
          <p:cNvCxnSpPr>
            <a:stCxn id="7" idx="1"/>
            <a:endCxn id="12" idx="0"/>
          </p:cNvCxnSpPr>
          <p:nvPr/>
        </p:nvCxnSpPr>
        <p:spPr>
          <a:xfrm flipH="1">
            <a:off x="3681508" y="4143614"/>
            <a:ext cx="1016329" cy="24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DBE8B81-CC4F-4D19-A7A1-028795B85E2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4595278" y="4672175"/>
            <a:ext cx="1897284" cy="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3822D1-2FB7-4C40-8860-16A7BBCEEDD6}"/>
              </a:ext>
            </a:extLst>
          </p:cNvPr>
          <p:cNvSpPr txBox="1"/>
          <p:nvPr/>
        </p:nvSpPr>
        <p:spPr>
          <a:xfrm>
            <a:off x="3045708" y="3917600"/>
            <a:ext cx="190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Evento não abre</a:t>
            </a:r>
          </a:p>
          <a:p>
            <a:r>
              <a:rPr lang="pt-BR" sz="1000" dirty="0"/>
              <a:t>nenhuma janela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AD05E9-519C-47B6-AC86-6B4486E84748}"/>
              </a:ext>
            </a:extLst>
          </p:cNvPr>
          <p:cNvSpPr txBox="1"/>
          <p:nvPr/>
        </p:nvSpPr>
        <p:spPr>
          <a:xfrm>
            <a:off x="6647651" y="3957561"/>
            <a:ext cx="1852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Evento abre uma janela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907DE5-B79A-4387-8B14-85F06FCB5091}"/>
              </a:ext>
            </a:extLst>
          </p:cNvPr>
          <p:cNvSpPr txBox="1"/>
          <p:nvPr/>
        </p:nvSpPr>
        <p:spPr>
          <a:xfrm>
            <a:off x="4595278" y="4697596"/>
            <a:ext cx="20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Evento fecha ou execução</a:t>
            </a:r>
          </a:p>
          <a:p>
            <a:r>
              <a:rPr lang="pt-BR" sz="1000" dirty="0"/>
              <a:t>fecham a janela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A7B1ED2-A7F2-4B80-A360-5F68170DA03E}"/>
              </a:ext>
            </a:extLst>
          </p:cNvPr>
          <p:cNvSpPr/>
          <p:nvPr/>
        </p:nvSpPr>
        <p:spPr>
          <a:xfrm>
            <a:off x="2835425" y="5303353"/>
            <a:ext cx="1692166" cy="480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onSuspend</a:t>
            </a:r>
            <a:r>
              <a:rPr lang="pt-BR" sz="1400" dirty="0"/>
              <a:t>()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098AE51-7F35-4335-B620-1D481835C521}"/>
              </a:ext>
            </a:extLst>
          </p:cNvPr>
          <p:cNvSpPr/>
          <p:nvPr/>
        </p:nvSpPr>
        <p:spPr>
          <a:xfrm>
            <a:off x="2767738" y="6085740"/>
            <a:ext cx="1827540" cy="617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Pagina finalizada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89A3754-0F5A-465C-B1D5-9DA5D6A0C60F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3681508" y="5001541"/>
            <a:ext cx="0" cy="30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5FB0C17-0B85-4740-8CB6-E622B9E24B0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3681508" y="5783928"/>
            <a:ext cx="0" cy="30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51BB2-9D3A-4B81-8524-298B9DD8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manifest_version</a:t>
            </a:r>
            <a:r>
              <a:rPr lang="pt-BR" dirty="0"/>
              <a:t>”: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74F4A-31DE-4F79-B810-7B7C832F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90" y="2943775"/>
            <a:ext cx="7637020" cy="9704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45653B-347E-4135-8D45-90222F37D0A9}"/>
              </a:ext>
            </a:extLst>
          </p:cNvPr>
          <p:cNvSpPr txBox="1"/>
          <p:nvPr/>
        </p:nvSpPr>
        <p:spPr>
          <a:xfrm>
            <a:off x="4341091" y="2456873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b="1" dirty="0"/>
              <a:t>porquê da versão 2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8C095D-D781-4DB9-953A-923F87D7F88C}"/>
              </a:ext>
            </a:extLst>
          </p:cNvPr>
          <p:cNvSpPr txBox="1"/>
          <p:nvPr/>
        </p:nvSpPr>
        <p:spPr>
          <a:xfrm>
            <a:off x="2779812" y="4348709"/>
            <a:ext cx="66323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Chrome &lt; 17 versão 1</a:t>
            </a:r>
          </a:p>
          <a:p>
            <a:pPr algn="ctr"/>
            <a:r>
              <a:rPr lang="pt-BR" sz="3200" dirty="0"/>
              <a:t>Chrome &gt; 18 versão 2</a:t>
            </a:r>
          </a:p>
          <a:p>
            <a:pPr algn="ctr"/>
            <a:r>
              <a:rPr lang="pt-BR" sz="3200" dirty="0"/>
              <a:t>Novidades que só funcionam na versão 2</a:t>
            </a:r>
          </a:p>
        </p:txBody>
      </p:sp>
    </p:spTree>
    <p:extLst>
      <p:ext uri="{BB962C8B-B14F-4D97-AF65-F5344CB8AC3E}">
        <p14:creationId xmlns:p14="http://schemas.microsoft.com/office/powerpoint/2010/main" val="17518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FFCA3-93CB-4C66-9FCE-242986B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Default </a:t>
            </a:r>
            <a:r>
              <a:rPr lang="pt-BR" dirty="0" err="1"/>
              <a:t>locale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1F70FC-CE1C-4472-B14C-261C4E23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8" y="75978"/>
            <a:ext cx="6132070" cy="1712869"/>
          </a:xfrm>
          <a:prstGeom prst="rect">
            <a:avLst/>
          </a:prstGeom>
        </p:spPr>
      </p:pic>
      <p:pic>
        <p:nvPicPr>
          <p:cNvPr id="2050" name="Picture 2" descr="In the extension directory: manifest.json, *.html, *.js, _locales directory. In the _locales directory: en, es, and ko directories, each with a messages.json file.">
            <a:extLst>
              <a:ext uri="{FF2B5EF4-FFF2-40B4-BE49-F238E27FC236}">
                <a16:creationId xmlns:a16="http://schemas.microsoft.com/office/drawing/2014/main" id="{F1C72BD7-7D54-4770-9082-4C3581D8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33" y="3747191"/>
            <a:ext cx="8327770" cy="16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53FE53-B418-40B6-8A3D-92E53140B48C}"/>
              </a:ext>
            </a:extLst>
          </p:cNvPr>
          <p:cNvSpPr txBox="1"/>
          <p:nvPr/>
        </p:nvSpPr>
        <p:spPr>
          <a:xfrm>
            <a:off x="1186872" y="2463372"/>
            <a:ext cx="961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Especifica o subdiretório ‘_</a:t>
            </a:r>
            <a:r>
              <a:rPr lang="pt-BR" dirty="0" err="1"/>
              <a:t>locales</a:t>
            </a:r>
            <a:r>
              <a:rPr lang="pt-BR" dirty="0"/>
              <a:t>’ que contém as </a:t>
            </a:r>
            <a:r>
              <a:rPr lang="pt-BR" dirty="0" err="1"/>
              <a:t>strings</a:t>
            </a:r>
            <a:r>
              <a:rPr lang="pt-BR" dirty="0"/>
              <a:t> padrão para esta extensão. Este campo é obrigatório em extensões que possuem um diretório _</a:t>
            </a:r>
            <a:r>
              <a:rPr lang="pt-BR" dirty="0" err="1"/>
              <a:t>locales</a:t>
            </a:r>
            <a:r>
              <a:rPr lang="pt-BR" dirty="0"/>
              <a:t>; ele deve estar ausente em extensões que não possuem diretório _</a:t>
            </a:r>
            <a:r>
              <a:rPr lang="pt-BR" dirty="0" err="1"/>
              <a:t>locales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08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AB00B-E155-4D12-BB49-56E06C9D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Description</a:t>
            </a:r>
            <a:r>
              <a:rPr lang="pt-BR" dirty="0"/>
              <a:t>, </a:t>
            </a:r>
            <a:r>
              <a:rPr lang="pt-BR" dirty="0" err="1"/>
              <a:t>Icons</a:t>
            </a:r>
            <a:r>
              <a:rPr lang="pt-BR" dirty="0"/>
              <a:t> e </a:t>
            </a:r>
            <a:r>
              <a:rPr lang="pt-BR" dirty="0" err="1"/>
              <a:t>short_name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65B7D0-4A88-44E8-AE65-36CF5ADF3D7E}"/>
              </a:ext>
            </a:extLst>
          </p:cNvPr>
          <p:cNvSpPr txBox="1"/>
          <p:nvPr/>
        </p:nvSpPr>
        <p:spPr>
          <a:xfrm>
            <a:off x="690512" y="2512291"/>
            <a:ext cx="10900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/>
              <a:t>description</a:t>
            </a:r>
            <a:r>
              <a:rPr lang="pt-BR" dirty="0"/>
              <a:t>” é basicamente a descrição da sua extensão</a:t>
            </a:r>
          </a:p>
          <a:p>
            <a:r>
              <a:rPr lang="pt-BR" dirty="0" err="1"/>
              <a:t>Icons</a:t>
            </a:r>
            <a:r>
              <a:rPr lang="pt-BR" dirty="0"/>
              <a:t> é basicamente onde vai ficar os ícones do seu projeto de diferentes tamanhos desejados</a:t>
            </a:r>
          </a:p>
          <a:p>
            <a:r>
              <a:rPr lang="pt-BR" dirty="0"/>
              <a:t>“</a:t>
            </a:r>
            <a:r>
              <a:rPr lang="pt-BR" dirty="0" err="1"/>
              <a:t>short_name</a:t>
            </a:r>
            <a:r>
              <a:rPr lang="pt-BR" dirty="0"/>
              <a:t>” mesma funcionalidade que o “</a:t>
            </a:r>
            <a:r>
              <a:rPr lang="pt-BR" dirty="0" err="1"/>
              <a:t>name</a:t>
            </a:r>
            <a:r>
              <a:rPr lang="pt-BR" dirty="0"/>
              <a:t>” porém tem como recomendado somente</a:t>
            </a:r>
          </a:p>
          <a:p>
            <a:r>
              <a:rPr lang="pt-BR" dirty="0"/>
              <a:t>12 </a:t>
            </a:r>
            <a:r>
              <a:rPr lang="pt-BR" dirty="0" err="1"/>
              <a:t>characteres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6277B-6919-4EFE-A42F-386CB9D6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03" y="3844566"/>
            <a:ext cx="5205393" cy="1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BB845-C30E-4834-8754-D0B51079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action_handlers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543FEF-BCAC-41A4-A9B3-77089BE77F89}"/>
              </a:ext>
            </a:extLst>
          </p:cNvPr>
          <p:cNvSpPr txBox="1"/>
          <p:nvPr/>
        </p:nvSpPr>
        <p:spPr>
          <a:xfrm>
            <a:off x="506167" y="2524143"/>
            <a:ext cx="11179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propriedade manifesto </a:t>
            </a:r>
            <a:r>
              <a:rPr lang="pt-BR" dirty="0" err="1"/>
              <a:t>action_handlers</a:t>
            </a:r>
            <a:r>
              <a:rPr lang="pt-BR" dirty="0"/>
              <a:t> declara quais ações ou intenções do usuário que o </a:t>
            </a:r>
          </a:p>
          <a:p>
            <a:r>
              <a:rPr lang="pt-BR" dirty="0"/>
              <a:t>aplicativo suporta</a:t>
            </a:r>
          </a:p>
          <a:p>
            <a:r>
              <a:rPr lang="pt-BR" dirty="0"/>
              <a:t>Esses podem servir como pontos de inicialização alternativos para seu</a:t>
            </a:r>
          </a:p>
          <a:p>
            <a:r>
              <a:rPr lang="pt-BR" dirty="0"/>
              <a:t>aplicativo. </a:t>
            </a:r>
          </a:p>
          <a:p>
            <a:r>
              <a:rPr lang="pt-BR" dirty="0"/>
              <a:t>Essa API está disponível apenas no </a:t>
            </a:r>
            <a:r>
              <a:rPr lang="pt-BR" dirty="0" err="1"/>
              <a:t>ChromeOS</a:t>
            </a:r>
            <a:r>
              <a:rPr lang="pt-BR" dirty="0"/>
              <a:t> e não será abordada no curso </a:t>
            </a:r>
            <a:r>
              <a:rPr lang="pt-BR" dirty="0" err="1"/>
              <a:t>aprofundademente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50BA43-35B3-4A0F-AFAE-71D5FB37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7" y="4237250"/>
            <a:ext cx="5902325" cy="22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08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rgbClr val="EFFFFA"/>
      </a:dk1>
      <a:lt1>
        <a:srgbClr val="004A46"/>
      </a:lt1>
      <a:dk2>
        <a:srgbClr val="EFFFFA"/>
      </a:dk2>
      <a:lt2>
        <a:srgbClr val="EFFFFA"/>
      </a:lt2>
      <a:accent1>
        <a:srgbClr val="00948C"/>
      </a:accent1>
      <a:accent2>
        <a:srgbClr val="00635D"/>
      </a:accent2>
      <a:accent3>
        <a:srgbClr val="00948C"/>
      </a:accent3>
      <a:accent4>
        <a:srgbClr val="00635D"/>
      </a:accent4>
      <a:accent5>
        <a:srgbClr val="00948C"/>
      </a:accent5>
      <a:accent6>
        <a:srgbClr val="00635D"/>
      </a:accent6>
      <a:hlink>
        <a:srgbClr val="00635D"/>
      </a:hlink>
      <a:folHlink>
        <a:srgbClr val="00635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</TotalTime>
  <Words>1417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Citável</vt:lpstr>
      <vt:lpstr>Manifest.json</vt:lpstr>
      <vt:lpstr>O que é</vt:lpstr>
      <vt:lpstr>Atributos/Propriedades</vt:lpstr>
      <vt:lpstr>“app”</vt:lpstr>
      <vt:lpstr>Chrome App LifeCycle</vt:lpstr>
      <vt:lpstr>“manifest_version”: 2</vt:lpstr>
      <vt:lpstr>Default locale</vt:lpstr>
      <vt:lpstr>Description, Icons e short_name</vt:lpstr>
      <vt:lpstr>action_handlers</vt:lpstr>
      <vt:lpstr>Author, Automation</vt:lpstr>
      <vt:lpstr>Bluetooth</vt:lpstr>
      <vt:lpstr>“commands”</vt:lpstr>
      <vt:lpstr>“event_rules”</vt:lpstr>
      <vt:lpstr>“externally_connectable”</vt:lpstr>
      <vt:lpstr>“file_handlers”</vt:lpstr>
      <vt:lpstr>"fileSystemProvider"</vt:lpstr>
      <vt:lpstr>“import” / “export”</vt:lpstr>
      <vt:lpstr>“key”</vt:lpstr>
      <vt:lpstr>“minimum_chrome_version”</vt:lpstr>
      <vt:lpstr>“offline_enabled” e “requirements”</vt:lpstr>
      <vt:lpstr>“permissions”</vt:lpstr>
      <vt:lpstr>“sockets”</vt:lpstr>
      <vt:lpstr>“storage”</vt:lpstr>
      <vt:lpstr>“update_url”</vt:lpstr>
      <vt:lpstr>“version_name”</vt:lpstr>
      <vt:lpstr>“webview”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Manifest.json</dc:title>
  <dc:creator>William Bittencourt Moraes</dc:creator>
  <cp:lastModifiedBy>William Bittencourt Moraes</cp:lastModifiedBy>
  <cp:revision>20</cp:revision>
  <dcterms:created xsi:type="dcterms:W3CDTF">2019-10-03T02:31:02Z</dcterms:created>
  <dcterms:modified xsi:type="dcterms:W3CDTF">2019-10-09T20:59:16Z</dcterms:modified>
</cp:coreProperties>
</file>