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440" r:id="rId4"/>
    <p:sldId id="441" r:id="rId5"/>
    <p:sldId id="443" r:id="rId6"/>
    <p:sldId id="444" r:id="rId7"/>
    <p:sldId id="445" r:id="rId8"/>
    <p:sldId id="447" r:id="rId9"/>
    <p:sldId id="448" r:id="rId10"/>
    <p:sldId id="449" r:id="rId11"/>
    <p:sldId id="450" r:id="rId12"/>
    <p:sldId id="451" r:id="rId13"/>
    <p:sldId id="453" r:id="rId14"/>
    <p:sldId id="452" r:id="rId15"/>
    <p:sldId id="454" r:id="rId16"/>
    <p:sldId id="455" r:id="rId17"/>
    <p:sldId id="456" r:id="rId18"/>
    <p:sldId id="457" r:id="rId19"/>
    <p:sldId id="458" r:id="rId20"/>
    <p:sldId id="464" r:id="rId21"/>
    <p:sldId id="470" r:id="rId22"/>
    <p:sldId id="459" r:id="rId23"/>
    <p:sldId id="460" r:id="rId24"/>
    <p:sldId id="461" r:id="rId25"/>
    <p:sldId id="462" r:id="rId26"/>
    <p:sldId id="463" r:id="rId27"/>
    <p:sldId id="465" r:id="rId28"/>
    <p:sldId id="466" r:id="rId29"/>
    <p:sldId id="467" r:id="rId30"/>
    <p:sldId id="468" r:id="rId31"/>
    <p:sldId id="469" r:id="rId32"/>
    <p:sldId id="25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030"/>
    <a:srgbClr val="336331"/>
    <a:srgbClr val="013C1C"/>
    <a:srgbClr val="326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799" autoAdjust="0"/>
  </p:normalViewPr>
  <p:slideViewPr>
    <p:cSldViewPr snapToGrid="0">
      <p:cViewPr varScale="1">
        <p:scale>
          <a:sx n="76" d="100"/>
          <a:sy n="76" d="100"/>
        </p:scale>
        <p:origin x="4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3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6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41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F8E0-A7B7-408C-BD99-093D9CC7389E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B5F3-E8A6-4319-963D-3DEFDC201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"/>
          <p:cNvSpPr/>
          <p:nvPr/>
        </p:nvSpPr>
        <p:spPr>
          <a:xfrm>
            <a:off x="0" y="0"/>
            <a:ext cx="12192000" cy="1654629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62" y="246741"/>
            <a:ext cx="1260604" cy="1074057"/>
          </a:xfrm>
          <a:prstGeom prst="rect">
            <a:avLst/>
          </a:prstGeom>
        </p:spPr>
      </p:pic>
      <p:grpSp>
        <p:nvGrpSpPr>
          <p:cNvPr id="24" name="Group 3"/>
          <p:cNvGrpSpPr/>
          <p:nvPr/>
        </p:nvGrpSpPr>
        <p:grpSpPr>
          <a:xfrm>
            <a:off x="-342900" y="884464"/>
            <a:ext cx="9886950" cy="6859361"/>
            <a:chOff x="0" y="0"/>
            <a:chExt cx="3373780" cy="2462566"/>
          </a:xfrm>
          <a:solidFill>
            <a:schemeClr val="bg1">
              <a:lumMod val="85000"/>
            </a:schemeClr>
          </a:solidFill>
        </p:grpSpPr>
        <p:sp>
          <p:nvSpPr>
            <p:cNvPr id="25" name="Freeform 4"/>
            <p:cNvSpPr/>
            <p:nvPr/>
          </p:nvSpPr>
          <p:spPr>
            <a:xfrm>
              <a:off x="0" y="0"/>
              <a:ext cx="3373780" cy="2462566"/>
            </a:xfrm>
            <a:custGeom>
              <a:avLst/>
              <a:gdLst/>
              <a:ahLst/>
              <a:cxnLst/>
              <a:rect l="l" t="t" r="r" b="b"/>
              <a:pathLst>
                <a:path w="3373780" h="2462566">
                  <a:moveTo>
                    <a:pt x="3249320" y="2462566"/>
                  </a:moveTo>
                  <a:lnTo>
                    <a:pt x="124460" y="2462566"/>
                  </a:lnTo>
                  <a:cubicBezTo>
                    <a:pt x="55880" y="2462566"/>
                    <a:pt x="0" y="2406686"/>
                    <a:pt x="0" y="23381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49320" y="0"/>
                  </a:lnTo>
                  <a:cubicBezTo>
                    <a:pt x="3317900" y="0"/>
                    <a:pt x="3373780" y="55880"/>
                    <a:pt x="3373780" y="124460"/>
                  </a:cubicBezTo>
                  <a:lnTo>
                    <a:pt x="3373780" y="2338106"/>
                  </a:lnTo>
                  <a:cubicBezTo>
                    <a:pt x="3373780" y="2406686"/>
                    <a:pt x="3317900" y="2462566"/>
                    <a:pt x="3249320" y="2462566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upo 27"/>
          <p:cNvGrpSpPr/>
          <p:nvPr/>
        </p:nvGrpSpPr>
        <p:grpSpPr>
          <a:xfrm>
            <a:off x="8229600" y="2248809"/>
            <a:ext cx="2842785" cy="4657726"/>
            <a:chOff x="4500990" y="3428999"/>
            <a:chExt cx="3968428" cy="6667499"/>
          </a:xfrm>
        </p:grpSpPr>
        <p:sp>
          <p:nvSpPr>
            <p:cNvPr id="26" name="Freeform 6"/>
            <p:cNvSpPr/>
            <p:nvPr/>
          </p:nvSpPr>
          <p:spPr>
            <a:xfrm>
              <a:off x="4500990" y="3428999"/>
              <a:ext cx="3968428" cy="6667499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3"/>
              <a:stretch>
                <a:fillRect l="-45" r="-40" b="1"/>
              </a:stretch>
            </a:blipFill>
          </p:spPr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74" y="4157493"/>
              <a:ext cx="3282352" cy="54056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9" name="TextBox 13"/>
          <p:cNvSpPr txBox="1"/>
          <p:nvPr/>
        </p:nvSpPr>
        <p:spPr>
          <a:xfrm rot="5400000">
            <a:off x="8740912" y="4155187"/>
            <a:ext cx="6368308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80"/>
              </a:lnSpc>
              <a:spcBef>
                <a:spcPct val="0"/>
              </a:spcBef>
            </a:pPr>
            <a:r>
              <a:rPr lang="en-US" sz="1000" u="none" spc="1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elegraf Medium"/>
              </a:rPr>
              <a:t>LUCAS DARTORA </a:t>
            </a:r>
            <a:r>
              <a:rPr lang="en-US" sz="1000" u="none" spc="140" dirty="0">
                <a:solidFill>
                  <a:schemeClr val="tx1">
                    <a:lumMod val="50000"/>
                    <a:lumOff val="50000"/>
                  </a:schemeClr>
                </a:solidFill>
                <a:latin typeface="Telegraf Medium"/>
              </a:rPr>
              <a:t>| </a:t>
            </a:r>
            <a:r>
              <a:rPr lang="en-US" sz="1000" spc="1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elegraf Medium"/>
              </a:rPr>
              <a:t>QUALIDADE DE SOFTWARE</a:t>
            </a:r>
            <a:endParaRPr lang="en-US" sz="1000" u="none" spc="140" dirty="0">
              <a:solidFill>
                <a:schemeClr val="tx1">
                  <a:lumMod val="50000"/>
                  <a:lumOff val="50000"/>
                </a:schemeClr>
              </a:solidFill>
              <a:latin typeface="Telegraf Medium"/>
            </a:endParaRPr>
          </a:p>
        </p:txBody>
      </p:sp>
      <p:pic>
        <p:nvPicPr>
          <p:cNvPr id="30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17616" y="5902012"/>
            <a:ext cx="519136" cy="315357"/>
          </a:xfrm>
          <a:prstGeom prst="rect">
            <a:avLst/>
          </a:prstGeom>
        </p:spPr>
      </p:pic>
      <p:sp>
        <p:nvSpPr>
          <p:cNvPr id="31" name="TextBox 10"/>
          <p:cNvSpPr txBox="1"/>
          <p:nvPr/>
        </p:nvSpPr>
        <p:spPr>
          <a:xfrm>
            <a:off x="294280" y="1530926"/>
            <a:ext cx="11340702" cy="1071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400" dirty="0" smtClean="0">
                <a:solidFill>
                  <a:srgbClr val="19191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 de Software</a:t>
            </a:r>
            <a:endParaRPr lang="pt-BR" sz="4400" dirty="0">
              <a:solidFill>
                <a:srgbClr val="19191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1348294" y="5845689"/>
            <a:ext cx="5827292" cy="44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t-BR" sz="2800" b="1" spc="30" dirty="0" smtClean="0">
                <a:solidFill>
                  <a:srgbClr val="191919"/>
                </a:solidFill>
                <a:cs typeface="Arial" panose="020B0604020202020204" pitchFamily="34" charset="0"/>
              </a:rPr>
              <a:t>Qualidade de Software</a:t>
            </a:r>
            <a:endParaRPr lang="pt-BR" sz="2800" b="1" spc="30" dirty="0">
              <a:solidFill>
                <a:srgbClr val="191919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12"/>
          <p:cNvSpPr txBox="1"/>
          <p:nvPr/>
        </p:nvSpPr>
        <p:spPr>
          <a:xfrm>
            <a:off x="322510" y="1156882"/>
            <a:ext cx="7434447" cy="3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1600" spc="72" dirty="0" smtClean="0">
                <a:solidFill>
                  <a:srgbClr val="FE0000"/>
                </a:solidFill>
                <a:cs typeface="Arial" panose="020B0604020202020204" pitchFamily="34" charset="0"/>
              </a:rPr>
              <a:t>PROF. LUCAS DARTORA</a:t>
            </a:r>
            <a:endParaRPr lang="en-US" sz="1600" spc="72" dirty="0">
              <a:solidFill>
                <a:srgbClr val="FE0000"/>
              </a:solidFill>
              <a:cs typeface="Arial" panose="020B0604020202020204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" y="2971221"/>
            <a:ext cx="427524" cy="427524"/>
          </a:xfrm>
          <a:prstGeom prst="rect">
            <a:avLst/>
          </a:prstGeom>
        </p:spPr>
      </p:pic>
      <p:sp>
        <p:nvSpPr>
          <p:cNvPr id="35" name="TextBox 11"/>
          <p:cNvSpPr txBox="1"/>
          <p:nvPr/>
        </p:nvSpPr>
        <p:spPr>
          <a:xfrm>
            <a:off x="1056637" y="2938062"/>
            <a:ext cx="582729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t-BR" spc="30" dirty="0" smtClean="0">
                <a:solidFill>
                  <a:srgbClr val="013C1C"/>
                </a:solidFill>
                <a:cs typeface="Arial" panose="020B0604020202020204" pitchFamily="34" charset="0"/>
              </a:rPr>
              <a:t>lucas.dartora@fag.edu.br</a:t>
            </a:r>
            <a:endParaRPr lang="pt-BR" spc="30" dirty="0">
              <a:solidFill>
                <a:srgbClr val="013C1C"/>
              </a:solidFill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" y="3595623"/>
            <a:ext cx="427524" cy="427524"/>
          </a:xfrm>
          <a:prstGeom prst="rect">
            <a:avLst/>
          </a:prstGeom>
        </p:spPr>
      </p:pic>
      <p:sp>
        <p:nvSpPr>
          <p:cNvPr id="37" name="TextBox 11"/>
          <p:cNvSpPr txBox="1"/>
          <p:nvPr/>
        </p:nvSpPr>
        <p:spPr>
          <a:xfrm>
            <a:off x="1036752" y="3554868"/>
            <a:ext cx="582729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pt-BR" spc="30" dirty="0" smtClean="0">
                <a:solidFill>
                  <a:srgbClr val="013C1C"/>
                </a:solidFill>
                <a:cs typeface="Arial" panose="020B0604020202020204" pitchFamily="34" charset="0"/>
              </a:rPr>
              <a:t>@</a:t>
            </a:r>
            <a:r>
              <a:rPr lang="pt-BR" spc="30" noProof="1" smtClean="0">
                <a:solidFill>
                  <a:srgbClr val="013C1C"/>
                </a:solidFill>
                <a:cs typeface="Arial" panose="020B0604020202020204" pitchFamily="34" charset="0"/>
              </a:rPr>
              <a:t>professorlucasdartora</a:t>
            </a:r>
            <a:endParaRPr lang="pt-BR" spc="30" noProof="1">
              <a:solidFill>
                <a:srgbClr val="013C1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0" y="-78924"/>
            <a:ext cx="10269641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Relacionamento entre os Tipos de Contagem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5400000">
            <a:off x="3828199" y="1588128"/>
            <a:ext cx="873318" cy="1318938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3" descr="Relacionamento_contag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974" y="3020161"/>
            <a:ext cx="7690620" cy="3176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68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Dado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69318" y="2092131"/>
            <a:ext cx="8203419" cy="785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 funções do tipo dado representam as funcionalidades fornecidas pelo sistema ao usuário, para atender a suas necessidades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211923" y="1707975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Mas o que são funções do tipo dado? 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11922" y="3316138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São classificadas em: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1922" y="3749267"/>
            <a:ext cx="8203419" cy="785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Arquivo Lógico Interno (ALI);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Arquivo de Interface Externa (AIE);</a:t>
            </a:r>
          </a:p>
        </p:txBody>
      </p:sp>
    </p:spTree>
    <p:extLst>
      <p:ext uri="{BB962C8B-B14F-4D97-AF65-F5344CB8AC3E}">
        <p14:creationId xmlns:p14="http://schemas.microsoft.com/office/powerpoint/2010/main" val="31947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Arquivo Lógico Interno (ALI)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9319" y="1564095"/>
            <a:ext cx="767391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grupo logicamente relacionado de dados ou informações de controle, identificável pelo usuário, mantido dentro da fronteira da aplicação sendo contada. 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principal intenção é armazenar dados mantidos através de um ou mais processos da aplicação sendo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contada.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3826766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0353" y="4311595"/>
            <a:ext cx="52602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abelas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banco de dados atualizadas pela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5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Arquivo Lógico Interno (ALI)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Exemplos de ALI: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24752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O que não é ALI: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2151" y="2162825"/>
            <a:ext cx="56091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Tabelas que armazenam dados mantidos pela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configuração mantidos pela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help, desde que mantidos pela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mensagens de erros, desde que mantidos pela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mantidos não só pela aplicação, mas também por outra aplicação;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21737" y="2162825"/>
            <a:ext cx="53564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temporários, de trabalho ou de classificação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gerados para processamento em outra aplicação. No entanto, esses arquivos podem ser funções do tipo transação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backup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introduzidos exclusivamente em função da tecnologia utilizada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 de índices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Operações de junção e projeção, visões;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158617" y="1384163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-78924"/>
            <a:ext cx="9488546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Arquivo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de Interface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Externa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(AIE)</a:t>
            </a:r>
            <a:endParaRPr lang="pt-BR" sz="36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9319" y="1564095"/>
            <a:ext cx="767391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grupo logicamente relacionado de dados ou informações de controle, identificável pelo usuário, mantidos fora da fronteira da aplicação sendo contada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principal intenção é armazenar dados referenciados através de um ou mais processos elementares dentro da fronteira da aplicação sendo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contada.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3826766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0353" y="4399277"/>
            <a:ext cx="764288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banco de dados lidas pela aplicação, mas atualizadas por outra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0770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Exemplos de AIE: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7478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O que não é AIE: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2152" y="2162825"/>
            <a:ext cx="5167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de referência externos utilizados pela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help, desde que mantidos por outra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mensagens de erro, desde que mantidos por outra aplicação;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5651" y="2162825"/>
            <a:ext cx="4997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Arquivos de movimento recebidos de outra aplicação para manter um ALI. No entanto, esses arquivos podem ser funções do tipo transação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mantidos pela aplicação e utilizados por outra aplicação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formatados e processados para uso de outras aplicações;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117468" y="1384163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0"/>
          <p:cNvSpPr txBox="1"/>
          <p:nvPr/>
        </p:nvSpPr>
        <p:spPr>
          <a:xfrm>
            <a:off x="294281" y="-78924"/>
            <a:ext cx="9488546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Arquivo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de Interface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Externa </a:t>
            </a:r>
            <a:r>
              <a:rPr lang="pt-BR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(AIE)</a:t>
            </a:r>
            <a:endParaRPr lang="pt-BR" sz="36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Dado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19" y="1886067"/>
            <a:ext cx="529132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Arquivo Lógico Interno  e cada Arquivo de Interface Externa deve ser classificado com relação à sua complexidade funcional (baixa, média ou alta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211923" y="1501911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Determinação da Complexidade: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1922" y="3924631"/>
            <a:ext cx="524872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Número de Tipos de Dados (TD);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Número de Tipos de Registros (TR);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211922" y="3517648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Baseados em: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9318" y="5048887"/>
            <a:ext cx="52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vez determinadas as quantidades de tipos de dados e de tipos de registros, a classificação com relação à complexidade é fornecida pela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ao lado: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eta em curva para a direita 15"/>
          <p:cNvSpPr/>
          <p:nvPr/>
        </p:nvSpPr>
        <p:spPr>
          <a:xfrm rot="14870979">
            <a:off x="6089688" y="4463237"/>
            <a:ext cx="1930715" cy="4202462"/>
          </a:xfrm>
          <a:prstGeom prst="curvedRightArrow">
            <a:avLst>
              <a:gd name="adj1" fmla="val 25000"/>
              <a:gd name="adj2" fmla="val 61418"/>
              <a:gd name="adj3" fmla="val 33028"/>
            </a:avLst>
          </a:prstGeom>
          <a:solidFill>
            <a:srgbClr val="013C1C"/>
          </a:solidFill>
          <a:ln>
            <a:solidFill>
              <a:srgbClr val="013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Picture 4" descr="Complexidade_ALI_A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69" y="1946599"/>
            <a:ext cx="4962592" cy="236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6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2" grpId="0" animBg="1"/>
      <p:bldP spid="13" grpId="0"/>
      <p:bldP spid="14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Dado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69318" y="1898946"/>
            <a:ext cx="710724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tipo de dado é um campo único, reconhecido pelo usuário, não repetido.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 de Tipo de Dado: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11922" y="2672191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pt-BR" sz="2000" b="1" dirty="0">
                <a:solidFill>
                  <a:srgbClr val="326130"/>
                </a:solidFill>
                <a:latin typeface="Telegraf Bold"/>
              </a:rPr>
              <a:t>Regras de contagem de Tipos de Dados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1922" y="3048862"/>
            <a:ext cx="7064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Conte um tipo de dado para cada campo único reconhecido pelo usuário e não repetido, mantido ou recuperado de um ALI ou AIE através da execução de um processo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elementar;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duas aplicações mantêm ou referenciam o mesmo ALI/AIE, conte apenas os campos utilizados por cada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tipo de dado para cada campo solicitado pelo usuário para estabelecer um relacionamento com outro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arquivo.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Dado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69318" y="1898946"/>
            <a:ext cx="71072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tipo de registro é um subgrupo de tipos de dados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reconhecido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pelo usuário, componente de um Arquivo Lógico Interno ou Arquivo de Interface Externa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 de Tipo de Registro: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11922" y="3341896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pt-BR" sz="2000" b="1" dirty="0">
                <a:solidFill>
                  <a:srgbClr val="326130"/>
                </a:solidFill>
                <a:latin typeface="Telegraf Bold"/>
              </a:rPr>
              <a:t>Regras de contagem de Tipos de </a:t>
            </a:r>
            <a:r>
              <a:rPr lang="pt-BR" sz="2000" b="1" dirty="0" smtClean="0">
                <a:solidFill>
                  <a:srgbClr val="326130"/>
                </a:solidFill>
                <a:latin typeface="Telegraf Bold"/>
              </a:rPr>
              <a:t>Registro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1922" y="3718567"/>
            <a:ext cx="7064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Conte um tipo de registro para cada subgrupo, obrigatório ou opcional, de um Arquivo Lógico Interno ou Arquivo de Interface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Externa; ou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 não houver nenhum subgrupo, conte o próprio Arquivo Lógico Interno ou Arquivo de Interface Externa como um tipo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18" y="1898946"/>
            <a:ext cx="4943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 funções do tipo transação representam a funcionalidade fornecida ao usuário para atender as suas necessidades de processamento de dados pela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11922" y="377977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pt-BR" sz="2000" b="1" dirty="0" smtClean="0">
                <a:solidFill>
                  <a:srgbClr val="326130"/>
                </a:solidFill>
                <a:latin typeface="Telegraf Bold"/>
              </a:rPr>
              <a:t>São classificadas em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1922" y="4143569"/>
            <a:ext cx="556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Entradas Externas (EE);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Saídas Externas (SE);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Consultas Externas (CE);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950" y="1613124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pt-BR" sz="2000" b="1" dirty="0" smtClean="0">
                <a:solidFill>
                  <a:srgbClr val="326130"/>
                </a:solidFill>
                <a:latin typeface="Telegraf Bold"/>
              </a:rPr>
              <a:t>Determinação da Complexidade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45951" y="2097581"/>
            <a:ext cx="4703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EE, SE e CE deve ser classificada com relação à sua complexidade funcional (baixa, média ou alta) baseado em: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 de Arquivos Referenciados (AR);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 de Tipos de Dado (TD);</a:t>
            </a:r>
          </a:p>
          <a:p>
            <a:pPr lvl="1" algn="just">
              <a:lnSpc>
                <a:spcPct val="150000"/>
              </a:lnSpc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/>
          <p:cNvSpPr/>
          <p:nvPr/>
        </p:nvSpPr>
        <p:spPr>
          <a:xfrm>
            <a:off x="1" y="5824186"/>
            <a:ext cx="12192000" cy="1048326"/>
          </a:xfrm>
          <a:prstGeom prst="rect">
            <a:avLst/>
          </a:prstGeom>
          <a:solidFill>
            <a:srgbClr val="013C1C"/>
          </a:solidFill>
        </p:spPr>
      </p:sp>
      <p:grpSp>
        <p:nvGrpSpPr>
          <p:cNvPr id="9" name="Group 3"/>
          <p:cNvGrpSpPr/>
          <p:nvPr/>
        </p:nvGrpSpPr>
        <p:grpSpPr>
          <a:xfrm>
            <a:off x="-774699" y="-407176"/>
            <a:ext cx="9604818" cy="6232070"/>
            <a:chOff x="0" y="0"/>
            <a:chExt cx="2914308" cy="2230248"/>
          </a:xfrm>
          <a:solidFill>
            <a:srgbClr val="D9D9D9"/>
          </a:solidFill>
        </p:grpSpPr>
        <p:sp>
          <p:nvSpPr>
            <p:cNvPr id="10" name="Freeform 4"/>
            <p:cNvSpPr/>
            <p:nvPr/>
          </p:nvSpPr>
          <p:spPr>
            <a:xfrm>
              <a:off x="0" y="0"/>
              <a:ext cx="2914308" cy="2230248"/>
            </a:xfrm>
            <a:custGeom>
              <a:avLst/>
              <a:gdLst/>
              <a:ahLst/>
              <a:cxnLst/>
              <a:rect l="l" t="t" r="r" b="b"/>
              <a:pathLst>
                <a:path w="2914308" h="2230248">
                  <a:moveTo>
                    <a:pt x="2789848" y="2230248"/>
                  </a:moveTo>
                  <a:lnTo>
                    <a:pt x="124460" y="2230248"/>
                  </a:lnTo>
                  <a:cubicBezTo>
                    <a:pt x="55880" y="2230248"/>
                    <a:pt x="0" y="2174368"/>
                    <a:pt x="0" y="21057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9848" y="0"/>
                  </a:lnTo>
                  <a:cubicBezTo>
                    <a:pt x="2858428" y="0"/>
                    <a:pt x="2914308" y="55880"/>
                    <a:pt x="2914308" y="124460"/>
                  </a:cubicBezTo>
                  <a:lnTo>
                    <a:pt x="2914308" y="2105788"/>
                  </a:lnTo>
                  <a:cubicBezTo>
                    <a:pt x="2914308" y="2174368"/>
                    <a:pt x="2858428" y="2230248"/>
                    <a:pt x="2789848" y="223024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upo 6"/>
          <p:cNvGrpSpPr/>
          <p:nvPr/>
        </p:nvGrpSpPr>
        <p:grpSpPr>
          <a:xfrm>
            <a:off x="6865260" y="3252109"/>
            <a:ext cx="5619750" cy="4038600"/>
            <a:chOff x="8191500" y="2417869"/>
            <a:chExt cx="10455952" cy="7754831"/>
          </a:xfrm>
        </p:grpSpPr>
        <p:sp>
          <p:nvSpPr>
            <p:cNvPr id="4" name="Freeform 6"/>
            <p:cNvSpPr/>
            <p:nvPr/>
          </p:nvSpPr>
          <p:spPr>
            <a:xfrm>
              <a:off x="8191500" y="2417869"/>
              <a:ext cx="10455952" cy="7754831"/>
            </a:xfrm>
            <a:custGeom>
              <a:avLst/>
              <a:gdLst/>
              <a:ahLst/>
              <a:cxnLst/>
              <a:rect l="l" t="t" r="r" b="b"/>
              <a:pathLst>
                <a:path w="13716000" h="10172700">
                  <a:moveTo>
                    <a:pt x="0" y="0"/>
                  </a:moveTo>
                  <a:lnTo>
                    <a:pt x="13716000" y="0"/>
                  </a:lnTo>
                  <a:lnTo>
                    <a:pt x="13716000" y="10172700"/>
                  </a:lnTo>
                  <a:lnTo>
                    <a:pt x="0" y="10172700"/>
                  </a:lnTo>
                  <a:close/>
                </a:path>
              </a:pathLst>
            </a:custGeom>
            <a:blipFill>
              <a:blip r:embed="rId2"/>
              <a:stretch>
                <a:fillRect t="-393" b="-393"/>
              </a:stretch>
            </a:blipFill>
          </p:spPr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085" y="3161648"/>
              <a:ext cx="9462336" cy="6407018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82000"/>
                </a:srgbClr>
              </a:outerShdw>
            </a:effectLst>
          </p:spPr>
        </p:pic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62" y="246741"/>
            <a:ext cx="1260604" cy="107405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chemeClr val="bg1"/>
                </a:solidFill>
                <a:latin typeface="Telegraf Medium"/>
              </a:rPr>
              <a:t> | </a:t>
            </a: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 QUALIDADE DE SOFTWARE</a:t>
            </a:r>
            <a:endParaRPr lang="en-US" sz="900" b="1" u="none" spc="140" dirty="0">
              <a:solidFill>
                <a:schemeClr val="bg1"/>
              </a:solidFill>
              <a:latin typeface="Telegraf Medium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4178" y="2381780"/>
            <a:ext cx="5908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“Quanto tempo?”</a:t>
            </a:r>
          </a:p>
          <a:p>
            <a:pPr algn="just">
              <a:lnSpc>
                <a:spcPct val="150000"/>
              </a:lnSpc>
            </a:pPr>
            <a:r>
              <a:rPr lang="pt-BR" sz="1600" i="1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“Quanto custa”?</a:t>
            </a:r>
          </a:p>
          <a:p>
            <a:pPr algn="just">
              <a:lnSpc>
                <a:spcPct val="150000"/>
              </a:lnSpc>
            </a:pPr>
            <a:endParaRPr lang="pt-BR" sz="1600" i="1" dirty="0">
              <a:solidFill>
                <a:srgbClr val="013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resposta depende: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13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requisitos;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equipe;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13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tecnologia.</a:t>
            </a:r>
            <a:endParaRPr lang="pt-BR" sz="1600" dirty="0">
              <a:solidFill>
                <a:srgbClr val="013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" y="853439"/>
            <a:ext cx="8611263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/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Gestão de Estimativas de Projeto de Software</a:t>
            </a: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842988" y="2296425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Complexidade Funcional para EE: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pic>
        <p:nvPicPr>
          <p:cNvPr id="14" name="Picture 4" descr="Complexidade_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87" y="2780315"/>
            <a:ext cx="4743813" cy="206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/>
          <p:cNvSpPr txBox="1"/>
          <p:nvPr/>
        </p:nvSpPr>
        <p:spPr>
          <a:xfrm>
            <a:off x="6485192" y="2296425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Complexidade Funcional para SE e CE: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pic>
        <p:nvPicPr>
          <p:cNvPr id="16" name="Picture 4" descr="Complexidade_SE_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43" y="2780315"/>
            <a:ext cx="5093671" cy="206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pic>
        <p:nvPicPr>
          <p:cNvPr id="10" name="Picture 3" descr="Tabela_Contribui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2577" y="1588347"/>
            <a:ext cx="5810902" cy="4801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3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Entrada Externa (EE)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12152" y="2162825"/>
            <a:ext cx="318787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rocesso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elementar que processa dados ou informações de controle originados de fora da fronteira da aplicação. Sua principal intenção é manter um ou mais arquivos lógicos internos e/ou alterar o comportamento 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aluno, alterar aluno, excluir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aluno.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515239" y="1411065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1"/>
          <p:cNvSpPr txBox="1"/>
          <p:nvPr/>
        </p:nvSpPr>
        <p:spPr>
          <a:xfrm>
            <a:off x="4476427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Saída Externa (SE)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56213" y="2162825"/>
            <a:ext cx="4302107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rocesso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elementar que envia dados ou informações de controle para fora da fronteira da aplicação. Sua principal intenção é apresentar informação ao usuário através de lógica de processamento que não seja apenas uma simples recuperação de dados ou informações controle. Seu processamento deve conter cálculo, ou criar dados derivados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ou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manter um arquivo lógico interno, ou alterar o comportamento 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relatório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totais de faturamento por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8724307" y="1652773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>
                <a:solidFill>
                  <a:srgbClr val="326130"/>
                </a:solidFill>
                <a:latin typeface="Telegraf Bold"/>
              </a:rPr>
              <a:t>Consulta Externa (CE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)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42178" y="2165361"/>
            <a:ext cx="318787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elementar que envia dados ou informações de controle para fora da fronteira da aplicação. Sua principal intenção é apresentar informação ao usuário através de simples recuperação de dados ou informações de controle, de um ALI ou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AIE.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cadastro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alunos.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8099294" y="1391544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/>
      <p:bldP spid="16" grpId="0" animBg="1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Exemplos de EE: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7478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O que não é EE: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2152" y="2162825"/>
            <a:ext cx="5167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Transações que recebem dados externos utilizados na manutenção de ALI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Janela que permite adicionar, excluir e alterar registros em arquivos. Nesse caso contribuem com três EE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Processamento em lotes de atualização de bases cadastrais a partir de arquivos de movimento;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5651" y="2162825"/>
            <a:ext cx="4997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Telas de filtro de relatórios e consultas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Menus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Telas de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logon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117468" y="1384163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Exemplos de SE: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7478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O que não é SE: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2152" y="2098430"/>
            <a:ext cx="5918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com totalização de dados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que também atualizam arquivos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Consultas com apresentação de dados derivados ou cálculos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Arquivo de movimento gerado para outra aplicação;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em formato gráfico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Telas de logon (com processamento de cálculos e fórmulas matemáticas - criptografia);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5651" y="2162825"/>
            <a:ext cx="4997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Telas de help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Drop-downs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Consultas e relatórios sem nenhum totalizado, que não atualizam arquivos, não têm dados derivados ou modificam o comportamento do sistema;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349290" y="1384163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94281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Exemplos de </a:t>
            </a:r>
            <a:r>
              <a:rPr lang="en-US" sz="2000" b="1" dirty="0">
                <a:solidFill>
                  <a:srgbClr val="326130"/>
                </a:solidFill>
                <a:latin typeface="Telegraf Bold"/>
              </a:rPr>
              <a:t>C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7478" y="1650237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O que não é CE: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2152" y="2098430"/>
            <a:ext cx="5918192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Telas de help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Informações em formato gráfico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Telas de logon (sem qualquer tipo de processamento de cálculos e fórmulas matemáticas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Drop-downs</a:t>
            </a:r>
            <a:r>
              <a:rPr lang="pt-B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ou menus suspenso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desde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que recuperem dados de um arquivo. Os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drop-downs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estático, com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valores codificados diretamente no programa-fonte, não são contados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Menus gerados dinamicamente com base em configuração da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35651" y="2162825"/>
            <a:ext cx="4997003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Menus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estáticos;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e  consultas que contenham cálculo ou gerem dados derivados;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349290" y="1384163"/>
            <a:ext cx="25758" cy="54738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Resumo_logica_Process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7" y="1472383"/>
            <a:ext cx="4739426" cy="5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0"/>
          <p:cNvSpPr txBox="1"/>
          <p:nvPr/>
        </p:nvSpPr>
        <p:spPr>
          <a:xfrm>
            <a:off x="515155" y="3101545"/>
            <a:ext cx="5881286" cy="86177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/>
            <a:r>
              <a:rPr lang="pt-BR" sz="2800" dirty="0" smtClean="0">
                <a:solidFill>
                  <a:srgbClr val="32603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Tipos de Lógica de Processamento</a:t>
            </a:r>
            <a:endParaRPr lang="pt-BR" sz="2800" dirty="0">
              <a:solidFill>
                <a:srgbClr val="32603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Dado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69318" y="1911472"/>
            <a:ext cx="710724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ALI lido ou mantido pela função do tipo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transação; ou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AIE lido pela função do tipo transação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 de Arquivo Referenciado (AR):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11922" y="3341896"/>
            <a:ext cx="7064641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pt-BR" sz="2000" b="1" dirty="0">
                <a:solidFill>
                  <a:srgbClr val="326130"/>
                </a:solidFill>
                <a:latin typeface="Telegraf Bold"/>
              </a:rPr>
              <a:t>Regras de contagem de </a:t>
            </a:r>
            <a:r>
              <a:rPr lang="pt-BR" sz="2000" b="1" dirty="0" smtClean="0">
                <a:solidFill>
                  <a:srgbClr val="326130"/>
                </a:solidFill>
                <a:latin typeface="Telegraf Bold"/>
              </a:rPr>
              <a:t>Arquivo Referenciado (AR)</a:t>
            </a: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1922" y="3718567"/>
            <a:ext cx="7064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Conte um arquivo referenciado para cada ALI mantido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Conte apenas um arquivo referenciado para cada ALI que seja tanto mantido quanto lido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Conte um arquivo referenciado para cada ALI ou AIE lido durante 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processamento.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Funções do Tipo Transação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63262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294281" y="1624381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Cálculo de Contribuição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pic>
        <p:nvPicPr>
          <p:cNvPr id="10" name="Picture 4" descr="Determincao_Contribuic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0" y="2041939"/>
            <a:ext cx="6093994" cy="417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4"/>
            <a:stretch>
              <a:fillRect t="-393" b="-393"/>
            </a:stretch>
          </a:blipFill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Fator de Ajuste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9318" y="1898946"/>
            <a:ext cx="7107245" cy="785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valor do fator de ajuste (VAF –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Adjustment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é baseado em 14 características gerais de sistema (CGS), a saber: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pic>
        <p:nvPicPr>
          <p:cNvPr id="10" name="Picture 4" descr="C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2" y="2994482"/>
            <a:ext cx="7397741" cy="32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4"/>
            <a:stretch>
              <a:fillRect t="-393" b="-393"/>
            </a:stretch>
          </a:blipFill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-78923"/>
            <a:ext cx="8232202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Objetivo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69318" y="2092131"/>
            <a:ext cx="8203419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método para a medição de tamanho funcional de um software a partir da visão do usuário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APF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mede o software quantificando as tarefas e serviços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(ou seja,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que o software fornece ao usuário, primordialmente com base no projeto lógico. Os objetivos da análise de pontos de função são medir: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funcionalidade implementada no software, que o usuário solicita e recebe; 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funcionalidade impactada pelo desenvolvimento, melhoria e manutenção de software, independentemente da tecnologia utilizada na implementação.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211923" y="1707975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Análise de Pontos de Função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</p:spTree>
    <p:extLst>
      <p:ext uri="{BB962C8B-B14F-4D97-AF65-F5344CB8AC3E}">
        <p14:creationId xmlns:p14="http://schemas.microsoft.com/office/powerpoint/2010/main" val="33748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Fator de Ajuste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9318" y="1898946"/>
            <a:ext cx="7107245" cy="785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característica possui um nível de influência sobre a aplicação que pode variar em um intervalo discreto de zero 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cinco conforme a baixo.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11923" y="1514790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Definição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1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pic>
        <p:nvPicPr>
          <p:cNvPr id="14" name="Picture 3" descr="Intervalo_Influenc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06" y="3022753"/>
            <a:ext cx="4324566" cy="2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7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5582710"/>
            <a:ext cx="7348732" cy="1275290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25631" y="-130629"/>
            <a:ext cx="9876547" cy="5845479"/>
            <a:chOff x="-263900" y="-145147"/>
            <a:chExt cx="11551661" cy="6495147"/>
          </a:xfrm>
        </p:grpSpPr>
        <p:sp>
          <p:nvSpPr>
            <p:cNvPr id="5" name="Freeform 5"/>
            <p:cNvSpPr/>
            <p:nvPr/>
          </p:nvSpPr>
          <p:spPr>
            <a:xfrm>
              <a:off x="-263900" y="-145147"/>
              <a:ext cx="11551661" cy="6495147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r="11" b="-1865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4589616" y="1436446"/>
            <a:ext cx="7820417" cy="5574844"/>
            <a:chOff x="0" y="0"/>
            <a:chExt cx="2914308" cy="2230248"/>
          </a:xfrm>
          <a:solidFill>
            <a:schemeClr val="bg1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914308" cy="2230248"/>
            </a:xfrm>
            <a:custGeom>
              <a:avLst/>
              <a:gdLst/>
              <a:ahLst/>
              <a:cxnLst/>
              <a:rect l="l" t="t" r="r" b="b"/>
              <a:pathLst>
                <a:path w="2914308" h="2230248">
                  <a:moveTo>
                    <a:pt x="2789848" y="2230248"/>
                  </a:moveTo>
                  <a:lnTo>
                    <a:pt x="124460" y="2230248"/>
                  </a:lnTo>
                  <a:cubicBezTo>
                    <a:pt x="55880" y="2230248"/>
                    <a:pt x="0" y="2174368"/>
                    <a:pt x="0" y="21057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9848" y="0"/>
                  </a:lnTo>
                  <a:cubicBezTo>
                    <a:pt x="2858428" y="0"/>
                    <a:pt x="2914308" y="55880"/>
                    <a:pt x="2914308" y="124460"/>
                  </a:cubicBezTo>
                  <a:lnTo>
                    <a:pt x="2914308" y="2105788"/>
                  </a:lnTo>
                  <a:cubicBezTo>
                    <a:pt x="2914308" y="2174368"/>
                    <a:pt x="2858428" y="2230248"/>
                    <a:pt x="2789848" y="2230248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4712642" y="1831928"/>
            <a:ext cx="6918825" cy="123110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/>
            <a:r>
              <a:rPr lang="pt-BR" sz="4000" dirty="0" smtClean="0">
                <a:solidFill>
                  <a:srgbClr val="013C1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VAMOS PARA A PRÁTICA....</a:t>
            </a:r>
            <a:endParaRPr lang="pt-BR" sz="4000" dirty="0">
              <a:solidFill>
                <a:srgbClr val="013C1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86" y="3437852"/>
            <a:ext cx="2501989" cy="2501989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294279" y="654379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chemeClr val="bg1"/>
                </a:solidFill>
                <a:latin typeface="Telegraf Medium"/>
              </a:rPr>
              <a:t> | </a:t>
            </a: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QUALIDADE DE SOFTWARE</a:t>
            </a:r>
            <a:endParaRPr lang="en-US" sz="900" b="1" u="none" spc="140" dirty="0">
              <a:solidFill>
                <a:schemeClr val="bg1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2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-1"/>
            <a:ext cx="12178748" cy="6866553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294279" y="6543798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chemeClr val="bg1"/>
                </a:solidFill>
                <a:latin typeface="Telegraf Medium"/>
              </a:rPr>
              <a:t> | </a:t>
            </a:r>
            <a:r>
              <a:rPr lang="en-US" sz="900" b="1" spc="140" dirty="0" smtClean="0">
                <a:solidFill>
                  <a:schemeClr val="bg1"/>
                </a:solidFill>
                <a:latin typeface="Telegraf Medium"/>
              </a:rPr>
              <a:t>QUALIDADE DE SOFTWARE</a:t>
            </a:r>
            <a:endParaRPr lang="en-US" sz="900" b="1" u="none" spc="140" dirty="0">
              <a:solidFill>
                <a:schemeClr val="bg1"/>
              </a:solidFill>
              <a:latin typeface="Telegraf Medium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599082" y="2337654"/>
            <a:ext cx="5685606" cy="11057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5400" dirty="0" smtClean="0">
                <a:solidFill>
                  <a:srgbClr val="19191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Dúvidas?</a:t>
            </a:r>
            <a:endParaRPr lang="pt-BR" sz="4400" dirty="0">
              <a:solidFill>
                <a:srgbClr val="19191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Benefícios da APF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805337" y="1736554"/>
            <a:ext cx="9512863" cy="746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ferramenta para determinar o tamanho de um pacote adquirido através da contagem de todas as funções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incluídas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805337" y="2665021"/>
            <a:ext cx="9512863" cy="6706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Contagem das funções que especificamente correspondem aos seus requisitos (</a:t>
            </a:r>
            <a:r>
              <a:rPr lang="pt-BR" sz="16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pt-BR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16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805337" y="3517316"/>
            <a:ext cx="9512863" cy="5781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Análise de produtividade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05337" y="4285644"/>
            <a:ext cx="9512863" cy="746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Gerenciamento de escopo (controlar o aumento do escopo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805337" y="5239869"/>
            <a:ext cx="9512863" cy="6706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Estimar custo e recursos: essa medida pode ser utilizada como entrada para diversos modelos de estimativa de esforço, prazo e custo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865180" y="1831247"/>
            <a:ext cx="489396" cy="62877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>
            <a:off x="865180" y="2685936"/>
            <a:ext cx="489396" cy="62877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>
            <a:off x="884499" y="3540625"/>
            <a:ext cx="489396" cy="62877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>
            <a:off x="884499" y="4344645"/>
            <a:ext cx="489396" cy="62877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a direita 36"/>
          <p:cNvSpPr/>
          <p:nvPr/>
        </p:nvSpPr>
        <p:spPr>
          <a:xfrm>
            <a:off x="884499" y="5230510"/>
            <a:ext cx="489396" cy="62877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9" grpId="0" animBg="1"/>
      <p:bldP spid="20" grpId="0" animBg="1"/>
      <p:bldP spid="21" grpId="0" animBg="1"/>
      <p:bldP spid="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rgbClr val="013C1C"/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Processo de Contagem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pic>
        <p:nvPicPr>
          <p:cNvPr id="10" name="Picture 3" descr="Processo_Cotag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502" y="3092538"/>
            <a:ext cx="7772092" cy="2960532"/>
          </a:xfrm>
          <a:prstGeom prst="rect">
            <a:avLst/>
          </a:prstGeom>
          <a:noFill/>
        </p:spPr>
      </p:pic>
      <p:sp>
        <p:nvSpPr>
          <p:cNvPr id="11" name="Seta para a direita 10"/>
          <p:cNvSpPr/>
          <p:nvPr/>
        </p:nvSpPr>
        <p:spPr>
          <a:xfrm rot="5400000">
            <a:off x="3828199" y="1475394"/>
            <a:ext cx="873318" cy="1318938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Tipos de Contagem</a:t>
            </a: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24" name="TextBox 11"/>
          <p:cNvSpPr txBox="1"/>
          <p:nvPr/>
        </p:nvSpPr>
        <p:spPr>
          <a:xfrm>
            <a:off x="211923" y="1707975"/>
            <a:ext cx="5569375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0"/>
              </a:lnSpc>
            </a:pPr>
            <a:r>
              <a:rPr lang="en-US" sz="2000" b="1" dirty="0" smtClean="0">
                <a:solidFill>
                  <a:srgbClr val="326130"/>
                </a:solidFill>
                <a:latin typeface="Telegraf Bold"/>
              </a:rPr>
              <a:t>Três tipos:</a:t>
            </a:r>
            <a:endParaRPr lang="en-US" sz="2000" b="1" dirty="0">
              <a:solidFill>
                <a:srgbClr val="326130"/>
              </a:solidFill>
              <a:latin typeface="Telegraf Bold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40686" y="2584687"/>
            <a:ext cx="3582444" cy="864296"/>
          </a:xfrm>
          <a:prstGeom prst="roundRect">
            <a:avLst/>
          </a:prstGeom>
          <a:solidFill>
            <a:srgbClr val="013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Contagem de um projeto de desenvolvimento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513556" y="3827729"/>
            <a:ext cx="3582444" cy="864296"/>
          </a:xfrm>
          <a:prstGeom prst="roundRect">
            <a:avLst/>
          </a:prstGeom>
          <a:solidFill>
            <a:srgbClr val="013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Contagem de um projeto de melhoria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5150" y="5239063"/>
            <a:ext cx="3582444" cy="864296"/>
          </a:xfrm>
          <a:prstGeom prst="roundRect">
            <a:avLst/>
          </a:prstGeom>
          <a:solidFill>
            <a:srgbClr val="013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Contagem de uma aplicação (ou </a:t>
            </a:r>
            <a:r>
              <a:rPr lang="pt-BR" i="1" dirty="0" smtClean="0">
                <a:latin typeface="Arial Black" panose="020B0A04020102020204" pitchFamily="34" charset="0"/>
              </a:rPr>
              <a:t>baseline</a:t>
            </a:r>
            <a:r>
              <a:rPr lang="pt-BR" dirty="0" smtClean="0">
                <a:latin typeface="Arial Black" panose="020B0A04020102020204" pitchFamily="34" charset="0"/>
              </a:rPr>
              <a:t>)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Projeto de Desenvolvimento</a:t>
            </a: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9318" y="1564095"/>
            <a:ext cx="820341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Mede a funcionalidade fornecida aos usuários finais do software quando da sua primeira instalação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Abrange eventuais funções de conversão de dados necessárias à implantação do sistema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importante destacar que qualquer contagem realizada antes do término de um projeto é na verdade uma estimativa da funcionalidade que será entregue ao seu final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Conforme os requisitos vão ficando mais claros é bastante natural identificar funcionalidades que não haviam sido especificadas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inicialmente.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1" y="7382"/>
            <a:ext cx="8232202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Projeto de Melhoria</a:t>
            </a: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9318" y="1564095"/>
            <a:ext cx="8203419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Mede as funções adicionadas, modificadas ou excluídas do sistema pelo projeto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Eventuais funções de conversão de dados também devem ser medidas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 projeto de melhoria é concluído e seus produtos instalados, o número de pontos de função da aplicação deve ser atualizado para refletir as alterações na funcionalidade da aplicação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anco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dados histórico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1"/>
            <a:ext cx="12192000" cy="1384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88221"/>
            <a:ext cx="1318322" cy="1123234"/>
          </a:xfrm>
          <a:prstGeom prst="rect">
            <a:avLst/>
          </a:prstGeom>
        </p:spPr>
      </p:pic>
      <p:sp>
        <p:nvSpPr>
          <p:cNvPr id="28" name="TextBox 10"/>
          <p:cNvSpPr txBox="1"/>
          <p:nvPr/>
        </p:nvSpPr>
        <p:spPr>
          <a:xfrm>
            <a:off x="294280" y="7381"/>
            <a:ext cx="9839275" cy="10584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l">
              <a:lnSpc>
                <a:spcPts val="9553"/>
              </a:lnSpc>
            </a:pPr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Projeto de Aplicação ou </a:t>
            </a:r>
            <a:r>
              <a:rPr lang="pt-BR" sz="4000" i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Baseline</a:t>
            </a:r>
            <a:endParaRPr lang="pt-BR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55733" y="6542475"/>
            <a:ext cx="6899312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900" b="1" spc="140" dirty="0" smtClean="0">
                <a:solidFill>
                  <a:srgbClr val="013C1C"/>
                </a:solidFill>
                <a:latin typeface="Telegraf Medium"/>
              </a:rPr>
              <a:t>LUCAS DARTORA</a:t>
            </a:r>
            <a:r>
              <a:rPr lang="en-US" sz="900" b="1" u="none" spc="140" dirty="0" smtClean="0">
                <a:solidFill>
                  <a:srgbClr val="013C1C"/>
                </a:solidFill>
                <a:latin typeface="Telegraf Medium"/>
              </a:rPr>
              <a:t> | QUALIDADE DE SOFTWARE</a:t>
            </a:r>
            <a:endParaRPr lang="en-US" sz="900" b="1" u="none" spc="140" dirty="0">
              <a:solidFill>
                <a:srgbClr val="013C1C"/>
              </a:solidFill>
              <a:latin typeface="Telegraf Medium"/>
            </a:endParaRPr>
          </a:p>
        </p:txBody>
      </p:sp>
      <p:sp>
        <p:nvSpPr>
          <p:cNvPr id="20" name="Freeform 6"/>
          <p:cNvSpPr/>
          <p:nvPr/>
        </p:nvSpPr>
        <p:spPr>
          <a:xfrm>
            <a:off x="8476343" y="4049486"/>
            <a:ext cx="4072357" cy="3243451"/>
          </a:xfrm>
          <a:custGeom>
            <a:avLst/>
            <a:gdLst/>
            <a:ahLst/>
            <a:cxnLst/>
            <a:rect l="l" t="t" r="r" b="b"/>
            <a:pathLst>
              <a:path w="13716000" h="10172700">
                <a:moveTo>
                  <a:pt x="0" y="0"/>
                </a:moveTo>
                <a:lnTo>
                  <a:pt x="13716000" y="0"/>
                </a:lnTo>
                <a:lnTo>
                  <a:pt x="13716000" y="10172700"/>
                </a:lnTo>
                <a:lnTo>
                  <a:pt x="0" y="10172700"/>
                </a:lnTo>
                <a:close/>
              </a:path>
            </a:pathLst>
          </a:custGeom>
          <a:blipFill>
            <a:blip r:embed="rId3"/>
            <a:stretch>
              <a:fillRect t="-393" b="-393"/>
            </a:stretch>
          </a:blipFill>
        </p:spPr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4281714"/>
            <a:ext cx="3678464" cy="27287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9318" y="1564095"/>
            <a:ext cx="8203419" cy="18933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Mede a funcionalidade fornecida aos usuários por uma aplicação instalada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Ele é inicializado ao final da contagem do número de pontos de função do projeto de desenvolvimento, sendo atualizado no término de todo projeto de melhoria que altera a funcionalidade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2020</Words>
  <Application>Microsoft Office PowerPoint</Application>
  <PresentationFormat>Widescreen</PresentationFormat>
  <Paragraphs>265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Telegraf Bold</vt:lpstr>
      <vt:lpstr>Telegraf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Dartora</dc:creator>
  <cp:lastModifiedBy>Lucas Dartora</cp:lastModifiedBy>
  <cp:revision>546</cp:revision>
  <dcterms:created xsi:type="dcterms:W3CDTF">2022-02-03T17:16:22Z</dcterms:created>
  <dcterms:modified xsi:type="dcterms:W3CDTF">2022-05-02T20:37:25Z</dcterms:modified>
</cp:coreProperties>
</file>