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9" r:id="rId3"/>
    <p:sldId id="286" r:id="rId4"/>
    <p:sldId id="287" r:id="rId5"/>
    <p:sldId id="288" r:id="rId6"/>
    <p:sldId id="285" r:id="rId7"/>
    <p:sldId id="279" r:id="rId8"/>
    <p:sldId id="289" r:id="rId9"/>
    <p:sldId id="281" r:id="rId10"/>
    <p:sldId id="282" r:id="rId11"/>
    <p:sldId id="291" r:id="rId12"/>
    <p:sldId id="283" r:id="rId13"/>
    <p:sldId id="263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4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213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45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63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068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90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806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76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803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017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226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6350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698" r:id="rId6"/>
    <p:sldLayoutId id="2147483694" r:id="rId7"/>
    <p:sldLayoutId id="2147483695" r:id="rId8"/>
    <p:sldLayoutId id="2147483696" r:id="rId9"/>
    <p:sldLayoutId id="2147483697" r:id="rId10"/>
    <p:sldLayoutId id="214748369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cidchart.com/pages/pt/o-que-e-um-mapa-conceitua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4FB13C-D76E-4FFB-9437-C43E70D32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585" y="1673591"/>
            <a:ext cx="4149855" cy="3779995"/>
          </a:xfrm>
        </p:spPr>
        <p:txBody>
          <a:bodyPr anchor="ctr"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Mapa conceitual</a:t>
            </a:r>
            <a:br>
              <a:rPr lang="pt-BR" b="1" dirty="0">
                <a:solidFill>
                  <a:schemeClr val="tx1"/>
                </a:solidFill>
              </a:rPr>
            </a:br>
            <a:r>
              <a:rPr lang="pt-BR" b="1" dirty="0">
                <a:solidFill>
                  <a:schemeClr val="tx1"/>
                </a:solidFill>
              </a:rPr>
              <a:t> </a:t>
            </a:r>
            <a:endParaRPr lang="pt-BR" sz="5400" b="1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EE13F0-8250-4B22-9ABE-1C5E005F1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296" y="4880059"/>
            <a:ext cx="4687910" cy="1147054"/>
          </a:xfrm>
        </p:spPr>
        <p:txBody>
          <a:bodyPr anchor="t">
            <a:norm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Prof. Me.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elaine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de o. zanini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C2A766-2830-4412-BC03-A9BD9E66CF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7" r="24486" b="-1"/>
          <a:stretch/>
        </p:blipFill>
        <p:spPr>
          <a:xfrm>
            <a:off x="4687911" y="10"/>
            <a:ext cx="7504090" cy="685799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4D240B6-308F-42E8-A23A-115387499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20" y="644729"/>
            <a:ext cx="3511233" cy="96439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9927E1D-CE24-4B5D-9D6D-76DBDD78A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014" y="1969922"/>
            <a:ext cx="3549170" cy="278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39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tângulo 4"/>
          <p:cNvSpPr/>
          <p:nvPr/>
        </p:nvSpPr>
        <p:spPr>
          <a:xfrm>
            <a:off x="354558" y="548640"/>
            <a:ext cx="7967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+mj-lt"/>
              </a:rPr>
              <a:t>Exemplo prático - Livro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5883A04-26F6-4AEC-8645-9404CD7B4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3" y="44277"/>
            <a:ext cx="1544141" cy="42411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5E92C2F-C171-4DB1-B656-3D8D6F271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512" y="1088254"/>
            <a:ext cx="8656453" cy="566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10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tângulo 4"/>
          <p:cNvSpPr/>
          <p:nvPr/>
        </p:nvSpPr>
        <p:spPr>
          <a:xfrm>
            <a:off x="258312" y="453643"/>
            <a:ext cx="7967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+mj-lt"/>
              </a:rPr>
              <a:t>Exemplo prático – App CMEI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5883A04-26F6-4AEC-8645-9404CD7B4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3" y="44277"/>
            <a:ext cx="1544141" cy="42411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E6317B3-2573-44D5-B9AF-FCBF0298B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702" y="1199410"/>
            <a:ext cx="9479575" cy="533391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259753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tângulo 4"/>
          <p:cNvSpPr/>
          <p:nvPr/>
        </p:nvSpPr>
        <p:spPr>
          <a:xfrm>
            <a:off x="356381" y="682674"/>
            <a:ext cx="7967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+mj-lt"/>
              </a:rPr>
              <a:t>Ferramentas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5883A04-26F6-4AEC-8645-9404CD7B4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3" y="44277"/>
            <a:ext cx="1544141" cy="424114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F5B96A-0601-4F9A-8E14-5AC22D3FC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682" y="2486144"/>
            <a:ext cx="11029615" cy="188571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pt-BR" sz="2200" b="0" i="0" u="sng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Lucidchart</a:t>
            </a:r>
            <a:endParaRPr lang="pt-BR" sz="2200" b="0" i="0" u="sng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https://www.lucidchart.com</a:t>
            </a:r>
          </a:p>
          <a:p>
            <a:pPr algn="l"/>
            <a:endParaRPr lang="pt-BR" sz="22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pt-BR" sz="2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Creately</a:t>
            </a:r>
            <a:endParaRPr lang="pt-BR" sz="2200" b="0" i="0" u="sng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pt-BR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https://creately.com/</a:t>
            </a:r>
          </a:p>
        </p:txBody>
      </p:sp>
    </p:spTree>
    <p:extLst>
      <p:ext uri="{BB962C8B-B14F-4D97-AF65-F5344CB8AC3E}">
        <p14:creationId xmlns:p14="http://schemas.microsoft.com/office/powerpoint/2010/main" val="371923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FD08F5-A633-4242-91A2-7B03DF78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970" y="1577340"/>
            <a:ext cx="7135813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 err="1">
                <a:solidFill>
                  <a:srgbClr val="FFFFFF">
                    <a:alpha val="90000"/>
                  </a:srgbClr>
                </a:solidFill>
              </a:rPr>
              <a:t>Vamos</a:t>
            </a:r>
            <a:r>
              <a:rPr lang="en-US" sz="6000" dirty="0">
                <a:solidFill>
                  <a:srgbClr val="FFFFFF">
                    <a:alpha val="90000"/>
                  </a:srgbClr>
                </a:solidFill>
              </a:rPr>
              <a:t> </a:t>
            </a:r>
            <a:r>
              <a:rPr lang="en-US" sz="6000" dirty="0" err="1">
                <a:solidFill>
                  <a:srgbClr val="FFFFFF">
                    <a:alpha val="90000"/>
                  </a:srgbClr>
                </a:solidFill>
              </a:rPr>
              <a:t>praticar</a:t>
            </a:r>
            <a:r>
              <a:rPr lang="en-US" sz="6000" dirty="0">
                <a:solidFill>
                  <a:srgbClr val="FFFFFF">
                    <a:alpha val="90000"/>
                  </a:srgbClr>
                </a:solidFill>
              </a:rPr>
              <a:t>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D976D6-8C98-48CC-8C34-0468F3167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13938" y="3383280"/>
            <a:ext cx="228600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88596" y="3383280"/>
            <a:ext cx="3703320" cy="9144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Gráfico 3" descr="Livros">
            <a:extLst>
              <a:ext uri="{FF2B5EF4-FFF2-40B4-BE49-F238E27FC236}">
                <a16:creationId xmlns:a16="http://schemas.microsoft.com/office/drawing/2014/main" id="{115B6F97-0E6D-4E63-9638-23F3371FB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1350" y="2651677"/>
            <a:ext cx="1791929" cy="179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51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D5D3C5-5517-4E0B-86A3-01ABD79AB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790" y="1329005"/>
            <a:ext cx="6034752" cy="55046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3200" dirty="0">
              <a:solidFill>
                <a:schemeClr val="bg1"/>
              </a:solidFill>
            </a:endParaRPr>
          </a:p>
          <a:p>
            <a:endParaRPr lang="pt-BR" sz="2200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89466" y="68267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O que é?</a:t>
            </a:r>
            <a:endParaRPr lang="pt-BR" sz="3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5883A04-26F6-4AEC-8645-9404CD7B4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3" y="44277"/>
            <a:ext cx="1544141" cy="424114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18C0E824-9ADB-47F6-8B80-AE9E35932B01}"/>
              </a:ext>
            </a:extLst>
          </p:cNvPr>
          <p:cNvSpPr txBox="1"/>
          <p:nvPr/>
        </p:nvSpPr>
        <p:spPr>
          <a:xfrm>
            <a:off x="556591" y="1797396"/>
            <a:ext cx="11188876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3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mapa conceitual é um diagrama ou ferramenta gráfica que representa visualmente as relações entre conceitos e ideias, as quais são </a:t>
            </a:r>
            <a:r>
              <a:rPr lang="pt-BR" sz="23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organizadas de maneira simples e mais fácil de  visualizar</a:t>
            </a:r>
            <a:r>
              <a:rPr lang="pt-BR" sz="23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/>
            <a:endParaRPr lang="pt-BR" sz="2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3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maioria dos mapas conceituais descreve ideias, como caixas ou círculos (também chamados de nós), que são estruturados hierarquicamente e conectados com linhas ou setas (também chamados de arcos). </a:t>
            </a:r>
          </a:p>
          <a:p>
            <a:pPr algn="just"/>
            <a:endParaRPr lang="pt-BR" sz="2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3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Essas linhas são rotuladas com palavras e frases de ligação que ajudam a explicar as conexões entre os conceitos.</a:t>
            </a:r>
            <a:endParaRPr lang="pt-BR" sz="2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452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D5D3C5-5517-4E0B-86A3-01ABD79AB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790" y="1329005"/>
            <a:ext cx="6034752" cy="55046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3200" dirty="0">
              <a:solidFill>
                <a:schemeClr val="bg1"/>
              </a:solidFill>
            </a:endParaRPr>
          </a:p>
          <a:p>
            <a:endParaRPr lang="pt-BR" sz="2200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89466" y="682674"/>
            <a:ext cx="8635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Vantagens do Mapa Conceitual (MC)</a:t>
            </a:r>
            <a:endParaRPr lang="pt-BR" sz="3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5883A04-26F6-4AEC-8645-9404CD7B4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3" y="44277"/>
            <a:ext cx="1544141" cy="424114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18C0E824-9ADB-47F6-8B80-AE9E35932B01}"/>
              </a:ext>
            </a:extLst>
          </p:cNvPr>
          <p:cNvSpPr txBox="1"/>
          <p:nvPr/>
        </p:nvSpPr>
        <p:spPr>
          <a:xfrm>
            <a:off x="622853" y="1869795"/>
            <a:ext cx="10906538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300" b="0" i="0" dirty="0">
                <a:solidFill>
                  <a:srgbClr val="282C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cérebro processa imagens 60.000 vezes mais rápido do que processa texto. </a:t>
            </a:r>
          </a:p>
          <a:p>
            <a:pPr algn="l"/>
            <a:endParaRPr lang="pt-BR" sz="2300" b="0" i="0" dirty="0">
              <a:solidFill>
                <a:srgbClr val="282C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300" b="0" i="0" dirty="0">
                <a:solidFill>
                  <a:srgbClr val="282C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MC é uma ferramenta para organizar e representar o conhecimento que ajuda na visualização das relações entre vários conceitos, testa a compreensão de assuntos complexos e permite uma melhor retenção do conhecimento. </a:t>
            </a:r>
          </a:p>
          <a:p>
            <a:pPr algn="l"/>
            <a:endParaRPr lang="pt-BR" sz="2300" dirty="0">
              <a:solidFill>
                <a:srgbClr val="282C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300" b="0" i="0" dirty="0">
                <a:solidFill>
                  <a:srgbClr val="282C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 um processo que pode ser facilmente aplicado a diversos campos, dentre eles o acadêmico e tecnologia da informação.</a:t>
            </a:r>
          </a:p>
          <a:p>
            <a:pPr algn="l"/>
            <a:endParaRPr lang="pt-BR" sz="2300" b="0" i="0" dirty="0">
              <a:solidFill>
                <a:srgbClr val="282C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294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D5D3C5-5517-4E0B-86A3-01ABD79AB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790" y="1329005"/>
            <a:ext cx="6034752" cy="55046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3200" dirty="0">
              <a:solidFill>
                <a:schemeClr val="bg1"/>
              </a:solidFill>
            </a:endParaRPr>
          </a:p>
          <a:p>
            <a:endParaRPr lang="pt-BR" sz="2200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39158" y="548640"/>
            <a:ext cx="8635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Vantagens do Mapa Conceitual (MC)</a:t>
            </a:r>
            <a:endParaRPr lang="pt-BR" sz="3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5883A04-26F6-4AEC-8645-9404CD7B4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3" y="44277"/>
            <a:ext cx="1544141" cy="424114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18C0E824-9ADB-47F6-8B80-AE9E35932B01}"/>
              </a:ext>
            </a:extLst>
          </p:cNvPr>
          <p:cNvSpPr txBox="1"/>
          <p:nvPr/>
        </p:nvSpPr>
        <p:spPr>
          <a:xfrm>
            <a:off x="446533" y="1325448"/>
            <a:ext cx="1049572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2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Facilita a compreensão com seu formato visual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2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Sintetiza informações para melhor compreensão da ideia geral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2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Incentiva discussões e pensamentos de alto nível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2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Fomenta a descoberta de novos conceitos e suas conexões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2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Oferece uma comunicação clara de ideias complexas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2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Promove o aprendizado colaborativo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2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Difunde a criatividade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2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Identifica áreas que precisam de mais conhecimento ou análise</a:t>
            </a:r>
          </a:p>
          <a:p>
            <a:pPr algn="l"/>
            <a:endParaRPr lang="pt-BR" sz="22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352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D5D3C5-5517-4E0B-86A3-01ABD79AB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790" y="1329005"/>
            <a:ext cx="6034752" cy="55046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3200" dirty="0">
              <a:solidFill>
                <a:schemeClr val="bg1"/>
              </a:solidFill>
            </a:endParaRPr>
          </a:p>
          <a:p>
            <a:endParaRPr lang="pt-BR" sz="2200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89466" y="682674"/>
            <a:ext cx="8635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Vantagens do Mapa Conceitual (MC)</a:t>
            </a:r>
            <a:endParaRPr lang="pt-BR" sz="3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5883A04-26F6-4AEC-8645-9404CD7B4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3" y="44277"/>
            <a:ext cx="1544141" cy="42411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580EA6D-98A8-417B-B3AC-E52CE10E4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65" y="2011679"/>
            <a:ext cx="10610850" cy="315277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927234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D5D3C5-5517-4E0B-86A3-01ABD79AB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790" y="1329005"/>
            <a:ext cx="6034752" cy="55046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3200" dirty="0">
              <a:solidFill>
                <a:schemeClr val="bg1"/>
              </a:solidFill>
            </a:endParaRPr>
          </a:p>
          <a:p>
            <a:endParaRPr lang="pt-BR" sz="2200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89466" y="68267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Como fazer?</a:t>
            </a:r>
            <a:endParaRPr lang="pt-BR" sz="3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5883A04-26F6-4AEC-8645-9404CD7B4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3" y="44277"/>
            <a:ext cx="1544141" cy="424114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18C0E824-9ADB-47F6-8B80-AE9E35932B01}"/>
              </a:ext>
            </a:extLst>
          </p:cNvPr>
          <p:cNvSpPr txBox="1"/>
          <p:nvPr/>
        </p:nvSpPr>
        <p:spPr>
          <a:xfrm>
            <a:off x="567333" y="1384042"/>
            <a:ext cx="111781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 – Reflita sobre o tema de seu MC. Liste os principais conceitos relacionados ao tema.</a:t>
            </a:r>
          </a:p>
          <a:p>
            <a:pPr algn="just"/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b="0" i="0" dirty="0">
                <a:solidFill>
                  <a:srgbClr val="282C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 – Estabeleça uma questão central ou o problema que o mapa conceitual precisa resolver, isso permite que você tenha um contexto em mente e, assim, ajude a orientar e a manter a direção do mapa conceitual. A questão central deve estar no topo do mapa conceitual e servir como um ponto de referência.</a:t>
            </a:r>
          </a:p>
          <a:p>
            <a:pPr algn="just"/>
            <a:endParaRPr lang="pt-BR" sz="20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t-BR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Defina as personas envolvidas  no projeto (atores) </a:t>
            </a:r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0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4 - O</a:t>
            </a:r>
            <a:r>
              <a:rPr lang="pt-BR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rganize os conceitos/ideias hierarquicamente, segundo seu grau de importância ou abrangência, desde o mais importante e abrangente (a ser colocado na parte superior do mapa) até os menos importantes, colocados nas extremidades do MC.</a:t>
            </a:r>
          </a:p>
          <a:p>
            <a:pPr algn="just"/>
            <a:endParaRPr lang="pt-BR" sz="20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pt-BR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Estabeleça as relações entre os conceitos já dispostos no mapa (use verbos ou palavras-chaves) e, a partir delas, amplie seu MC com os outros conceitos. </a:t>
            </a:r>
            <a:r>
              <a:rPr lang="pt-BR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Escreva-as de forma bastante precisa e objetiva sobre a seta que liga cada dupla de conceitos.</a:t>
            </a:r>
          </a:p>
        </p:txBody>
      </p:sp>
    </p:spTree>
    <p:extLst>
      <p:ext uri="{BB962C8B-B14F-4D97-AF65-F5344CB8AC3E}">
        <p14:creationId xmlns:p14="http://schemas.microsoft.com/office/powerpoint/2010/main" val="1615228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tângulo 4"/>
          <p:cNvSpPr/>
          <p:nvPr/>
        </p:nvSpPr>
        <p:spPr>
          <a:xfrm>
            <a:off x="356381" y="682674"/>
            <a:ext cx="7967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+mj-lt"/>
              </a:rPr>
              <a:t>Exemplos básicos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5883A04-26F6-4AEC-8645-9404CD7B4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3" y="44277"/>
            <a:ext cx="1544141" cy="42411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46FAD0F-A0DC-44FA-8688-5C8B21D68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06" y="1888828"/>
            <a:ext cx="3381375" cy="286702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F9D1082-BE55-4774-B5FD-2DE3D3972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971" y="1940852"/>
            <a:ext cx="3486150" cy="253365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C49CDA21-AE87-438E-A976-99EF1640E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5405" y="1941503"/>
            <a:ext cx="2519089" cy="253365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A5A370EA-130D-4BF0-A181-6846B19E36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9854" y="4755853"/>
            <a:ext cx="42386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27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tângulo 4"/>
          <p:cNvSpPr/>
          <p:nvPr/>
        </p:nvSpPr>
        <p:spPr>
          <a:xfrm>
            <a:off x="356381" y="682674"/>
            <a:ext cx="7967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+mj-lt"/>
              </a:rPr>
              <a:t>Exemplo prático - Sol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5883A04-26F6-4AEC-8645-9404CD7B4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3" y="44277"/>
            <a:ext cx="1544141" cy="42411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6D052F6-6927-475E-8F6D-C62EC2A18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286" y="1911553"/>
            <a:ext cx="7104408" cy="303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66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tângulo 4"/>
          <p:cNvSpPr/>
          <p:nvPr/>
        </p:nvSpPr>
        <p:spPr>
          <a:xfrm>
            <a:off x="356381" y="682674"/>
            <a:ext cx="7967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+mj-lt"/>
              </a:rPr>
              <a:t>Exemplo prático – Poluição dos rios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5883A04-26F6-4AEC-8645-9404CD7B4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3" y="44277"/>
            <a:ext cx="1544141" cy="42411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A874A17-F1FF-4B81-8044-1D9553CB9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258" y="1750768"/>
            <a:ext cx="6496464" cy="390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140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413524"/>
      </a:dk2>
      <a:lt2>
        <a:srgbClr val="E2E8E6"/>
      </a:lt2>
      <a:accent1>
        <a:srgbClr val="CC90A0"/>
      </a:accent1>
      <a:accent2>
        <a:srgbClr val="C18377"/>
      </a:accent2>
      <a:accent3>
        <a:srgbClr val="C09F74"/>
      </a:accent3>
      <a:accent4>
        <a:srgbClr val="A8A768"/>
      </a:accent4>
      <a:accent5>
        <a:srgbClr val="96AB78"/>
      </a:accent5>
      <a:accent6>
        <a:srgbClr val="7AB16D"/>
      </a:accent6>
      <a:hlink>
        <a:srgbClr val="568F80"/>
      </a:hlink>
      <a:folHlink>
        <a:srgbClr val="82828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471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Wingdings 2</vt:lpstr>
      <vt:lpstr>DividendVTI</vt:lpstr>
      <vt:lpstr>Mapa conceitual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Vamos praticar!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  instruction </dc:title>
  <dc:creator>Juliano Karvat</dc:creator>
  <cp:lastModifiedBy>zanini</cp:lastModifiedBy>
  <cp:revision>32</cp:revision>
  <dcterms:created xsi:type="dcterms:W3CDTF">2019-12-16T21:24:44Z</dcterms:created>
  <dcterms:modified xsi:type="dcterms:W3CDTF">2021-04-19T21:57:06Z</dcterms:modified>
</cp:coreProperties>
</file>