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72" r:id="rId3"/>
    <p:sldId id="268" r:id="rId4"/>
    <p:sldId id="269" r:id="rId5"/>
    <p:sldId id="309" r:id="rId6"/>
    <p:sldId id="258" r:id="rId7"/>
    <p:sldId id="259" r:id="rId8"/>
    <p:sldId id="276" r:id="rId9"/>
    <p:sldId id="310" r:id="rId10"/>
    <p:sldId id="311" r:id="rId11"/>
    <p:sldId id="262" r:id="rId12"/>
    <p:sldId id="274" r:id="rId13"/>
    <p:sldId id="263" r:id="rId14"/>
    <p:sldId id="275" r:id="rId15"/>
    <p:sldId id="266" r:id="rId16"/>
    <p:sldId id="312" r:id="rId17"/>
    <p:sldId id="313" r:id="rId18"/>
    <p:sldId id="314" r:id="rId19"/>
    <p:sldId id="285" r:id="rId20"/>
    <p:sldId id="287" r:id="rId21"/>
    <p:sldId id="318" r:id="rId22"/>
    <p:sldId id="341" r:id="rId23"/>
    <p:sldId id="319" r:id="rId24"/>
    <p:sldId id="339" r:id="rId25"/>
    <p:sldId id="340" r:id="rId26"/>
    <p:sldId id="284" r:id="rId27"/>
    <p:sldId id="286" r:id="rId28"/>
    <p:sldId id="317" r:id="rId29"/>
    <p:sldId id="316" r:id="rId30"/>
    <p:sldId id="338" r:id="rId31"/>
    <p:sldId id="315" r:id="rId32"/>
    <p:sldId id="336" r:id="rId33"/>
    <p:sldId id="337" r:id="rId34"/>
    <p:sldId id="267" r:id="rId35"/>
    <p:sldId id="277" r:id="rId36"/>
    <p:sldId id="281" r:id="rId37"/>
    <p:sldId id="320" r:id="rId38"/>
    <p:sldId id="335" r:id="rId39"/>
    <p:sldId id="321" r:id="rId40"/>
    <p:sldId id="278" r:id="rId41"/>
    <p:sldId id="282" r:id="rId42"/>
    <p:sldId id="322" r:id="rId43"/>
    <p:sldId id="344" r:id="rId44"/>
    <p:sldId id="283" r:id="rId45"/>
    <p:sldId id="279" r:id="rId46"/>
    <p:sldId id="323" r:id="rId47"/>
    <p:sldId id="324" r:id="rId48"/>
    <p:sldId id="325" r:id="rId49"/>
    <p:sldId id="280" r:id="rId50"/>
    <p:sldId id="326" r:id="rId51"/>
    <p:sldId id="327" r:id="rId52"/>
    <p:sldId id="343" r:id="rId53"/>
    <p:sldId id="328" r:id="rId54"/>
    <p:sldId id="329" r:id="rId55"/>
    <p:sldId id="342" r:id="rId56"/>
    <p:sldId id="330" r:id="rId57"/>
    <p:sldId id="331" r:id="rId58"/>
    <p:sldId id="333" r:id="rId59"/>
    <p:sldId id="334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9" autoAdjust="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D3B6D-6744-495E-9F21-B0DF8B483EBA}" type="datetimeFigureOut">
              <a:rPr lang="pt-BR" smtClean="0"/>
              <a:t>17/07/2014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1F601-B83D-4FDD-88D2-F8D8693A6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0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A9A-B799-4F6A-9302-1476F492CFFB}" type="datetime1">
              <a:rPr lang="pt-BR" smtClean="0"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FF3F-ABB3-4F66-9115-6680BA7F58AB}" type="datetime1">
              <a:rPr lang="pt-BR" smtClean="0"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1DFD-FB32-4419-A5BB-D09997A9691A}" type="datetime1">
              <a:rPr lang="pt-BR" smtClean="0"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841-8DC2-4ACC-9276-227C00A41254}" type="datetime1">
              <a:rPr lang="pt-BR" smtClean="0"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C04B-D28A-4B9C-86AB-0D896D4CDDE8}" type="datetime1">
              <a:rPr lang="pt-BR" smtClean="0"/>
              <a:t>17/07/2014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F898-5A28-4FE1-9479-AC1304E2E0E1}" type="datetime1">
              <a:rPr lang="pt-BR" smtClean="0"/>
              <a:t>17/07/2014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828B-1D92-4379-AAE4-09FD3421E754}" type="datetime1">
              <a:rPr lang="pt-BR" smtClean="0"/>
              <a:t>17/07/2014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A1AB-2347-4E8C-AE26-6EBBDB8E19DB}" type="datetime1">
              <a:rPr lang="pt-BR" smtClean="0"/>
              <a:t>17/07/2014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200-AC44-4B66-9F8C-4C49A7BF8D57}" type="datetime1">
              <a:rPr lang="pt-BR" smtClean="0"/>
              <a:t>17/07/2014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C929-D299-483B-82FF-6ACD273AE3D4}" type="datetime1">
              <a:rPr lang="pt-BR" smtClean="0"/>
              <a:t>17/07/2014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9F5-84EA-4D95-A4B0-A09D5D428619}" type="datetime1">
              <a:rPr lang="pt-BR" smtClean="0"/>
              <a:t>17/07/2014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611D14-256F-42B2-A51A-9D62DE7234F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8F92CFC-62FD-4C47-A336-D2436995224E}" type="datetime1">
              <a:rPr lang="pt-BR" smtClean="0"/>
              <a:t>17/07/2014</a:t>
            </a:fld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3937" y="806809"/>
            <a:ext cx="2254325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0">
              <a:schemeClr val="bg2"/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543800" cy="2222103"/>
          </a:xfrm>
        </p:spPr>
        <p:txBody>
          <a:bodyPr/>
          <a:lstStyle/>
          <a:p>
            <a:r>
              <a:rPr lang="pt-BR" dirty="0" smtClean="0"/>
              <a:t>INTRODUÇÃO À LINGUAGEM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Todos os tipos de dados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51424"/>
              </p:ext>
            </p:extLst>
          </p:nvPr>
        </p:nvGraphicFramePr>
        <p:xfrm>
          <a:off x="971600" y="1332696"/>
          <a:ext cx="728315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1152128"/>
                <a:gridCol w="3610744"/>
              </a:tblGrid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Tipo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Bits 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Faixa 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char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- 127 a 127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unsigned</a:t>
                      </a:r>
                      <a:r>
                        <a:rPr lang="pt-BR" sz="1500" baseline="0" dirty="0" smtClean="0"/>
                        <a:t> char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0 a 255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signed</a:t>
                      </a:r>
                      <a:r>
                        <a:rPr lang="pt-BR" sz="1500" baseline="0" dirty="0" smtClean="0"/>
                        <a:t> char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-127 a 127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-32.767 a 32.767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unsigned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0 a 65.535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signed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-32.767 a 32.767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short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-32.767 a 32.767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unsigned short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0 a 65.535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signed short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16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-32.767 a 32.767</a:t>
                      </a:r>
                      <a:endParaRPr lang="pt-BR" sz="15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long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32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-2.147.483.647 a 2.147.483.647</a:t>
                      </a:r>
                      <a:endParaRPr lang="pt-BR" sz="1500" dirty="0"/>
                    </a:p>
                  </a:txBody>
                  <a:tcPr/>
                </a:tc>
              </a:tr>
              <a:tr h="151968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signed long</a:t>
                      </a:r>
                      <a:r>
                        <a:rPr lang="pt-BR" sz="1500" baseline="0" dirty="0" smtClean="0"/>
                        <a:t>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32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-2.147.483.647 a 2.147.483.647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unsigned long int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32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0</a:t>
                      </a:r>
                      <a:r>
                        <a:rPr lang="pt-BR" sz="1500" baseline="0" dirty="0" smtClean="0"/>
                        <a:t> a 4.294.967.295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float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32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Seis dígitos de precisão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double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64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Dez dígitos de precisão</a:t>
                      </a:r>
                      <a:endParaRPr lang="pt-BR" sz="1500" dirty="0"/>
                    </a:p>
                  </a:txBody>
                  <a:tcPr/>
                </a:tc>
              </a:tr>
              <a:tr h="293344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long double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80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Dez dígitos de precisão</a:t>
                      </a:r>
                      <a:endParaRPr lang="pt-BR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São nomes usados para se fazer referência a variáveis, funções, rótulos e outros objetos definidos pelo usuário;</a:t>
            </a:r>
          </a:p>
          <a:p>
            <a:pPr lvl="1" algn="just"/>
            <a:r>
              <a:rPr lang="pt-BR" dirty="0" smtClean="0"/>
              <a:t>int </a:t>
            </a:r>
            <a:r>
              <a:rPr lang="pt-BR" b="1" dirty="0" smtClean="0"/>
              <a:t>X;</a:t>
            </a:r>
          </a:p>
          <a:p>
            <a:pPr lvl="1" algn="just"/>
            <a:r>
              <a:rPr lang="pt-BR" dirty="0" smtClean="0"/>
              <a:t>int </a:t>
            </a:r>
            <a:r>
              <a:rPr lang="pt-BR" b="1" dirty="0" smtClean="0"/>
              <a:t>_X;</a:t>
            </a:r>
          </a:p>
          <a:p>
            <a:pPr algn="just"/>
            <a:r>
              <a:rPr lang="pt-BR" dirty="0" smtClean="0"/>
              <a:t>É diferente de:</a:t>
            </a:r>
          </a:p>
          <a:p>
            <a:pPr lvl="1" algn="just"/>
            <a:r>
              <a:rPr lang="pt-BR" dirty="0"/>
              <a:t>i</a:t>
            </a:r>
            <a:r>
              <a:rPr lang="pt-BR" dirty="0" smtClean="0"/>
              <a:t>nt </a:t>
            </a:r>
            <a:r>
              <a:rPr lang="pt-BR" b="1" dirty="0" smtClean="0"/>
              <a:t>x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/>
              <a:t>i</a:t>
            </a:r>
            <a:r>
              <a:rPr lang="pt-BR" dirty="0" smtClean="0"/>
              <a:t>nt </a:t>
            </a:r>
            <a:r>
              <a:rPr lang="pt-BR" b="1" dirty="0" smtClean="0"/>
              <a:t>_x;</a:t>
            </a:r>
          </a:p>
          <a:p>
            <a:pPr algn="just"/>
            <a:r>
              <a:rPr lang="pt-BR" dirty="0" smtClean="0"/>
              <a:t>Dicas:</a:t>
            </a:r>
          </a:p>
          <a:p>
            <a:pPr lvl="1" algn="just"/>
            <a:r>
              <a:rPr lang="pt-BR" dirty="0" smtClean="0"/>
              <a:t>Um programa deve ser legível para outros programadores;</a:t>
            </a:r>
          </a:p>
          <a:p>
            <a:pPr lvl="1" algn="just"/>
            <a:r>
              <a:rPr lang="pt-BR" dirty="0" smtClean="0"/>
              <a:t>Escolher identificadores intuitivos, por exemplo</a:t>
            </a:r>
            <a:r>
              <a:rPr lang="pt-BR" dirty="0"/>
              <a:t>, </a:t>
            </a:r>
            <a:r>
              <a:rPr lang="pt-BR" dirty="0" smtClean="0"/>
              <a:t>se </a:t>
            </a:r>
            <a:r>
              <a:rPr lang="pt-BR" dirty="0"/>
              <a:t>uma variável deve armazenar uma soma, um </a:t>
            </a:r>
            <a:r>
              <a:rPr lang="pt-BR" dirty="0" smtClean="0"/>
              <a:t>identificador muito </a:t>
            </a:r>
            <a:r>
              <a:rPr lang="pt-BR" dirty="0"/>
              <a:t>bom para ela será </a:t>
            </a:r>
            <a:r>
              <a:rPr lang="pt-BR" dirty="0" smtClean="0"/>
              <a:t>Soma.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9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 em C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12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6" y="2080655"/>
            <a:ext cx="7458569" cy="26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2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Variável é </a:t>
            </a:r>
            <a:r>
              <a:rPr lang="pt-BR" dirty="0"/>
              <a:t>uma posição de memória cujo conteúdo pode </a:t>
            </a:r>
            <a:r>
              <a:rPr lang="pt-BR" dirty="0" smtClean="0"/>
              <a:t>ser modificado </a:t>
            </a:r>
            <a:r>
              <a:rPr lang="pt-BR" dirty="0"/>
              <a:t>durante a execução de um programa. A referência a uma variável no programa é feita através </a:t>
            </a:r>
            <a:r>
              <a:rPr lang="pt-BR" dirty="0" smtClean="0"/>
              <a:t>do seu </a:t>
            </a:r>
            <a:r>
              <a:rPr lang="pt-BR" i="1" dirty="0" smtClean="0"/>
              <a:t>identificador</a:t>
            </a:r>
            <a:r>
              <a:rPr lang="pt-BR" dirty="0" smtClean="0"/>
              <a:t>. Os </a:t>
            </a:r>
            <a:r>
              <a:rPr lang="pt-BR" dirty="0"/>
              <a:t>valores que podem ser nela armazenados dependem do seu </a:t>
            </a:r>
            <a:r>
              <a:rPr lang="pt-BR" i="1" dirty="0"/>
              <a:t>tipo de dado</a:t>
            </a:r>
            <a:r>
              <a:rPr lang="pt-BR" i="1" dirty="0" smtClean="0"/>
              <a:t>.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Sintaxe: </a:t>
            </a:r>
          </a:p>
          <a:p>
            <a:pPr lvl="1" algn="just"/>
            <a:r>
              <a:rPr lang="pt-BR" dirty="0"/>
              <a:t>t</a:t>
            </a:r>
            <a:r>
              <a:rPr lang="pt-BR" dirty="0" smtClean="0"/>
              <a:t>ipo identificador;</a:t>
            </a:r>
          </a:p>
          <a:p>
            <a:pPr lvl="1" algn="just"/>
            <a:r>
              <a:rPr lang="pt-BR" dirty="0" smtClean="0"/>
              <a:t>int x;</a:t>
            </a:r>
            <a:endParaRPr lang="pt-BR" dirty="0"/>
          </a:p>
          <a:p>
            <a:pPr lvl="1" algn="just"/>
            <a:r>
              <a:rPr lang="pt-BR" dirty="0" smtClean="0"/>
              <a:t>int é o tipo e x é o identificador;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e Inicialização de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Declaração de variável:</a:t>
            </a:r>
          </a:p>
          <a:p>
            <a:pPr lvl="1"/>
            <a:r>
              <a:rPr lang="pt-BR" dirty="0" smtClean="0"/>
              <a:t>int x;</a:t>
            </a:r>
          </a:p>
          <a:p>
            <a:endParaRPr lang="pt-BR" dirty="0" smtClean="0"/>
          </a:p>
          <a:p>
            <a:r>
              <a:rPr lang="pt-BR" dirty="0" smtClean="0"/>
              <a:t>Declaração e inicialização de variável: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nt x = 3;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nt y, x = 3;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nt x=3, y;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Como uma variável, uma constante também é uma posição de memória à qual devem ser </a:t>
            </a:r>
            <a:r>
              <a:rPr lang="pt-BR" dirty="0" smtClean="0"/>
              <a:t>associados um </a:t>
            </a:r>
            <a:r>
              <a:rPr lang="pt-BR" dirty="0"/>
              <a:t>identificador e um tipo de dado.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que caracteriza uma </a:t>
            </a:r>
            <a:r>
              <a:rPr lang="pt-BR" dirty="0" smtClean="0"/>
              <a:t>constante é </a:t>
            </a:r>
            <a:r>
              <a:rPr lang="pt-BR" dirty="0"/>
              <a:t>o fato de que o conteúdo de uma constante não pode ser modificado durante a execução </a:t>
            </a:r>
            <a:r>
              <a:rPr lang="pt-BR" dirty="0" smtClean="0"/>
              <a:t>do programa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Este </a:t>
            </a:r>
            <a:r>
              <a:rPr lang="pt-BR" dirty="0"/>
              <a:t>conteúdo é fixado quando da declaração da constante o que deve ser feito de acordo com </a:t>
            </a:r>
            <a:r>
              <a:rPr lang="pt-BR" dirty="0" smtClean="0"/>
              <a:t>a seguinte </a:t>
            </a:r>
            <a:r>
              <a:rPr lang="pt-BR" dirty="0"/>
              <a:t>sintaxe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lvl="1" algn="just"/>
            <a:r>
              <a:rPr lang="pt-BR" b="1" dirty="0"/>
              <a:t>const Tipo de Dado Identificador = Valor;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32180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São aquelas declaradas dentro de uma função. Exemplo: </a:t>
            </a:r>
          </a:p>
          <a:p>
            <a:endParaRPr lang="pt-BR" dirty="0" smtClean="0"/>
          </a:p>
          <a:p>
            <a:pPr marL="114300" indent="0">
              <a:buNone/>
            </a:pPr>
            <a:r>
              <a:rPr lang="pt-BR" dirty="0"/>
              <a:t>#include &lt;stdio.h</a:t>
            </a:r>
            <a:r>
              <a:rPr lang="pt-BR" dirty="0" smtClean="0"/>
              <a:t>&gt;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void funcao1(void</a:t>
            </a:r>
            <a:r>
              <a:rPr lang="pt-BR" dirty="0" smtClean="0"/>
              <a:t>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void funcao2(void</a:t>
            </a:r>
            <a:r>
              <a:rPr lang="pt-BR" dirty="0" smtClean="0"/>
              <a:t>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funcao1();</a:t>
            </a:r>
          </a:p>
          <a:p>
            <a:pPr marL="114300" indent="0">
              <a:buNone/>
            </a:pPr>
            <a:r>
              <a:rPr lang="pt-BR" dirty="0"/>
              <a:t>	funcao2();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321808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sz="2000" dirty="0"/>
              <a:t>void funcao1(void){</a:t>
            </a:r>
          </a:p>
          <a:p>
            <a:pPr marL="114300" indent="0">
              <a:buNone/>
            </a:pPr>
            <a:r>
              <a:rPr lang="pt-BR" sz="2000" dirty="0"/>
              <a:t>	int i;</a:t>
            </a:r>
          </a:p>
          <a:p>
            <a:pPr marL="114300" indent="0">
              <a:buNone/>
            </a:pPr>
            <a:r>
              <a:rPr lang="pt-BR" sz="2000" dirty="0"/>
              <a:t>	i = 10;</a:t>
            </a:r>
          </a:p>
          <a:p>
            <a:pPr marL="114300" indent="0">
              <a:buNone/>
            </a:pPr>
            <a:r>
              <a:rPr lang="pt-BR" sz="2000" dirty="0"/>
              <a:t>	int j;</a:t>
            </a:r>
          </a:p>
          <a:p>
            <a:pPr marL="114300" indent="0">
              <a:buNone/>
            </a:pPr>
            <a:r>
              <a:rPr lang="pt-BR" sz="2000" dirty="0"/>
              <a:t>	j = 20;</a:t>
            </a:r>
          </a:p>
          <a:p>
            <a:pPr marL="114300" indent="0">
              <a:buNone/>
            </a:pPr>
            <a:r>
              <a:rPr lang="pt-BR" sz="2000" dirty="0"/>
              <a:t>	printf(" \n %d, %d", i, j);</a:t>
            </a:r>
          </a:p>
          <a:p>
            <a:pPr marL="114300" indent="0">
              <a:buNone/>
            </a:pPr>
            <a:r>
              <a:rPr lang="pt-BR" sz="2000" dirty="0" smtClean="0"/>
              <a:t>}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/>
              <a:t>void funcao2(void){</a:t>
            </a:r>
          </a:p>
          <a:p>
            <a:pPr marL="114300" indent="0">
              <a:buNone/>
            </a:pPr>
            <a:r>
              <a:rPr lang="pt-BR" sz="2000" dirty="0"/>
              <a:t>	int i;</a:t>
            </a:r>
          </a:p>
          <a:p>
            <a:pPr marL="114300" indent="0">
              <a:buNone/>
            </a:pPr>
            <a:r>
              <a:rPr lang="pt-BR" sz="2000" dirty="0"/>
              <a:t>	i = 10;</a:t>
            </a:r>
          </a:p>
          <a:p>
            <a:pPr marL="114300" indent="0">
              <a:buNone/>
            </a:pPr>
            <a:r>
              <a:rPr lang="pt-BR" sz="2000" dirty="0"/>
              <a:t>	int j;</a:t>
            </a:r>
          </a:p>
          <a:p>
            <a:pPr marL="114300" indent="0">
              <a:buNone/>
            </a:pPr>
            <a:r>
              <a:rPr lang="pt-BR" sz="2000" dirty="0"/>
              <a:t>	j = 20;</a:t>
            </a:r>
          </a:p>
          <a:p>
            <a:pPr marL="114300" indent="0">
              <a:buNone/>
            </a:pPr>
            <a:r>
              <a:rPr lang="pt-BR" sz="2000" dirty="0"/>
              <a:t>	printf(" \n %d, %d", i, j);</a:t>
            </a:r>
          </a:p>
          <a:p>
            <a:pPr marL="11430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pt-BR" b="1" dirty="0" smtClean="0"/>
              <a:t>Esta declaração está correta?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funcao</a:t>
            </a:r>
            <a:r>
              <a:rPr lang="en-US" dirty="0"/>
              <a:t>(void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funcao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	return 0;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void </a:t>
            </a:r>
            <a:r>
              <a:rPr lang="en-US" dirty="0" err="1"/>
              <a:t>funcao</a:t>
            </a:r>
            <a:r>
              <a:rPr lang="en-US" dirty="0"/>
              <a:t>(void){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pPr marL="114300" indent="0">
              <a:buNone/>
            </a:pPr>
            <a:r>
              <a:rPr lang="en-US" dirty="0"/>
              <a:t>	i = 10;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 marL="114300" indent="0">
              <a:buNone/>
            </a:pPr>
            <a:r>
              <a:rPr lang="en-US" dirty="0"/>
              <a:t>	j = 20;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\n %d, %d", i, j);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3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sz="2400" b="1" dirty="0"/>
              <a:t>Esta declaração está correta</a:t>
            </a:r>
            <a:r>
              <a:rPr lang="pt-BR" sz="2400" b="1" dirty="0" smtClean="0"/>
              <a:t>?</a:t>
            </a:r>
          </a:p>
          <a:p>
            <a:pPr marL="114300" indent="0">
              <a:buNone/>
            </a:pPr>
            <a:endParaRPr lang="pt-BR" sz="2400" dirty="0"/>
          </a:p>
          <a:p>
            <a:pPr marL="11430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funcao</a:t>
            </a:r>
            <a:r>
              <a:rPr lang="en-US" sz="2400" dirty="0"/>
              <a:t>(void</a:t>
            </a:r>
            <a:r>
              <a:rPr lang="en-US" sz="2400" dirty="0" smtClean="0"/>
              <a:t>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funcao</a:t>
            </a:r>
            <a:r>
              <a:rPr lang="en-US" sz="2400" dirty="0"/>
              <a:t>();</a:t>
            </a:r>
          </a:p>
          <a:p>
            <a:pPr marL="114300" indent="0">
              <a:buNone/>
            </a:pPr>
            <a:r>
              <a:rPr lang="en-US" sz="2400" dirty="0"/>
              <a:t>	return 0;</a:t>
            </a:r>
          </a:p>
          <a:p>
            <a:pPr marL="114300" indent="0">
              <a:buNone/>
            </a:pPr>
            <a:r>
              <a:rPr lang="en-US" sz="2400" dirty="0" smtClean="0"/>
              <a:t>}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funcao</a:t>
            </a:r>
            <a:r>
              <a:rPr lang="en-US" sz="2400" dirty="0"/>
              <a:t>(void){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j;</a:t>
            </a:r>
          </a:p>
          <a:p>
            <a:pPr marL="114300" indent="0">
              <a:buNone/>
            </a:pPr>
            <a:r>
              <a:rPr lang="en-US" sz="2400" dirty="0"/>
              <a:t>	i = 10;</a:t>
            </a:r>
          </a:p>
          <a:p>
            <a:pPr marL="114300" indent="0">
              <a:buNone/>
            </a:pPr>
            <a:r>
              <a:rPr lang="en-US" sz="2400" dirty="0"/>
              <a:t>	j = 20;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 \n %d, %d", i, j);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pt-B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7620000" cy="5213176"/>
          </a:xfrm>
        </p:spPr>
        <p:txBody>
          <a:bodyPr>
            <a:normAutofit/>
          </a:bodyPr>
          <a:lstStyle/>
          <a:p>
            <a:pPr algn="just"/>
            <a:r>
              <a:rPr lang="pt-BR" sz="1900" dirty="0" smtClean="0"/>
              <a:t>Utilizar a biblioteca </a:t>
            </a:r>
            <a:r>
              <a:rPr lang="pt-BR" sz="1900" dirty="0"/>
              <a:t>stdio.h para entrar e sair com </a:t>
            </a:r>
            <a:r>
              <a:rPr lang="pt-BR" sz="1900" dirty="0" smtClean="0"/>
              <a:t>dados.</a:t>
            </a:r>
          </a:p>
          <a:p>
            <a:pPr lvl="1" algn="just"/>
            <a:r>
              <a:rPr lang="pt-BR" sz="1900" b="1" dirty="0" smtClean="0"/>
              <a:t>printf(“expressão de controle”, argumentos);</a:t>
            </a:r>
            <a:endParaRPr lang="pt-BR" sz="1900" b="1" dirty="0"/>
          </a:p>
          <a:p>
            <a:pPr algn="just"/>
            <a:r>
              <a:rPr lang="pt-BR" sz="1900" dirty="0" smtClean="0"/>
              <a:t>Exemplo:</a:t>
            </a:r>
          </a:p>
          <a:p>
            <a:pPr marL="114300" indent="0" algn="just">
              <a:buNone/>
            </a:pPr>
            <a:r>
              <a:rPr lang="pt-BR" sz="1800" dirty="0"/>
              <a:t>#include &lt;stdio.h&gt;</a:t>
            </a:r>
          </a:p>
          <a:p>
            <a:pPr marL="114300" indent="0" algn="just">
              <a:buNone/>
            </a:pPr>
            <a:r>
              <a:rPr lang="pt-BR" sz="1800" dirty="0"/>
              <a:t>int main() {</a:t>
            </a:r>
          </a:p>
          <a:p>
            <a:pPr marL="114300" indent="0" algn="just">
              <a:buNone/>
            </a:pPr>
            <a:r>
              <a:rPr lang="pt-BR" sz="1800" dirty="0"/>
              <a:t>	printf(" \n Este é o comando de saída de dados.");</a:t>
            </a:r>
          </a:p>
          <a:p>
            <a:pPr marL="114300" indent="0" algn="just">
              <a:buNone/>
            </a:pPr>
            <a:r>
              <a:rPr lang="pt-BR" sz="1800" dirty="0"/>
              <a:t>	printf(" \n Este é o número dois: %d.", 2);</a:t>
            </a:r>
          </a:p>
          <a:p>
            <a:pPr marL="114300" indent="0" algn="just">
              <a:buNone/>
            </a:pPr>
            <a:r>
              <a:rPr lang="pt-BR" sz="1800" dirty="0"/>
              <a:t>	printf(" \n %s está a %d milhões de milhas \n do sol.", "Vênus", 67);</a:t>
            </a:r>
          </a:p>
          <a:p>
            <a:pPr marL="114300" indent="0" algn="just">
              <a:buNone/>
            </a:pPr>
            <a:r>
              <a:rPr lang="pt-BR" sz="1800" dirty="0"/>
              <a:t>	printf(" \n A letra %c ", 'j');</a:t>
            </a:r>
          </a:p>
          <a:p>
            <a:pPr marL="114300" indent="0" algn="just">
              <a:buNone/>
            </a:pPr>
            <a:r>
              <a:rPr lang="pt-BR" sz="1800" dirty="0"/>
              <a:t>	printf(" \n Pronuncia-se %s.", "jota.");</a:t>
            </a:r>
          </a:p>
          <a:p>
            <a:pPr marL="114300" indent="0" algn="just">
              <a:buNone/>
            </a:pPr>
            <a:r>
              <a:rPr lang="pt-BR" sz="1800" dirty="0"/>
              <a:t>	return 0;</a:t>
            </a:r>
          </a:p>
          <a:p>
            <a:pPr marL="114300" indent="0" algn="just">
              <a:buNone/>
            </a:pPr>
            <a:r>
              <a:rPr lang="pt-BR" sz="18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19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22461"/>
            <a:ext cx="3528392" cy="2190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Abstração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Linguagens de programação de baixo nível</a:t>
            </a:r>
            <a:r>
              <a:rPr lang="pt-BR" dirty="0" smtClean="0"/>
              <a:t>: linguagem de máquina, por exemplo, Assembly.</a:t>
            </a:r>
          </a:p>
          <a:p>
            <a:pPr algn="just"/>
            <a:endParaRPr lang="pt-BR" dirty="0" smtClean="0"/>
          </a:p>
          <a:p>
            <a:pPr algn="just"/>
            <a:r>
              <a:rPr lang="pt-BR" i="1" dirty="0" smtClean="0"/>
              <a:t>Linguagens de programação </a:t>
            </a:r>
            <a:r>
              <a:rPr lang="pt-BR" i="1" dirty="0"/>
              <a:t>de médio nível</a:t>
            </a:r>
            <a:r>
              <a:rPr lang="pt-BR" dirty="0"/>
              <a:t>: </a:t>
            </a:r>
            <a:r>
              <a:rPr lang="pt-BR" dirty="0" smtClean="0"/>
              <a:t>conversão direta </a:t>
            </a:r>
            <a:r>
              <a:rPr lang="pt-BR" dirty="0"/>
              <a:t>para código de </a:t>
            </a:r>
            <a:r>
              <a:rPr lang="pt-BR" dirty="0" smtClean="0"/>
              <a:t>máquina, por exemplo, C.</a:t>
            </a:r>
          </a:p>
          <a:p>
            <a:pPr algn="just"/>
            <a:endParaRPr lang="pt-BR" dirty="0" smtClean="0"/>
          </a:p>
          <a:p>
            <a:pPr algn="just"/>
            <a:r>
              <a:rPr lang="pt-BR" i="1" dirty="0"/>
              <a:t>Linguagem de programação de alto nível</a:t>
            </a:r>
            <a:r>
              <a:rPr lang="pt-BR" dirty="0"/>
              <a:t>: </a:t>
            </a:r>
            <a:r>
              <a:rPr lang="pt-BR" dirty="0" smtClean="0"/>
              <a:t>fácil para o ser </a:t>
            </a:r>
            <a:r>
              <a:rPr lang="pt-BR" dirty="0"/>
              <a:t>humano e </a:t>
            </a:r>
            <a:r>
              <a:rPr lang="pt-BR" dirty="0" smtClean="0"/>
              <a:t>complexo para a máquina, por exemplo, Java.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Tamanho de campos na impressão:</a:t>
            </a:r>
          </a:p>
          <a:p>
            <a:pPr lvl="1"/>
            <a:r>
              <a:rPr lang="pt-BR" dirty="0" smtClean="0"/>
              <a:t>printf(“ \n %2d ” , 350);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arredondamento:</a:t>
            </a:r>
          </a:p>
          <a:p>
            <a:pPr lvl="1"/>
            <a:r>
              <a:rPr lang="pt-BR" dirty="0" smtClean="0"/>
              <a:t>printf(“ \n %4.2f ” , 3456.78 );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alinhamento:</a:t>
            </a:r>
          </a:p>
          <a:p>
            <a:pPr lvl="1"/>
            <a:r>
              <a:rPr lang="pt-BR" dirty="0" smtClean="0"/>
              <a:t>printf(“ \n %10.2f %10.2f </a:t>
            </a:r>
            <a:r>
              <a:rPr lang="pt-BR" dirty="0"/>
              <a:t>%</a:t>
            </a:r>
            <a:r>
              <a:rPr lang="pt-BR" dirty="0" smtClean="0"/>
              <a:t>10.2f ”, 8.0, 15.3, 584.13);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Complemento de zeros a esquerda;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rintf(“ \n %04d ” , 21);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Impressão de caracteres: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rintf(“ %d %c %x %o \n ” , ‘A’, ‘A</a:t>
            </a:r>
            <a:r>
              <a:rPr lang="pt-BR" dirty="0"/>
              <a:t>’, ‘A</a:t>
            </a:r>
            <a:r>
              <a:rPr lang="pt-BR" dirty="0" smtClean="0"/>
              <a:t>’, </a:t>
            </a:r>
            <a:r>
              <a:rPr lang="pt-BR" dirty="0"/>
              <a:t>‘A</a:t>
            </a:r>
            <a:r>
              <a:rPr lang="pt-BR" dirty="0" smtClean="0"/>
              <a:t>’);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int num;</a:t>
            </a:r>
          </a:p>
          <a:p>
            <a:pPr marL="114300" indent="0">
              <a:buNone/>
            </a:pPr>
            <a:r>
              <a:rPr lang="pt-BR" sz="1800" dirty="0"/>
              <a:t>	num = 2;</a:t>
            </a:r>
          </a:p>
          <a:p>
            <a:pPr marL="114300" indent="0">
              <a:buNone/>
            </a:pPr>
            <a:r>
              <a:rPr lang="pt-BR" sz="1800" dirty="0"/>
              <a:t>	printf(" \n Este é o número dois: %d", num);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  <a:endParaRPr lang="pt-BR" sz="1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21</a:t>
            </a:fld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3182754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Exemplos – PARADO AQUI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int evento;</a:t>
            </a:r>
          </a:p>
          <a:p>
            <a:pPr marL="114300" indent="0">
              <a:buNone/>
            </a:pPr>
            <a:r>
              <a:rPr lang="pt-BR" sz="1800" dirty="0"/>
              <a:t>	char corrida;</a:t>
            </a:r>
          </a:p>
          <a:p>
            <a:pPr marL="114300" indent="0">
              <a:buNone/>
            </a:pPr>
            <a:r>
              <a:rPr lang="pt-BR" sz="1800" dirty="0"/>
              <a:t>	float tempo;</a:t>
            </a:r>
          </a:p>
          <a:p>
            <a:pPr marL="114300" indent="0">
              <a:buNone/>
            </a:pPr>
            <a:r>
              <a:rPr lang="pt-BR" sz="1800" dirty="0"/>
              <a:t>	evento = 5;</a:t>
            </a:r>
          </a:p>
          <a:p>
            <a:pPr marL="114300" indent="0">
              <a:buNone/>
            </a:pPr>
            <a:r>
              <a:rPr lang="pt-BR" sz="1800" dirty="0"/>
              <a:t>	corrida = 'c';</a:t>
            </a:r>
          </a:p>
          <a:p>
            <a:pPr marL="114300" indent="0">
              <a:buNone/>
            </a:pPr>
            <a:r>
              <a:rPr lang="pt-BR" sz="1800" dirty="0"/>
              <a:t>	tempo = 27.25;</a:t>
            </a:r>
          </a:p>
          <a:p>
            <a:pPr marL="114300" indent="0">
              <a:buNone/>
            </a:pPr>
            <a:r>
              <a:rPr lang="pt-BR" sz="1800" dirty="0"/>
              <a:t>	printf(" \n O tempo vitorioso na eliminatória %c", corrida);</a:t>
            </a:r>
          </a:p>
          <a:p>
            <a:pPr marL="114300" indent="0">
              <a:buNone/>
            </a:pPr>
            <a:r>
              <a:rPr lang="pt-BR" sz="1800" dirty="0"/>
              <a:t>	printf(" \n da competicao %d foi %.2f.", evento, tempo);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  <a:endParaRPr lang="pt-BR" sz="1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22</a:t>
            </a:fld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4154737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unsigned int j=65000;</a:t>
            </a:r>
          </a:p>
          <a:p>
            <a:pPr marL="114300" indent="0">
              <a:buNone/>
            </a:pPr>
            <a:r>
              <a:rPr lang="pt-BR" sz="1800" dirty="0"/>
              <a:t>	int i=j;</a:t>
            </a:r>
          </a:p>
          <a:p>
            <a:pPr marL="114300" indent="0">
              <a:buNone/>
            </a:pPr>
            <a:r>
              <a:rPr lang="pt-BR" sz="1800" dirty="0"/>
              <a:t>	printf(" \n %d %u \n", i, j);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23</a:t>
            </a:fld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62" y="4293096"/>
            <a:ext cx="2531818" cy="202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int reajuste = 10;</a:t>
            </a:r>
          </a:p>
          <a:p>
            <a:pPr marL="114300" indent="0">
              <a:buNone/>
            </a:pPr>
            <a:r>
              <a:rPr lang="pt-BR" sz="1800" dirty="0"/>
              <a:t>	printf(" \n O reajuste foi de %d%%. \n",  reajuste);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24</a:t>
            </a:fld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2808312" cy="1389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printf(" \n Os alunos são %2d. \n", 350);</a:t>
            </a:r>
          </a:p>
          <a:p>
            <a:pPr marL="114300" indent="0">
              <a:buNone/>
            </a:pPr>
            <a:r>
              <a:rPr lang="pt-BR" sz="1800" dirty="0"/>
              <a:t>	printf(" \n Os alunos são %4d. \n", 350);</a:t>
            </a:r>
          </a:p>
          <a:p>
            <a:pPr marL="114300" indent="0">
              <a:buNone/>
            </a:pPr>
            <a:r>
              <a:rPr lang="pt-BR" sz="1800" dirty="0"/>
              <a:t>	printf(" \n Os alunos são %6d. \n", 350);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  <a:endParaRPr lang="pt-BR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25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2736304" cy="2077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formatação das funções de entrada e saída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94084"/>
              </p:ext>
            </p:extLst>
          </p:nvPr>
        </p:nvGraphicFramePr>
        <p:xfrm>
          <a:off x="457200" y="189164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1728192"/>
                <a:gridCol w="720080"/>
                <a:gridCol w="45853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Nova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Caractere simples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Retrocesso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Notação cientifica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</a:t>
                      </a:r>
                      <a:r>
                        <a:rPr lang="pt-BR" baseline="0" dirty="0" smtClean="0"/>
                        <a:t> flutuante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Octal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Salta formulário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Cadeia de caracteres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Decimal sem sinal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Hexadecimal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100" dirty="0"/>
              <a:t>Utilizar a biblioteca stdio.h para entrar e sair com dados.</a:t>
            </a:r>
          </a:p>
          <a:p>
            <a:pPr lvl="1" algn="just"/>
            <a:r>
              <a:rPr lang="pt-BR" sz="2100" b="1" dirty="0" smtClean="0"/>
              <a:t>scanf(“</a:t>
            </a:r>
            <a:r>
              <a:rPr lang="pt-BR" sz="2100" b="1" dirty="0"/>
              <a:t>expressão de controle”, argumentos</a:t>
            </a:r>
            <a:r>
              <a:rPr lang="pt-BR" sz="2100" b="1" dirty="0" smtClean="0"/>
              <a:t>);</a:t>
            </a:r>
          </a:p>
          <a:p>
            <a:pPr lvl="1" algn="just"/>
            <a:r>
              <a:rPr lang="pt-BR" sz="2100" b="1" dirty="0"/>
              <a:t>scanf</a:t>
            </a:r>
            <a:r>
              <a:rPr lang="pt-BR" sz="2100" b="1" dirty="0" smtClean="0"/>
              <a:t>(“ %_ ”, &amp;);</a:t>
            </a:r>
          </a:p>
          <a:p>
            <a:pPr lvl="1" algn="just"/>
            <a:endParaRPr lang="pt-BR" sz="2100" dirty="0"/>
          </a:p>
          <a:p>
            <a:pPr algn="just"/>
            <a:r>
              <a:rPr lang="pt-BR" sz="2100" dirty="0" smtClean="0"/>
              <a:t>Argumentos: deve consistir nos endereços das variáveis. A linguagem C oferece um operador para tipos básicos chamado </a:t>
            </a:r>
            <a:r>
              <a:rPr lang="pt-BR" sz="2100" b="1" dirty="0" smtClean="0"/>
              <a:t>operador de endereço </a:t>
            </a:r>
            <a:r>
              <a:rPr lang="pt-BR" sz="2100" dirty="0" smtClean="0"/>
              <a:t>e referenciado pelo símbolo </a:t>
            </a:r>
            <a:r>
              <a:rPr lang="pt-BR" sz="2100" b="1" dirty="0" smtClean="0"/>
              <a:t>&amp;</a:t>
            </a:r>
            <a:r>
              <a:rPr lang="pt-BR" sz="2100" dirty="0" smtClean="0"/>
              <a:t> que retorna o endereço do operando.</a:t>
            </a:r>
          </a:p>
          <a:p>
            <a:pPr algn="just"/>
            <a:endParaRPr lang="pt-BR" sz="2100" dirty="0"/>
          </a:p>
          <a:p>
            <a:pPr marL="777240" lvl="2" indent="0" algn="just">
              <a:buNone/>
            </a:pPr>
            <a:r>
              <a:rPr lang="pt-BR" sz="2100" dirty="0"/>
              <a:t>int num;</a:t>
            </a:r>
          </a:p>
          <a:p>
            <a:pPr marL="777240" lvl="2" indent="0" algn="just">
              <a:buNone/>
            </a:pPr>
            <a:r>
              <a:rPr lang="pt-BR" sz="2100" dirty="0" smtClean="0"/>
              <a:t>scanf</a:t>
            </a:r>
            <a:r>
              <a:rPr lang="pt-BR" sz="2100" dirty="0"/>
              <a:t>(“ %d ” , &amp;num);</a:t>
            </a:r>
          </a:p>
          <a:p>
            <a:pPr algn="just"/>
            <a:endParaRPr lang="pt-BR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endereço de memória é visto como um número inteiro sem sinal, por isso usamos %u;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saída deste programa varia conforme a máquina e a memória do equipamento, um exemplo é: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Valor = 2</a:t>
            </a:r>
          </a:p>
          <a:p>
            <a:pPr algn="just"/>
            <a:r>
              <a:rPr lang="pt-BR" dirty="0" smtClean="0"/>
              <a:t>Endereço = 1370</a:t>
            </a:r>
          </a:p>
          <a:p>
            <a:pPr algn="just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sz="1800" dirty="0"/>
              <a:t>#include &lt;stdio.h&gt;</a:t>
            </a:r>
          </a:p>
          <a:p>
            <a:pPr marL="114300" indent="0" algn="just">
              <a:buNone/>
            </a:pPr>
            <a:r>
              <a:rPr lang="pt-BR" sz="1800" dirty="0"/>
              <a:t>int main() {</a:t>
            </a:r>
          </a:p>
          <a:p>
            <a:pPr marL="114300" indent="0" algn="just">
              <a:buNone/>
            </a:pPr>
            <a:r>
              <a:rPr lang="pt-BR" sz="1800" dirty="0"/>
              <a:t>	float anos, dias;</a:t>
            </a:r>
          </a:p>
          <a:p>
            <a:pPr marL="114300" indent="0" algn="just">
              <a:buNone/>
            </a:pPr>
            <a:r>
              <a:rPr lang="pt-BR" sz="1800" dirty="0"/>
              <a:t>	printf(" \n Digite sua idade em anos: ");</a:t>
            </a:r>
          </a:p>
          <a:p>
            <a:pPr marL="114300" indent="0" algn="just">
              <a:buNone/>
            </a:pPr>
            <a:r>
              <a:rPr lang="pt-BR" sz="1800" dirty="0"/>
              <a:t>	fflush(stdout);</a:t>
            </a:r>
          </a:p>
          <a:p>
            <a:pPr marL="114300" indent="0" algn="just">
              <a:buNone/>
            </a:pPr>
            <a:r>
              <a:rPr lang="pt-BR" sz="1800" dirty="0"/>
              <a:t>	scanf("%f", &amp;anos);</a:t>
            </a:r>
          </a:p>
          <a:p>
            <a:pPr marL="114300" indent="0" algn="just">
              <a:buNone/>
            </a:pPr>
            <a:r>
              <a:rPr lang="pt-BR" sz="1800" dirty="0"/>
              <a:t>	dias = anos * 365;</a:t>
            </a:r>
          </a:p>
          <a:p>
            <a:pPr marL="114300" indent="0" algn="just">
              <a:buNone/>
            </a:pPr>
            <a:r>
              <a:rPr lang="pt-BR" sz="1800" dirty="0"/>
              <a:t>	printf(" \n Sua idade em dias é: %.0f ", dias);</a:t>
            </a:r>
          </a:p>
          <a:p>
            <a:pPr marL="114300" indent="0" algn="just">
              <a:buNone/>
            </a:pPr>
            <a:r>
              <a:rPr lang="pt-BR" sz="1800" dirty="0"/>
              <a:t>	return 0;</a:t>
            </a:r>
          </a:p>
          <a:p>
            <a:pPr marL="114300" indent="0" algn="just">
              <a:buNone/>
            </a:pP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29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3384376" cy="1734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 de Linguagens de Programação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784"/>
            <a:ext cx="7620000" cy="4800600"/>
          </a:xfrm>
        </p:spPr>
        <p:txBody>
          <a:bodyPr/>
          <a:lstStyle/>
          <a:p>
            <a:pPr algn="just"/>
            <a:r>
              <a:rPr lang="pt-BR" dirty="0"/>
              <a:t>Um paradigma de programação fornece e determina a visão que o programador possui sobre a estruturação e execução do </a:t>
            </a:r>
            <a:r>
              <a:rPr lang="pt-BR" dirty="0" smtClean="0"/>
              <a:t>programa. Os </a:t>
            </a:r>
            <a:r>
              <a:rPr lang="pt-BR" dirty="0"/>
              <a:t>principais paradigmas de linguagens de programação </a:t>
            </a:r>
            <a:r>
              <a:rPr lang="pt-BR" dirty="0" smtClean="0"/>
              <a:t>são:</a:t>
            </a:r>
            <a:endParaRPr lang="pt-BR" dirty="0"/>
          </a:p>
          <a:p>
            <a:pPr lvl="1"/>
            <a:r>
              <a:rPr lang="pt-BR" dirty="0" smtClean="0"/>
              <a:t>Linguagem Funcional</a:t>
            </a:r>
            <a:r>
              <a:rPr lang="pt-BR" dirty="0"/>
              <a:t>: trata a computação como uma avaliação de funções </a:t>
            </a:r>
            <a:r>
              <a:rPr lang="pt-BR" dirty="0" smtClean="0"/>
              <a:t>matemáticas, por exemplo, LISP.</a:t>
            </a:r>
            <a:endParaRPr lang="pt-BR" dirty="0"/>
          </a:p>
          <a:p>
            <a:pPr lvl="1"/>
            <a:r>
              <a:rPr lang="pt-BR" dirty="0" smtClean="0"/>
              <a:t>Programação Lógica</a:t>
            </a:r>
            <a:r>
              <a:rPr lang="pt-BR" dirty="0"/>
              <a:t>: faz uso da lógica </a:t>
            </a:r>
            <a:r>
              <a:rPr lang="pt-BR" dirty="0" smtClean="0"/>
              <a:t>matemática, por exemplo, PROLOG.</a:t>
            </a:r>
            <a:endParaRPr lang="pt-BR" dirty="0"/>
          </a:p>
          <a:p>
            <a:pPr lvl="1"/>
            <a:r>
              <a:rPr lang="pt-BR" dirty="0" smtClean="0"/>
              <a:t>Programação Imperativa:</a:t>
            </a:r>
            <a:endParaRPr lang="pt-BR" dirty="0"/>
          </a:p>
          <a:p>
            <a:pPr lvl="2"/>
            <a:r>
              <a:rPr lang="pt-BR" dirty="0" smtClean="0"/>
              <a:t>Programação Estruturada: ou programação modular, por exemplo, PASCAL.</a:t>
            </a:r>
            <a:endParaRPr lang="pt-BR" dirty="0"/>
          </a:p>
          <a:p>
            <a:pPr lvl="2"/>
            <a:r>
              <a:rPr lang="pt-BR" dirty="0" smtClean="0"/>
              <a:t>Orientação </a:t>
            </a:r>
            <a:r>
              <a:rPr lang="pt-BR" dirty="0"/>
              <a:t>a </a:t>
            </a:r>
            <a:r>
              <a:rPr lang="pt-BR" dirty="0" smtClean="0"/>
              <a:t>Objetos</a:t>
            </a:r>
            <a:r>
              <a:rPr lang="pt-BR" dirty="0"/>
              <a:t>: abstração de conceitos do mundo </a:t>
            </a:r>
            <a:r>
              <a:rPr lang="pt-BR" dirty="0" smtClean="0"/>
              <a:t>real, por exemplo, JAVA.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sz="1600" dirty="0"/>
              <a:t>#include &lt;stdio.h&gt;</a:t>
            </a:r>
          </a:p>
          <a:p>
            <a:pPr marL="114300" indent="0" algn="just">
              <a:buNone/>
            </a:pPr>
            <a:r>
              <a:rPr lang="pt-BR" sz="1600" dirty="0"/>
              <a:t>int main() {</a:t>
            </a:r>
          </a:p>
          <a:p>
            <a:pPr marL="114300" indent="0" algn="just">
              <a:buNone/>
            </a:pPr>
            <a:r>
              <a:rPr lang="pt-BR" sz="1600" dirty="0"/>
              <a:t>	char a;</a:t>
            </a:r>
          </a:p>
          <a:p>
            <a:pPr marL="114300" indent="0" algn="just">
              <a:buNone/>
            </a:pPr>
            <a:r>
              <a:rPr lang="pt-BR" sz="1600" dirty="0"/>
              <a:t>	printf(" \n Digite um caractere e veja-o em decimal, octal e hexadecimal: ");</a:t>
            </a:r>
          </a:p>
          <a:p>
            <a:pPr marL="114300" indent="0" algn="just">
              <a:buNone/>
            </a:pPr>
            <a:r>
              <a:rPr lang="pt-BR" sz="1600" dirty="0"/>
              <a:t>	fflush(stdout);</a:t>
            </a:r>
          </a:p>
          <a:p>
            <a:pPr marL="114300" indent="0" algn="just">
              <a:buNone/>
            </a:pPr>
            <a:r>
              <a:rPr lang="pt-BR" sz="1600" dirty="0"/>
              <a:t>	scanf("%c",&amp;a);</a:t>
            </a:r>
          </a:p>
          <a:p>
            <a:pPr marL="114300" indent="0" algn="just">
              <a:buNone/>
            </a:pPr>
            <a:r>
              <a:rPr lang="pt-BR" sz="1600" dirty="0"/>
              <a:t>	printf("\n %c em decimal = %d, octal = %o e hexadecimal = %x \n", a, a, a, a);</a:t>
            </a:r>
          </a:p>
          <a:p>
            <a:pPr marL="114300" indent="0" algn="just">
              <a:buNone/>
            </a:pPr>
            <a:r>
              <a:rPr lang="pt-BR" sz="1600" dirty="0"/>
              <a:t>	return 0;</a:t>
            </a:r>
          </a:p>
          <a:p>
            <a:pPr marL="114300" indent="0" algn="just">
              <a:buNone/>
            </a:pPr>
            <a:r>
              <a:rPr lang="pt-BR" sz="1600" dirty="0"/>
              <a:t>}</a:t>
            </a:r>
            <a:endParaRPr lang="pt-B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30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5710127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11430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("%4.2f \n", 3456.78);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("%3.2f \n", 3456.78);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("%3.1f \n", 3456.78);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("%10.3f \n", 3456.78);</a:t>
            </a:r>
          </a:p>
          <a:p>
            <a:pPr marL="114300" indent="0">
              <a:buNone/>
            </a:pPr>
            <a:r>
              <a:rPr lang="en-US" sz="2000" dirty="0"/>
              <a:t>	return 0;</a:t>
            </a:r>
          </a:p>
          <a:p>
            <a:pPr marL="11430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31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7"/>
            <a:ext cx="2232248" cy="1936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printf("%.2f %2f %2f \n", 8.0, 15.3, 584.13);</a:t>
            </a:r>
          </a:p>
          <a:p>
            <a:pPr marL="114300" indent="0">
              <a:buNone/>
            </a:pPr>
            <a:r>
              <a:rPr lang="pt-BR" dirty="0"/>
              <a:t>	printf("%.2f %2f %2f \n", 834.0, 1500.55, 4890.21);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32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93096"/>
            <a:ext cx="5228629" cy="1942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printf("-%10.2f -%10.2f  -%10.2f  \n", 8.0, 15.3, 584.13);</a:t>
            </a:r>
          </a:p>
          <a:p>
            <a:pPr marL="114300" indent="0">
              <a:buNone/>
            </a:pPr>
            <a:r>
              <a:rPr lang="pt-BR" dirty="0"/>
              <a:t>	printf("-%10.2f -%10.2f  -%10.2f  \n", 834.0, 1500.55, 4890.21);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33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5112568" cy="1617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atribuição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Operador de atribuição em C é o sinal de igual =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Ao contrário de outras linguagens, o operador de atribuição pode ser utilizado em expressões que também envolvem outros operadores.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6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87200"/>
              </p:ext>
            </p:extLst>
          </p:nvPr>
        </p:nvGraphicFramePr>
        <p:xfrm>
          <a:off x="2987824" y="1974448"/>
          <a:ext cx="25306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+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-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Subtração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Multiplicação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/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Divisão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%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Resto da divisão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++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Incremento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--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decremento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operadores aritméticos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70423"/>
              </p:ext>
            </p:extLst>
          </p:nvPr>
        </p:nvGraphicFramePr>
        <p:xfrm>
          <a:off x="1835696" y="2348880"/>
          <a:ext cx="34563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91"/>
                <a:gridCol w="1605293"/>
              </a:tblGrid>
              <a:tr h="370840"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x = x + k;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x + = k;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x = x – k;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x - = k;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x = x * k ;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x * = k;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x = x / k;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x / = k;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x = x % k;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x % = k;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884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000" dirty="0"/>
              <a:t>#include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int ftemp, ctemp;</a:t>
            </a:r>
          </a:p>
          <a:p>
            <a:pPr marL="114300" indent="0">
              <a:buNone/>
            </a:pPr>
            <a:r>
              <a:rPr lang="pt-BR" sz="2000" dirty="0"/>
              <a:t>	printf(" \n Digite a temperatura em graus fahrenheit: ");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scanf("%d", &amp;ftemp);</a:t>
            </a:r>
          </a:p>
          <a:p>
            <a:pPr marL="114300" indent="0">
              <a:buNone/>
            </a:pPr>
            <a:r>
              <a:rPr lang="pt-BR" sz="2000" dirty="0"/>
              <a:t>	ctemp=(ftemp-32)*5/9;</a:t>
            </a:r>
          </a:p>
          <a:p>
            <a:pPr marL="114300" indent="0">
              <a:buNone/>
            </a:pPr>
            <a:r>
              <a:rPr lang="pt-BR" sz="2000" dirty="0"/>
              <a:t>	printf(" \n Temperatura em graus celsius é: %d", ctemp);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37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38" y="764704"/>
            <a:ext cx="4443420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816"/>
            <a:ext cx="7620000" cy="4296544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/>
              <a:t>#include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int ftemp;</a:t>
            </a:r>
          </a:p>
          <a:p>
            <a:pPr marL="114300" indent="0">
              <a:buNone/>
            </a:pPr>
            <a:r>
              <a:rPr lang="pt-BR" sz="2000" dirty="0"/>
              <a:t>	printf(" \n Digite temperatura em graus fahrenheit: ");</a:t>
            </a:r>
          </a:p>
          <a:p>
            <a:pPr marL="114300" indent="0">
              <a:buNone/>
            </a:pPr>
            <a:r>
              <a:rPr lang="pt-BR" sz="2000" dirty="0"/>
              <a:t>	scanf("%d", &amp;ftemp);</a:t>
            </a:r>
          </a:p>
          <a:p>
            <a:pPr marL="114300" indent="0">
              <a:buNone/>
            </a:pPr>
            <a:r>
              <a:rPr lang="pt-BR" sz="2000" dirty="0"/>
              <a:t>	printf(" \n A temperatura em graus celsius é: %d", (ftemp-32)* 5/9);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/>
              <a:t>}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38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30" y="1376772"/>
            <a:ext cx="4459960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077200" cy="52578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sz="2000" dirty="0"/>
              <a:t>#include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int x, r;</a:t>
            </a:r>
          </a:p>
          <a:p>
            <a:pPr marL="114300" indent="0">
              <a:buNone/>
            </a:pPr>
            <a:r>
              <a:rPr lang="pt-BR" sz="2000" dirty="0"/>
              <a:t>	printf(" \n Digite um número com até 4 algarismos \n");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scanf("%d", &amp;x);</a:t>
            </a:r>
          </a:p>
          <a:p>
            <a:pPr marL="114300" indent="0">
              <a:buNone/>
            </a:pPr>
            <a:r>
              <a:rPr lang="pt-BR" sz="2000" dirty="0"/>
              <a:t>	r = 19998 + x;</a:t>
            </a:r>
          </a:p>
          <a:p>
            <a:pPr marL="114300" indent="0">
              <a:buNone/>
            </a:pPr>
            <a:r>
              <a:rPr lang="pt-BR" sz="2000" dirty="0"/>
              <a:t>	printf(" \n O resultado da nossa conta será: %d \n", r);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printf(" \n Digite o segundo número (4 algarismos) \n");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scanf("%d", &amp;x);</a:t>
            </a:r>
          </a:p>
          <a:p>
            <a:pPr marL="114300" indent="0">
              <a:buNone/>
            </a:pPr>
            <a:r>
              <a:rPr lang="pt-BR" sz="2000" dirty="0"/>
              <a:t>	printf(" \n O meu número é: %d \n", 9999-x);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printf(" \n O digite o quarto número (4 algarismos) \n");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scanf("%d", &amp;x);</a:t>
            </a:r>
          </a:p>
          <a:p>
            <a:pPr marL="114300" indent="0">
              <a:buNone/>
            </a:pPr>
            <a:r>
              <a:rPr lang="pt-BR" sz="2000" dirty="0"/>
              <a:t>	printf(" \n O meu número é %d \n", 9999-x);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/>
              <a:t>}</a:t>
            </a:r>
            <a:endParaRPr lang="pt-B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39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88" y="3573016"/>
            <a:ext cx="3009900" cy="3114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Interpretação X Compilação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 smtClean="0"/>
              <a:t>Um programa é uma forma de comunicação com o computador e, sabemos que, a única linguagem que o computador entende, é a linguagem de máquina.</a:t>
            </a:r>
          </a:p>
          <a:p>
            <a:pPr algn="just"/>
            <a:r>
              <a:rPr lang="pt-BR" dirty="0" smtClean="0"/>
              <a:t>Assim, todos os programas devem estar em linguagem de máquina e, para isso, eles devem ser traduzidos. A tradução tem duas categorias: interpretação e compilação.</a:t>
            </a:r>
          </a:p>
          <a:p>
            <a:pPr algn="just"/>
            <a:r>
              <a:rPr lang="pt-BR" dirty="0"/>
              <a:t>A criação de um programa consiste na conversão do código fonte para códigos de linguagem de máquina. Esta “transformação” pode ocorrer antes ou durante a execução.</a:t>
            </a:r>
          </a:p>
          <a:p>
            <a:pPr algn="just"/>
            <a:r>
              <a:rPr lang="pt-BR" dirty="0"/>
              <a:t>Caso ocorra antes da execução o processo é chamado de compilação – normalmente gera um arquivo executável.</a:t>
            </a:r>
          </a:p>
          <a:p>
            <a:pPr algn="just"/>
            <a:r>
              <a:rPr lang="pt-BR" dirty="0"/>
              <a:t>Caso ocorra durante a execução o processo é chamado de interpretação – HTML é um bom exemplo de linguagem interpretada</a:t>
            </a:r>
            <a:r>
              <a:rPr lang="pt-BR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9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60718"/>
              </p:ext>
            </p:extLst>
          </p:nvPr>
        </p:nvGraphicFramePr>
        <p:xfrm>
          <a:off x="2339752" y="2060848"/>
          <a:ext cx="397078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024336"/>
              </a:tblGrid>
              <a:tr h="370840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&gt;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Maior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Menor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&gt;=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Maior ou igual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Menor ou igual que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==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Igual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!=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Diferente</a:t>
                      </a:r>
                      <a:r>
                        <a:rPr lang="pt-BR" sz="2000" baseline="0" dirty="0" smtClean="0"/>
                        <a:t> 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8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 Operadores relacionais</a:t>
            </a:r>
            <a:endParaRPr lang="pt-B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100" b="1" dirty="0"/>
              <a:t>x &gt; y </a:t>
            </a:r>
          </a:p>
          <a:p>
            <a:pPr lvl="1"/>
            <a:r>
              <a:rPr lang="pt-BR" sz="2100" dirty="0"/>
              <a:t>Suponha x = 5 e y = 3. </a:t>
            </a:r>
            <a:endParaRPr lang="pt-BR" sz="2100" dirty="0" smtClean="0"/>
          </a:p>
          <a:p>
            <a:pPr lvl="1"/>
            <a:r>
              <a:rPr lang="pt-BR" sz="2100" dirty="0" smtClean="0"/>
              <a:t>5 </a:t>
            </a:r>
            <a:r>
              <a:rPr lang="pt-BR" sz="2100" dirty="0"/>
              <a:t>&gt; 3 (5 é maior que 3? Sim, verdade)</a:t>
            </a:r>
          </a:p>
          <a:p>
            <a:pPr lvl="1"/>
            <a:r>
              <a:rPr lang="pt-BR" sz="2100" dirty="0"/>
              <a:t>Suponha x = 3 e y = 5. </a:t>
            </a:r>
            <a:endParaRPr lang="pt-BR" sz="2100" dirty="0" smtClean="0"/>
          </a:p>
          <a:p>
            <a:pPr lvl="1"/>
            <a:r>
              <a:rPr lang="pt-BR" sz="2100" dirty="0" smtClean="0"/>
              <a:t>3 </a:t>
            </a:r>
            <a:r>
              <a:rPr lang="pt-BR" sz="2100" dirty="0"/>
              <a:t>&gt; 5 (3 é maior que 5? Não, falso</a:t>
            </a:r>
            <a:r>
              <a:rPr lang="pt-BR" sz="2100" dirty="0" smtClean="0"/>
              <a:t>)</a:t>
            </a:r>
          </a:p>
          <a:p>
            <a:endParaRPr lang="pt-BR" sz="2100" dirty="0"/>
          </a:p>
          <a:p>
            <a:r>
              <a:rPr lang="pt-BR" sz="2100" b="1" dirty="0"/>
              <a:t>x </a:t>
            </a:r>
            <a:r>
              <a:rPr lang="pt-BR" sz="2100" b="1" dirty="0" smtClean="0"/>
              <a:t>&lt; </a:t>
            </a:r>
            <a:r>
              <a:rPr lang="pt-BR" sz="2100" b="1" dirty="0"/>
              <a:t>y </a:t>
            </a:r>
            <a:endParaRPr lang="pt-BR" sz="2100" b="1" dirty="0" smtClean="0"/>
          </a:p>
          <a:p>
            <a:pPr lvl="1"/>
            <a:r>
              <a:rPr lang="pt-BR" sz="2100" dirty="0" smtClean="0"/>
              <a:t>Suponha </a:t>
            </a:r>
            <a:r>
              <a:rPr lang="pt-BR" sz="2100" dirty="0"/>
              <a:t>x = 5 e y = 3. </a:t>
            </a:r>
            <a:endParaRPr lang="pt-BR" sz="2100" dirty="0" smtClean="0"/>
          </a:p>
          <a:p>
            <a:pPr lvl="1"/>
            <a:r>
              <a:rPr lang="pt-BR" sz="2100" dirty="0" smtClean="0"/>
              <a:t>5 &lt; </a:t>
            </a:r>
            <a:r>
              <a:rPr lang="pt-BR" sz="2100" dirty="0"/>
              <a:t>3 (5 é </a:t>
            </a:r>
            <a:r>
              <a:rPr lang="pt-BR" sz="2100" dirty="0" smtClean="0"/>
              <a:t>menor que </a:t>
            </a:r>
            <a:r>
              <a:rPr lang="pt-BR" sz="2100" dirty="0"/>
              <a:t>3? </a:t>
            </a:r>
            <a:r>
              <a:rPr lang="pt-BR" sz="2100" dirty="0" smtClean="0"/>
              <a:t>Não, Falso)</a:t>
            </a:r>
            <a:endParaRPr lang="pt-BR" sz="2100" dirty="0"/>
          </a:p>
          <a:p>
            <a:pPr lvl="1"/>
            <a:r>
              <a:rPr lang="pt-BR" sz="2100" dirty="0"/>
              <a:t>Suponha x = 3 e y = 5. </a:t>
            </a:r>
            <a:endParaRPr lang="pt-BR" sz="2100" dirty="0" smtClean="0"/>
          </a:p>
          <a:p>
            <a:pPr lvl="1"/>
            <a:r>
              <a:rPr lang="pt-BR" sz="2100" dirty="0" smtClean="0"/>
              <a:t>3 &lt; </a:t>
            </a:r>
            <a:r>
              <a:rPr lang="pt-BR" sz="2100" dirty="0"/>
              <a:t>5 (3 é </a:t>
            </a:r>
            <a:r>
              <a:rPr lang="pt-BR" sz="2100" dirty="0" smtClean="0"/>
              <a:t>menor que </a:t>
            </a:r>
            <a:r>
              <a:rPr lang="pt-BR" sz="2100" dirty="0"/>
              <a:t>5? </a:t>
            </a:r>
            <a:r>
              <a:rPr lang="pt-BR" sz="2100" dirty="0" smtClean="0"/>
              <a:t>Sim, verdadeiro)</a:t>
            </a:r>
            <a:endParaRPr lang="pt-BR" sz="21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424936" cy="56612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000" dirty="0"/>
              <a:t>#include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int verdadeiro, falso;</a:t>
            </a:r>
          </a:p>
          <a:p>
            <a:pPr marL="114300" indent="0">
              <a:buNone/>
            </a:pPr>
            <a:r>
              <a:rPr lang="pt-BR" sz="2000" dirty="0"/>
              <a:t>	verdadeiro = (15&lt;20);</a:t>
            </a:r>
          </a:p>
          <a:p>
            <a:pPr marL="114300" indent="0">
              <a:buNone/>
            </a:pPr>
            <a:r>
              <a:rPr lang="pt-BR" sz="2000" dirty="0"/>
              <a:t>	falso = (15 == 20);</a:t>
            </a:r>
          </a:p>
          <a:p>
            <a:pPr marL="114300" indent="0">
              <a:buNone/>
            </a:pPr>
            <a:r>
              <a:rPr lang="pt-BR" sz="2000" dirty="0"/>
              <a:t>	printf("verdadeiro = %d, falso = %d \n", verdadeiro, falso);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 smtClean="0"/>
              <a:t>}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42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816424" cy="1519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6984776" cy="56612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000" dirty="0" smtClean="0"/>
              <a:t>#</a:t>
            </a:r>
            <a:r>
              <a:rPr lang="pt-BR" sz="2000" dirty="0"/>
              <a:t>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int veloc;</a:t>
            </a:r>
          </a:p>
          <a:p>
            <a:pPr marL="114300" indent="0">
              <a:buNone/>
            </a:pPr>
            <a:r>
              <a:rPr lang="pt-BR" sz="2000" dirty="0"/>
              <a:t>	printf(" \n 1 = sim; 0 = não \n ");</a:t>
            </a:r>
          </a:p>
          <a:p>
            <a:pPr marL="114300" indent="0">
              <a:buNone/>
            </a:pPr>
            <a:r>
              <a:rPr lang="pt-BR" sz="2000" dirty="0"/>
              <a:t>	veloc = 75;</a:t>
            </a:r>
          </a:p>
          <a:p>
            <a:pPr marL="114300" indent="0">
              <a:buNone/>
            </a:pPr>
            <a:r>
              <a:rPr lang="pt-BR" sz="2000" dirty="0"/>
              <a:t>	printf("\n A velocidade é igual a 55? %d", veloc==55);</a:t>
            </a:r>
          </a:p>
          <a:p>
            <a:pPr marL="114300" indent="0">
              <a:buNone/>
            </a:pPr>
            <a:r>
              <a:rPr lang="pt-BR" sz="2000" dirty="0"/>
              <a:t>	veloc = 55;</a:t>
            </a:r>
          </a:p>
          <a:p>
            <a:pPr marL="114300" indent="0">
              <a:buNone/>
            </a:pPr>
            <a:r>
              <a:rPr lang="pt-BR" sz="2000" dirty="0"/>
              <a:t>	printf("\n A velocidade é igual a 55? %d", veloc==55);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/>
              <a:t>}</a:t>
            </a:r>
            <a:endParaRPr lang="pt-BR" sz="2000" dirty="0" smtClean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43</a:t>
            </a:fld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93096"/>
            <a:ext cx="3937870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865639"/>
              </p:ext>
            </p:extLst>
          </p:nvPr>
        </p:nvGraphicFramePr>
        <p:xfrm>
          <a:off x="457200" y="1600200"/>
          <a:ext cx="3250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28"/>
                <a:gridCol w="21945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 – 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</a:t>
                      </a:r>
                      <a:r>
                        <a:rPr lang="pt-BR" baseline="0" dirty="0" smtClean="0"/>
                        <a:t> – ou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Not – não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44</a:t>
            </a:fld>
            <a:endParaRPr lang="pt-BR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767145"/>
              </p:ext>
            </p:extLst>
          </p:nvPr>
        </p:nvGraphicFramePr>
        <p:xfrm>
          <a:off x="4355976" y="1556792"/>
          <a:ext cx="2088231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7"/>
                <a:gridCol w="696077"/>
                <a:gridCol w="696077"/>
              </a:tblGrid>
              <a:tr h="388843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Tabela and – e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79223"/>
              </p:ext>
            </p:extLst>
          </p:nvPr>
        </p:nvGraphicFramePr>
        <p:xfrm>
          <a:off x="4283968" y="3861048"/>
          <a:ext cx="2088231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7"/>
                <a:gridCol w="696077"/>
                <a:gridCol w="696077"/>
              </a:tblGrid>
              <a:tr h="417646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Tabel</a:t>
                      </a:r>
                      <a:r>
                        <a:rPr lang="pt-BR" baseline="0" dirty="0" smtClean="0"/>
                        <a:t>a or - ou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36680"/>
              </p:ext>
            </p:extLst>
          </p:nvPr>
        </p:nvGraphicFramePr>
        <p:xfrm>
          <a:off x="395536" y="4221088"/>
          <a:ext cx="2016224" cy="116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388843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Tabela not – nao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bit a bit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22430"/>
              </p:ext>
            </p:extLst>
          </p:nvPr>
        </p:nvGraphicFramePr>
        <p:xfrm>
          <a:off x="457200" y="1600200"/>
          <a:ext cx="762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2736304"/>
                <a:gridCol w="436929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Tabela</a:t>
                      </a:r>
                      <a:r>
                        <a:rPr lang="pt-BR" baseline="0" dirty="0" smtClean="0"/>
                        <a:t> verdade 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Tabela verdade OU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 exclusive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Tabela OU exclusivo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~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r>
                        <a:rPr lang="pt-BR" baseline="0" dirty="0" smtClean="0"/>
                        <a:t> de 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(inverso)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Deslocamento à esquerda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Deslocamento à direita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45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467544" y="462526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Operadores bit a bit referem-se a testar, atribuir ou deslocar os bit efeitvos em um byte ou em uma palavra, que correspondem aos tipos de dados char e int e suas variantes.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1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unário -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usado somente para indicar  troca de sinal algébrico do valor. Pode também multiplicar o valor do operando por -1.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Exemplo:</a:t>
            </a:r>
          </a:p>
          <a:p>
            <a:pPr lvl="1" algn="just"/>
            <a:r>
              <a:rPr lang="pt-BR" dirty="0" smtClean="0"/>
              <a:t>num = -10;</a:t>
            </a:r>
          </a:p>
          <a:p>
            <a:pPr lvl="1" algn="just"/>
            <a:r>
              <a:rPr lang="pt-BR" dirty="0" smtClean="0"/>
              <a:t>num = - num;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ternário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300" b="1" dirty="0" smtClean="0"/>
              <a:t>Expressão1 ? Expressão2 : Expressão3;</a:t>
            </a:r>
          </a:p>
          <a:p>
            <a:pPr algn="just"/>
            <a:endParaRPr lang="pt-BR" sz="2300" dirty="0" smtClean="0"/>
          </a:p>
          <a:p>
            <a:pPr algn="just"/>
            <a:r>
              <a:rPr lang="pt-BR" sz="2300" dirty="0" smtClean="0"/>
              <a:t>Y = x&gt;9 ? 100 : 200;</a:t>
            </a:r>
          </a:p>
          <a:p>
            <a:pPr algn="just"/>
            <a:r>
              <a:rPr lang="pt-BR" sz="2300" dirty="0" smtClean="0"/>
              <a:t>Y recebe o valor 100</a:t>
            </a:r>
          </a:p>
          <a:p>
            <a:pPr algn="just"/>
            <a:r>
              <a:rPr lang="pt-BR" sz="2300" dirty="0" smtClean="0"/>
              <a:t>Se x for menor que 9, y recebe o valor 200</a:t>
            </a:r>
          </a:p>
          <a:p>
            <a:pPr algn="just"/>
            <a:r>
              <a:rPr lang="pt-BR" sz="2300" dirty="0" smtClean="0"/>
              <a:t>O operador ternário funciona da seguinte forma: </a:t>
            </a:r>
          </a:p>
          <a:p>
            <a:pPr lvl="1" algn="just"/>
            <a:r>
              <a:rPr lang="pt-BR" sz="2300" dirty="0" smtClean="0"/>
              <a:t>a expressão1 é avaliada, se ela for verdadeira, então a expressão2 é avaliada e se torna o valor da expressão; caso contrário a expressão3 é avaliada e torna-se o valor da expressão.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7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 ++ e decremento --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++ soma 1 ao seu operando</a:t>
            </a:r>
          </a:p>
          <a:p>
            <a:r>
              <a:rPr lang="pt-BR" dirty="0" smtClean="0"/>
              <a:t>-- subtrai um ao seu operando</a:t>
            </a:r>
          </a:p>
          <a:p>
            <a:r>
              <a:rPr lang="pt-BR" dirty="0" smtClean="0"/>
              <a:t>x = x + 1 é igual a ++x;</a:t>
            </a:r>
          </a:p>
          <a:p>
            <a:r>
              <a:rPr lang="pt-BR" dirty="0" smtClean="0"/>
              <a:t>x= x – 1 é igual a - - x;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</a:p>
          <a:p>
            <a:r>
              <a:rPr lang="pt-BR" dirty="0" smtClean="0"/>
              <a:t>x = 10;</a:t>
            </a:r>
          </a:p>
          <a:p>
            <a:r>
              <a:rPr lang="pt-BR" dirty="0"/>
              <a:t>x</a:t>
            </a:r>
            <a:r>
              <a:rPr lang="pt-BR" dirty="0" smtClean="0"/>
              <a:t> = ++x; </a:t>
            </a:r>
            <a:r>
              <a:rPr lang="pt-BR" dirty="0" smtClean="0">
                <a:sym typeface="Wingdings" pitchFamily="2" charset="2"/>
              </a:rPr>
              <a:t>primeiro incrementa x depois usa o valor incrementado</a:t>
            </a:r>
            <a:endParaRPr lang="pt-BR" dirty="0" smtClean="0"/>
          </a:p>
          <a:p>
            <a:r>
              <a:rPr lang="pt-BR" dirty="0" smtClean="0"/>
              <a:t>x = x++; primeiro usa o valor de x e depois o incrementa</a:t>
            </a:r>
          </a:p>
          <a:p>
            <a:endParaRPr lang="pt-BR" dirty="0" smtClean="0"/>
          </a:p>
          <a:p>
            <a:r>
              <a:rPr lang="pt-BR" dirty="0" smtClean="0"/>
              <a:t>Em ambos os casos y receberá 11, entretanto a diferença está em quando isso acontece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Prioridade/precedência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49</a:t>
            </a:fld>
            <a:endParaRPr lang="pt-BR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2774"/>
              </p:ext>
            </p:extLst>
          </p:nvPr>
        </p:nvGraphicFramePr>
        <p:xfrm>
          <a:off x="1835696" y="1340768"/>
          <a:ext cx="4752528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09"/>
                <a:gridCol w="2489419"/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Mais</a:t>
                      </a:r>
                      <a:r>
                        <a:rPr lang="pt-BR" sz="1500" baseline="0" dirty="0" smtClean="0"/>
                        <a:t> alta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( )</a:t>
                      </a:r>
                      <a:r>
                        <a:rPr lang="pt-BR" sz="1500" baseline="0" dirty="0" smtClean="0"/>
                        <a:t> [ ] -&gt;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! ~ ++</a:t>
                      </a:r>
                      <a:r>
                        <a:rPr lang="pt-BR" sz="1500" baseline="0" dirty="0" smtClean="0"/>
                        <a:t> -- - * &amp; sizeof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* / %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+</a:t>
                      </a:r>
                      <a:r>
                        <a:rPr lang="pt-BR" sz="1500" baseline="0" dirty="0" smtClean="0"/>
                        <a:t> - 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&lt;&lt; &gt;&gt; 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&lt; &lt;= &gt; &gt;=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== !=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&amp;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^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!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&amp;&amp; 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!!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?: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= += -= *= /= </a:t>
                      </a:r>
                      <a:endParaRPr lang="pt-BR" sz="15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Mais baixa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.</a:t>
                      </a:r>
                      <a:endParaRPr lang="pt-BR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0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Interpretação X Compilação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 smtClean="0"/>
              <a:t>Um interpretador lê o código fonte do seu programa uma linha por vez, executando a instrução específica contida nessa linha.. </a:t>
            </a:r>
          </a:p>
          <a:p>
            <a:pPr algn="just"/>
            <a:r>
              <a:rPr lang="pt-BR" dirty="0" smtClean="0"/>
              <a:t>Um compilador lê o programa inteiro e converte-o em um código-objeto, que é uma tradução do código-fonte do programa em uma forma que o computador possa executar diretamente.</a:t>
            </a:r>
          </a:p>
          <a:p>
            <a:pPr algn="just"/>
            <a:r>
              <a:rPr lang="pt-BR" dirty="0" smtClean="0"/>
              <a:t>Um programa interpretado precisa do seu interpretador instalado na máquina em que será executado.</a:t>
            </a:r>
          </a:p>
          <a:p>
            <a:pPr algn="just"/>
            <a:r>
              <a:rPr lang="pt-BR" dirty="0" smtClean="0"/>
              <a:t>Um programa compilado é independente.</a:t>
            </a:r>
          </a:p>
          <a:p>
            <a:pPr algn="just"/>
            <a:endParaRPr lang="pt-B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char c;</a:t>
            </a:r>
          </a:p>
          <a:p>
            <a:pPr marL="114300" indent="0">
              <a:buNone/>
            </a:pPr>
            <a:r>
              <a:rPr lang="pt-BR" dirty="0"/>
              <a:t>	unsigned char uc;</a:t>
            </a:r>
          </a:p>
          <a:p>
            <a:pPr marL="114300" indent="0">
              <a:buNone/>
            </a:pPr>
            <a:r>
              <a:rPr lang="pt-BR" dirty="0"/>
              <a:t>	int i;</a:t>
            </a:r>
          </a:p>
          <a:p>
            <a:pPr marL="114300" indent="0">
              <a:buNone/>
            </a:pPr>
            <a:r>
              <a:rPr lang="pt-BR" dirty="0"/>
              <a:t>	unsigned int ui;</a:t>
            </a:r>
          </a:p>
          <a:p>
            <a:pPr marL="114300" indent="0">
              <a:buNone/>
            </a:pPr>
            <a:r>
              <a:rPr lang="pt-BR" dirty="0"/>
              <a:t>	float f;</a:t>
            </a:r>
          </a:p>
          <a:p>
            <a:pPr marL="114300" indent="0">
              <a:buNone/>
            </a:pPr>
            <a:r>
              <a:rPr lang="pt-BR" dirty="0"/>
              <a:t>	double d;</a:t>
            </a:r>
          </a:p>
          <a:p>
            <a:pPr marL="114300" indent="0">
              <a:buNone/>
            </a:pPr>
            <a:r>
              <a:rPr lang="pt-BR" dirty="0"/>
              <a:t>	printf(" \n char: %d",sizeof(c));</a:t>
            </a:r>
          </a:p>
          <a:p>
            <a:pPr marL="114300" indent="0">
              <a:buNone/>
            </a:pPr>
            <a:r>
              <a:rPr lang="pt-BR" dirty="0"/>
              <a:t>	printf(" \n unsigned char: %d",sizeof(uc));</a:t>
            </a:r>
          </a:p>
          <a:p>
            <a:pPr marL="114300" indent="0">
              <a:buNone/>
            </a:pPr>
            <a:r>
              <a:rPr lang="pt-BR" dirty="0"/>
              <a:t>	printf(" \n int: %d",sizeof(i));</a:t>
            </a:r>
          </a:p>
          <a:p>
            <a:pPr marL="114300" indent="0">
              <a:buNone/>
            </a:pPr>
            <a:r>
              <a:rPr lang="pt-BR" dirty="0"/>
              <a:t>	printf(" \n unsigned int: %d",sizeof(ui));</a:t>
            </a:r>
          </a:p>
          <a:p>
            <a:pPr marL="114300" indent="0">
              <a:buNone/>
            </a:pPr>
            <a:r>
              <a:rPr lang="pt-BR" dirty="0"/>
              <a:t>	printf(" \n float: %d",sizeof(f));</a:t>
            </a:r>
          </a:p>
          <a:p>
            <a:pPr marL="114300" indent="0">
              <a:buNone/>
            </a:pPr>
            <a:r>
              <a:rPr lang="pt-BR" dirty="0"/>
              <a:t>	printf(" \n double: %d",sizeof(d));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50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87" y="764705"/>
            <a:ext cx="2612363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stdio.h</a:t>
            </a:r>
            <a:r>
              <a:rPr lang="es-ES" dirty="0"/>
              <a:t>&gt;</a:t>
            </a:r>
          </a:p>
          <a:p>
            <a:pPr marL="11430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x,y</a:t>
            </a:r>
            <a:r>
              <a:rPr lang="es-ES" dirty="0"/>
              <a:t>; x=10; y=3;</a:t>
            </a:r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err="1"/>
              <a:t>printf</a:t>
            </a:r>
            <a:r>
              <a:rPr lang="es-ES" dirty="0"/>
              <a:t>(" </a:t>
            </a:r>
            <a:r>
              <a:rPr lang="es-ES" dirty="0" err="1"/>
              <a:t>Quociente</a:t>
            </a:r>
            <a:r>
              <a:rPr lang="es-ES" dirty="0"/>
              <a:t> de x/y = %d\</a:t>
            </a:r>
            <a:r>
              <a:rPr lang="es-ES" dirty="0" err="1"/>
              <a:t>n",x</a:t>
            </a:r>
            <a:r>
              <a:rPr lang="es-ES" dirty="0"/>
              <a:t>/y);</a:t>
            </a:r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err="1"/>
              <a:t>printf</a:t>
            </a:r>
            <a:r>
              <a:rPr lang="es-ES" dirty="0"/>
              <a:t>(" Resto de x/y = %d\n",</a:t>
            </a:r>
            <a:r>
              <a:rPr lang="es-ES" dirty="0" err="1"/>
              <a:t>x%y</a:t>
            </a:r>
            <a:r>
              <a:rPr lang="es-ES" dirty="0"/>
              <a:t>);</a:t>
            </a:r>
          </a:p>
          <a:p>
            <a:pPr marL="114300" indent="0">
              <a:buNone/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114300" indent="0">
              <a:buNone/>
            </a:pPr>
            <a:r>
              <a:rPr lang="es-ES" dirty="0" smtClean="0"/>
              <a:t>}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81128"/>
            <a:ext cx="3204108" cy="1667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#</a:t>
            </a:r>
            <a:r>
              <a:rPr lang="pt-BR" dirty="0"/>
              <a:t>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int x=2, y=3, produto;</a:t>
            </a:r>
          </a:p>
          <a:p>
            <a:pPr marL="114300" indent="0">
              <a:buNone/>
            </a:pPr>
            <a:r>
              <a:rPr lang="pt-BR" dirty="0"/>
              <a:t>	if ((produto=x*y)&gt;0) printf("x*y é maior que zero. O produto de x*y é %d", produto);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52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2"/>
            <a:ext cx="5001356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int i,j;</a:t>
            </a:r>
          </a:p>
          <a:p>
            <a:pPr marL="114300" indent="0">
              <a:buNone/>
            </a:pPr>
            <a:r>
              <a:rPr lang="pt-BR" dirty="0"/>
              <a:t>	printf(" \n Digite dois números: ");</a:t>
            </a:r>
          </a:p>
          <a:p>
            <a:pPr marL="114300" indent="0">
              <a:buNone/>
            </a:pPr>
            <a:r>
              <a:rPr lang="pt-BR" dirty="0"/>
              <a:t>	fflush(stdout);</a:t>
            </a:r>
          </a:p>
          <a:p>
            <a:pPr marL="114300" indent="0">
              <a:buNone/>
            </a:pPr>
            <a:r>
              <a:rPr lang="pt-BR" dirty="0"/>
              <a:t>	scanf("%d%d",&amp;i,&amp;j);</a:t>
            </a:r>
          </a:p>
          <a:p>
            <a:pPr marL="114300" indent="0">
              <a:buNone/>
            </a:pPr>
            <a:r>
              <a:rPr lang="pt-BR" dirty="0"/>
              <a:t>	printf(" \n  %d == %d é %d\n ",i,j,i==j);</a:t>
            </a:r>
          </a:p>
          <a:p>
            <a:pPr marL="114300" indent="0">
              <a:buNone/>
            </a:pPr>
            <a:r>
              <a:rPr lang="pt-BR" dirty="0"/>
              <a:t>	printf(" %d != %d é %d\n ",i,j,i!=j);</a:t>
            </a:r>
          </a:p>
          <a:p>
            <a:pPr marL="114300" indent="0">
              <a:buNone/>
            </a:pPr>
            <a:r>
              <a:rPr lang="pt-BR" dirty="0"/>
              <a:t>	printf(" %d &lt;= %d é %d\n ",i,j,i&lt;=j);</a:t>
            </a:r>
          </a:p>
          <a:p>
            <a:pPr marL="114300" indent="0">
              <a:buNone/>
            </a:pPr>
            <a:r>
              <a:rPr lang="pt-BR" dirty="0"/>
              <a:t>	printf(" %d &gt;= %d é %d\n ",i,j,i&gt;=j);</a:t>
            </a:r>
          </a:p>
          <a:p>
            <a:pPr marL="114300" indent="0">
              <a:buNone/>
            </a:pPr>
            <a:r>
              <a:rPr lang="pt-BR" dirty="0"/>
              <a:t>	printf(" %d &lt; %d é %d\n ",i,j,i&lt; j);</a:t>
            </a:r>
          </a:p>
          <a:p>
            <a:pPr marL="114300" indent="0">
              <a:buNone/>
            </a:pPr>
            <a:r>
              <a:rPr lang="pt-BR" dirty="0"/>
              <a:t>	printf(" %d &gt; %d é %d\n ",i,j,i&gt; j);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53</a:t>
            </a:fld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592288" cy="3786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nn-NO" dirty="0"/>
              <a:t>#include &lt;stdio.h&gt;</a:t>
            </a:r>
          </a:p>
          <a:p>
            <a:pPr marL="114300" indent="0">
              <a:buNone/>
            </a:pPr>
            <a:r>
              <a:rPr lang="nn-NO" dirty="0"/>
              <a:t>int main() {</a:t>
            </a:r>
          </a:p>
          <a:p>
            <a:pPr marL="114300" indent="0">
              <a:buNone/>
            </a:pPr>
            <a:r>
              <a:rPr lang="nn-NO" dirty="0"/>
              <a:t>	int i=1;</a:t>
            </a:r>
          </a:p>
          <a:p>
            <a:pPr marL="114300" indent="0">
              <a:buNone/>
            </a:pPr>
            <a:r>
              <a:rPr lang="nn-NO" dirty="0"/>
              <a:t>	printf(" \n %d/3 é: %2.2f ",i,(float) i/3);</a:t>
            </a:r>
          </a:p>
          <a:p>
            <a:pPr marL="114300" indent="0">
              <a:buNone/>
            </a:pPr>
            <a:r>
              <a:rPr lang="nn-NO" dirty="0"/>
              <a:t>	return 0;</a:t>
            </a:r>
          </a:p>
          <a:p>
            <a:pPr marL="114300" indent="0">
              <a:buNone/>
            </a:pPr>
            <a:r>
              <a:rPr lang="nn-NO" dirty="0" smtClean="0"/>
              <a:t>}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54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33056"/>
            <a:ext cx="2262748" cy="1794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#</a:t>
            </a:r>
            <a:r>
              <a:rPr lang="pt-BR" dirty="0"/>
              <a:t>include &lt;stdio.h&gt;</a:t>
            </a:r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int x=0;</a:t>
            </a:r>
          </a:p>
          <a:p>
            <a:pPr marL="114300" indent="0">
              <a:buNone/>
            </a:pPr>
            <a:r>
              <a:rPr lang="pt-BR" dirty="0"/>
              <a:t>	printf(" \n x= %</a:t>
            </a:r>
            <a:r>
              <a:rPr lang="pt-BR" dirty="0" smtClean="0"/>
              <a:t>d \</a:t>
            </a:r>
            <a:r>
              <a:rPr lang="pt-BR" dirty="0"/>
              <a:t>n",x++);</a:t>
            </a:r>
          </a:p>
          <a:p>
            <a:pPr marL="114300" indent="0">
              <a:buNone/>
            </a:pPr>
            <a:r>
              <a:rPr lang="pt-BR" dirty="0"/>
              <a:t>	printf(" \n x= %</a:t>
            </a:r>
            <a:r>
              <a:rPr lang="pt-BR" dirty="0" smtClean="0"/>
              <a:t>d \</a:t>
            </a:r>
            <a:r>
              <a:rPr lang="pt-BR" dirty="0"/>
              <a:t>n",x);</a:t>
            </a:r>
          </a:p>
          <a:p>
            <a:pPr marL="114300" indent="0">
              <a:buNone/>
            </a:pPr>
            <a:r>
              <a:rPr lang="pt-BR" dirty="0"/>
              <a:t>	printf(" \n x= %</a:t>
            </a:r>
            <a:r>
              <a:rPr lang="pt-BR" dirty="0" smtClean="0"/>
              <a:t>d \</a:t>
            </a:r>
            <a:r>
              <a:rPr lang="pt-BR" dirty="0"/>
              <a:t>n",++x);</a:t>
            </a:r>
          </a:p>
          <a:p>
            <a:pPr marL="114300" indent="0">
              <a:buNone/>
            </a:pPr>
            <a:r>
              <a:rPr lang="pt-BR" dirty="0"/>
              <a:t>	printf(" \n x= %</a:t>
            </a:r>
            <a:r>
              <a:rPr lang="pt-BR" dirty="0" smtClean="0"/>
              <a:t>d \</a:t>
            </a:r>
            <a:r>
              <a:rPr lang="pt-BR" dirty="0"/>
              <a:t>n",x);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55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31" y="2564904"/>
            <a:ext cx="1858496" cy="2771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" y="2084784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000" dirty="0"/>
              <a:t>#include &lt;stdio.h&gt;</a:t>
            </a:r>
          </a:p>
          <a:p>
            <a:pPr marL="114300" indent="0">
              <a:buNone/>
            </a:pPr>
            <a:r>
              <a:rPr lang="pt-BR" sz="2000" dirty="0"/>
              <a:t>int main() {</a:t>
            </a:r>
          </a:p>
          <a:p>
            <a:pPr marL="114300" indent="0">
              <a:buNone/>
            </a:pPr>
            <a:r>
              <a:rPr lang="pt-BR" sz="2000" dirty="0"/>
              <a:t>	float a, b, c;</a:t>
            </a:r>
          </a:p>
          <a:p>
            <a:pPr marL="114300" indent="0">
              <a:buNone/>
            </a:pPr>
            <a:r>
              <a:rPr lang="pt-BR" sz="2000" dirty="0"/>
              <a:t>	printf(" \n Digite três números não inteiros");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scanf("%f %f %f", &amp;a, &amp;b, &amp;c);</a:t>
            </a:r>
          </a:p>
          <a:p>
            <a:pPr marL="114300" indent="0">
              <a:buNone/>
            </a:pPr>
            <a:r>
              <a:rPr lang="pt-BR" sz="2000" dirty="0"/>
              <a:t>	printf(" \n A media dos números %2.2f, %2.2f e %2.2f é igual a %2.2f ", a, b, c, (a + b + c)/3);</a:t>
            </a:r>
          </a:p>
          <a:p>
            <a:pPr marL="114300" indent="0">
              <a:buNone/>
            </a:pPr>
            <a:r>
              <a:rPr lang="pt-BR" sz="2000" dirty="0"/>
              <a:t>	fflush(stdout);</a:t>
            </a:r>
          </a:p>
          <a:p>
            <a:pPr marL="114300" indent="0">
              <a:buNone/>
            </a:pPr>
            <a:r>
              <a:rPr lang="pt-BR" sz="2000" dirty="0"/>
              <a:t>	return 0;</a:t>
            </a:r>
          </a:p>
          <a:p>
            <a:pPr marL="11430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3"/>
            <a:ext cx="5688632" cy="2447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7897688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800" dirty="0"/>
              <a:t>/* Objetivo: inverte um </a:t>
            </a:r>
            <a:r>
              <a:rPr lang="pt-BR" sz="1800" dirty="0" smtClean="0"/>
              <a:t>número</a:t>
            </a:r>
          </a:p>
          <a:p>
            <a:pPr marL="114300" indent="0">
              <a:buNone/>
            </a:pPr>
            <a:r>
              <a:rPr lang="pt-BR" sz="1800" dirty="0" smtClean="0"/>
              <a:t>* com </a:t>
            </a:r>
            <a:r>
              <a:rPr lang="pt-BR" sz="1800" dirty="0"/>
              <a:t>dois algarismos */</a:t>
            </a:r>
          </a:p>
          <a:p>
            <a:pPr marL="114300" indent="0">
              <a:buNone/>
            </a:pPr>
            <a:endParaRPr lang="pt-BR" sz="1800" dirty="0"/>
          </a:p>
          <a:p>
            <a:pPr marL="114300" indent="0">
              <a:buNone/>
            </a:pPr>
            <a:r>
              <a:rPr lang="pt-BR" sz="1800" dirty="0"/>
              <a:t>#include &lt;stdio.h&gt;</a:t>
            </a:r>
          </a:p>
          <a:p>
            <a:pPr marL="114300" indent="0">
              <a:buNone/>
            </a:pPr>
            <a:r>
              <a:rPr lang="pt-BR" sz="1800" dirty="0"/>
              <a:t>int main() {</a:t>
            </a:r>
          </a:p>
          <a:p>
            <a:pPr marL="114300" indent="0">
              <a:buNone/>
            </a:pPr>
            <a:r>
              <a:rPr lang="pt-BR" sz="1800" dirty="0"/>
              <a:t>	int Num, Unidades, Dezenas, Invertido;</a:t>
            </a:r>
          </a:p>
          <a:p>
            <a:pPr marL="114300" indent="0">
              <a:buNone/>
            </a:pPr>
            <a:r>
              <a:rPr lang="pt-BR" sz="1800" dirty="0"/>
              <a:t>	printf(" \n Digite um inteiro com dois algarismos");</a:t>
            </a:r>
          </a:p>
          <a:p>
            <a:pPr marL="114300" indent="0">
              <a:buNone/>
            </a:pPr>
            <a:r>
              <a:rPr lang="pt-BR" sz="1800" dirty="0"/>
              <a:t>	fflush(stdout);</a:t>
            </a:r>
          </a:p>
          <a:p>
            <a:pPr marL="114300" indent="0">
              <a:buNone/>
            </a:pPr>
            <a:r>
              <a:rPr lang="pt-BR" sz="1800" dirty="0"/>
              <a:t>	scanf("%d", &amp;Num);</a:t>
            </a:r>
          </a:p>
          <a:p>
            <a:pPr marL="114300" indent="0">
              <a:buNone/>
            </a:pPr>
            <a:r>
              <a:rPr lang="pt-BR" sz="1800" dirty="0"/>
              <a:t>	Unidades = Num % 10;</a:t>
            </a:r>
          </a:p>
          <a:p>
            <a:pPr marL="114300" indent="0">
              <a:buNone/>
            </a:pPr>
            <a:r>
              <a:rPr lang="pt-BR" sz="1800" dirty="0"/>
              <a:t>	Dezenas = Num/10;</a:t>
            </a:r>
          </a:p>
          <a:p>
            <a:pPr marL="114300" indent="0">
              <a:buNone/>
            </a:pPr>
            <a:r>
              <a:rPr lang="pt-BR" sz="1800" dirty="0"/>
              <a:t>	Invertido = Unidades * 10 + Dezenas;</a:t>
            </a:r>
          </a:p>
          <a:p>
            <a:pPr marL="114300" indent="0">
              <a:buNone/>
            </a:pPr>
            <a:r>
              <a:rPr lang="pt-BR" sz="1800" dirty="0"/>
              <a:t>	printf(" \n O número invertido de %d é %d ", Num, Invertido);</a:t>
            </a:r>
          </a:p>
          <a:p>
            <a:pPr marL="114300" indent="0">
              <a:buNone/>
            </a:pPr>
            <a:r>
              <a:rPr lang="pt-BR" sz="1800" dirty="0"/>
              <a:t>	return 0;</a:t>
            </a:r>
          </a:p>
          <a:p>
            <a:pPr marL="114300" indent="0">
              <a:buNone/>
            </a:pPr>
            <a:r>
              <a:rPr lang="pt-BR" sz="18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77" y="260648"/>
            <a:ext cx="4616839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94531"/>
            <a:ext cx="8208912" cy="5563469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dirty="0"/>
              <a:t>/*</a:t>
            </a:r>
          </a:p>
          <a:p>
            <a:pPr marL="114300" indent="0">
              <a:buNone/>
            </a:pPr>
            <a:r>
              <a:rPr lang="pt-BR" dirty="0"/>
              <a:t> * Objetivo: Determinar o número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*  de </a:t>
            </a:r>
            <a:r>
              <a:rPr lang="pt-BR" dirty="0"/>
              <a:t>múltiplos </a:t>
            </a:r>
            <a:r>
              <a:rPr lang="pt-BR" dirty="0" smtClean="0"/>
              <a:t>de um </a:t>
            </a:r>
            <a:r>
              <a:rPr lang="pt-BR" dirty="0"/>
              <a:t>inteiro k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*   situados </a:t>
            </a:r>
            <a:r>
              <a:rPr lang="pt-BR" dirty="0"/>
              <a:t>entre dois inteiros x e y</a:t>
            </a:r>
          </a:p>
          <a:p>
            <a:pPr marL="114300" indent="0">
              <a:buNone/>
            </a:pPr>
            <a:r>
              <a:rPr lang="pt-BR" dirty="0"/>
              <a:t> */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int x, y, a, k, NumMultiplos = 0;</a:t>
            </a:r>
          </a:p>
          <a:p>
            <a:pPr marL="114300" indent="0">
              <a:buNone/>
            </a:pPr>
            <a:r>
              <a:rPr lang="pt-BR" dirty="0"/>
              <a:t>	printf(" \n Digite os números inteiros x e y (y &gt; x)");</a:t>
            </a:r>
          </a:p>
          <a:p>
            <a:pPr marL="114300" indent="0">
              <a:buNone/>
            </a:pPr>
            <a:r>
              <a:rPr lang="pt-BR" dirty="0"/>
              <a:t>	fflush(stdout);</a:t>
            </a:r>
          </a:p>
          <a:p>
            <a:pPr marL="114300" indent="0">
              <a:buNone/>
            </a:pPr>
            <a:r>
              <a:rPr lang="pt-BR" dirty="0"/>
              <a:t>	scanf("%d %d", &amp;y, &amp;x);</a:t>
            </a:r>
          </a:p>
          <a:p>
            <a:pPr marL="114300" indent="0">
              <a:buNone/>
            </a:pPr>
            <a:r>
              <a:rPr lang="pt-BR" dirty="0"/>
              <a:t>	a = y - 1;</a:t>
            </a:r>
          </a:p>
          <a:p>
            <a:pPr marL="114300" indent="0">
              <a:buNone/>
            </a:pPr>
            <a:r>
              <a:rPr lang="pt-BR" dirty="0"/>
              <a:t>	printf(" \n Digite o inteiro k \n");</a:t>
            </a:r>
          </a:p>
          <a:p>
            <a:pPr marL="114300" indent="0">
              <a:buNone/>
            </a:pPr>
            <a:r>
              <a:rPr lang="pt-BR" dirty="0"/>
              <a:t>	fflush(stdout);</a:t>
            </a:r>
          </a:p>
          <a:p>
            <a:pPr marL="114300" indent="0">
              <a:buNone/>
            </a:pPr>
            <a:r>
              <a:rPr lang="pt-BR" dirty="0"/>
              <a:t>	scanf("%d", &amp;k);</a:t>
            </a:r>
          </a:p>
          <a:p>
            <a:pPr marL="114300" indent="0">
              <a:buNone/>
            </a:pPr>
            <a:r>
              <a:rPr lang="pt-BR" dirty="0"/>
              <a:t>	NumMultiplos = (a - a % k - x + x % k)/k;</a:t>
            </a:r>
          </a:p>
          <a:p>
            <a:pPr marL="114300" indent="0">
              <a:buNone/>
            </a:pPr>
            <a:r>
              <a:rPr lang="pt-BR" dirty="0"/>
              <a:t>	printf(" \n O número de múltiplos de %d compreendidos entre %d e %d é %d \n", k, x, y, NumMultiplos);</a:t>
            </a:r>
          </a:p>
          <a:p>
            <a:pPr marL="114300" indent="0">
              <a:buNone/>
            </a:pPr>
            <a:r>
              <a:rPr lang="pt-BR" dirty="0"/>
              <a:t>	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58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4" y="237256"/>
            <a:ext cx="5098802" cy="2543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pt-BR" dirty="0" smtClean="0"/>
              <a:t>/* Aula.c</a:t>
            </a:r>
            <a:endParaRPr lang="pt-BR" dirty="0"/>
          </a:p>
          <a:p>
            <a:pPr marL="114300" indent="0">
              <a:buNone/>
            </a:pPr>
            <a:r>
              <a:rPr lang="pt-BR" dirty="0" smtClean="0"/>
              <a:t> * </a:t>
            </a:r>
            <a:r>
              <a:rPr lang="pt-BR" dirty="0"/>
              <a:t>Objetivo: Fornecer a parte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*  fracionária </a:t>
            </a:r>
            <a:r>
              <a:rPr lang="pt-BR" dirty="0"/>
              <a:t>de um numero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*  dado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 */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#include &lt;stdio.h&gt;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int main() {</a:t>
            </a:r>
          </a:p>
          <a:p>
            <a:pPr marL="114300" indent="0">
              <a:buNone/>
            </a:pPr>
            <a:r>
              <a:rPr lang="pt-BR" dirty="0"/>
              <a:t>	float Num, Frac;</a:t>
            </a:r>
          </a:p>
          <a:p>
            <a:pPr marL="114300" indent="0">
              <a:buNone/>
            </a:pPr>
            <a:r>
              <a:rPr lang="pt-BR" dirty="0"/>
              <a:t>	int Inteiro;</a:t>
            </a:r>
          </a:p>
          <a:p>
            <a:pPr marL="114300" indent="0">
              <a:buNone/>
            </a:pPr>
            <a:r>
              <a:rPr lang="pt-BR" dirty="0"/>
              <a:t>	puts(" \n Digite um numero \n ");</a:t>
            </a:r>
          </a:p>
          <a:p>
            <a:pPr marL="114300" indent="0">
              <a:buNone/>
            </a:pPr>
            <a:r>
              <a:rPr lang="pt-BR" dirty="0"/>
              <a:t>	fflush(stdout);</a:t>
            </a:r>
          </a:p>
          <a:p>
            <a:pPr marL="114300" indent="0">
              <a:buNone/>
            </a:pPr>
            <a:r>
              <a:rPr lang="pt-BR" dirty="0"/>
              <a:t>	scanf("%f", &amp;Num);</a:t>
            </a:r>
          </a:p>
          <a:p>
            <a:pPr marL="114300" indent="0">
              <a:buNone/>
            </a:pPr>
            <a:r>
              <a:rPr lang="pt-BR" dirty="0"/>
              <a:t>	Inteiro = Num;</a:t>
            </a:r>
          </a:p>
          <a:p>
            <a:pPr marL="114300" indent="0">
              <a:buNone/>
            </a:pPr>
            <a:r>
              <a:rPr lang="pt-BR" dirty="0"/>
              <a:t>	Frac = Num - Inteiro;</a:t>
            </a:r>
          </a:p>
          <a:p>
            <a:pPr marL="114300" indent="0">
              <a:buNone/>
            </a:pPr>
            <a:r>
              <a:rPr lang="pt-BR" dirty="0"/>
              <a:t>    </a:t>
            </a:r>
            <a:r>
              <a:rPr lang="pt-BR" dirty="0" smtClean="0"/>
              <a:t>	printf</a:t>
            </a:r>
            <a:r>
              <a:rPr lang="pt-BR" dirty="0"/>
              <a:t>(" \n A parte fracionaria de %f e' %f ", Num, Frac);</a:t>
            </a:r>
          </a:p>
          <a:p>
            <a:pPr marL="114300" indent="0">
              <a:buNone/>
            </a:pPr>
            <a:r>
              <a:rPr lang="pt-BR" dirty="0"/>
              <a:t>    return 0;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59</a:t>
            </a:fld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68" y="260648"/>
            <a:ext cx="4824536" cy="230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Linguagem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Criada por Dennis Ritchie, 1972, centro de pesquisas da Bell Laboratories;</a:t>
            </a:r>
          </a:p>
          <a:p>
            <a:r>
              <a:rPr lang="pt-BR" dirty="0" smtClean="0"/>
              <a:t>1ª utilização: reescrita do sistema operacional UNIX;</a:t>
            </a:r>
          </a:p>
          <a:p>
            <a:r>
              <a:rPr lang="pt-BR" dirty="0" smtClean="0"/>
              <a:t>1980: vários compiladores C disponíveis;</a:t>
            </a:r>
          </a:p>
          <a:p>
            <a:r>
              <a:rPr lang="pt-BR" dirty="0" smtClean="0"/>
              <a:t>Linguagem imperativa de propósito geral;</a:t>
            </a:r>
          </a:p>
          <a:p>
            <a:r>
              <a:rPr lang="pt-BR" dirty="0" smtClean="0"/>
              <a:t>Algumas características:</a:t>
            </a:r>
          </a:p>
          <a:p>
            <a:pPr lvl="1"/>
            <a:r>
              <a:rPr lang="pt-BR" dirty="0" smtClean="0"/>
              <a:t>Portabilidade;</a:t>
            </a:r>
          </a:p>
          <a:p>
            <a:pPr lvl="1"/>
            <a:r>
              <a:rPr lang="pt-BR" dirty="0" smtClean="0"/>
              <a:t>Geração de código eficiente;</a:t>
            </a:r>
          </a:p>
          <a:p>
            <a:pPr lvl="1"/>
            <a:r>
              <a:rPr lang="pt-BR" dirty="0" smtClean="0"/>
              <a:t>Simplicidade;</a:t>
            </a:r>
          </a:p>
          <a:p>
            <a:pPr lvl="1"/>
            <a:r>
              <a:rPr lang="pt-BR" dirty="0" smtClean="0"/>
              <a:t>Facilidade de uso;</a:t>
            </a:r>
          </a:p>
          <a:p>
            <a:r>
              <a:rPr lang="pt-BR" dirty="0" smtClean="0"/>
              <a:t>Observação: C é case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dirty="0"/>
              <a:t>/* Estrutura de um programa em C */ </a:t>
            </a:r>
          </a:p>
          <a:p>
            <a:pPr marL="114300" indent="0">
              <a:buNone/>
            </a:pPr>
            <a:r>
              <a:rPr lang="pt-BR" dirty="0"/>
              <a:t># include</a:t>
            </a:r>
          </a:p>
          <a:p>
            <a:pPr marL="114300" indent="0">
              <a:buNone/>
            </a:pPr>
            <a:r>
              <a:rPr lang="pt-BR" dirty="0"/>
              <a:t>&lt;arquivo_cabecalho.h&gt;</a:t>
            </a:r>
          </a:p>
          <a:p>
            <a:pPr marL="114300" indent="0">
              <a:buNone/>
            </a:pPr>
            <a:r>
              <a:rPr lang="pt-BR" dirty="0" smtClean="0"/>
              <a:t>main </a:t>
            </a:r>
            <a:r>
              <a:rPr lang="pt-BR" dirty="0"/>
              <a:t>( )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declaração de variáveis</a:t>
            </a:r>
          </a:p>
          <a:p>
            <a:pPr marL="114300" indent="0">
              <a:buNone/>
            </a:pPr>
            <a:r>
              <a:rPr lang="pt-BR" dirty="0"/>
              <a:t>	instrução_1;</a:t>
            </a:r>
          </a:p>
          <a:p>
            <a:pPr marL="114300" indent="0">
              <a:buNone/>
            </a:pPr>
            <a:r>
              <a:rPr lang="pt-BR" dirty="0"/>
              <a:t>	instrução_2;</a:t>
            </a:r>
          </a:p>
          <a:p>
            <a:pPr marL="114300" indent="0">
              <a:buNone/>
            </a:pPr>
            <a:r>
              <a:rPr lang="pt-BR" dirty="0"/>
              <a:t>	função_1(variáveis);</a:t>
            </a:r>
          </a:p>
          <a:p>
            <a:pPr marL="114300" indent="0">
              <a:buNone/>
            </a:pPr>
            <a:r>
              <a:rPr lang="pt-BR" dirty="0"/>
              <a:t>	instrução_3;</a:t>
            </a:r>
          </a:p>
          <a:p>
            <a:pPr marL="114300" indent="0">
              <a:buNone/>
            </a:pPr>
            <a:r>
              <a:rPr lang="pt-BR" dirty="0"/>
              <a:t>	-</a:t>
            </a:r>
          </a:p>
          <a:p>
            <a:pPr marL="114300" indent="0">
              <a:buNone/>
            </a:pPr>
            <a:r>
              <a:rPr lang="pt-BR" dirty="0"/>
              <a:t>	-	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dirty="0"/>
              <a:t>int função_1 (variáveis)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declaração de variáveis</a:t>
            </a:r>
          </a:p>
          <a:p>
            <a:pPr marL="114300" indent="0">
              <a:buNone/>
            </a:pPr>
            <a:r>
              <a:rPr lang="pt-BR" dirty="0"/>
              <a:t>	instrução_1;</a:t>
            </a:r>
          </a:p>
          <a:p>
            <a:pPr marL="114300" indent="0">
              <a:buNone/>
            </a:pPr>
            <a:r>
              <a:rPr lang="pt-BR" dirty="0"/>
              <a:t>	instrução_2;</a:t>
            </a:r>
          </a:p>
          <a:p>
            <a:pPr marL="114300" indent="0">
              <a:buNone/>
            </a:pPr>
            <a:r>
              <a:rPr lang="pt-BR" dirty="0"/>
              <a:t>	-</a:t>
            </a:r>
          </a:p>
          <a:p>
            <a:pPr marL="114300" indent="0">
              <a:buNone/>
            </a:pPr>
            <a:r>
              <a:rPr lang="pt-BR" dirty="0"/>
              <a:t>	-</a:t>
            </a:r>
          </a:p>
          <a:p>
            <a:pPr marL="114300" indent="0">
              <a:buNone/>
            </a:pPr>
            <a:r>
              <a:rPr lang="pt-BR" dirty="0"/>
              <a:t>	return (INT);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em C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char – caractere</a:t>
            </a:r>
          </a:p>
          <a:p>
            <a:r>
              <a:rPr lang="pt-BR" dirty="0" smtClean="0"/>
              <a:t>int – inteiros</a:t>
            </a:r>
          </a:p>
          <a:p>
            <a:r>
              <a:rPr lang="pt-BR" dirty="0" smtClean="0"/>
              <a:t>float – reais </a:t>
            </a:r>
          </a:p>
          <a:p>
            <a:r>
              <a:rPr lang="pt-BR" dirty="0" smtClean="0"/>
              <a:t>double – flutuante</a:t>
            </a:r>
          </a:p>
          <a:p>
            <a:r>
              <a:rPr lang="pt-BR" dirty="0" smtClean="0"/>
              <a:t>void – função que não retorna valor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tipos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Modificadores são usados para alterar o significado de um tipo básico para adaptá-lo mais precisamente às necessidades de diversas situações.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Caractere e Inteiro:</a:t>
            </a:r>
          </a:p>
          <a:p>
            <a:pPr lvl="1" algn="just"/>
            <a:r>
              <a:rPr lang="pt-BR" dirty="0" smtClean="0"/>
              <a:t>signed – com sinal</a:t>
            </a:r>
          </a:p>
          <a:p>
            <a:pPr lvl="1" algn="just"/>
            <a:r>
              <a:rPr lang="pt-BR" dirty="0" smtClean="0"/>
              <a:t>unsigned – sem sinal</a:t>
            </a:r>
          </a:p>
          <a:p>
            <a:pPr lvl="1" algn="just"/>
            <a:r>
              <a:rPr lang="pt-BR" dirty="0" smtClean="0"/>
              <a:t>long – longo </a:t>
            </a:r>
          </a:p>
          <a:p>
            <a:pPr lvl="1" algn="just"/>
            <a:r>
              <a:rPr lang="pt-BR" dirty="0" smtClean="0"/>
              <a:t>short – curto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P</a:t>
            </a:r>
            <a:r>
              <a:rPr lang="pt-BR" dirty="0" smtClean="0"/>
              <a:t>ara double:</a:t>
            </a:r>
          </a:p>
          <a:p>
            <a:pPr lvl="1" algn="just"/>
            <a:r>
              <a:rPr lang="pt-BR" dirty="0" smtClean="0"/>
              <a:t>long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1D14-256F-42B2-A51A-9D62DE7234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2270</Words>
  <Application>Microsoft Office PowerPoint</Application>
  <PresentationFormat>Apresentação na tela (4:3)</PresentationFormat>
  <Paragraphs>797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Adjacency</vt:lpstr>
      <vt:lpstr>INTRODUÇÃO À LINGUAGEM C</vt:lpstr>
      <vt:lpstr>Grau de Abstração</vt:lpstr>
      <vt:lpstr>Paradigmas de Linguagens de Programação</vt:lpstr>
      <vt:lpstr>Interpretação X Compilação</vt:lpstr>
      <vt:lpstr>Interpretação X Compilação</vt:lpstr>
      <vt:lpstr>História da Linguagem C</vt:lpstr>
      <vt:lpstr>Estrutura do Programa</vt:lpstr>
      <vt:lpstr>Tipos de dados em C</vt:lpstr>
      <vt:lpstr>Modificadores de tipos de dados</vt:lpstr>
      <vt:lpstr>Todos os tipos de dados</vt:lpstr>
      <vt:lpstr>Identificadores</vt:lpstr>
      <vt:lpstr>Palavras Reservadas em C</vt:lpstr>
      <vt:lpstr>Variáveis</vt:lpstr>
      <vt:lpstr>Declaração e Inicialização de Variáveis</vt:lpstr>
      <vt:lpstr>Constantes</vt:lpstr>
      <vt:lpstr>Variáveis Locais</vt:lpstr>
      <vt:lpstr>Variáveis Locais</vt:lpstr>
      <vt:lpstr>Variáveis Locais</vt:lpstr>
      <vt:lpstr>Saída de dados</vt:lpstr>
      <vt:lpstr>Saída de dados</vt:lpstr>
      <vt:lpstr>Exemplos</vt:lpstr>
      <vt:lpstr>Exemplos – PARADO AQUI</vt:lpstr>
      <vt:lpstr>Exemplos</vt:lpstr>
      <vt:lpstr>Exemplos</vt:lpstr>
      <vt:lpstr>Exemplos</vt:lpstr>
      <vt:lpstr>Código de formatação das funções de entrada e saída</vt:lpstr>
      <vt:lpstr>Entrada de dados</vt:lpstr>
      <vt:lpstr>Entrada de dados</vt:lpstr>
      <vt:lpstr>Exemplos </vt:lpstr>
      <vt:lpstr>Exemplos </vt:lpstr>
      <vt:lpstr>Mais Exemplos</vt:lpstr>
      <vt:lpstr>Ex.</vt:lpstr>
      <vt:lpstr>Ex.</vt:lpstr>
      <vt:lpstr>Operador de atribuição</vt:lpstr>
      <vt:lpstr>Operadores aritméticos</vt:lpstr>
      <vt:lpstr>Expressões com operadores aritméticos</vt:lpstr>
      <vt:lpstr>Ex. </vt:lpstr>
      <vt:lpstr>Ex.</vt:lpstr>
      <vt:lpstr>Ex.</vt:lpstr>
      <vt:lpstr>Operadores relacionais</vt:lpstr>
      <vt:lpstr>Expressões com Operadores relacionais</vt:lpstr>
      <vt:lpstr>Ex.</vt:lpstr>
      <vt:lpstr>Ex.</vt:lpstr>
      <vt:lpstr>Operadores lógicos</vt:lpstr>
      <vt:lpstr>Operadores bit a bit</vt:lpstr>
      <vt:lpstr>Operador unário -</vt:lpstr>
      <vt:lpstr>Operador ternário ?</vt:lpstr>
      <vt:lpstr>Incremento ++ e decremento --</vt:lpstr>
      <vt:lpstr>Prioridade/precedência</vt:lpstr>
      <vt:lpstr>Ex.</vt:lpstr>
      <vt:lpstr>Ex.</vt:lpstr>
      <vt:lpstr>Ex.</vt:lpstr>
      <vt:lpstr>Ex.</vt:lpstr>
      <vt:lpstr>Ex.</vt:lpstr>
      <vt:lpstr>Ex.</vt:lpstr>
      <vt:lpstr>Ex.</vt:lpstr>
      <vt:lpstr>Ex.</vt:lpstr>
      <vt:lpstr>Ex.</vt:lpstr>
      <vt:lpstr>Ex.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</dc:title>
  <dc:creator>cISSagATTo</dc:creator>
  <cp:lastModifiedBy>André</cp:lastModifiedBy>
  <cp:revision>343</cp:revision>
  <dcterms:created xsi:type="dcterms:W3CDTF">2011-08-01T21:08:23Z</dcterms:created>
  <dcterms:modified xsi:type="dcterms:W3CDTF">2014-07-19T23:22:17Z</dcterms:modified>
</cp:coreProperties>
</file>