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0"/>
  </p:notesMasterIdLst>
  <p:sldIdLst>
    <p:sldId id="256" r:id="rId5"/>
    <p:sldId id="257" r:id="rId6"/>
    <p:sldId id="258" r:id="rId7"/>
    <p:sldId id="259" r:id="rId8"/>
    <p:sldId id="260" r:id="rId9"/>
    <p:sldId id="261" r:id="rId10"/>
    <p:sldId id="262" r:id="rId11"/>
    <p:sldId id="263" r:id="rId12"/>
    <p:sldId id="270" r:id="rId13"/>
    <p:sldId id="264" r:id="rId14"/>
    <p:sldId id="265" r:id="rId15"/>
    <p:sldId id="266" r:id="rId16"/>
    <p:sldId id="267" r:id="rId17"/>
    <p:sldId id="268" r:id="rId18"/>
    <p:sldId id="269" r:id="rId19"/>
  </p:sldIdLst>
  <p:sldSz cx="12192000" cy="6858000"/>
  <p:notesSz cx="6858000" cy="9144000"/>
  <p:embeddedFontLst>
    <p:embeddedFont>
      <p:font typeface="Calibri" panose="020F0502020204030204" pitchFamily="34" charset="0"/>
      <p:regular r:id="rId21"/>
      <p:bold r:id="rId22"/>
      <p:italic r:id="rId23"/>
      <p:boldItalic r:id="rId24"/>
    </p:embeddedFont>
    <p:embeddedFont>
      <p:font typeface="Century Gothic" panose="020B0502020202020204" pitchFamily="34" charset="0"/>
      <p:regular r:id="rId25"/>
      <p:bold r:id="rId26"/>
      <p:italic r:id="rId27"/>
      <p:boldItalic r:id="rId28"/>
    </p:embeddedFont>
  </p:embeddedFontLst>
  <p:custDataLst>
    <p:tags r:id="rId29"/>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0"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19"/>
    <p:restoredTop sz="94649"/>
  </p:normalViewPr>
  <p:slideViewPr>
    <p:cSldViewPr snapToGrid="0">
      <p:cViewPr varScale="1">
        <p:scale>
          <a:sx n="102" d="100"/>
          <a:sy n="102" d="100"/>
        </p:scale>
        <p:origin x="952" y="17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6.fntdata"/><Relationship Id="rId3" Type="http://schemas.openxmlformats.org/officeDocument/2006/relationships/customXml" Target="../customXml/item3.xml"/><Relationship Id="rId21" Type="http://schemas.openxmlformats.org/officeDocument/2006/relationships/font" Target="fonts/font1.fntdata"/><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5.fntdata"/><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29"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4.fntdata"/><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2.fntdata"/><Relationship Id="rId27" Type="http://schemas.openxmlformats.org/officeDocument/2006/relationships/font" Target="fonts/font7.fntdata"/><Relationship Id="rId30" Type="http://customschemas.google.com/relationships/presentationmetadata" Target="metadata"/><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3.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5.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Sarah Sandstrom</a:t>
            </a:r>
            <a:endParaRPr dirty="0"/>
          </a:p>
          <a:p>
            <a:pPr marL="0" lvl="0" indent="0" algn="l" rtl="0">
              <a:lnSpc>
                <a:spcPct val="70000"/>
              </a:lnSpc>
              <a:spcBef>
                <a:spcPts val="1000"/>
              </a:spcBef>
              <a:spcAft>
                <a:spcPts val="0"/>
              </a:spcAft>
              <a:buClr>
                <a:schemeClr val="lt1"/>
              </a:buClr>
              <a:buSzPts val="1850"/>
              <a:buNone/>
            </a:pPr>
            <a:endParaRPr sz="1850"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1" indent="-228600" algn="l" rtl="0">
              <a:lnSpc>
                <a:spcPct val="90000"/>
              </a:lnSpc>
              <a:spcBef>
                <a:spcPts val="0"/>
              </a:spcBef>
              <a:spcAft>
                <a:spcPts val="0"/>
              </a:spcAft>
              <a:buClr>
                <a:schemeClr val="lt1"/>
              </a:buClr>
              <a:buSzPts val="2000"/>
              <a:buChar char="•"/>
            </a:pPr>
            <a:r>
              <a:rPr lang="en-US" dirty="0"/>
              <a:t>Build by automating manual processes such as compilation and static code checking. (Tools: Docker, GitLab, or Jenkins)</a:t>
            </a:r>
          </a:p>
          <a:p>
            <a:pPr marL="685800" lvl="1" indent="-228600" algn="l" rtl="0">
              <a:lnSpc>
                <a:spcPct val="90000"/>
              </a:lnSpc>
              <a:spcBef>
                <a:spcPts val="0"/>
              </a:spcBef>
              <a:spcAft>
                <a:spcPts val="0"/>
              </a:spcAft>
              <a:buClr>
                <a:schemeClr val="lt1"/>
              </a:buClr>
              <a:buSzPts val="2000"/>
              <a:buChar char="•"/>
            </a:pPr>
            <a:endParaRPr lang="en-US" dirty="0"/>
          </a:p>
          <a:p>
            <a:pPr marL="685800" lvl="1" indent="-228600" algn="l" rtl="0">
              <a:lnSpc>
                <a:spcPct val="90000"/>
              </a:lnSpc>
              <a:spcBef>
                <a:spcPts val="0"/>
              </a:spcBef>
              <a:spcAft>
                <a:spcPts val="0"/>
              </a:spcAft>
              <a:buClr>
                <a:schemeClr val="lt1"/>
              </a:buClr>
              <a:buSzPts val="2000"/>
              <a:buChar char="•"/>
            </a:pPr>
            <a:r>
              <a:rPr lang="en-US" dirty="0"/>
              <a:t>Verify and Test by automating virtualized container deployment.</a:t>
            </a:r>
          </a:p>
          <a:p>
            <a:pPr marL="685800" lvl="1" indent="-228600" algn="l" rtl="0">
              <a:lnSpc>
                <a:spcPct val="90000"/>
              </a:lnSpc>
              <a:spcBef>
                <a:spcPts val="0"/>
              </a:spcBef>
              <a:spcAft>
                <a:spcPts val="0"/>
              </a:spcAft>
              <a:buClr>
                <a:schemeClr val="lt1"/>
              </a:buClr>
              <a:buSzPts val="2000"/>
              <a:buChar char="•"/>
            </a:pPr>
            <a:endParaRPr lang="en-US" dirty="0"/>
          </a:p>
          <a:p>
            <a:pPr marL="685800" lvl="1" indent="-228600" algn="l" rtl="0">
              <a:lnSpc>
                <a:spcPct val="90000"/>
              </a:lnSpc>
              <a:spcBef>
                <a:spcPts val="0"/>
              </a:spcBef>
              <a:spcAft>
                <a:spcPts val="0"/>
              </a:spcAft>
              <a:buClr>
                <a:schemeClr val="lt1"/>
              </a:buClr>
              <a:buSzPts val="2000"/>
              <a:buChar char="•"/>
            </a:pPr>
            <a:r>
              <a:rPr lang="en-US" dirty="0"/>
              <a:t>Monitor and Detection by automating static application security tests into nightly builds on key sections of code,</a:t>
            </a:r>
          </a:p>
          <a:p>
            <a:pPr marL="685800" lvl="1" indent="-228600" algn="l" rtl="0">
              <a:lnSpc>
                <a:spcPct val="90000"/>
              </a:lnSpc>
              <a:spcBef>
                <a:spcPts val="0"/>
              </a:spcBef>
              <a:spcAft>
                <a:spcPts val="0"/>
              </a:spcAft>
              <a:buClr>
                <a:schemeClr val="lt1"/>
              </a:buClr>
              <a:buSzPts val="2000"/>
              <a:buChar char="•"/>
            </a:pPr>
            <a:endParaRPr lang="en-US" dirty="0"/>
          </a:p>
          <a:p>
            <a:pPr marL="685800" lvl="1" indent="-228600" algn="l" rtl="0">
              <a:lnSpc>
                <a:spcPct val="90000"/>
              </a:lnSpc>
              <a:spcBef>
                <a:spcPts val="0"/>
              </a:spcBef>
              <a:spcAft>
                <a:spcPts val="0"/>
              </a:spcAft>
              <a:buClr>
                <a:schemeClr val="lt1"/>
              </a:buClr>
              <a:buSzPts val="2000"/>
              <a:buChar char="•"/>
            </a:pPr>
            <a:r>
              <a:rPr lang="en-US" dirty="0"/>
              <a:t>Utilize tools like OWASP Dependency Check to check code dependencies and vulnerabilities</a:t>
            </a:r>
          </a:p>
          <a:p>
            <a:pPr marL="685800" lvl="1" indent="-228600" algn="l" rtl="0">
              <a:lnSpc>
                <a:spcPct val="90000"/>
              </a:lnSpc>
              <a:spcBef>
                <a:spcPts val="0"/>
              </a:spcBef>
              <a:spcAft>
                <a:spcPts val="0"/>
              </a:spcAft>
              <a:buClr>
                <a:schemeClr val="lt1"/>
              </a:buClr>
              <a:buSzPts val="2000"/>
              <a:buChar char="•"/>
            </a:pPr>
            <a:endParaRPr lang="en-US" dirty="0"/>
          </a:p>
          <a:p>
            <a:pPr marL="685800" lvl="1" indent="-228600" algn="l" rtl="0">
              <a:lnSpc>
                <a:spcPct val="90000"/>
              </a:lnSpc>
              <a:spcBef>
                <a:spcPts val="0"/>
              </a:spcBef>
              <a:spcAft>
                <a:spcPts val="0"/>
              </a:spcAft>
              <a:buClr>
                <a:schemeClr val="lt1"/>
              </a:buClr>
              <a:buSzPts val="2000"/>
              <a:buChar char="•"/>
            </a:pPr>
            <a:r>
              <a:rPr lang="en-US" dirty="0"/>
              <a:t>Notable Tools: </a:t>
            </a:r>
            <a:r>
              <a:rPr lang="en-US" dirty="0" err="1"/>
              <a:t>ClangTidy</a:t>
            </a:r>
            <a:r>
              <a:rPr lang="en-US" dirty="0"/>
              <a:t>, </a:t>
            </a:r>
            <a:r>
              <a:rPr lang="en-US" dirty="0" err="1"/>
              <a:t>Cppchecker</a:t>
            </a:r>
            <a:r>
              <a:rPr lang="en-US" dirty="0"/>
              <a:t>, </a:t>
            </a:r>
            <a:r>
              <a:rPr lang="en-US" dirty="0" err="1"/>
              <a:t>Parasoft</a:t>
            </a:r>
            <a:r>
              <a:rPr lang="en-US" dirty="0"/>
              <a:t>, Coverity, Jenkins, Gitlab Docker</a:t>
            </a:r>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800" b="1" dirty="0"/>
              <a:t>Fixing Bugs:</a:t>
            </a:r>
          </a:p>
          <a:p>
            <a:pPr marL="685800" lvl="1" indent="-228600">
              <a:spcBef>
                <a:spcPts val="0"/>
              </a:spcBef>
              <a:buSzPts val="2000"/>
            </a:pPr>
            <a:r>
              <a:rPr lang="en-US" sz="2800" dirty="0"/>
              <a:t>Cost 6 times more to fix a bug found during implementation phase than to fix a bug identified in the design phase</a:t>
            </a:r>
          </a:p>
          <a:p>
            <a:pPr marL="742950" lvl="1" indent="-285750">
              <a:spcBef>
                <a:spcPts val="0"/>
              </a:spcBef>
              <a:buSzPts val="2000"/>
            </a:pPr>
            <a:r>
              <a:rPr lang="en-US" sz="2800" dirty="0"/>
              <a:t>Cost 15 times more to fix a bug during the testing phase than during the design phase</a:t>
            </a:r>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143000" lvl="2" indent="-228600" algn="l" rtl="0">
              <a:lnSpc>
                <a:spcPct val="90000"/>
              </a:lnSpc>
              <a:spcBef>
                <a:spcPts val="0"/>
              </a:spcBef>
              <a:spcAft>
                <a:spcPts val="0"/>
              </a:spcAft>
              <a:buClr>
                <a:schemeClr val="lt1"/>
              </a:buClr>
              <a:buSzPts val="1800"/>
              <a:buChar char="•"/>
            </a:pPr>
            <a:r>
              <a:rPr lang="en-US" sz="2800" dirty="0"/>
              <a:t>Add more standards</a:t>
            </a:r>
          </a:p>
          <a:p>
            <a:pPr marL="1600200" lvl="3" indent="-228600">
              <a:spcBef>
                <a:spcPts val="0"/>
              </a:spcBef>
            </a:pPr>
            <a:r>
              <a:rPr lang="en-US" sz="2800" dirty="0"/>
              <a:t>These 10 standards are just the starting foundation</a:t>
            </a:r>
          </a:p>
          <a:p>
            <a:pPr marL="1143000" lvl="2" indent="-228600">
              <a:spcBef>
                <a:spcPts val="0"/>
              </a:spcBef>
            </a:pPr>
            <a:r>
              <a:rPr lang="en-US" sz="2800" dirty="0"/>
              <a:t>Hire a white hat cyber security firm to test your defenses and find any vulnerabilities</a:t>
            </a:r>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8" name="Google Shape;224;p12">
            <a:extLst>
              <a:ext uri="{FF2B5EF4-FFF2-40B4-BE49-F238E27FC236}">
                <a16:creationId xmlns:a16="http://schemas.microsoft.com/office/drawing/2014/main" id="{2707ADDE-477A-8CD1-2360-1D56B1D8C143}"/>
              </a:ext>
            </a:extLst>
          </p:cNvPr>
          <p:cNvSpPr txBox="1">
            <a:spLocks/>
          </p:cNvSpPr>
          <p:nvPr/>
        </p:nvSpPr>
        <p:spPr>
          <a:xfrm>
            <a:off x="838200" y="2346960"/>
            <a:ext cx="10820400" cy="4024125"/>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lt1"/>
              </a:buClr>
              <a:buSzPts val="18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42900" algn="l" rtl="0">
              <a:lnSpc>
                <a:spcPct val="90000"/>
              </a:lnSpc>
              <a:spcBef>
                <a:spcPts val="500"/>
              </a:spcBef>
              <a:spcAft>
                <a:spcPts val="0"/>
              </a:spcAft>
              <a:buClr>
                <a:schemeClr val="lt1"/>
              </a:buClr>
              <a:buSzPts val="18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9pPr>
          </a:lstStyle>
          <a:p>
            <a:pPr marL="1143000" lvl="2" indent="-228600">
              <a:spcBef>
                <a:spcPts val="0"/>
              </a:spcBef>
            </a:pPr>
            <a:r>
              <a:rPr lang="en-US" sz="2400" dirty="0"/>
              <a:t>Start taking the extra step protect your code from the start.</a:t>
            </a:r>
          </a:p>
          <a:p>
            <a:pPr marL="1600200" lvl="3" indent="-228600">
              <a:spcBef>
                <a:spcPts val="0"/>
              </a:spcBef>
            </a:pPr>
            <a:r>
              <a:rPr lang="en-US" sz="2400" dirty="0"/>
              <a:t>Make sure you fix any issue with your code early on so you can save money and time.</a:t>
            </a:r>
          </a:p>
          <a:p>
            <a:pPr marL="1143000" lvl="2" indent="-228600">
              <a:spcBef>
                <a:spcPts val="0"/>
              </a:spcBef>
            </a:pPr>
            <a:r>
              <a:rPr lang="en-US" sz="2400" dirty="0"/>
              <a:t>Implement defense in depth</a:t>
            </a:r>
          </a:p>
          <a:p>
            <a:pPr marL="1143000" lvl="2" indent="-228600">
              <a:spcBef>
                <a:spcPts val="0"/>
              </a:spcBef>
            </a:pPr>
            <a:r>
              <a:rPr lang="en-US" sz="2400" dirty="0"/>
              <a:t>Incorporate daily testing routines into everyday practices</a:t>
            </a: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REFERENCES</a:t>
            </a:r>
            <a:endParaRPr dirty="0"/>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spcBef>
                <a:spcPts val="0"/>
              </a:spcBef>
              <a:buSzPts val="2200"/>
            </a:pPr>
            <a:r>
              <a:rPr lang="en-US" dirty="0" err="1"/>
              <a:t>Mylonas</a:t>
            </a:r>
            <a:r>
              <a:rPr lang="en-US" dirty="0"/>
              <a:t>, Leo. “What is AAA Security?”. </a:t>
            </a:r>
            <a:r>
              <a:rPr lang="en-US" dirty="0" err="1"/>
              <a:t>Codebots</a:t>
            </a:r>
            <a:r>
              <a:rPr lang="en-US" dirty="0"/>
              <a:t>. (2018). https://</a:t>
            </a:r>
            <a:r>
              <a:rPr lang="en-US" dirty="0" err="1"/>
              <a:t>codebots.com</a:t>
            </a:r>
            <a:r>
              <a:rPr lang="en-US" dirty="0"/>
              <a:t>/application-security/aaa-security-an-introduction-to-authentication-authorisation-accounting</a:t>
            </a:r>
          </a:p>
          <a:p>
            <a:pPr marL="228600" lvl="0" indent="-228600">
              <a:spcBef>
                <a:spcPts val="0"/>
              </a:spcBef>
              <a:buSzPts val="2200"/>
            </a:pPr>
            <a:r>
              <a:rPr lang="en-US" dirty="0"/>
              <a:t>Ryan. “Encryption in transit and Encryption at-rest”. </a:t>
            </a:r>
            <a:r>
              <a:rPr lang="en-US" dirty="0" err="1"/>
              <a:t>Rydel</a:t>
            </a:r>
            <a:r>
              <a:rPr lang="en-US" dirty="0"/>
              <a:t>. (2019). https://</a:t>
            </a:r>
            <a:r>
              <a:rPr lang="en-US" dirty="0" err="1"/>
              <a:t>www.ryadel.com</a:t>
            </a:r>
            <a:r>
              <a:rPr lang="en-US" dirty="0"/>
              <a:t>/</a:t>
            </a:r>
            <a:r>
              <a:rPr lang="en-US" dirty="0" err="1"/>
              <a:t>en</a:t>
            </a:r>
            <a:r>
              <a:rPr lang="en-US" dirty="0"/>
              <a:t>/data-encryption-in-transit-at-rest-definitions-best-practices-tutorial-guide/</a:t>
            </a:r>
          </a:p>
          <a:p>
            <a:pPr marL="228600" lvl="0" indent="-228600">
              <a:spcBef>
                <a:spcPts val="0"/>
              </a:spcBef>
              <a:buSzPts val="2200"/>
            </a:pPr>
            <a:r>
              <a:rPr lang="en-US" dirty="0" err="1"/>
              <a:t>Seacord</a:t>
            </a:r>
            <a:r>
              <a:rPr lang="en-US" dirty="0"/>
              <a:t>, Robert. “Top 10 Secure Coding Practices” confluence, (2018). https://</a:t>
            </a:r>
            <a:r>
              <a:rPr lang="en-US" dirty="0" err="1"/>
              <a:t>wiki.sei.cmu.edu</a:t>
            </a:r>
            <a:r>
              <a:rPr lang="en-US" dirty="0"/>
              <a:t>/confluence/display/</a:t>
            </a:r>
            <a:r>
              <a:rPr lang="en-US" dirty="0" err="1"/>
              <a:t>seccode</a:t>
            </a:r>
            <a:r>
              <a:rPr lang="en-US" dirty="0"/>
              <a:t>/Top+10+Secure+Coding+Practices</a:t>
            </a:r>
            <a:endParaRPr dirty="0"/>
          </a:p>
        </p:txBody>
      </p:sp>
      <p:pic>
        <p:nvPicPr>
          <p:cNvPr id="239" name="Google Shape;239;p1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2895600" y="2296431"/>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graphicFrame>
        <p:nvGraphicFramePr>
          <p:cNvPr id="2" name="Table 1">
            <a:extLst>
              <a:ext uri="{FF2B5EF4-FFF2-40B4-BE49-F238E27FC236}">
                <a16:creationId xmlns:a16="http://schemas.microsoft.com/office/drawing/2014/main" id="{66BDFC3E-989A-07B5-D824-7E4F5FE23F2E}"/>
              </a:ext>
            </a:extLst>
          </p:cNvPr>
          <p:cNvGraphicFramePr>
            <a:graphicFrameLocks noGrp="1"/>
          </p:cNvGraphicFramePr>
          <p:nvPr>
            <p:extLst>
              <p:ext uri="{D42A27DB-BD31-4B8C-83A1-F6EECF244321}">
                <p14:modId xmlns:p14="http://schemas.microsoft.com/office/powerpoint/2010/main" val="3565575009"/>
              </p:ext>
            </p:extLst>
          </p:nvPr>
        </p:nvGraphicFramePr>
        <p:xfrm>
          <a:off x="2041567" y="2057404"/>
          <a:ext cx="8108865" cy="3383121"/>
        </p:xfrm>
        <a:graphic>
          <a:graphicData uri="http://schemas.openxmlformats.org/drawingml/2006/table">
            <a:tbl>
              <a:tblPr firstRow="1" firstCol="1" bandRow="1">
                <a:tableStyleId>{802198C4-3087-4945-87E3-76CBB3509B7E}</a:tableStyleId>
              </a:tblPr>
              <a:tblGrid>
                <a:gridCol w="1988117">
                  <a:extLst>
                    <a:ext uri="{9D8B030D-6E8A-4147-A177-3AD203B41FA5}">
                      <a16:colId xmlns:a16="http://schemas.microsoft.com/office/drawing/2014/main" val="4027322803"/>
                    </a:ext>
                  </a:extLst>
                </a:gridCol>
                <a:gridCol w="2067641">
                  <a:extLst>
                    <a:ext uri="{9D8B030D-6E8A-4147-A177-3AD203B41FA5}">
                      <a16:colId xmlns:a16="http://schemas.microsoft.com/office/drawing/2014/main" val="1530791314"/>
                    </a:ext>
                  </a:extLst>
                </a:gridCol>
                <a:gridCol w="2067641">
                  <a:extLst>
                    <a:ext uri="{9D8B030D-6E8A-4147-A177-3AD203B41FA5}">
                      <a16:colId xmlns:a16="http://schemas.microsoft.com/office/drawing/2014/main" val="2967579869"/>
                    </a:ext>
                  </a:extLst>
                </a:gridCol>
                <a:gridCol w="1985466">
                  <a:extLst>
                    <a:ext uri="{9D8B030D-6E8A-4147-A177-3AD203B41FA5}">
                      <a16:colId xmlns:a16="http://schemas.microsoft.com/office/drawing/2014/main" val="4157251873"/>
                    </a:ext>
                  </a:extLst>
                </a:gridCol>
              </a:tblGrid>
              <a:tr h="353990">
                <a:tc rowSpan="2">
                  <a:txBody>
                    <a:bodyPr/>
                    <a:lstStyle/>
                    <a:p>
                      <a:pPr marL="0" marR="0" algn="ctr">
                        <a:lnSpc>
                          <a:spcPct val="150000"/>
                        </a:lnSpc>
                        <a:spcBef>
                          <a:spcPts val="0"/>
                        </a:spcBef>
                        <a:spcAft>
                          <a:spcPts val="0"/>
                        </a:spcAft>
                      </a:pPr>
                      <a:r>
                        <a:rPr lang="en-US" sz="1400" b="1" dirty="0">
                          <a:solidFill>
                            <a:schemeClr val="bg1"/>
                          </a:solidFill>
                          <a:effectLst/>
                        </a:rPr>
                        <a:t>PROBABILITY</a:t>
                      </a:r>
                      <a:endParaRPr lang="en-US" sz="1400" b="1" dirty="0">
                        <a:solidFill>
                          <a:schemeClr val="bg1"/>
                        </a:solidFill>
                        <a:effectLst/>
                        <a:latin typeface="Calibri" panose="020F0502020204030204" pitchFamily="34" charset="0"/>
                        <a:ea typeface="Calibri" panose="020F0502020204030204" pitchFamily="34" charset="0"/>
                      </a:endParaRPr>
                    </a:p>
                  </a:txBody>
                  <a:tcPr marL="68580" marR="68580" marT="0" marB="0"/>
                </a:tc>
                <a:tc gridSpan="3">
                  <a:txBody>
                    <a:bodyPr/>
                    <a:lstStyle/>
                    <a:p>
                      <a:pPr marL="0" marR="0" algn="ctr">
                        <a:lnSpc>
                          <a:spcPct val="150000"/>
                        </a:lnSpc>
                        <a:spcBef>
                          <a:spcPts val="0"/>
                        </a:spcBef>
                        <a:spcAft>
                          <a:spcPts val="0"/>
                        </a:spcAft>
                      </a:pPr>
                      <a:r>
                        <a:rPr lang="en-US" sz="1400" b="1">
                          <a:effectLst/>
                        </a:rPr>
                        <a:t>HARM SEVERITY</a:t>
                      </a:r>
                      <a:endParaRPr lang="en-US" sz="1400" b="1">
                        <a:effectLst/>
                        <a:latin typeface="Calibri" panose="020F0502020204030204" pitchFamily="34" charset="0"/>
                        <a:ea typeface="Calibri" panose="020F0502020204030204" pitchFamily="34" charset="0"/>
                      </a:endParaRPr>
                    </a:p>
                  </a:txBody>
                  <a:tcPr marL="68580" marR="68580"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08858150"/>
                  </a:ext>
                </a:extLst>
              </a:tr>
              <a:tr h="353990">
                <a:tc vMerge="1">
                  <a:txBody>
                    <a:bodyPr/>
                    <a:lstStyle/>
                    <a:p>
                      <a:endParaRPr lang="en-US"/>
                    </a:p>
                  </a:txBody>
                  <a:tcPr/>
                </a:tc>
                <a:tc>
                  <a:txBody>
                    <a:bodyPr/>
                    <a:lstStyle/>
                    <a:p>
                      <a:pPr marL="0" marR="0" algn="ctr">
                        <a:lnSpc>
                          <a:spcPct val="150000"/>
                        </a:lnSpc>
                        <a:spcBef>
                          <a:spcPts val="0"/>
                        </a:spcBef>
                        <a:spcAft>
                          <a:spcPts val="0"/>
                        </a:spcAft>
                      </a:pPr>
                      <a:r>
                        <a:rPr lang="en-US" sz="1400" b="1" dirty="0">
                          <a:solidFill>
                            <a:schemeClr val="bg1"/>
                          </a:solidFill>
                          <a:effectLst/>
                        </a:rPr>
                        <a:t>LOW</a:t>
                      </a:r>
                      <a:endParaRPr lang="en-US" sz="1400" b="1" dirty="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en-US" sz="1400" b="1">
                          <a:solidFill>
                            <a:schemeClr val="bg1"/>
                          </a:solidFill>
                          <a:effectLst/>
                        </a:rPr>
                        <a:t>MEDIUM</a:t>
                      </a:r>
                      <a:endParaRPr lang="en-US" sz="1400" b="1">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en-US" sz="1400" b="1">
                          <a:solidFill>
                            <a:schemeClr val="bg1"/>
                          </a:solidFill>
                          <a:effectLst/>
                        </a:rPr>
                        <a:t>HIGH</a:t>
                      </a:r>
                      <a:endParaRPr lang="en-US" sz="1400" b="1">
                        <a:solidFill>
                          <a:schemeClr val="bg1"/>
                        </a:solidFill>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2016683796"/>
                  </a:ext>
                </a:extLst>
              </a:tr>
              <a:tr h="1180031">
                <a:tc>
                  <a:txBody>
                    <a:bodyPr/>
                    <a:lstStyle/>
                    <a:p>
                      <a:pPr marL="0" marR="0" algn="ctr">
                        <a:lnSpc>
                          <a:spcPct val="150000"/>
                        </a:lnSpc>
                        <a:spcBef>
                          <a:spcPts val="0"/>
                        </a:spcBef>
                        <a:spcAft>
                          <a:spcPts val="0"/>
                        </a:spcAft>
                      </a:pPr>
                      <a:endParaRPr lang="en-US" sz="1400" b="1" dirty="0">
                        <a:solidFill>
                          <a:schemeClr val="bg1"/>
                        </a:solidFill>
                        <a:effectLst/>
                      </a:endParaRPr>
                    </a:p>
                    <a:p>
                      <a:pPr marL="0" marR="0" algn="ctr">
                        <a:lnSpc>
                          <a:spcPct val="150000"/>
                        </a:lnSpc>
                        <a:spcBef>
                          <a:spcPts val="0"/>
                        </a:spcBef>
                        <a:spcAft>
                          <a:spcPts val="0"/>
                        </a:spcAft>
                      </a:pPr>
                      <a:r>
                        <a:rPr lang="en-US" sz="1400" b="1" dirty="0">
                          <a:solidFill>
                            <a:schemeClr val="bg1"/>
                          </a:solidFill>
                          <a:effectLst/>
                        </a:rPr>
                        <a:t>LIKELY</a:t>
                      </a:r>
                      <a:endParaRPr lang="en-US" sz="1400" b="1" dirty="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en-US" sz="1400" b="1" dirty="0">
                          <a:solidFill>
                            <a:schemeClr val="bg1"/>
                          </a:solidFill>
                          <a:effectLst/>
                        </a:rPr>
                        <a:t> </a:t>
                      </a:r>
                      <a:endParaRPr lang="en-US" sz="1400" b="1" dirty="0">
                        <a:solidFill>
                          <a:schemeClr val="bg1"/>
                        </a:solidFill>
                        <a:effectLst/>
                        <a:latin typeface="Calibri" panose="020F0502020204030204" pitchFamily="34" charset="0"/>
                        <a:ea typeface="Calibri" panose="020F0502020204030204" pitchFamily="34" charset="0"/>
                      </a:endParaRPr>
                    </a:p>
                  </a:txBody>
                  <a:tcPr marL="68580" marR="68580" marT="0" marB="0">
                    <a:solidFill>
                      <a:schemeClr val="accent2"/>
                    </a:solidFill>
                  </a:tcPr>
                </a:tc>
                <a:tc>
                  <a:txBody>
                    <a:bodyPr/>
                    <a:lstStyle/>
                    <a:p>
                      <a:pPr marL="0" marR="0" algn="ctr">
                        <a:lnSpc>
                          <a:spcPct val="150000"/>
                        </a:lnSpc>
                        <a:spcBef>
                          <a:spcPts val="0"/>
                        </a:spcBef>
                        <a:spcAft>
                          <a:spcPts val="0"/>
                        </a:spcAft>
                      </a:pPr>
                      <a:r>
                        <a:rPr lang="en-US" sz="1400" b="1" dirty="0">
                          <a:solidFill>
                            <a:schemeClr val="bg1"/>
                          </a:solidFill>
                          <a:effectLst/>
                        </a:rPr>
                        <a:t> </a:t>
                      </a:r>
                      <a:endParaRPr lang="en-US" sz="1400" b="1" dirty="0">
                        <a:solidFill>
                          <a:schemeClr val="bg1"/>
                        </a:solidFill>
                        <a:effectLst/>
                        <a:latin typeface="Calibri" panose="020F0502020204030204" pitchFamily="34" charset="0"/>
                        <a:ea typeface="Calibri" panose="020F0502020204030204" pitchFamily="34" charset="0"/>
                      </a:endParaRPr>
                    </a:p>
                  </a:txBody>
                  <a:tcPr marL="68580" marR="68580" marT="0" marB="0">
                    <a:solidFill>
                      <a:schemeClr val="accent2"/>
                    </a:solidFill>
                  </a:tcPr>
                </a:tc>
                <a:tc>
                  <a:txBody>
                    <a:bodyPr/>
                    <a:lstStyle/>
                    <a:p>
                      <a:pPr marL="0" marR="0" algn="ctr">
                        <a:lnSpc>
                          <a:spcPct val="150000"/>
                        </a:lnSpc>
                        <a:spcBef>
                          <a:spcPts val="0"/>
                        </a:spcBef>
                        <a:spcAft>
                          <a:spcPts val="0"/>
                        </a:spcAft>
                      </a:pPr>
                      <a:r>
                        <a:rPr lang="en-US" sz="1400" b="1" dirty="0">
                          <a:solidFill>
                            <a:schemeClr val="tx1"/>
                          </a:solidFill>
                          <a:effectLst/>
                        </a:rPr>
                        <a:t>STD-005</a:t>
                      </a:r>
                    </a:p>
                    <a:p>
                      <a:pPr marL="0" marR="0" algn="ctr">
                        <a:lnSpc>
                          <a:spcPct val="150000"/>
                        </a:lnSpc>
                        <a:spcBef>
                          <a:spcPts val="0"/>
                        </a:spcBef>
                        <a:spcAft>
                          <a:spcPts val="0"/>
                        </a:spcAft>
                      </a:pPr>
                      <a:r>
                        <a:rPr lang="en-US" sz="1400" b="1" dirty="0">
                          <a:solidFill>
                            <a:schemeClr val="tx1"/>
                          </a:solidFill>
                          <a:effectLst/>
                        </a:rPr>
                        <a:t>STD-006</a:t>
                      </a:r>
                    </a:p>
                    <a:p>
                      <a:pPr marL="0" marR="0" lvl="0" indent="0" algn="ctr" defTabSz="914400" rtl="0" eaLnBrk="1" fontAlgn="auto" latinLnBrk="0" hangingPunct="1">
                        <a:lnSpc>
                          <a:spcPct val="150000"/>
                        </a:lnSpc>
                        <a:spcBef>
                          <a:spcPts val="0"/>
                        </a:spcBef>
                        <a:spcAft>
                          <a:spcPts val="0"/>
                        </a:spcAft>
                        <a:buClr>
                          <a:srgbClr val="000000"/>
                        </a:buClr>
                        <a:buSzTx/>
                        <a:buFont typeface="Arial"/>
                        <a:buNone/>
                        <a:tabLst/>
                        <a:defRPr/>
                      </a:pPr>
                      <a:r>
                        <a:rPr lang="en-US" sz="1400" b="1" dirty="0">
                          <a:solidFill>
                            <a:schemeClr val="tx1"/>
                          </a:solidFill>
                          <a:effectLst/>
                        </a:rPr>
                        <a:t>STD-009</a:t>
                      </a:r>
                    </a:p>
                  </a:txBody>
                  <a:tcPr marL="68580" marR="68580" marT="0" marB="0">
                    <a:solidFill>
                      <a:schemeClr val="accent1"/>
                    </a:solidFill>
                  </a:tcPr>
                </a:tc>
                <a:extLst>
                  <a:ext uri="{0D108BD9-81ED-4DB2-BD59-A6C34878D82A}">
                    <a16:rowId xmlns:a16="http://schemas.microsoft.com/office/drawing/2014/main" val="719878411"/>
                  </a:ext>
                </a:extLst>
              </a:tr>
              <a:tr h="1141120">
                <a:tc>
                  <a:txBody>
                    <a:bodyPr/>
                    <a:lstStyle/>
                    <a:p>
                      <a:pPr marL="0" marR="0" algn="ctr">
                        <a:lnSpc>
                          <a:spcPct val="150000"/>
                        </a:lnSpc>
                        <a:spcBef>
                          <a:spcPts val="0"/>
                        </a:spcBef>
                        <a:spcAft>
                          <a:spcPts val="0"/>
                        </a:spcAft>
                      </a:pPr>
                      <a:endParaRPr lang="en-US" sz="1400" b="1" dirty="0">
                        <a:solidFill>
                          <a:schemeClr val="bg1"/>
                        </a:solidFill>
                        <a:effectLst/>
                      </a:endParaRPr>
                    </a:p>
                    <a:p>
                      <a:pPr marL="0" marR="0" algn="ctr">
                        <a:lnSpc>
                          <a:spcPct val="150000"/>
                        </a:lnSpc>
                        <a:spcBef>
                          <a:spcPts val="0"/>
                        </a:spcBef>
                        <a:spcAft>
                          <a:spcPts val="0"/>
                        </a:spcAft>
                      </a:pPr>
                      <a:r>
                        <a:rPr lang="en-US" sz="1400" b="1" dirty="0">
                          <a:solidFill>
                            <a:schemeClr val="bg1"/>
                          </a:solidFill>
                          <a:effectLst/>
                        </a:rPr>
                        <a:t>PROBABLE</a:t>
                      </a:r>
                      <a:endParaRPr lang="en-US" sz="1400" b="1" dirty="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en-US" sz="1400" b="1" dirty="0">
                          <a:solidFill>
                            <a:schemeClr val="tx1"/>
                          </a:solidFill>
                          <a:effectLst/>
                        </a:rPr>
                        <a:t>STD-007</a:t>
                      </a:r>
                      <a:endParaRPr lang="en-US" sz="1400" b="1" dirty="0">
                        <a:solidFill>
                          <a:schemeClr val="tx1"/>
                        </a:solidFill>
                        <a:effectLst/>
                        <a:latin typeface="Calibri" panose="020F0502020204030204" pitchFamily="34" charset="0"/>
                        <a:ea typeface="Calibri" panose="020F0502020204030204" pitchFamily="34" charset="0"/>
                      </a:endParaRPr>
                    </a:p>
                  </a:txBody>
                  <a:tcPr marL="68580" marR="68580" marT="0" marB="0">
                    <a:solidFill>
                      <a:schemeClr val="accent3"/>
                    </a:solidFill>
                  </a:tcPr>
                </a:tc>
                <a:tc>
                  <a:txBody>
                    <a:bodyPr/>
                    <a:lstStyle/>
                    <a:p>
                      <a:pPr marL="0" marR="0" algn="ctr">
                        <a:lnSpc>
                          <a:spcPct val="150000"/>
                        </a:lnSpc>
                        <a:spcBef>
                          <a:spcPts val="0"/>
                        </a:spcBef>
                        <a:spcAft>
                          <a:spcPts val="0"/>
                        </a:spcAft>
                      </a:pPr>
                      <a:r>
                        <a:rPr lang="en-US" sz="1400" b="1" dirty="0">
                          <a:solidFill>
                            <a:schemeClr val="tx1"/>
                          </a:solidFill>
                          <a:effectLst/>
                        </a:rPr>
                        <a:t> </a:t>
                      </a:r>
                      <a:endParaRPr lang="en-US" sz="1400" b="1" dirty="0">
                        <a:solidFill>
                          <a:schemeClr val="tx1"/>
                        </a:solidFill>
                        <a:effectLst/>
                        <a:latin typeface="Calibri" panose="020F0502020204030204" pitchFamily="34" charset="0"/>
                        <a:ea typeface="Calibri" panose="020F0502020204030204" pitchFamily="34" charset="0"/>
                      </a:endParaRPr>
                    </a:p>
                  </a:txBody>
                  <a:tcPr marL="68580" marR="68580" marT="0" marB="0">
                    <a:solidFill>
                      <a:schemeClr val="accent2"/>
                    </a:solidFill>
                  </a:tcPr>
                </a:tc>
                <a:tc>
                  <a:txBody>
                    <a:bodyPr/>
                    <a:lstStyle/>
                    <a:p>
                      <a:pPr marL="0" marR="0" algn="ctr">
                        <a:lnSpc>
                          <a:spcPct val="150000"/>
                        </a:lnSpc>
                        <a:spcBef>
                          <a:spcPts val="0"/>
                        </a:spcBef>
                        <a:spcAft>
                          <a:spcPts val="0"/>
                        </a:spcAft>
                      </a:pPr>
                      <a:r>
                        <a:rPr lang="en-US" sz="1400" b="1" dirty="0">
                          <a:solidFill>
                            <a:schemeClr val="tx1"/>
                          </a:solidFill>
                          <a:effectLst/>
                        </a:rPr>
                        <a:t>STD-002</a:t>
                      </a:r>
                    </a:p>
                    <a:p>
                      <a:pPr marL="0" marR="0" algn="ctr">
                        <a:lnSpc>
                          <a:spcPct val="150000"/>
                        </a:lnSpc>
                        <a:spcBef>
                          <a:spcPts val="0"/>
                        </a:spcBef>
                        <a:spcAft>
                          <a:spcPts val="0"/>
                        </a:spcAft>
                      </a:pPr>
                      <a:r>
                        <a:rPr lang="en-US" sz="1400" b="1" dirty="0">
                          <a:solidFill>
                            <a:schemeClr val="tx1"/>
                          </a:solidFill>
                          <a:effectLst/>
                        </a:rPr>
                        <a:t>STD-003</a:t>
                      </a:r>
                    </a:p>
                    <a:p>
                      <a:pPr marL="0" marR="0" algn="ctr">
                        <a:lnSpc>
                          <a:spcPct val="150000"/>
                        </a:lnSpc>
                        <a:spcBef>
                          <a:spcPts val="0"/>
                        </a:spcBef>
                        <a:spcAft>
                          <a:spcPts val="0"/>
                        </a:spcAft>
                      </a:pPr>
                      <a:r>
                        <a:rPr lang="en-US" sz="1400" b="1" dirty="0">
                          <a:solidFill>
                            <a:schemeClr val="tx1"/>
                          </a:solidFill>
                          <a:effectLst/>
                        </a:rPr>
                        <a:t>STD-004</a:t>
                      </a:r>
                    </a:p>
                  </a:txBody>
                  <a:tcPr marL="68580" marR="68580" marT="0" marB="0">
                    <a:solidFill>
                      <a:schemeClr val="accent1"/>
                    </a:solidFill>
                  </a:tcPr>
                </a:tc>
                <a:extLst>
                  <a:ext uri="{0D108BD9-81ED-4DB2-BD59-A6C34878D82A}">
                    <a16:rowId xmlns:a16="http://schemas.microsoft.com/office/drawing/2014/main" val="1553712876"/>
                  </a:ext>
                </a:extLst>
              </a:tr>
              <a:tr h="353990">
                <a:tc>
                  <a:txBody>
                    <a:bodyPr/>
                    <a:lstStyle/>
                    <a:p>
                      <a:pPr marL="0" marR="0" algn="ctr">
                        <a:lnSpc>
                          <a:spcPct val="150000"/>
                        </a:lnSpc>
                        <a:spcBef>
                          <a:spcPts val="0"/>
                        </a:spcBef>
                        <a:spcAft>
                          <a:spcPts val="0"/>
                        </a:spcAft>
                      </a:pPr>
                      <a:r>
                        <a:rPr lang="en-US" sz="1400" b="1">
                          <a:solidFill>
                            <a:schemeClr val="bg1"/>
                          </a:solidFill>
                          <a:effectLst/>
                        </a:rPr>
                        <a:t>UNLIKELY</a:t>
                      </a:r>
                      <a:endParaRPr lang="en-US" sz="1400" b="1">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en-US" sz="1400" b="1" dirty="0">
                          <a:solidFill>
                            <a:schemeClr val="tx1"/>
                          </a:solidFill>
                          <a:effectLst/>
                        </a:rPr>
                        <a:t>STD-001</a:t>
                      </a:r>
                      <a:endParaRPr lang="en-US" sz="1400" b="1" dirty="0">
                        <a:solidFill>
                          <a:schemeClr val="tx1"/>
                        </a:solidFill>
                        <a:effectLst/>
                        <a:latin typeface="Calibri" panose="020F0502020204030204" pitchFamily="34" charset="0"/>
                        <a:ea typeface="Calibri" panose="020F0502020204030204" pitchFamily="34" charset="0"/>
                      </a:endParaRPr>
                    </a:p>
                  </a:txBody>
                  <a:tcPr marL="68580" marR="68580" marT="0" marB="0">
                    <a:solidFill>
                      <a:schemeClr val="accent3"/>
                    </a:solidFill>
                  </a:tcPr>
                </a:tc>
                <a:tc>
                  <a:txBody>
                    <a:bodyPr/>
                    <a:lstStyle/>
                    <a:p>
                      <a:pPr marL="0" marR="0" algn="ctr">
                        <a:lnSpc>
                          <a:spcPct val="150000"/>
                        </a:lnSpc>
                        <a:spcBef>
                          <a:spcPts val="0"/>
                        </a:spcBef>
                        <a:spcAft>
                          <a:spcPts val="0"/>
                        </a:spcAft>
                      </a:pPr>
                      <a:r>
                        <a:rPr lang="en-US" sz="1400" b="1" dirty="0">
                          <a:solidFill>
                            <a:schemeClr val="tx1"/>
                          </a:solidFill>
                          <a:effectLst/>
                        </a:rPr>
                        <a:t>STD-008</a:t>
                      </a:r>
                      <a:endParaRPr lang="en-US" sz="1400" b="1" dirty="0">
                        <a:solidFill>
                          <a:schemeClr val="tx1"/>
                        </a:solidFill>
                        <a:effectLst/>
                        <a:latin typeface="Calibri" panose="020F0502020204030204" pitchFamily="34" charset="0"/>
                        <a:ea typeface="Calibri" panose="020F0502020204030204" pitchFamily="34" charset="0"/>
                      </a:endParaRPr>
                    </a:p>
                  </a:txBody>
                  <a:tcPr marL="68580" marR="68580" marT="0" marB="0">
                    <a:solidFill>
                      <a:schemeClr val="accent3"/>
                    </a:solidFill>
                  </a:tcPr>
                </a:tc>
                <a:tc>
                  <a:txBody>
                    <a:bodyPr/>
                    <a:lstStyle/>
                    <a:p>
                      <a:pPr marL="0" marR="0" lvl="0" indent="0" algn="ctr" defTabSz="914400" rtl="0" eaLnBrk="1" fontAlgn="auto" latinLnBrk="0" hangingPunct="1">
                        <a:lnSpc>
                          <a:spcPct val="150000"/>
                        </a:lnSpc>
                        <a:spcBef>
                          <a:spcPts val="0"/>
                        </a:spcBef>
                        <a:spcAft>
                          <a:spcPts val="0"/>
                        </a:spcAft>
                        <a:buClr>
                          <a:srgbClr val="000000"/>
                        </a:buClr>
                        <a:buSzTx/>
                        <a:buFont typeface="Arial"/>
                        <a:buNone/>
                        <a:tabLst/>
                        <a:defRPr/>
                      </a:pPr>
                      <a:r>
                        <a:rPr lang="en-US" sz="1400" b="1" dirty="0">
                          <a:solidFill>
                            <a:schemeClr val="tx1"/>
                          </a:solidFill>
                          <a:effectLst/>
                        </a:rPr>
                        <a:t>STD-010 </a:t>
                      </a:r>
                      <a:endParaRPr lang="en-US" sz="1400" b="1" dirty="0">
                        <a:solidFill>
                          <a:schemeClr val="tx1"/>
                        </a:solidFill>
                        <a:effectLst/>
                        <a:latin typeface="Calibri" panose="020F0502020204030204" pitchFamily="34" charset="0"/>
                        <a:ea typeface="Calibri" panose="020F0502020204030204" pitchFamily="34" charset="0"/>
                      </a:endParaRPr>
                    </a:p>
                  </a:txBody>
                  <a:tcPr marL="68580" marR="68580" marT="0" marB="0">
                    <a:solidFill>
                      <a:schemeClr val="accent2"/>
                    </a:solidFill>
                  </a:tcPr>
                </a:tc>
                <a:extLst>
                  <a:ext uri="{0D108BD9-81ED-4DB2-BD59-A6C34878D82A}">
                    <a16:rowId xmlns:a16="http://schemas.microsoft.com/office/drawing/2014/main" val="1358872309"/>
                  </a:ext>
                </a:extLst>
              </a:tr>
            </a:tbl>
          </a:graphicData>
        </a:graphic>
      </p:graphicFrame>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5"/>
          <p:cNvSpPr txBox="1">
            <a:spLocks noGrp="1"/>
          </p:cNvSpPr>
          <p:nvPr>
            <p:ph type="body" idx="1"/>
          </p:nvPr>
        </p:nvSpPr>
        <p:spPr>
          <a:xfrm>
            <a:off x="685801" y="2194560"/>
            <a:ext cx="5410200" cy="4024125"/>
          </a:xfrm>
          <a:prstGeom prst="rect">
            <a:avLst/>
          </a:prstGeom>
          <a:noFill/>
          <a:ln>
            <a:noFill/>
          </a:ln>
        </p:spPr>
        <p:txBody>
          <a:bodyPr spcFirstLastPara="1" wrap="square" lIns="91425" tIns="45700" rIns="91425" bIns="45700" anchor="t" anchorCtr="0">
            <a:normAutofit/>
          </a:bodyPr>
          <a:lstStyle/>
          <a:p>
            <a:pPr marL="228600" lvl="0" indent="-228600">
              <a:spcBef>
                <a:spcPts val="0"/>
              </a:spcBef>
              <a:buSzPts val="2200"/>
            </a:pPr>
            <a:r>
              <a:rPr lang="en-US" dirty="0"/>
              <a:t>Validate Input Data </a:t>
            </a:r>
          </a:p>
          <a:p>
            <a:pPr marL="685800" lvl="1" indent="-228600">
              <a:spcBef>
                <a:spcPts val="0"/>
              </a:spcBef>
              <a:buSzPts val="2200"/>
            </a:pPr>
            <a:r>
              <a:rPr lang="en-US" dirty="0"/>
              <a:t>(STD-001, STD-002, STD-003, STD-004, STD-010)</a:t>
            </a:r>
          </a:p>
          <a:p>
            <a:pPr marL="228600" lvl="0" indent="-228600">
              <a:spcBef>
                <a:spcPts val="0"/>
              </a:spcBef>
              <a:buSzPts val="2200"/>
            </a:pPr>
            <a:r>
              <a:rPr lang="en-US" dirty="0"/>
              <a:t>Head Compiler Warnings </a:t>
            </a:r>
          </a:p>
          <a:p>
            <a:pPr marL="685800" lvl="1" indent="-228600">
              <a:spcBef>
                <a:spcPts val="0"/>
              </a:spcBef>
              <a:buSzPts val="2200"/>
            </a:pPr>
            <a:r>
              <a:rPr lang="en-US" dirty="0"/>
              <a:t>(STD-001, STD-002, STD-005, STD-009)</a:t>
            </a:r>
          </a:p>
          <a:p>
            <a:pPr marL="228600" lvl="0" indent="-228600">
              <a:spcBef>
                <a:spcPts val="0"/>
              </a:spcBef>
              <a:buSzPts val="2200"/>
            </a:pPr>
            <a:r>
              <a:rPr lang="en-US" dirty="0"/>
              <a:t>Architect and Design for Security Policies </a:t>
            </a:r>
          </a:p>
          <a:p>
            <a:pPr marL="685800" lvl="1" indent="-228600">
              <a:spcBef>
                <a:spcPts val="0"/>
              </a:spcBef>
              <a:buSzPts val="2200"/>
            </a:pPr>
            <a:r>
              <a:rPr lang="en-US" dirty="0"/>
              <a:t>(STD-004, STD-007)</a:t>
            </a:r>
          </a:p>
          <a:p>
            <a:pPr marL="228600" lvl="0" indent="-228600">
              <a:spcBef>
                <a:spcPts val="0"/>
              </a:spcBef>
              <a:buSzPts val="2200"/>
            </a:pPr>
            <a:r>
              <a:rPr lang="en-US" dirty="0"/>
              <a:t>Keep it Simple </a:t>
            </a:r>
          </a:p>
          <a:p>
            <a:pPr marL="685800" lvl="1" indent="-228600">
              <a:spcBef>
                <a:spcPts val="0"/>
              </a:spcBef>
              <a:buSzPts val="2200"/>
            </a:pPr>
            <a:r>
              <a:rPr lang="en-US" dirty="0"/>
              <a:t>(STD-001)</a:t>
            </a:r>
          </a:p>
          <a:p>
            <a:pPr marL="228600" lvl="0" indent="-228600" algn="l" rtl="0">
              <a:lnSpc>
                <a:spcPct val="90000"/>
              </a:lnSpc>
              <a:spcBef>
                <a:spcPts val="0"/>
              </a:spcBef>
              <a:spcAft>
                <a:spcPts val="0"/>
              </a:spcAft>
              <a:buClr>
                <a:schemeClr val="lt1"/>
              </a:buClr>
              <a:buSzPts val="2200"/>
              <a:buChar char="•"/>
            </a:pPr>
            <a:r>
              <a:rPr lang="en-US" dirty="0"/>
              <a:t>Default Deny</a:t>
            </a:r>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5" name="Google Shape;168;p5">
            <a:extLst>
              <a:ext uri="{FF2B5EF4-FFF2-40B4-BE49-F238E27FC236}">
                <a16:creationId xmlns:a16="http://schemas.microsoft.com/office/drawing/2014/main" id="{823C90B8-B5FF-1CFC-F4CD-C3905007F4A8}"/>
              </a:ext>
            </a:extLst>
          </p:cNvPr>
          <p:cNvSpPr txBox="1">
            <a:spLocks/>
          </p:cNvSpPr>
          <p:nvPr/>
        </p:nvSpPr>
        <p:spPr>
          <a:xfrm>
            <a:off x="6096000" y="2194559"/>
            <a:ext cx="5503100" cy="4024125"/>
          </a:xfrm>
          <a:prstGeom prst="rect">
            <a:avLst/>
          </a:prstGeom>
          <a:noFill/>
          <a:ln>
            <a:noFill/>
          </a:ln>
        </p:spPr>
        <p:txBody>
          <a:bodyPr spcFirstLastPara="1" wrap="square" lIns="91425" tIns="45700" rIns="91425" bIns="45700" anchor="t" anchorCtr="0">
            <a:normAutofit fontScale="92500"/>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lt1"/>
              </a:buClr>
              <a:buSzPts val="18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42900" algn="l" rtl="0">
              <a:lnSpc>
                <a:spcPct val="90000"/>
              </a:lnSpc>
              <a:spcBef>
                <a:spcPts val="500"/>
              </a:spcBef>
              <a:spcAft>
                <a:spcPts val="0"/>
              </a:spcAft>
              <a:buClr>
                <a:schemeClr val="lt1"/>
              </a:buClr>
              <a:buSzPts val="18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9pPr>
          </a:lstStyle>
          <a:p>
            <a:pPr marL="228600" lvl="0" indent="-228600">
              <a:buSzPts val="2200"/>
            </a:pPr>
            <a:r>
              <a:rPr lang="en-US" dirty="0">
                <a:solidFill>
                  <a:schemeClr val="bg1"/>
                </a:solidFill>
              </a:rPr>
              <a:t>Adhere to the Principle of Least Privilege</a:t>
            </a:r>
          </a:p>
          <a:p>
            <a:pPr marL="228600" lvl="0" indent="-228600">
              <a:buSzPts val="2200"/>
            </a:pPr>
            <a:r>
              <a:rPr lang="en-US" dirty="0">
                <a:solidFill>
                  <a:schemeClr val="bg1"/>
                </a:solidFill>
              </a:rPr>
              <a:t>Sanitize Data Sent to Other Systems </a:t>
            </a:r>
          </a:p>
          <a:p>
            <a:pPr marL="685800" lvl="1" indent="-228600">
              <a:buSzPts val="2200"/>
            </a:pPr>
            <a:r>
              <a:rPr lang="en-US" dirty="0">
                <a:solidFill>
                  <a:schemeClr val="bg1"/>
                </a:solidFill>
              </a:rPr>
              <a:t>(STD-003, STD-004)</a:t>
            </a:r>
          </a:p>
          <a:p>
            <a:pPr marL="228600" lvl="0" indent="-228600">
              <a:buSzPts val="2200"/>
            </a:pPr>
            <a:r>
              <a:rPr lang="en-US" dirty="0">
                <a:solidFill>
                  <a:schemeClr val="bg1"/>
                </a:solidFill>
              </a:rPr>
              <a:t>Practice Defense in Depth </a:t>
            </a:r>
          </a:p>
          <a:p>
            <a:pPr marL="685800" lvl="1" indent="-228600">
              <a:buSzPts val="2200"/>
            </a:pPr>
            <a:r>
              <a:rPr lang="en-US" dirty="0">
                <a:solidFill>
                  <a:schemeClr val="bg1"/>
                </a:solidFill>
              </a:rPr>
              <a:t>(STD-001, STD-002, STD-003, STD-008)</a:t>
            </a:r>
          </a:p>
          <a:p>
            <a:pPr marL="228600" lvl="0" indent="-228600">
              <a:buSzPts val="2200"/>
            </a:pPr>
            <a:r>
              <a:rPr lang="en-US" dirty="0">
                <a:solidFill>
                  <a:schemeClr val="bg1"/>
                </a:solidFill>
              </a:rPr>
              <a:t>Use of Effective Quality Assurance Techniques </a:t>
            </a:r>
          </a:p>
          <a:p>
            <a:pPr marL="685800" lvl="1" indent="-228600">
              <a:buSzPts val="2200"/>
            </a:pPr>
            <a:r>
              <a:rPr lang="en-US" dirty="0">
                <a:solidFill>
                  <a:schemeClr val="bg1"/>
                </a:solidFill>
              </a:rPr>
              <a:t>(STD-005, STD-006, STD-007, STD-009, STD-010)</a:t>
            </a:r>
          </a:p>
          <a:p>
            <a:pPr marL="228600" lvl="0" indent="-228600">
              <a:buSzPts val="2200"/>
            </a:pPr>
            <a:r>
              <a:rPr lang="en-US" dirty="0">
                <a:solidFill>
                  <a:schemeClr val="bg1"/>
                </a:solidFill>
              </a:rPr>
              <a:t>Adopt a Secure Coding Standard </a:t>
            </a:r>
          </a:p>
          <a:p>
            <a:pPr marL="685800" lvl="1" indent="-228600">
              <a:buSzPts val="2200"/>
            </a:pPr>
            <a:r>
              <a:rPr lang="en-US" dirty="0">
                <a:solidFill>
                  <a:schemeClr val="bg1"/>
                </a:solidFill>
              </a:rPr>
              <a:t>(STD-008)</a:t>
            </a: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graphicFrame>
        <p:nvGraphicFramePr>
          <p:cNvPr id="4" name="Table 3">
            <a:extLst>
              <a:ext uri="{FF2B5EF4-FFF2-40B4-BE49-F238E27FC236}">
                <a16:creationId xmlns:a16="http://schemas.microsoft.com/office/drawing/2014/main" id="{3A1C4848-A7B6-74A9-003D-C3A0CA118354}"/>
              </a:ext>
            </a:extLst>
          </p:cNvPr>
          <p:cNvGraphicFramePr>
            <a:graphicFrameLocks noGrp="1"/>
          </p:cNvGraphicFramePr>
          <p:nvPr>
            <p:extLst>
              <p:ext uri="{D42A27DB-BD31-4B8C-83A1-F6EECF244321}">
                <p14:modId xmlns:p14="http://schemas.microsoft.com/office/powerpoint/2010/main" val="158725896"/>
              </p:ext>
            </p:extLst>
          </p:nvPr>
        </p:nvGraphicFramePr>
        <p:xfrm>
          <a:off x="1999761" y="2057401"/>
          <a:ext cx="8192478" cy="3763041"/>
        </p:xfrm>
        <a:graphic>
          <a:graphicData uri="http://schemas.openxmlformats.org/drawingml/2006/table">
            <a:tbl>
              <a:tblPr firstRow="1" bandRow="1">
                <a:tableStyleId>{802198C4-3087-4945-87E3-76CBB3509B7E}</a:tableStyleId>
              </a:tblPr>
              <a:tblGrid>
                <a:gridCol w="1366588">
                  <a:extLst>
                    <a:ext uri="{9D8B030D-6E8A-4147-A177-3AD203B41FA5}">
                      <a16:colId xmlns:a16="http://schemas.microsoft.com/office/drawing/2014/main" val="2619745577"/>
                    </a:ext>
                  </a:extLst>
                </a:gridCol>
                <a:gridCol w="1229343">
                  <a:extLst>
                    <a:ext uri="{9D8B030D-6E8A-4147-A177-3AD203B41FA5}">
                      <a16:colId xmlns:a16="http://schemas.microsoft.com/office/drawing/2014/main" val="2031536332"/>
                    </a:ext>
                  </a:extLst>
                </a:gridCol>
                <a:gridCol w="1365936">
                  <a:extLst>
                    <a:ext uri="{9D8B030D-6E8A-4147-A177-3AD203B41FA5}">
                      <a16:colId xmlns:a16="http://schemas.microsoft.com/office/drawing/2014/main" val="2655478580"/>
                    </a:ext>
                  </a:extLst>
                </a:gridCol>
                <a:gridCol w="1570828">
                  <a:extLst>
                    <a:ext uri="{9D8B030D-6E8A-4147-A177-3AD203B41FA5}">
                      <a16:colId xmlns:a16="http://schemas.microsoft.com/office/drawing/2014/main" val="3206201480"/>
                    </a:ext>
                  </a:extLst>
                </a:gridCol>
                <a:gridCol w="1434234">
                  <a:extLst>
                    <a:ext uri="{9D8B030D-6E8A-4147-A177-3AD203B41FA5}">
                      <a16:colId xmlns:a16="http://schemas.microsoft.com/office/drawing/2014/main" val="3319906798"/>
                    </a:ext>
                  </a:extLst>
                </a:gridCol>
                <a:gridCol w="1225549">
                  <a:extLst>
                    <a:ext uri="{9D8B030D-6E8A-4147-A177-3AD203B41FA5}">
                      <a16:colId xmlns:a16="http://schemas.microsoft.com/office/drawing/2014/main" val="1049210263"/>
                    </a:ext>
                  </a:extLst>
                </a:gridCol>
              </a:tblGrid>
              <a:tr h="658381">
                <a:tc>
                  <a:txBody>
                    <a:bodyPr/>
                    <a:lstStyle/>
                    <a:p>
                      <a:pPr marL="0" marR="0" algn="ctr">
                        <a:lnSpc>
                          <a:spcPct val="150000"/>
                        </a:lnSpc>
                        <a:spcBef>
                          <a:spcPts val="0"/>
                        </a:spcBef>
                        <a:spcAft>
                          <a:spcPts val="0"/>
                        </a:spcAft>
                      </a:pPr>
                      <a:r>
                        <a:rPr lang="en-US" sz="1400" dirty="0">
                          <a:solidFill>
                            <a:schemeClr val="bg1"/>
                          </a:solidFill>
                          <a:effectLst/>
                          <a:latin typeface="+mn-lt"/>
                        </a:rPr>
                        <a:t>Rule</a:t>
                      </a:r>
                      <a:endParaRPr lang="en-US" sz="1400" dirty="0">
                        <a:solidFill>
                          <a:schemeClr val="bg1"/>
                        </a:solidFill>
                        <a:effectLst/>
                        <a:latin typeface="+mn-lt"/>
                        <a:ea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en-US" sz="1400">
                          <a:solidFill>
                            <a:schemeClr val="bg1"/>
                          </a:solidFill>
                          <a:effectLst/>
                          <a:latin typeface="+mn-lt"/>
                        </a:rPr>
                        <a:t>Severity</a:t>
                      </a:r>
                      <a:endParaRPr lang="en-US" sz="1400">
                        <a:solidFill>
                          <a:schemeClr val="bg1"/>
                        </a:solidFill>
                        <a:effectLst/>
                        <a:latin typeface="+mn-lt"/>
                        <a:ea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en-US" sz="1400">
                          <a:solidFill>
                            <a:schemeClr val="bg1"/>
                          </a:solidFill>
                          <a:effectLst/>
                          <a:latin typeface="+mn-lt"/>
                        </a:rPr>
                        <a:t>Likelihood</a:t>
                      </a:r>
                      <a:endParaRPr lang="en-US" sz="1400">
                        <a:solidFill>
                          <a:schemeClr val="bg1"/>
                        </a:solidFill>
                        <a:effectLst/>
                        <a:latin typeface="+mn-lt"/>
                        <a:ea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en-US" sz="1400">
                          <a:solidFill>
                            <a:schemeClr val="bg1"/>
                          </a:solidFill>
                          <a:effectLst/>
                          <a:latin typeface="+mn-lt"/>
                        </a:rPr>
                        <a:t>Remediation Cost</a:t>
                      </a:r>
                      <a:endParaRPr lang="en-US" sz="1400">
                        <a:solidFill>
                          <a:schemeClr val="bg1"/>
                        </a:solidFill>
                        <a:effectLst/>
                        <a:latin typeface="+mn-lt"/>
                        <a:ea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en-US" sz="1400">
                          <a:solidFill>
                            <a:schemeClr val="bg1"/>
                          </a:solidFill>
                          <a:effectLst/>
                          <a:latin typeface="+mn-lt"/>
                        </a:rPr>
                        <a:t>Priority</a:t>
                      </a:r>
                      <a:endParaRPr lang="en-US" sz="1400">
                        <a:solidFill>
                          <a:schemeClr val="bg1"/>
                        </a:solidFill>
                        <a:effectLst/>
                        <a:latin typeface="+mn-lt"/>
                        <a:ea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en-US" sz="1400">
                          <a:solidFill>
                            <a:schemeClr val="bg1"/>
                          </a:solidFill>
                          <a:effectLst/>
                          <a:latin typeface="+mn-lt"/>
                        </a:rPr>
                        <a:t>Level</a:t>
                      </a:r>
                      <a:endParaRPr lang="en-US" sz="1400">
                        <a:solidFill>
                          <a:schemeClr val="bg1"/>
                        </a:solidFill>
                        <a:effectLst/>
                        <a:latin typeface="+mn-lt"/>
                        <a:ea typeface="Calibri" panose="020F0502020204030204" pitchFamily="34" charset="0"/>
                      </a:endParaRPr>
                    </a:p>
                  </a:txBody>
                  <a:tcPr marL="68580" marR="68580" marT="0" marB="0"/>
                </a:tc>
                <a:extLst>
                  <a:ext uri="{0D108BD9-81ED-4DB2-BD59-A6C34878D82A}">
                    <a16:rowId xmlns:a16="http://schemas.microsoft.com/office/drawing/2014/main" val="1699615801"/>
                  </a:ext>
                </a:extLst>
              </a:tr>
              <a:tr h="310466">
                <a:tc>
                  <a:txBody>
                    <a:bodyPr/>
                    <a:lstStyle/>
                    <a:p>
                      <a:pPr marL="0" marR="0" algn="ctr">
                        <a:lnSpc>
                          <a:spcPct val="150000"/>
                        </a:lnSpc>
                        <a:spcBef>
                          <a:spcPts val="0"/>
                        </a:spcBef>
                        <a:spcAft>
                          <a:spcPts val="0"/>
                        </a:spcAft>
                      </a:pPr>
                      <a:r>
                        <a:rPr lang="en-US" sz="1400" dirty="0">
                          <a:solidFill>
                            <a:schemeClr val="bg1"/>
                          </a:solidFill>
                          <a:effectLst/>
                          <a:latin typeface="+mn-lt"/>
                        </a:rPr>
                        <a:t>STD-001</a:t>
                      </a:r>
                      <a:endParaRPr lang="en-US" sz="1400" dirty="0">
                        <a:solidFill>
                          <a:schemeClr val="bg1"/>
                        </a:solidFill>
                        <a:effectLst/>
                        <a:latin typeface="+mn-lt"/>
                        <a:ea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en-US" sz="1400" dirty="0">
                          <a:solidFill>
                            <a:schemeClr val="bg1"/>
                          </a:solidFill>
                          <a:effectLst/>
                          <a:latin typeface="+mn-lt"/>
                        </a:rPr>
                        <a:t>LOW</a:t>
                      </a:r>
                      <a:endParaRPr lang="en-US" sz="1400" dirty="0">
                        <a:solidFill>
                          <a:schemeClr val="bg1"/>
                        </a:solidFill>
                        <a:effectLst/>
                        <a:latin typeface="+mn-lt"/>
                        <a:ea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en-US" sz="1400" dirty="0">
                          <a:solidFill>
                            <a:schemeClr val="bg1"/>
                          </a:solidFill>
                          <a:effectLst/>
                          <a:latin typeface="+mn-lt"/>
                        </a:rPr>
                        <a:t>UNLIKELY</a:t>
                      </a:r>
                      <a:endParaRPr lang="en-US" sz="1400" dirty="0">
                        <a:solidFill>
                          <a:schemeClr val="bg1"/>
                        </a:solidFill>
                        <a:effectLst/>
                        <a:latin typeface="+mn-lt"/>
                        <a:ea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en-US" sz="1400">
                          <a:solidFill>
                            <a:schemeClr val="bg1"/>
                          </a:solidFill>
                          <a:effectLst/>
                          <a:latin typeface="+mn-lt"/>
                        </a:rPr>
                        <a:t>MEDIUM</a:t>
                      </a:r>
                      <a:endParaRPr lang="en-US" sz="1400">
                        <a:solidFill>
                          <a:schemeClr val="bg1"/>
                        </a:solidFill>
                        <a:effectLst/>
                        <a:latin typeface="+mn-lt"/>
                        <a:ea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en-US" sz="1400" dirty="0">
                          <a:solidFill>
                            <a:schemeClr val="bg1"/>
                          </a:solidFill>
                          <a:effectLst/>
                          <a:latin typeface="+mn-lt"/>
                          <a:ea typeface="Calibri" panose="020F0502020204030204" pitchFamily="34" charset="0"/>
                        </a:rPr>
                        <a:t>LOW</a:t>
                      </a:r>
                    </a:p>
                  </a:txBody>
                  <a:tcPr marL="68580" marR="68580" marT="0" marB="0"/>
                </a:tc>
                <a:tc>
                  <a:txBody>
                    <a:bodyPr/>
                    <a:lstStyle/>
                    <a:p>
                      <a:pPr marL="0" marR="0" algn="ctr">
                        <a:lnSpc>
                          <a:spcPct val="150000"/>
                        </a:lnSpc>
                        <a:spcBef>
                          <a:spcPts val="0"/>
                        </a:spcBef>
                        <a:spcAft>
                          <a:spcPts val="0"/>
                        </a:spcAft>
                      </a:pPr>
                      <a:r>
                        <a:rPr lang="en-US" sz="1400">
                          <a:solidFill>
                            <a:schemeClr val="bg1"/>
                          </a:solidFill>
                          <a:effectLst/>
                          <a:latin typeface="+mn-lt"/>
                        </a:rPr>
                        <a:t>1</a:t>
                      </a:r>
                      <a:endParaRPr lang="en-US" sz="1400">
                        <a:solidFill>
                          <a:schemeClr val="bg1"/>
                        </a:solidFill>
                        <a:effectLst/>
                        <a:latin typeface="+mn-lt"/>
                        <a:ea typeface="Calibri" panose="020F0502020204030204" pitchFamily="34" charset="0"/>
                      </a:endParaRPr>
                    </a:p>
                  </a:txBody>
                  <a:tcPr marL="68580" marR="68580" marT="0" marB="0"/>
                </a:tc>
                <a:extLst>
                  <a:ext uri="{0D108BD9-81ED-4DB2-BD59-A6C34878D82A}">
                    <a16:rowId xmlns:a16="http://schemas.microsoft.com/office/drawing/2014/main" val="2958038022"/>
                  </a:ext>
                </a:extLst>
              </a:tr>
              <a:tr h="310466">
                <a:tc>
                  <a:txBody>
                    <a:bodyPr/>
                    <a:lstStyle/>
                    <a:p>
                      <a:pPr marL="0" marR="0" algn="ctr">
                        <a:lnSpc>
                          <a:spcPct val="150000"/>
                        </a:lnSpc>
                        <a:spcBef>
                          <a:spcPts val="0"/>
                        </a:spcBef>
                        <a:spcAft>
                          <a:spcPts val="0"/>
                        </a:spcAft>
                      </a:pPr>
                      <a:r>
                        <a:rPr lang="en-US" sz="1400" dirty="0">
                          <a:solidFill>
                            <a:schemeClr val="bg1"/>
                          </a:solidFill>
                          <a:effectLst/>
                          <a:latin typeface="+mn-lt"/>
                        </a:rPr>
                        <a:t>STD-002</a:t>
                      </a:r>
                      <a:endParaRPr lang="en-US" sz="1400" dirty="0">
                        <a:solidFill>
                          <a:schemeClr val="bg1"/>
                        </a:solidFill>
                        <a:effectLst/>
                        <a:latin typeface="+mn-lt"/>
                        <a:ea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en-US" sz="1400" dirty="0">
                          <a:solidFill>
                            <a:schemeClr val="bg1"/>
                          </a:solidFill>
                          <a:effectLst/>
                          <a:latin typeface="+mn-lt"/>
                        </a:rPr>
                        <a:t>HIGH</a:t>
                      </a:r>
                      <a:endParaRPr lang="en-US" sz="1400" dirty="0">
                        <a:solidFill>
                          <a:schemeClr val="bg1"/>
                        </a:solidFill>
                        <a:effectLst/>
                        <a:latin typeface="+mn-lt"/>
                        <a:ea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en-US" sz="1400" dirty="0">
                          <a:solidFill>
                            <a:schemeClr val="bg1"/>
                          </a:solidFill>
                          <a:effectLst/>
                          <a:latin typeface="+mn-lt"/>
                        </a:rPr>
                        <a:t>PROBABLE</a:t>
                      </a:r>
                      <a:endParaRPr lang="en-US" sz="1400" dirty="0">
                        <a:solidFill>
                          <a:schemeClr val="bg1"/>
                        </a:solidFill>
                        <a:effectLst/>
                        <a:latin typeface="+mn-lt"/>
                        <a:ea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en-US" sz="1400" dirty="0">
                          <a:solidFill>
                            <a:schemeClr val="bg1"/>
                          </a:solidFill>
                          <a:effectLst/>
                          <a:latin typeface="+mn-lt"/>
                        </a:rPr>
                        <a:t>HIGH</a:t>
                      </a:r>
                      <a:endParaRPr lang="en-US" sz="1400" dirty="0">
                        <a:solidFill>
                          <a:schemeClr val="bg1"/>
                        </a:solidFill>
                        <a:effectLst/>
                        <a:latin typeface="+mn-lt"/>
                        <a:ea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en-US" sz="1400" dirty="0">
                          <a:solidFill>
                            <a:schemeClr val="bg1"/>
                          </a:solidFill>
                          <a:effectLst/>
                          <a:latin typeface="+mn-lt"/>
                          <a:ea typeface="Calibri" panose="020F0502020204030204" pitchFamily="34" charset="0"/>
                        </a:rPr>
                        <a:t>HIGH</a:t>
                      </a:r>
                    </a:p>
                  </a:txBody>
                  <a:tcPr marL="68580" marR="68580" marT="0" marB="0"/>
                </a:tc>
                <a:tc>
                  <a:txBody>
                    <a:bodyPr/>
                    <a:lstStyle/>
                    <a:p>
                      <a:pPr marL="0" marR="0" algn="ctr">
                        <a:lnSpc>
                          <a:spcPct val="150000"/>
                        </a:lnSpc>
                        <a:spcBef>
                          <a:spcPts val="0"/>
                        </a:spcBef>
                        <a:spcAft>
                          <a:spcPts val="0"/>
                        </a:spcAft>
                      </a:pPr>
                      <a:r>
                        <a:rPr lang="en-US" sz="1400" dirty="0">
                          <a:solidFill>
                            <a:schemeClr val="bg1"/>
                          </a:solidFill>
                          <a:effectLst/>
                          <a:latin typeface="+mn-lt"/>
                          <a:ea typeface="Calibri" panose="020F0502020204030204" pitchFamily="34" charset="0"/>
                        </a:rPr>
                        <a:t>5</a:t>
                      </a:r>
                    </a:p>
                  </a:txBody>
                  <a:tcPr marL="68580" marR="68580" marT="0" marB="0"/>
                </a:tc>
                <a:extLst>
                  <a:ext uri="{0D108BD9-81ED-4DB2-BD59-A6C34878D82A}">
                    <a16:rowId xmlns:a16="http://schemas.microsoft.com/office/drawing/2014/main" val="3345667213"/>
                  </a:ext>
                </a:extLst>
              </a:tr>
              <a:tr h="310466">
                <a:tc>
                  <a:txBody>
                    <a:bodyPr/>
                    <a:lstStyle/>
                    <a:p>
                      <a:pPr marL="0" marR="0" algn="ctr">
                        <a:lnSpc>
                          <a:spcPct val="150000"/>
                        </a:lnSpc>
                        <a:spcBef>
                          <a:spcPts val="0"/>
                        </a:spcBef>
                        <a:spcAft>
                          <a:spcPts val="0"/>
                        </a:spcAft>
                      </a:pPr>
                      <a:r>
                        <a:rPr lang="en-US" sz="1400" dirty="0">
                          <a:solidFill>
                            <a:schemeClr val="bg1"/>
                          </a:solidFill>
                          <a:effectLst/>
                          <a:latin typeface="+mn-lt"/>
                        </a:rPr>
                        <a:t>STD-003</a:t>
                      </a:r>
                      <a:endParaRPr lang="en-US" sz="1400" dirty="0">
                        <a:solidFill>
                          <a:schemeClr val="bg1"/>
                        </a:solidFill>
                        <a:effectLst/>
                        <a:latin typeface="+mn-lt"/>
                        <a:ea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en-US" sz="1400" dirty="0">
                          <a:solidFill>
                            <a:schemeClr val="bg1"/>
                          </a:solidFill>
                          <a:effectLst/>
                          <a:latin typeface="+mn-lt"/>
                        </a:rPr>
                        <a:t>HIGH</a:t>
                      </a:r>
                      <a:endParaRPr lang="en-US" sz="1400" dirty="0">
                        <a:solidFill>
                          <a:schemeClr val="bg1"/>
                        </a:solidFill>
                        <a:effectLst/>
                        <a:latin typeface="+mn-lt"/>
                        <a:ea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en-US" sz="1400" dirty="0">
                          <a:solidFill>
                            <a:schemeClr val="bg1"/>
                          </a:solidFill>
                          <a:effectLst/>
                          <a:latin typeface="+mn-lt"/>
                        </a:rPr>
                        <a:t>PROBABLE</a:t>
                      </a:r>
                      <a:endParaRPr lang="en-US" sz="1400" dirty="0">
                        <a:solidFill>
                          <a:schemeClr val="bg1"/>
                        </a:solidFill>
                        <a:effectLst/>
                        <a:latin typeface="+mn-lt"/>
                        <a:ea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en-US" sz="1400" dirty="0">
                          <a:solidFill>
                            <a:schemeClr val="bg1"/>
                          </a:solidFill>
                          <a:effectLst/>
                          <a:latin typeface="+mn-lt"/>
                        </a:rPr>
                        <a:t>MEDIUM</a:t>
                      </a:r>
                      <a:endParaRPr lang="en-US" sz="1400" dirty="0">
                        <a:solidFill>
                          <a:schemeClr val="bg1"/>
                        </a:solidFill>
                        <a:effectLst/>
                        <a:latin typeface="+mn-lt"/>
                        <a:ea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en-US" sz="1400" dirty="0">
                          <a:solidFill>
                            <a:schemeClr val="bg1"/>
                          </a:solidFill>
                          <a:effectLst/>
                          <a:latin typeface="+mn-lt"/>
                        </a:rPr>
                        <a:t>HIGH</a:t>
                      </a:r>
                      <a:endParaRPr lang="en-US" sz="1400" dirty="0">
                        <a:solidFill>
                          <a:schemeClr val="bg1"/>
                        </a:solidFill>
                        <a:effectLst/>
                        <a:latin typeface="+mn-lt"/>
                        <a:ea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en-US" sz="1400" dirty="0">
                          <a:solidFill>
                            <a:schemeClr val="bg1"/>
                          </a:solidFill>
                          <a:effectLst/>
                          <a:latin typeface="+mn-lt"/>
                          <a:ea typeface="Calibri" panose="020F0502020204030204" pitchFamily="34" charset="0"/>
                        </a:rPr>
                        <a:t>4</a:t>
                      </a:r>
                    </a:p>
                  </a:txBody>
                  <a:tcPr marL="68580" marR="68580" marT="0" marB="0"/>
                </a:tc>
                <a:extLst>
                  <a:ext uri="{0D108BD9-81ED-4DB2-BD59-A6C34878D82A}">
                    <a16:rowId xmlns:a16="http://schemas.microsoft.com/office/drawing/2014/main" val="654860068"/>
                  </a:ext>
                </a:extLst>
              </a:tr>
              <a:tr h="310466">
                <a:tc>
                  <a:txBody>
                    <a:bodyPr/>
                    <a:lstStyle/>
                    <a:p>
                      <a:pPr marL="0" marR="0" lvl="0" indent="0" algn="ctr" defTabSz="914400" rtl="0" eaLnBrk="1" fontAlgn="auto" latinLnBrk="0" hangingPunct="1">
                        <a:lnSpc>
                          <a:spcPct val="150000"/>
                        </a:lnSpc>
                        <a:spcBef>
                          <a:spcPts val="0"/>
                        </a:spcBef>
                        <a:spcAft>
                          <a:spcPts val="0"/>
                        </a:spcAft>
                        <a:buClr>
                          <a:srgbClr val="000000"/>
                        </a:buClr>
                        <a:buSzTx/>
                        <a:buFont typeface="Arial"/>
                        <a:buNone/>
                        <a:tabLst/>
                        <a:defRPr/>
                      </a:pPr>
                      <a:r>
                        <a:rPr lang="en-US" sz="1400" dirty="0">
                          <a:solidFill>
                            <a:schemeClr val="bg1"/>
                          </a:solidFill>
                          <a:effectLst/>
                          <a:latin typeface="+mn-lt"/>
                        </a:rPr>
                        <a:t>STD-004</a:t>
                      </a:r>
                      <a:endParaRPr lang="en-US" sz="1400" dirty="0">
                        <a:solidFill>
                          <a:schemeClr val="bg1"/>
                        </a:solidFill>
                        <a:effectLst/>
                        <a:latin typeface="+mn-lt"/>
                        <a:ea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en-US" sz="1400">
                          <a:solidFill>
                            <a:schemeClr val="bg1"/>
                          </a:solidFill>
                          <a:effectLst/>
                          <a:latin typeface="+mn-lt"/>
                        </a:rPr>
                        <a:t>HIGH</a:t>
                      </a:r>
                      <a:endParaRPr lang="en-US" sz="1400">
                        <a:solidFill>
                          <a:schemeClr val="bg1"/>
                        </a:solidFill>
                        <a:effectLst/>
                        <a:latin typeface="+mn-lt"/>
                        <a:ea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en-US" sz="1400" dirty="0">
                          <a:solidFill>
                            <a:schemeClr val="bg1"/>
                          </a:solidFill>
                          <a:effectLst/>
                          <a:latin typeface="+mn-lt"/>
                        </a:rPr>
                        <a:t>PROBABLE</a:t>
                      </a:r>
                      <a:endParaRPr lang="en-US" sz="1400" dirty="0">
                        <a:solidFill>
                          <a:schemeClr val="bg1"/>
                        </a:solidFill>
                        <a:effectLst/>
                        <a:latin typeface="+mn-lt"/>
                        <a:ea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en-US" sz="1400" dirty="0">
                          <a:solidFill>
                            <a:schemeClr val="bg1"/>
                          </a:solidFill>
                          <a:effectLst/>
                          <a:latin typeface="+mn-lt"/>
                        </a:rPr>
                        <a:t>MEDIUM</a:t>
                      </a:r>
                      <a:endParaRPr lang="en-US" sz="1400" dirty="0">
                        <a:solidFill>
                          <a:schemeClr val="bg1"/>
                        </a:solidFill>
                        <a:effectLst/>
                        <a:latin typeface="+mn-lt"/>
                        <a:ea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en-US" sz="1400" dirty="0">
                          <a:solidFill>
                            <a:schemeClr val="bg1"/>
                          </a:solidFill>
                          <a:effectLst/>
                          <a:latin typeface="+mn-lt"/>
                        </a:rPr>
                        <a:t>HIGH</a:t>
                      </a:r>
                      <a:endParaRPr lang="en-US" sz="1400" dirty="0">
                        <a:solidFill>
                          <a:schemeClr val="bg1"/>
                        </a:solidFill>
                        <a:effectLst/>
                        <a:latin typeface="+mn-lt"/>
                        <a:ea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en-US" sz="1400" dirty="0">
                          <a:solidFill>
                            <a:schemeClr val="bg1"/>
                          </a:solidFill>
                          <a:effectLst/>
                          <a:latin typeface="+mn-lt"/>
                          <a:ea typeface="Calibri" panose="020F0502020204030204" pitchFamily="34" charset="0"/>
                        </a:rPr>
                        <a:t>5</a:t>
                      </a:r>
                    </a:p>
                  </a:txBody>
                  <a:tcPr marL="68580" marR="68580" marT="0" marB="0"/>
                </a:tc>
                <a:extLst>
                  <a:ext uri="{0D108BD9-81ED-4DB2-BD59-A6C34878D82A}">
                    <a16:rowId xmlns:a16="http://schemas.microsoft.com/office/drawing/2014/main" val="3969002933"/>
                  </a:ext>
                </a:extLst>
              </a:tr>
              <a:tr h="310466">
                <a:tc>
                  <a:txBody>
                    <a:bodyPr/>
                    <a:lstStyle/>
                    <a:p>
                      <a:pPr marL="0" marR="0" lvl="0" indent="0" algn="ctr" defTabSz="914400" rtl="0" eaLnBrk="1" fontAlgn="auto" latinLnBrk="0" hangingPunct="1">
                        <a:lnSpc>
                          <a:spcPct val="150000"/>
                        </a:lnSpc>
                        <a:spcBef>
                          <a:spcPts val="0"/>
                        </a:spcBef>
                        <a:spcAft>
                          <a:spcPts val="0"/>
                        </a:spcAft>
                        <a:buClr>
                          <a:srgbClr val="000000"/>
                        </a:buClr>
                        <a:buSzTx/>
                        <a:buFont typeface="Arial"/>
                        <a:buNone/>
                        <a:tabLst/>
                        <a:defRPr/>
                      </a:pPr>
                      <a:r>
                        <a:rPr lang="en-US" sz="1400" dirty="0">
                          <a:solidFill>
                            <a:schemeClr val="bg1"/>
                          </a:solidFill>
                          <a:effectLst/>
                          <a:latin typeface="+mn-lt"/>
                        </a:rPr>
                        <a:t>STD-005</a:t>
                      </a:r>
                      <a:endParaRPr lang="en-US" sz="1400" dirty="0">
                        <a:solidFill>
                          <a:schemeClr val="bg1"/>
                        </a:solidFill>
                        <a:effectLst/>
                        <a:latin typeface="+mn-lt"/>
                        <a:ea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en-US" sz="1400">
                          <a:solidFill>
                            <a:schemeClr val="bg1"/>
                          </a:solidFill>
                          <a:effectLst/>
                          <a:latin typeface="+mn-lt"/>
                        </a:rPr>
                        <a:t>HIGH</a:t>
                      </a:r>
                      <a:endParaRPr lang="en-US" sz="1400">
                        <a:solidFill>
                          <a:schemeClr val="bg1"/>
                        </a:solidFill>
                        <a:effectLst/>
                        <a:latin typeface="+mn-lt"/>
                        <a:ea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en-US" sz="1400" dirty="0">
                          <a:solidFill>
                            <a:schemeClr val="bg1"/>
                          </a:solidFill>
                          <a:effectLst/>
                          <a:latin typeface="+mn-lt"/>
                        </a:rPr>
                        <a:t>LIKELY</a:t>
                      </a:r>
                      <a:endParaRPr lang="en-US" sz="1400" dirty="0">
                        <a:solidFill>
                          <a:schemeClr val="bg1"/>
                        </a:solidFill>
                        <a:effectLst/>
                        <a:latin typeface="+mn-lt"/>
                        <a:ea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en-US" sz="1400" dirty="0">
                          <a:solidFill>
                            <a:schemeClr val="bg1"/>
                          </a:solidFill>
                          <a:effectLst/>
                          <a:latin typeface="+mn-lt"/>
                        </a:rPr>
                        <a:t>MEDIUM</a:t>
                      </a:r>
                      <a:endParaRPr lang="en-US" sz="1400" dirty="0">
                        <a:solidFill>
                          <a:schemeClr val="bg1"/>
                        </a:solidFill>
                        <a:effectLst/>
                        <a:latin typeface="+mn-lt"/>
                        <a:ea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en-US" sz="1400" dirty="0">
                          <a:solidFill>
                            <a:schemeClr val="bg1"/>
                          </a:solidFill>
                          <a:effectLst/>
                          <a:latin typeface="+mn-lt"/>
                          <a:ea typeface="Calibri" panose="020F0502020204030204" pitchFamily="34" charset="0"/>
                        </a:rPr>
                        <a:t>HIGH</a:t>
                      </a:r>
                    </a:p>
                  </a:txBody>
                  <a:tcPr marL="68580" marR="68580" marT="0" marB="0"/>
                </a:tc>
                <a:tc>
                  <a:txBody>
                    <a:bodyPr/>
                    <a:lstStyle/>
                    <a:p>
                      <a:pPr marL="0" marR="0" algn="ctr">
                        <a:lnSpc>
                          <a:spcPct val="150000"/>
                        </a:lnSpc>
                        <a:spcBef>
                          <a:spcPts val="0"/>
                        </a:spcBef>
                        <a:spcAft>
                          <a:spcPts val="0"/>
                        </a:spcAft>
                      </a:pPr>
                      <a:r>
                        <a:rPr lang="en-US" sz="1400" dirty="0">
                          <a:solidFill>
                            <a:schemeClr val="bg1"/>
                          </a:solidFill>
                          <a:effectLst/>
                          <a:latin typeface="+mn-lt"/>
                          <a:ea typeface="Calibri" panose="020F0502020204030204" pitchFamily="34" charset="0"/>
                        </a:rPr>
                        <a:t>5</a:t>
                      </a:r>
                    </a:p>
                  </a:txBody>
                  <a:tcPr marL="68580" marR="68580" marT="0" marB="0"/>
                </a:tc>
                <a:extLst>
                  <a:ext uri="{0D108BD9-81ED-4DB2-BD59-A6C34878D82A}">
                    <a16:rowId xmlns:a16="http://schemas.microsoft.com/office/drawing/2014/main" val="231290275"/>
                  </a:ext>
                </a:extLst>
              </a:tr>
              <a:tr h="310466">
                <a:tc>
                  <a:txBody>
                    <a:bodyPr/>
                    <a:lstStyle/>
                    <a:p>
                      <a:pPr marL="0" marR="0" lvl="0" indent="0" algn="ctr" defTabSz="914400" rtl="0" eaLnBrk="1" fontAlgn="auto" latinLnBrk="0" hangingPunct="1">
                        <a:lnSpc>
                          <a:spcPct val="150000"/>
                        </a:lnSpc>
                        <a:spcBef>
                          <a:spcPts val="0"/>
                        </a:spcBef>
                        <a:spcAft>
                          <a:spcPts val="0"/>
                        </a:spcAft>
                        <a:buClr>
                          <a:srgbClr val="000000"/>
                        </a:buClr>
                        <a:buSzTx/>
                        <a:buFont typeface="Arial"/>
                        <a:buNone/>
                        <a:tabLst/>
                        <a:defRPr/>
                      </a:pPr>
                      <a:r>
                        <a:rPr lang="en-US" sz="1400" dirty="0">
                          <a:solidFill>
                            <a:schemeClr val="bg1"/>
                          </a:solidFill>
                          <a:effectLst/>
                          <a:latin typeface="+mn-lt"/>
                        </a:rPr>
                        <a:t>STD-006</a:t>
                      </a:r>
                      <a:endParaRPr lang="en-US" sz="1400" dirty="0">
                        <a:solidFill>
                          <a:schemeClr val="bg1"/>
                        </a:solidFill>
                        <a:effectLst/>
                        <a:latin typeface="+mn-lt"/>
                        <a:ea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en-US" sz="1400" dirty="0">
                          <a:solidFill>
                            <a:schemeClr val="bg1"/>
                          </a:solidFill>
                          <a:effectLst/>
                          <a:latin typeface="+mn-lt"/>
                        </a:rPr>
                        <a:t>LOW</a:t>
                      </a:r>
                      <a:endParaRPr lang="en-US" sz="1400" dirty="0">
                        <a:solidFill>
                          <a:schemeClr val="bg1"/>
                        </a:solidFill>
                        <a:effectLst/>
                        <a:latin typeface="+mn-lt"/>
                        <a:ea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en-US" sz="1400" dirty="0">
                          <a:solidFill>
                            <a:schemeClr val="bg1"/>
                          </a:solidFill>
                          <a:effectLst/>
                          <a:latin typeface="+mn-lt"/>
                        </a:rPr>
                        <a:t>UNLIKELY</a:t>
                      </a:r>
                      <a:endParaRPr lang="en-US" sz="1400" dirty="0">
                        <a:solidFill>
                          <a:schemeClr val="bg1"/>
                        </a:solidFill>
                        <a:effectLst/>
                        <a:latin typeface="+mn-lt"/>
                        <a:ea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en-US" sz="1400" dirty="0">
                          <a:solidFill>
                            <a:schemeClr val="bg1"/>
                          </a:solidFill>
                          <a:effectLst/>
                          <a:latin typeface="+mn-lt"/>
                        </a:rPr>
                        <a:t>HIGH</a:t>
                      </a:r>
                      <a:endParaRPr lang="en-US" sz="1400" dirty="0">
                        <a:solidFill>
                          <a:schemeClr val="bg1"/>
                        </a:solidFill>
                        <a:effectLst/>
                        <a:latin typeface="+mn-lt"/>
                        <a:ea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en-US" sz="1400" dirty="0">
                          <a:solidFill>
                            <a:schemeClr val="bg1"/>
                          </a:solidFill>
                          <a:effectLst/>
                          <a:latin typeface="+mn-lt"/>
                          <a:ea typeface="Calibri" panose="020F0502020204030204" pitchFamily="34" charset="0"/>
                        </a:rPr>
                        <a:t>MEDIUM</a:t>
                      </a:r>
                    </a:p>
                  </a:txBody>
                  <a:tcPr marL="68580" marR="68580" marT="0" marB="0"/>
                </a:tc>
                <a:tc>
                  <a:txBody>
                    <a:bodyPr/>
                    <a:lstStyle/>
                    <a:p>
                      <a:pPr marL="0" marR="0" algn="ctr">
                        <a:lnSpc>
                          <a:spcPct val="150000"/>
                        </a:lnSpc>
                        <a:spcBef>
                          <a:spcPts val="0"/>
                        </a:spcBef>
                        <a:spcAft>
                          <a:spcPts val="0"/>
                        </a:spcAft>
                      </a:pPr>
                      <a:r>
                        <a:rPr lang="en-US" sz="1400" dirty="0">
                          <a:solidFill>
                            <a:schemeClr val="bg1"/>
                          </a:solidFill>
                          <a:effectLst/>
                          <a:latin typeface="+mn-lt"/>
                          <a:ea typeface="Calibri" panose="020F0502020204030204" pitchFamily="34" charset="0"/>
                        </a:rPr>
                        <a:t>2</a:t>
                      </a:r>
                    </a:p>
                  </a:txBody>
                  <a:tcPr marL="68580" marR="68580" marT="0" marB="0"/>
                </a:tc>
                <a:extLst>
                  <a:ext uri="{0D108BD9-81ED-4DB2-BD59-A6C34878D82A}">
                    <a16:rowId xmlns:a16="http://schemas.microsoft.com/office/drawing/2014/main" val="2879785198"/>
                  </a:ext>
                </a:extLst>
              </a:tr>
              <a:tr h="310466">
                <a:tc>
                  <a:txBody>
                    <a:bodyPr/>
                    <a:lstStyle/>
                    <a:p>
                      <a:pPr marL="0" marR="0" lvl="0" indent="0" algn="ctr" defTabSz="914400" rtl="0" eaLnBrk="1" fontAlgn="auto" latinLnBrk="0" hangingPunct="1">
                        <a:lnSpc>
                          <a:spcPct val="150000"/>
                        </a:lnSpc>
                        <a:spcBef>
                          <a:spcPts val="0"/>
                        </a:spcBef>
                        <a:spcAft>
                          <a:spcPts val="0"/>
                        </a:spcAft>
                        <a:buClr>
                          <a:srgbClr val="000000"/>
                        </a:buClr>
                        <a:buSzTx/>
                        <a:buFont typeface="Arial"/>
                        <a:buNone/>
                        <a:tabLst/>
                        <a:defRPr/>
                      </a:pPr>
                      <a:r>
                        <a:rPr lang="en-US" sz="1400" dirty="0">
                          <a:solidFill>
                            <a:schemeClr val="bg1"/>
                          </a:solidFill>
                          <a:effectLst/>
                          <a:latin typeface="+mn-lt"/>
                        </a:rPr>
                        <a:t>STD-007</a:t>
                      </a:r>
                      <a:endParaRPr lang="en-US" sz="1400" dirty="0">
                        <a:solidFill>
                          <a:schemeClr val="bg1"/>
                        </a:solidFill>
                        <a:effectLst/>
                        <a:latin typeface="+mn-lt"/>
                        <a:ea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en-US" sz="1400" dirty="0">
                          <a:solidFill>
                            <a:schemeClr val="bg1"/>
                          </a:solidFill>
                          <a:effectLst/>
                          <a:latin typeface="+mn-lt"/>
                        </a:rPr>
                        <a:t>LOW</a:t>
                      </a:r>
                      <a:endParaRPr lang="en-US" sz="1400" dirty="0">
                        <a:solidFill>
                          <a:schemeClr val="bg1"/>
                        </a:solidFill>
                        <a:effectLst/>
                        <a:latin typeface="+mn-lt"/>
                        <a:ea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en-US" sz="1400" dirty="0">
                          <a:solidFill>
                            <a:schemeClr val="bg1"/>
                          </a:solidFill>
                          <a:effectLst/>
                          <a:latin typeface="+mn-lt"/>
                        </a:rPr>
                        <a:t>PROBABLE</a:t>
                      </a:r>
                      <a:endParaRPr lang="en-US" sz="1400" dirty="0">
                        <a:solidFill>
                          <a:schemeClr val="bg1"/>
                        </a:solidFill>
                        <a:effectLst/>
                        <a:latin typeface="+mn-lt"/>
                        <a:ea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en-US" sz="1400" dirty="0">
                          <a:solidFill>
                            <a:schemeClr val="bg1"/>
                          </a:solidFill>
                          <a:effectLst/>
                          <a:latin typeface="+mn-lt"/>
                          <a:ea typeface="Calibri" panose="020F0502020204030204" pitchFamily="34" charset="0"/>
                        </a:rPr>
                        <a:t>MEDIUM</a:t>
                      </a:r>
                    </a:p>
                  </a:txBody>
                  <a:tcPr marL="68580" marR="68580" marT="0" marB="0"/>
                </a:tc>
                <a:tc>
                  <a:txBody>
                    <a:bodyPr/>
                    <a:lstStyle/>
                    <a:p>
                      <a:pPr marL="0" marR="0" algn="ctr">
                        <a:lnSpc>
                          <a:spcPct val="150000"/>
                        </a:lnSpc>
                        <a:spcBef>
                          <a:spcPts val="0"/>
                        </a:spcBef>
                        <a:spcAft>
                          <a:spcPts val="0"/>
                        </a:spcAft>
                      </a:pPr>
                      <a:r>
                        <a:rPr lang="en-US" sz="1400" dirty="0">
                          <a:solidFill>
                            <a:schemeClr val="bg1"/>
                          </a:solidFill>
                          <a:effectLst/>
                          <a:latin typeface="+mn-lt"/>
                          <a:ea typeface="Calibri" panose="020F0502020204030204" pitchFamily="34" charset="0"/>
                        </a:rPr>
                        <a:t>LOW</a:t>
                      </a:r>
                    </a:p>
                  </a:txBody>
                  <a:tcPr marL="68580" marR="68580" marT="0" marB="0"/>
                </a:tc>
                <a:tc>
                  <a:txBody>
                    <a:bodyPr/>
                    <a:lstStyle/>
                    <a:p>
                      <a:pPr marL="0" marR="0" algn="ctr">
                        <a:lnSpc>
                          <a:spcPct val="150000"/>
                        </a:lnSpc>
                        <a:spcBef>
                          <a:spcPts val="0"/>
                        </a:spcBef>
                        <a:spcAft>
                          <a:spcPts val="0"/>
                        </a:spcAft>
                      </a:pPr>
                      <a:r>
                        <a:rPr lang="en-US" sz="1400" dirty="0">
                          <a:solidFill>
                            <a:schemeClr val="bg1"/>
                          </a:solidFill>
                          <a:effectLst/>
                          <a:latin typeface="+mn-lt"/>
                          <a:ea typeface="Calibri" panose="020F0502020204030204" pitchFamily="34" charset="0"/>
                        </a:rPr>
                        <a:t>3</a:t>
                      </a:r>
                    </a:p>
                  </a:txBody>
                  <a:tcPr marL="68580" marR="68580" marT="0" marB="0"/>
                </a:tc>
                <a:extLst>
                  <a:ext uri="{0D108BD9-81ED-4DB2-BD59-A6C34878D82A}">
                    <a16:rowId xmlns:a16="http://schemas.microsoft.com/office/drawing/2014/main" val="3594596460"/>
                  </a:ext>
                </a:extLst>
              </a:tr>
              <a:tr h="310466">
                <a:tc>
                  <a:txBody>
                    <a:bodyPr/>
                    <a:lstStyle/>
                    <a:p>
                      <a:pPr marL="0" marR="0" lvl="0" indent="0" algn="ctr" defTabSz="914400" rtl="0" eaLnBrk="1" fontAlgn="auto" latinLnBrk="0" hangingPunct="1">
                        <a:lnSpc>
                          <a:spcPct val="150000"/>
                        </a:lnSpc>
                        <a:spcBef>
                          <a:spcPts val="0"/>
                        </a:spcBef>
                        <a:spcAft>
                          <a:spcPts val="0"/>
                        </a:spcAft>
                        <a:buClr>
                          <a:srgbClr val="000000"/>
                        </a:buClr>
                        <a:buSzTx/>
                        <a:buFont typeface="Arial"/>
                        <a:buNone/>
                        <a:tabLst/>
                        <a:defRPr/>
                      </a:pPr>
                      <a:r>
                        <a:rPr lang="en-US" sz="1400" dirty="0">
                          <a:solidFill>
                            <a:schemeClr val="bg1"/>
                          </a:solidFill>
                          <a:effectLst/>
                          <a:latin typeface="+mn-lt"/>
                        </a:rPr>
                        <a:t>STD-008</a:t>
                      </a:r>
                      <a:endParaRPr lang="en-US" sz="1400" dirty="0">
                        <a:solidFill>
                          <a:schemeClr val="bg1"/>
                        </a:solidFill>
                        <a:effectLst/>
                        <a:latin typeface="+mn-lt"/>
                        <a:ea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en-US" sz="1400" dirty="0">
                          <a:solidFill>
                            <a:schemeClr val="bg1"/>
                          </a:solidFill>
                          <a:effectLst/>
                          <a:latin typeface="+mn-lt"/>
                        </a:rPr>
                        <a:t>MEDIUM</a:t>
                      </a:r>
                      <a:endParaRPr lang="en-US" sz="1400" dirty="0">
                        <a:solidFill>
                          <a:schemeClr val="bg1"/>
                        </a:solidFill>
                        <a:effectLst/>
                        <a:latin typeface="+mn-lt"/>
                        <a:ea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en-US" sz="1400">
                          <a:solidFill>
                            <a:schemeClr val="bg1"/>
                          </a:solidFill>
                          <a:effectLst/>
                          <a:latin typeface="+mn-lt"/>
                        </a:rPr>
                        <a:t>UNLIKELY</a:t>
                      </a:r>
                      <a:endParaRPr lang="en-US" sz="1400">
                        <a:solidFill>
                          <a:schemeClr val="bg1"/>
                        </a:solidFill>
                        <a:effectLst/>
                        <a:latin typeface="+mn-lt"/>
                        <a:ea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en-US" sz="1400" dirty="0">
                          <a:solidFill>
                            <a:schemeClr val="bg1"/>
                          </a:solidFill>
                          <a:effectLst/>
                          <a:latin typeface="+mn-lt"/>
                          <a:ea typeface="Calibri" panose="020F0502020204030204" pitchFamily="34" charset="0"/>
                        </a:rPr>
                        <a:t>MEDIUM</a:t>
                      </a:r>
                    </a:p>
                  </a:txBody>
                  <a:tcPr marL="68580" marR="68580" marT="0" marB="0"/>
                </a:tc>
                <a:tc>
                  <a:txBody>
                    <a:bodyPr/>
                    <a:lstStyle/>
                    <a:p>
                      <a:pPr marL="0" marR="0" algn="ctr">
                        <a:lnSpc>
                          <a:spcPct val="150000"/>
                        </a:lnSpc>
                        <a:spcBef>
                          <a:spcPts val="0"/>
                        </a:spcBef>
                        <a:spcAft>
                          <a:spcPts val="0"/>
                        </a:spcAft>
                      </a:pPr>
                      <a:r>
                        <a:rPr lang="en-US" sz="1400" dirty="0">
                          <a:solidFill>
                            <a:schemeClr val="bg1"/>
                          </a:solidFill>
                          <a:effectLst/>
                          <a:latin typeface="+mn-lt"/>
                          <a:ea typeface="Calibri" panose="020F0502020204030204" pitchFamily="34" charset="0"/>
                        </a:rPr>
                        <a:t>LOW</a:t>
                      </a:r>
                    </a:p>
                  </a:txBody>
                  <a:tcPr marL="68580" marR="68580" marT="0" marB="0"/>
                </a:tc>
                <a:tc>
                  <a:txBody>
                    <a:bodyPr/>
                    <a:lstStyle/>
                    <a:p>
                      <a:pPr marL="0" marR="0" algn="ctr">
                        <a:lnSpc>
                          <a:spcPct val="150000"/>
                        </a:lnSpc>
                        <a:spcBef>
                          <a:spcPts val="0"/>
                        </a:spcBef>
                        <a:spcAft>
                          <a:spcPts val="0"/>
                        </a:spcAft>
                      </a:pPr>
                      <a:r>
                        <a:rPr lang="en-US" sz="1400" dirty="0">
                          <a:solidFill>
                            <a:schemeClr val="bg1"/>
                          </a:solidFill>
                          <a:effectLst/>
                          <a:latin typeface="+mn-lt"/>
                          <a:ea typeface="Calibri" panose="020F0502020204030204" pitchFamily="34" charset="0"/>
                        </a:rPr>
                        <a:t>2</a:t>
                      </a:r>
                    </a:p>
                  </a:txBody>
                  <a:tcPr marL="68580" marR="68580" marT="0" marB="0"/>
                </a:tc>
                <a:extLst>
                  <a:ext uri="{0D108BD9-81ED-4DB2-BD59-A6C34878D82A}">
                    <a16:rowId xmlns:a16="http://schemas.microsoft.com/office/drawing/2014/main" val="1987592555"/>
                  </a:ext>
                </a:extLst>
              </a:tr>
              <a:tr h="310466">
                <a:tc>
                  <a:txBody>
                    <a:bodyPr/>
                    <a:lstStyle/>
                    <a:p>
                      <a:pPr marL="0" marR="0" lvl="0" indent="0" algn="ctr" defTabSz="914400" rtl="0" eaLnBrk="1" fontAlgn="auto" latinLnBrk="0" hangingPunct="1">
                        <a:lnSpc>
                          <a:spcPct val="150000"/>
                        </a:lnSpc>
                        <a:spcBef>
                          <a:spcPts val="0"/>
                        </a:spcBef>
                        <a:spcAft>
                          <a:spcPts val="0"/>
                        </a:spcAft>
                        <a:buClr>
                          <a:srgbClr val="000000"/>
                        </a:buClr>
                        <a:buSzTx/>
                        <a:buFont typeface="Arial"/>
                        <a:buNone/>
                        <a:tabLst/>
                        <a:defRPr/>
                      </a:pPr>
                      <a:r>
                        <a:rPr lang="en-US" sz="1400" dirty="0">
                          <a:solidFill>
                            <a:schemeClr val="bg1"/>
                          </a:solidFill>
                          <a:effectLst/>
                          <a:latin typeface="+mn-lt"/>
                        </a:rPr>
                        <a:t>STD-009</a:t>
                      </a:r>
                      <a:endParaRPr lang="en-US" sz="1400" dirty="0">
                        <a:solidFill>
                          <a:schemeClr val="bg1"/>
                        </a:solidFill>
                        <a:effectLst/>
                        <a:latin typeface="+mn-lt"/>
                        <a:ea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en-US" sz="1400" dirty="0">
                          <a:solidFill>
                            <a:schemeClr val="bg1"/>
                          </a:solidFill>
                          <a:effectLst/>
                          <a:latin typeface="+mn-lt"/>
                        </a:rPr>
                        <a:t>HIGH</a:t>
                      </a:r>
                      <a:endParaRPr lang="en-US" sz="1400" dirty="0">
                        <a:solidFill>
                          <a:schemeClr val="bg1"/>
                        </a:solidFill>
                        <a:effectLst/>
                        <a:latin typeface="+mn-lt"/>
                        <a:ea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en-US" sz="1400" dirty="0">
                          <a:solidFill>
                            <a:schemeClr val="bg1"/>
                          </a:solidFill>
                          <a:effectLst/>
                          <a:latin typeface="+mn-lt"/>
                        </a:rPr>
                        <a:t>LIKELY</a:t>
                      </a:r>
                      <a:endParaRPr lang="en-US" sz="1400" dirty="0">
                        <a:solidFill>
                          <a:schemeClr val="bg1"/>
                        </a:solidFill>
                        <a:effectLst/>
                        <a:latin typeface="+mn-lt"/>
                        <a:ea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en-US" sz="1400">
                          <a:solidFill>
                            <a:schemeClr val="bg1"/>
                          </a:solidFill>
                          <a:effectLst/>
                          <a:latin typeface="+mn-lt"/>
                        </a:rPr>
                        <a:t>MEDIUM</a:t>
                      </a:r>
                      <a:endParaRPr lang="en-US" sz="1400">
                        <a:solidFill>
                          <a:schemeClr val="bg1"/>
                        </a:solidFill>
                        <a:effectLst/>
                        <a:latin typeface="+mn-lt"/>
                        <a:ea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en-US" sz="1400" dirty="0">
                          <a:solidFill>
                            <a:schemeClr val="bg1"/>
                          </a:solidFill>
                          <a:effectLst/>
                          <a:latin typeface="+mn-lt"/>
                          <a:ea typeface="Calibri" panose="020F0502020204030204" pitchFamily="34" charset="0"/>
                        </a:rPr>
                        <a:t>HIGH</a:t>
                      </a:r>
                    </a:p>
                  </a:txBody>
                  <a:tcPr marL="68580" marR="68580" marT="0" marB="0"/>
                </a:tc>
                <a:tc>
                  <a:txBody>
                    <a:bodyPr/>
                    <a:lstStyle/>
                    <a:p>
                      <a:pPr marL="0" marR="0" algn="ctr">
                        <a:lnSpc>
                          <a:spcPct val="150000"/>
                        </a:lnSpc>
                        <a:spcBef>
                          <a:spcPts val="0"/>
                        </a:spcBef>
                        <a:spcAft>
                          <a:spcPts val="0"/>
                        </a:spcAft>
                      </a:pPr>
                      <a:r>
                        <a:rPr lang="en-US" sz="1400" dirty="0">
                          <a:solidFill>
                            <a:schemeClr val="bg1"/>
                          </a:solidFill>
                          <a:effectLst/>
                          <a:latin typeface="+mn-lt"/>
                          <a:ea typeface="Calibri" panose="020F0502020204030204" pitchFamily="34" charset="0"/>
                        </a:rPr>
                        <a:t>4</a:t>
                      </a:r>
                    </a:p>
                  </a:txBody>
                  <a:tcPr marL="68580" marR="68580" marT="0" marB="0"/>
                </a:tc>
                <a:extLst>
                  <a:ext uri="{0D108BD9-81ED-4DB2-BD59-A6C34878D82A}">
                    <a16:rowId xmlns:a16="http://schemas.microsoft.com/office/drawing/2014/main" val="284098127"/>
                  </a:ext>
                </a:extLst>
              </a:tr>
              <a:tr h="310466">
                <a:tc>
                  <a:txBody>
                    <a:bodyPr/>
                    <a:lstStyle/>
                    <a:p>
                      <a:pPr marL="0" marR="0" lvl="0" indent="0" algn="ctr" defTabSz="914400" rtl="0" eaLnBrk="1" fontAlgn="auto" latinLnBrk="0" hangingPunct="1">
                        <a:lnSpc>
                          <a:spcPct val="150000"/>
                        </a:lnSpc>
                        <a:spcBef>
                          <a:spcPts val="0"/>
                        </a:spcBef>
                        <a:spcAft>
                          <a:spcPts val="0"/>
                        </a:spcAft>
                        <a:buClr>
                          <a:srgbClr val="000000"/>
                        </a:buClr>
                        <a:buSzTx/>
                        <a:buFont typeface="Arial"/>
                        <a:buNone/>
                        <a:tabLst/>
                        <a:defRPr/>
                      </a:pPr>
                      <a:r>
                        <a:rPr lang="en-US" sz="1400" dirty="0">
                          <a:solidFill>
                            <a:schemeClr val="bg1"/>
                          </a:solidFill>
                          <a:effectLst/>
                          <a:latin typeface="+mn-lt"/>
                        </a:rPr>
                        <a:t>STD-010</a:t>
                      </a:r>
                      <a:endParaRPr lang="en-US" sz="1400" dirty="0">
                        <a:solidFill>
                          <a:schemeClr val="bg1"/>
                        </a:solidFill>
                        <a:effectLst/>
                        <a:latin typeface="+mn-lt"/>
                        <a:ea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en-US" sz="1400" dirty="0">
                          <a:solidFill>
                            <a:schemeClr val="bg1"/>
                          </a:solidFill>
                          <a:effectLst/>
                          <a:latin typeface="+mn-lt"/>
                        </a:rPr>
                        <a:t>HIGH</a:t>
                      </a:r>
                      <a:endParaRPr lang="en-US" sz="1400" dirty="0">
                        <a:solidFill>
                          <a:schemeClr val="bg1"/>
                        </a:solidFill>
                        <a:effectLst/>
                        <a:latin typeface="+mn-lt"/>
                        <a:ea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en-US" sz="1400" dirty="0">
                          <a:solidFill>
                            <a:schemeClr val="bg1"/>
                          </a:solidFill>
                          <a:effectLst/>
                          <a:latin typeface="+mn-lt"/>
                        </a:rPr>
                        <a:t>UNLIKELY</a:t>
                      </a:r>
                      <a:endParaRPr lang="en-US" sz="1400" dirty="0">
                        <a:solidFill>
                          <a:schemeClr val="bg1"/>
                        </a:solidFill>
                        <a:effectLst/>
                        <a:latin typeface="+mn-lt"/>
                        <a:ea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en-US" sz="1400">
                          <a:solidFill>
                            <a:schemeClr val="bg1"/>
                          </a:solidFill>
                          <a:effectLst/>
                          <a:latin typeface="+mn-lt"/>
                        </a:rPr>
                        <a:t>MEDIUM</a:t>
                      </a:r>
                      <a:endParaRPr lang="en-US" sz="1400">
                        <a:solidFill>
                          <a:schemeClr val="bg1"/>
                        </a:solidFill>
                        <a:effectLst/>
                        <a:latin typeface="+mn-lt"/>
                        <a:ea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en-US" sz="1400" dirty="0">
                          <a:solidFill>
                            <a:schemeClr val="bg1"/>
                          </a:solidFill>
                          <a:effectLst/>
                          <a:latin typeface="+mn-lt"/>
                          <a:ea typeface="Calibri" panose="020F0502020204030204" pitchFamily="34" charset="0"/>
                        </a:rPr>
                        <a:t>MEDIUM</a:t>
                      </a:r>
                    </a:p>
                  </a:txBody>
                  <a:tcPr marL="68580" marR="68580" marT="0" marB="0"/>
                </a:tc>
                <a:tc>
                  <a:txBody>
                    <a:bodyPr/>
                    <a:lstStyle/>
                    <a:p>
                      <a:pPr marL="0" marR="0" algn="ctr">
                        <a:lnSpc>
                          <a:spcPct val="150000"/>
                        </a:lnSpc>
                        <a:spcBef>
                          <a:spcPts val="0"/>
                        </a:spcBef>
                        <a:spcAft>
                          <a:spcPts val="0"/>
                        </a:spcAft>
                      </a:pPr>
                      <a:r>
                        <a:rPr lang="en-US" sz="1400" dirty="0">
                          <a:solidFill>
                            <a:schemeClr val="bg1"/>
                          </a:solidFill>
                          <a:effectLst/>
                          <a:latin typeface="+mn-lt"/>
                        </a:rPr>
                        <a:t>3</a:t>
                      </a:r>
                      <a:endParaRPr lang="en-US" sz="1400" dirty="0">
                        <a:solidFill>
                          <a:schemeClr val="bg1"/>
                        </a:solidFill>
                        <a:effectLst/>
                        <a:latin typeface="+mn-lt"/>
                        <a:ea typeface="Calibri" panose="020F0502020204030204" pitchFamily="34" charset="0"/>
                      </a:endParaRPr>
                    </a:p>
                  </a:txBody>
                  <a:tcPr marL="68580" marR="68580" marT="0" marB="0"/>
                </a:tc>
                <a:extLst>
                  <a:ext uri="{0D108BD9-81ED-4DB2-BD59-A6C34878D82A}">
                    <a16:rowId xmlns:a16="http://schemas.microsoft.com/office/drawing/2014/main" val="519901454"/>
                  </a:ext>
                </a:extLst>
              </a:tr>
            </a:tbl>
          </a:graphicData>
        </a:graphic>
      </p:graphicFrame>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800" dirty="0">
                <a:latin typeface="+mn-lt"/>
              </a:rPr>
              <a:t>Encryption in Rest: </a:t>
            </a:r>
          </a:p>
          <a:p>
            <a:pPr marL="685800" lvl="1" indent="-228600">
              <a:spcBef>
                <a:spcPts val="0"/>
              </a:spcBef>
              <a:buSzPts val="2000"/>
            </a:pPr>
            <a:r>
              <a:rPr lang="en-US" sz="2600" dirty="0">
                <a:latin typeface="+mn-lt"/>
              </a:rPr>
              <a:t>How data is stored and held on servers or in repositories</a:t>
            </a:r>
          </a:p>
          <a:p>
            <a:pPr marL="228600" lvl="0" indent="-228600" algn="l" rtl="0">
              <a:lnSpc>
                <a:spcPct val="90000"/>
              </a:lnSpc>
              <a:spcBef>
                <a:spcPts val="0"/>
              </a:spcBef>
              <a:spcAft>
                <a:spcPts val="0"/>
              </a:spcAft>
              <a:buClr>
                <a:schemeClr val="lt1"/>
              </a:buClr>
              <a:buSzPts val="2000"/>
              <a:buChar char="•"/>
            </a:pPr>
            <a:r>
              <a:rPr lang="en-US" sz="2800" dirty="0">
                <a:latin typeface="+mn-lt"/>
              </a:rPr>
              <a:t>Encryption at Flight: </a:t>
            </a:r>
          </a:p>
          <a:p>
            <a:pPr marL="685800" lvl="1" indent="-228600">
              <a:spcBef>
                <a:spcPts val="0"/>
              </a:spcBef>
              <a:buSzPts val="2000"/>
            </a:pPr>
            <a:r>
              <a:rPr lang="en-US" sz="2600" dirty="0">
                <a:latin typeface="+mn-lt"/>
              </a:rPr>
              <a:t>How the data moves from one computer/device to another</a:t>
            </a:r>
          </a:p>
          <a:p>
            <a:pPr marL="228600" lvl="0" indent="-228600" algn="l" rtl="0">
              <a:lnSpc>
                <a:spcPct val="90000"/>
              </a:lnSpc>
              <a:spcBef>
                <a:spcPts val="0"/>
              </a:spcBef>
              <a:spcAft>
                <a:spcPts val="0"/>
              </a:spcAft>
              <a:buClr>
                <a:schemeClr val="lt1"/>
              </a:buClr>
              <a:buSzPts val="2000"/>
              <a:buChar char="•"/>
            </a:pPr>
            <a:r>
              <a:rPr lang="en-US" sz="2800" dirty="0">
                <a:latin typeface="+mn-lt"/>
              </a:rPr>
              <a:t>Encryption in Use: </a:t>
            </a:r>
          </a:p>
          <a:p>
            <a:pPr marL="685800" lvl="1" indent="-228600">
              <a:spcBef>
                <a:spcPts val="0"/>
              </a:spcBef>
              <a:buSzPts val="2000"/>
            </a:pPr>
            <a:r>
              <a:rPr lang="en-US" sz="2600" dirty="0">
                <a:latin typeface="+mn-lt"/>
              </a:rPr>
              <a:t>When the data is currently being used</a:t>
            </a:r>
            <a:endParaRPr sz="2600" dirty="0">
              <a:latin typeface="+mn-lt"/>
            </a:endParaRPr>
          </a:p>
          <a:p>
            <a:pPr marL="0" lvl="0" indent="0" algn="l" rtl="0">
              <a:lnSpc>
                <a:spcPct val="90000"/>
              </a:lnSpc>
              <a:spcBef>
                <a:spcPts val="1000"/>
              </a:spcBef>
              <a:spcAft>
                <a:spcPts val="0"/>
              </a:spcAft>
              <a:buClr>
                <a:schemeClr val="lt1"/>
              </a:buClr>
              <a:buSzPts val="1600"/>
              <a:buNone/>
            </a:pPr>
            <a:endParaRPr sz="1600" dirty="0"/>
          </a:p>
          <a:p>
            <a:pPr marL="228600" lvl="0" indent="-88900" algn="l" rtl="0">
              <a:lnSpc>
                <a:spcPct val="90000"/>
              </a:lnSpc>
              <a:spcBef>
                <a:spcPts val="1000"/>
              </a:spcBef>
              <a:spcAft>
                <a:spcPts val="0"/>
              </a:spcAft>
              <a:buClr>
                <a:schemeClr val="lt1"/>
              </a:buClr>
              <a:buSzPts val="2200"/>
              <a:buNone/>
            </a:pP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057401"/>
            <a:ext cx="3385159"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sz="2400" u="sng" dirty="0"/>
              <a:t>Authentication</a:t>
            </a:r>
            <a:r>
              <a:rPr lang="en-US" sz="2400" dirty="0"/>
              <a:t> is the process of identifying and verifying a user. </a:t>
            </a:r>
          </a:p>
          <a:p>
            <a:pPr marL="685800" lvl="1" indent="-228600">
              <a:spcBef>
                <a:spcPts val="0"/>
              </a:spcBef>
              <a:buSzPts val="2400"/>
            </a:pPr>
            <a:r>
              <a:rPr lang="en-US" sz="2200" dirty="0"/>
              <a:t>This is handled with user credentials and two factor authentication</a:t>
            </a:r>
          </a:p>
          <a:p>
            <a:pPr marL="0" lvl="0" indent="0" algn="l" rtl="0">
              <a:lnSpc>
                <a:spcPct val="90000"/>
              </a:lnSpc>
              <a:spcBef>
                <a:spcPts val="0"/>
              </a:spcBef>
              <a:spcAft>
                <a:spcPts val="0"/>
              </a:spcAft>
              <a:buClr>
                <a:schemeClr val="lt1"/>
              </a:buClr>
              <a:buSzPts val="2400"/>
              <a:buNone/>
            </a:pPr>
            <a:endParaRPr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2" name="Google Shape;189;p8">
            <a:extLst>
              <a:ext uri="{FF2B5EF4-FFF2-40B4-BE49-F238E27FC236}">
                <a16:creationId xmlns:a16="http://schemas.microsoft.com/office/drawing/2014/main" id="{7D9AB5DB-6EDA-992F-2539-416E3E7F40F6}"/>
              </a:ext>
            </a:extLst>
          </p:cNvPr>
          <p:cNvSpPr txBox="1">
            <a:spLocks/>
          </p:cNvSpPr>
          <p:nvPr/>
        </p:nvSpPr>
        <p:spPr>
          <a:xfrm>
            <a:off x="7456118" y="2057401"/>
            <a:ext cx="3385159" cy="4024125"/>
          </a:xfrm>
          <a:prstGeom prst="rect">
            <a:avLst/>
          </a:prstGeom>
          <a:noFill/>
          <a:ln>
            <a:noFill/>
          </a:ln>
        </p:spPr>
        <p:txBody>
          <a:bodyPr spcFirstLastPara="1" wrap="square" lIns="91425" tIns="45700" rIns="91425" bIns="45700" anchor="t" anchorCtr="0">
            <a:normAutofit lnSpcReduction="10000"/>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lt1"/>
              </a:buClr>
              <a:buSzPts val="18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42900" algn="l" rtl="0">
              <a:lnSpc>
                <a:spcPct val="90000"/>
              </a:lnSpc>
              <a:spcBef>
                <a:spcPts val="500"/>
              </a:spcBef>
              <a:spcAft>
                <a:spcPts val="0"/>
              </a:spcAft>
              <a:buClr>
                <a:schemeClr val="lt1"/>
              </a:buClr>
              <a:buSzPts val="18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9pPr>
          </a:lstStyle>
          <a:p>
            <a:pPr marL="228600" indent="-228600">
              <a:spcBef>
                <a:spcPts val="0"/>
              </a:spcBef>
              <a:buSzPts val="2400"/>
            </a:pPr>
            <a:r>
              <a:rPr lang="en-US" sz="2400" u="sng" dirty="0"/>
              <a:t>Accounting</a:t>
            </a:r>
            <a:r>
              <a:rPr lang="en-US" sz="2400" dirty="0"/>
              <a:t> is the practice of logging user statistics and data.</a:t>
            </a:r>
          </a:p>
          <a:p>
            <a:pPr marL="685800" lvl="1" indent="-228600">
              <a:spcBef>
                <a:spcPts val="0"/>
              </a:spcBef>
              <a:buSzPts val="2400"/>
            </a:pPr>
            <a:r>
              <a:rPr lang="en-US" sz="2200" dirty="0"/>
              <a:t>Accounting is used to keep track of modifications and usage statistic , but also monitor and detect intrusions or attacks.</a:t>
            </a:r>
          </a:p>
          <a:p>
            <a:pPr marL="0" indent="0">
              <a:spcBef>
                <a:spcPts val="0"/>
              </a:spcBef>
              <a:buSzPts val="2400"/>
              <a:buFont typeface="Arial"/>
              <a:buNone/>
            </a:pPr>
            <a:endParaRPr lang="en-US" dirty="0"/>
          </a:p>
        </p:txBody>
      </p:sp>
      <p:sp>
        <p:nvSpPr>
          <p:cNvPr id="3" name="Google Shape;189;p8">
            <a:extLst>
              <a:ext uri="{FF2B5EF4-FFF2-40B4-BE49-F238E27FC236}">
                <a16:creationId xmlns:a16="http://schemas.microsoft.com/office/drawing/2014/main" id="{5375A1D7-D023-3954-435D-EE602DA6815B}"/>
              </a:ext>
            </a:extLst>
          </p:cNvPr>
          <p:cNvSpPr txBox="1">
            <a:spLocks/>
          </p:cNvSpPr>
          <p:nvPr/>
        </p:nvSpPr>
        <p:spPr>
          <a:xfrm>
            <a:off x="4070959" y="2057402"/>
            <a:ext cx="3385159" cy="4024125"/>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lt1"/>
              </a:buClr>
              <a:buSzPts val="18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42900" algn="l" rtl="0">
              <a:lnSpc>
                <a:spcPct val="90000"/>
              </a:lnSpc>
              <a:spcBef>
                <a:spcPts val="500"/>
              </a:spcBef>
              <a:spcAft>
                <a:spcPts val="0"/>
              </a:spcAft>
              <a:buClr>
                <a:schemeClr val="lt1"/>
              </a:buClr>
              <a:buSzPts val="18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9pPr>
          </a:lstStyle>
          <a:p>
            <a:pPr marL="228600" indent="-228600">
              <a:spcBef>
                <a:spcPts val="0"/>
              </a:spcBef>
              <a:buSzPts val="2400"/>
            </a:pPr>
            <a:r>
              <a:rPr lang="en-US" sz="2400" u="sng" dirty="0"/>
              <a:t>Authorization</a:t>
            </a:r>
            <a:r>
              <a:rPr lang="en-US" sz="2400" dirty="0"/>
              <a:t> is the process of ensuring a user can do a specified task.</a:t>
            </a:r>
          </a:p>
          <a:p>
            <a:pPr marL="685800" lvl="1" indent="-228600">
              <a:spcBef>
                <a:spcPts val="0"/>
              </a:spcBef>
              <a:buSzPts val="2400"/>
            </a:pPr>
            <a:r>
              <a:rPr lang="en-US" sz="2200" dirty="0"/>
              <a:t>After authentication, a user will have a set of authorizations such as the ability to view certain documents.</a:t>
            </a:r>
          </a:p>
          <a:p>
            <a:pPr marL="0" indent="0">
              <a:spcBef>
                <a:spcPts val="0"/>
              </a:spcBef>
              <a:buSzPts val="2400"/>
              <a:buFont typeface="Arial"/>
              <a:buNone/>
            </a:pPr>
            <a:endParaRPr lang="en-US" dirty="0"/>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 Pt. 1</a:t>
            </a:r>
            <a:endParaRPr dirty="0"/>
          </a:p>
        </p:txBody>
      </p:sp>
      <p:sp>
        <p:nvSpPr>
          <p:cNvPr id="196" name="Google Shape;196;g9504e29505_0_0"/>
          <p:cNvSpPr txBox="1">
            <a:spLocks noGrp="1"/>
          </p:cNvSpPr>
          <p:nvPr>
            <p:ph type="body" idx="1"/>
          </p:nvPr>
        </p:nvSpPr>
        <p:spPr>
          <a:xfrm>
            <a:off x="685800" y="2194560"/>
            <a:ext cx="10820400" cy="78663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Verifying the actual size of the vector is less than maximum allowed vector size</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2" name="Google Shape;196;g9504e29505_0_0">
            <a:extLst>
              <a:ext uri="{FF2B5EF4-FFF2-40B4-BE49-F238E27FC236}">
                <a16:creationId xmlns:a16="http://schemas.microsoft.com/office/drawing/2014/main" id="{88BE29F1-2A41-774B-6CD2-23114A9F7723}"/>
              </a:ext>
            </a:extLst>
          </p:cNvPr>
          <p:cNvSpPr txBox="1">
            <a:spLocks/>
          </p:cNvSpPr>
          <p:nvPr/>
        </p:nvSpPr>
        <p:spPr>
          <a:xfrm>
            <a:off x="685800" y="3118382"/>
            <a:ext cx="2209800" cy="324596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lt1"/>
              </a:buClr>
              <a:buSzPts val="18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42900" algn="l" rtl="0">
              <a:lnSpc>
                <a:spcPct val="90000"/>
              </a:lnSpc>
              <a:spcBef>
                <a:spcPts val="500"/>
              </a:spcBef>
              <a:spcAft>
                <a:spcPts val="0"/>
              </a:spcAft>
              <a:buClr>
                <a:schemeClr val="lt1"/>
              </a:buClr>
              <a:buSzPts val="18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9pPr>
          </a:lstStyle>
          <a:p>
            <a:pPr marL="0" indent="0">
              <a:buFont typeface="Arial"/>
              <a:buNone/>
            </a:pPr>
            <a:r>
              <a:rPr lang="en-US" dirty="0"/>
              <a:t>Google Test functions:</a:t>
            </a:r>
          </a:p>
          <a:p>
            <a:pPr marL="0" indent="0" algn="ctr">
              <a:buFont typeface="Arial"/>
              <a:buNone/>
            </a:pPr>
            <a:r>
              <a:rPr lang="en-US" dirty="0"/>
              <a:t>EXPECT_TRUE &amp; </a:t>
            </a:r>
          </a:p>
          <a:p>
            <a:pPr marL="0" indent="0" algn="ctr">
              <a:buFont typeface="Arial"/>
              <a:buNone/>
            </a:pPr>
            <a:r>
              <a:rPr lang="en-US" dirty="0"/>
              <a:t>EXPECT_EQ</a:t>
            </a:r>
          </a:p>
        </p:txBody>
      </p:sp>
      <p:pic>
        <p:nvPicPr>
          <p:cNvPr id="3" name="Picture 2" descr="Text&#10;&#10;Description automatically generated">
            <a:extLst>
              <a:ext uri="{FF2B5EF4-FFF2-40B4-BE49-F238E27FC236}">
                <a16:creationId xmlns:a16="http://schemas.microsoft.com/office/drawing/2014/main" id="{4319E879-8E78-4835-75F3-7C41D29131A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77234" y="2981195"/>
            <a:ext cx="5028065" cy="3245966"/>
          </a:xfrm>
          <a:prstGeom prst="rect">
            <a:avLst/>
          </a:prstGeom>
        </p:spPr>
      </p:pic>
      <p:cxnSp>
        <p:nvCxnSpPr>
          <p:cNvPr id="11" name="Straight Connector 10">
            <a:extLst>
              <a:ext uri="{FF2B5EF4-FFF2-40B4-BE49-F238E27FC236}">
                <a16:creationId xmlns:a16="http://schemas.microsoft.com/office/drawing/2014/main" id="{B70BA8FD-23AD-6118-61FE-8F4EA71CCAF9}"/>
              </a:ext>
            </a:extLst>
          </p:cNvPr>
          <p:cNvCxnSpPr/>
          <p:nvPr/>
        </p:nvCxnSpPr>
        <p:spPr>
          <a:xfrm>
            <a:off x="4597052" y="3845490"/>
            <a:ext cx="864296"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id="{CD12F459-1DB0-EBF3-96DB-5A2523A08CDD}"/>
              </a:ext>
            </a:extLst>
          </p:cNvPr>
          <p:cNvCxnSpPr/>
          <p:nvPr/>
        </p:nvCxnSpPr>
        <p:spPr>
          <a:xfrm>
            <a:off x="4597052" y="4484318"/>
            <a:ext cx="751562"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4" name="Straight Connector 13">
            <a:extLst>
              <a:ext uri="{FF2B5EF4-FFF2-40B4-BE49-F238E27FC236}">
                <a16:creationId xmlns:a16="http://schemas.microsoft.com/office/drawing/2014/main" id="{833CB042-8981-3036-AC5A-64D6B54FA0A6}"/>
              </a:ext>
            </a:extLst>
          </p:cNvPr>
          <p:cNvCxnSpPr>
            <a:cxnSpLocks/>
          </p:cNvCxnSpPr>
          <p:nvPr/>
        </p:nvCxnSpPr>
        <p:spPr>
          <a:xfrm>
            <a:off x="4597052" y="5112707"/>
            <a:ext cx="97703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6" name="Straight Connector 15">
            <a:extLst>
              <a:ext uri="{FF2B5EF4-FFF2-40B4-BE49-F238E27FC236}">
                <a16:creationId xmlns:a16="http://schemas.microsoft.com/office/drawing/2014/main" id="{E298C09E-5FC4-0771-0C19-886415818CA6}"/>
              </a:ext>
            </a:extLst>
          </p:cNvPr>
          <p:cNvCxnSpPr>
            <a:cxnSpLocks/>
          </p:cNvCxnSpPr>
          <p:nvPr/>
        </p:nvCxnSpPr>
        <p:spPr>
          <a:xfrm>
            <a:off x="4597052" y="6089737"/>
            <a:ext cx="977030" cy="0"/>
          </a:xfrm>
          <a:prstGeom prst="line">
            <a:avLst/>
          </a:prstGeom>
        </p:spPr>
        <p:style>
          <a:lnRef idx="3">
            <a:schemeClr val="accent1"/>
          </a:lnRef>
          <a:fillRef idx="0">
            <a:schemeClr val="accent1"/>
          </a:fillRef>
          <a:effectRef idx="2">
            <a:schemeClr val="accent1"/>
          </a:effectRef>
          <a:fontRef idx="minor">
            <a:schemeClr val="tx1"/>
          </a:fontRef>
        </p:style>
      </p:cxn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451CC-840D-69D2-3A6F-FEC75FE3A678}"/>
              </a:ext>
            </a:extLst>
          </p:cNvPr>
          <p:cNvSpPr>
            <a:spLocks noGrp="1"/>
          </p:cNvSpPr>
          <p:nvPr>
            <p:ph type="title"/>
          </p:nvPr>
        </p:nvSpPr>
        <p:spPr/>
        <p:txBody>
          <a:bodyPr/>
          <a:lstStyle/>
          <a:p>
            <a:r>
              <a:rPr lang="en-US" dirty="0"/>
              <a:t>Unit Testing Pt. 2</a:t>
            </a:r>
          </a:p>
        </p:txBody>
      </p:sp>
      <p:sp>
        <p:nvSpPr>
          <p:cNvPr id="3" name="Text Placeholder 2">
            <a:extLst>
              <a:ext uri="{FF2B5EF4-FFF2-40B4-BE49-F238E27FC236}">
                <a16:creationId xmlns:a16="http://schemas.microsoft.com/office/drawing/2014/main" id="{D660F37F-A009-8FCA-A615-EEFEDDF29988}"/>
              </a:ext>
            </a:extLst>
          </p:cNvPr>
          <p:cNvSpPr>
            <a:spLocks noGrp="1"/>
          </p:cNvSpPr>
          <p:nvPr>
            <p:ph type="body" idx="1"/>
          </p:nvPr>
        </p:nvSpPr>
        <p:spPr>
          <a:xfrm>
            <a:off x="685800" y="2194561"/>
            <a:ext cx="10820400" cy="736530"/>
          </a:xfrm>
        </p:spPr>
        <p:txBody>
          <a:bodyPr/>
          <a:lstStyle/>
          <a:p>
            <a:pPr marL="114300" indent="0">
              <a:buNone/>
            </a:pPr>
            <a:r>
              <a:rPr lang="en-US" dirty="0"/>
              <a:t>Verifying that an exception is thrown when know error occurs</a:t>
            </a:r>
          </a:p>
        </p:txBody>
      </p:sp>
      <p:pic>
        <p:nvPicPr>
          <p:cNvPr id="6" name="Picture 5" descr="Text&#10;&#10;Description automatically generated">
            <a:extLst>
              <a:ext uri="{FF2B5EF4-FFF2-40B4-BE49-F238E27FC236}">
                <a16:creationId xmlns:a16="http://schemas.microsoft.com/office/drawing/2014/main" id="{C298A6BF-9F68-B9BE-DFAD-C3AD3B2971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00" y="3068250"/>
            <a:ext cx="5299165" cy="3257393"/>
          </a:xfrm>
          <a:prstGeom prst="rect">
            <a:avLst/>
          </a:prstGeom>
        </p:spPr>
      </p:pic>
      <p:cxnSp>
        <p:nvCxnSpPr>
          <p:cNvPr id="10" name="Straight Connector 9">
            <a:extLst>
              <a:ext uri="{FF2B5EF4-FFF2-40B4-BE49-F238E27FC236}">
                <a16:creationId xmlns:a16="http://schemas.microsoft.com/office/drawing/2014/main" id="{658937B7-5FDA-C60A-6DF9-7E9FDDF12CF9}"/>
              </a:ext>
            </a:extLst>
          </p:cNvPr>
          <p:cNvCxnSpPr/>
          <p:nvPr/>
        </p:nvCxnSpPr>
        <p:spPr>
          <a:xfrm>
            <a:off x="4838563" y="3369787"/>
            <a:ext cx="3083400"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1905059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398236C-7FA9-40C9-B456-AA158A506A32}">
  <ds:schemaRefs>
    <ds:schemaRef ds:uri="http://schemas.microsoft.com/sharepoint/v3/contenttype/forms"/>
  </ds:schemaRefs>
</ds:datastoreItem>
</file>

<file path=customXml/itemProps2.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213</TotalTime>
  <Words>675</Words>
  <Application>Microsoft Macintosh PowerPoint</Application>
  <PresentationFormat>Widescreen</PresentationFormat>
  <Paragraphs>163</Paragraphs>
  <Slides>15</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Century Gothic</vt:lpstr>
      <vt:lpstr>Calibri</vt:lpstr>
      <vt:lpstr>Arial</vt:lpstr>
      <vt:lpstr>Vapor Trail</vt:lpstr>
      <vt:lpstr>Green Pace</vt:lpstr>
      <vt:lpstr>OVERVIEW: DEFENSE IN DEPTH</vt:lpstr>
      <vt:lpstr>THREATS MATRIX</vt:lpstr>
      <vt:lpstr>10 PRINCIPLES</vt:lpstr>
      <vt:lpstr>CODING STANDARDS</vt:lpstr>
      <vt:lpstr>ENCRYPTION POLICIES</vt:lpstr>
      <vt:lpstr>TRIPLE-A POLICIES</vt:lpstr>
      <vt:lpstr>Unit Testing Pt. 1</vt:lpstr>
      <vt:lpstr>Unit Testing Pt. 2</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Sandstrom, Sarah</cp:lastModifiedBy>
  <cp:revision>6</cp:revision>
  <dcterms:created xsi:type="dcterms:W3CDTF">2020-08-19T17:59:24Z</dcterms:created>
  <dcterms:modified xsi:type="dcterms:W3CDTF">2022-10-15T23:24:01Z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