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585" r:id="rId6"/>
    <p:sldId id="586" r:id="rId7"/>
    <p:sldId id="587" r:id="rId8"/>
    <p:sldId id="588" r:id="rId9"/>
    <p:sldId id="589" r:id="rId10"/>
    <p:sldId id="590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59" d="100"/>
          <a:sy n="59" d="100"/>
        </p:scale>
        <p:origin x="964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2273215"/>
          </a:xfrm>
        </p:spPr>
        <p:txBody>
          <a:bodyPr anchor="ctr"/>
          <a:lstStyle/>
          <a:p>
            <a:r>
              <a:rPr lang="en-US" dirty="0"/>
              <a:t>CSL 101 </a:t>
            </a:r>
            <a:r>
              <a:rPr lang="en-US" dirty="0" err="1"/>
              <a:t>Discrrete</a:t>
            </a:r>
            <a:r>
              <a:rPr lang="en-US" dirty="0"/>
              <a:t> mathematics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8D065B-194F-1987-D6C0-FA7E799BB341}"/>
              </a:ext>
            </a:extLst>
          </p:cNvPr>
          <p:cNvSpPr txBox="1"/>
          <p:nvPr/>
        </p:nvSpPr>
        <p:spPr>
          <a:xfrm>
            <a:off x="3827720" y="3174394"/>
            <a:ext cx="4816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B050"/>
                </a:solidFill>
              </a:rPr>
              <a:t>Dr. Barun Gorain</a:t>
            </a: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Department of CSE, IIT </a:t>
            </a:r>
            <a:r>
              <a:rPr lang="en-US" sz="2400" dirty="0" err="1">
                <a:solidFill>
                  <a:srgbClr val="00B050"/>
                </a:solidFill>
              </a:rPr>
              <a:t>Bhilai</a:t>
            </a:r>
            <a:endParaRPr lang="en-US" sz="2400" dirty="0">
              <a:solidFill>
                <a:srgbClr val="00B050"/>
              </a:solidFill>
            </a:endParaRPr>
          </a:p>
          <a:p>
            <a:pPr algn="ctr"/>
            <a:r>
              <a:rPr lang="en-US" sz="2400" dirty="0">
                <a:solidFill>
                  <a:srgbClr val="00B050"/>
                </a:solidFill>
              </a:rPr>
              <a:t>Email: barun@iitbhilai.ac.in</a:t>
            </a:r>
            <a:endParaRPr lang="en-IN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ChangeArrowheads="1"/>
          </p:cNvSpPr>
          <p:nvPr/>
        </p:nvSpPr>
        <p:spPr bwMode="auto">
          <a:xfrm>
            <a:off x="2209800" y="26670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In particular, when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 dirty="0">
                <a:latin typeface="Comic Sans MS" pitchFamily="66" charset="0"/>
              </a:rPr>
              <a:t>is a prime &amp;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 dirty="0">
                <a:latin typeface="Comic Sans MS" pitchFamily="66" charset="0"/>
              </a:rPr>
              <a:t> not a multiple of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 then </a:t>
            </a:r>
            <a:r>
              <a:rPr lang="en-US" altLang="en-US" sz="1800" dirty="0" err="1">
                <a:solidFill>
                  <a:schemeClr val="tx2"/>
                </a:solidFill>
                <a:latin typeface="Comic Sans MS" pitchFamily="66" charset="0"/>
              </a:rPr>
              <a:t>gcd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 dirty="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			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4191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2362200" y="1219200"/>
            <a:ext cx="7467600" cy="457200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 dirty="0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1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k,n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) = 1.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5" name="Rectangle 5"/>
          <p:cNvSpPr>
            <a:spLocks noChangeArrowheads="1"/>
          </p:cNvSpPr>
          <p:nvPr/>
        </p:nvSpPr>
        <p:spPr bwMode="auto">
          <a:xfrm>
            <a:off x="2362200" y="1905000"/>
            <a:ext cx="7467600" cy="457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i="1" dirty="0">
                <a:solidFill>
                  <a:srgbClr val="A50021"/>
                </a:solidFill>
                <a:latin typeface="Comic Sans MS" pitchFamily="66" charset="0"/>
                <a:sym typeface="Euclid Symbol" pitchFamily="18" charset="2"/>
              </a:rPr>
              <a:t>Claim 2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: Assume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gcd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(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k,n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) = 1.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  If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n)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n) 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.</a:t>
            </a:r>
          </a:p>
        </p:txBody>
      </p:sp>
      <p:sp>
        <p:nvSpPr>
          <p:cNvPr id="921606" name="Line 6"/>
          <p:cNvSpPr>
            <a:spLocks noChangeShapeType="1"/>
          </p:cNvSpPr>
          <p:nvPr/>
        </p:nvSpPr>
        <p:spPr bwMode="auto">
          <a:xfrm>
            <a:off x="60960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7" name="Line 7"/>
          <p:cNvSpPr>
            <a:spLocks noChangeShapeType="1"/>
          </p:cNvSpPr>
          <p:nvPr/>
        </p:nvSpPr>
        <p:spPr bwMode="auto">
          <a:xfrm>
            <a:off x="8229600" y="19812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8" name="Line 8"/>
          <p:cNvSpPr>
            <a:spLocks noChangeShapeType="1"/>
          </p:cNvSpPr>
          <p:nvPr/>
        </p:nvSpPr>
        <p:spPr bwMode="auto">
          <a:xfrm>
            <a:off x="45720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09" name="Line 9"/>
          <p:cNvSpPr>
            <a:spLocks noChangeShapeType="1"/>
          </p:cNvSpPr>
          <p:nvPr/>
        </p:nvSpPr>
        <p:spPr bwMode="auto">
          <a:xfrm>
            <a:off x="6705600" y="32004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610" name="Text Box 10"/>
          <p:cNvSpPr txBox="1">
            <a:spLocks noChangeArrowheads="1"/>
          </p:cNvSpPr>
          <p:nvPr/>
        </p:nvSpPr>
        <p:spPr bwMode="auto">
          <a:xfrm>
            <a:off x="1849439" y="5210175"/>
            <a:ext cx="8518679" cy="667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/>
              <a:t>For example, when  </a:t>
            </a:r>
            <a:r>
              <a:rPr lang="en-US" altLang="zh-TW" sz="1600">
                <a:solidFill>
                  <a:srgbClr val="0000CC"/>
                </a:solidFill>
              </a:rPr>
              <a:t>p</a:t>
            </a:r>
            <a:r>
              <a:rPr lang="en-US" altLang="zh-TW" sz="1600"/>
              <a:t>=7 and </a:t>
            </a:r>
            <a:r>
              <a:rPr lang="en-US" altLang="zh-TW" sz="1600">
                <a:solidFill>
                  <a:srgbClr val="0000CC"/>
                </a:solidFill>
              </a:rPr>
              <a:t>k</a:t>
            </a:r>
            <a:r>
              <a:rPr lang="en-US" altLang="zh-TW" sz="1600"/>
              <a:t>=3,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sz="1600"/>
              <a:t>3 mod 7 = </a:t>
            </a:r>
            <a:r>
              <a:rPr lang="en-US" altLang="zh-TW" sz="1600">
                <a:solidFill>
                  <a:srgbClr val="A50021"/>
                </a:solidFill>
              </a:rPr>
              <a:t>3</a:t>
            </a:r>
            <a:r>
              <a:rPr lang="en-US" altLang="zh-TW" sz="1600"/>
              <a:t>,  2·3 mod 7 =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/>
              <a:t>,  3·3 mod 7 = </a:t>
            </a:r>
            <a:r>
              <a:rPr lang="en-US" altLang="zh-TW" sz="1600">
                <a:solidFill>
                  <a:srgbClr val="A50021"/>
                </a:solidFill>
              </a:rPr>
              <a:t>2</a:t>
            </a:r>
            <a:r>
              <a:rPr lang="en-US" altLang="zh-TW" sz="1600"/>
              <a:t>,  4·3 mod 7 = </a:t>
            </a:r>
            <a:r>
              <a:rPr lang="en-US" altLang="zh-TW" sz="1600">
                <a:solidFill>
                  <a:srgbClr val="A50021"/>
                </a:solidFill>
              </a:rPr>
              <a:t>5</a:t>
            </a:r>
            <a:r>
              <a:rPr lang="en-US" altLang="zh-TW" sz="1600"/>
              <a:t>,  5·3 mod 7 =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/>
              <a:t>, 6·3 mod 7 = </a:t>
            </a:r>
            <a:r>
              <a:rPr lang="en-US" altLang="zh-TW" sz="1600">
                <a:solidFill>
                  <a:srgbClr val="A50021"/>
                </a:solidFill>
              </a:rPr>
              <a:t>4</a:t>
            </a:r>
          </a:p>
        </p:txBody>
      </p:sp>
      <p:sp>
        <p:nvSpPr>
          <p:cNvPr id="921611" name="Rectangle 11"/>
          <p:cNvSpPr>
            <a:spLocks noChangeArrowheads="1"/>
          </p:cNvSpPr>
          <p:nvPr/>
        </p:nvSpPr>
        <p:spPr bwMode="auto">
          <a:xfrm>
            <a:off x="2154238" y="6076951"/>
            <a:ext cx="7904162" cy="3460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1600">
                <a:solidFill>
                  <a:schemeClr val="tx2"/>
                </a:solidFill>
              </a:rPr>
              <a:t>Notice that in the above example every number from </a:t>
            </a:r>
            <a:r>
              <a:rPr lang="en-US" altLang="zh-TW" sz="1600">
                <a:solidFill>
                  <a:srgbClr val="A50021"/>
                </a:solidFill>
              </a:rPr>
              <a:t>1</a:t>
            </a:r>
            <a:r>
              <a:rPr lang="en-US" altLang="zh-TW" sz="1600">
                <a:solidFill>
                  <a:schemeClr val="tx2"/>
                </a:solidFill>
              </a:rPr>
              <a:t> to </a:t>
            </a:r>
            <a:r>
              <a:rPr lang="en-US" altLang="zh-TW" sz="1600">
                <a:solidFill>
                  <a:srgbClr val="A50021"/>
                </a:solidFill>
              </a:rPr>
              <a:t>6</a:t>
            </a:r>
            <a:r>
              <a:rPr lang="en-US" altLang="zh-TW" sz="1600">
                <a:solidFill>
                  <a:schemeClr val="tx2"/>
                </a:solidFill>
              </a:rPr>
              <a:t> appears exactly once.</a:t>
            </a:r>
          </a:p>
        </p:txBody>
      </p:sp>
    </p:spTree>
    <p:extLst>
      <p:ext uri="{BB962C8B-B14F-4D97-AF65-F5344CB8AC3E}">
        <p14:creationId xmlns:p14="http://schemas.microsoft.com/office/powerpoint/2010/main" val="317983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05" grpId="0" animBg="1"/>
      <p:bldP spid="921606" grpId="0" animBg="1"/>
      <p:bldP spid="921607" grpId="0" animBg="1"/>
      <p:bldP spid="921608" grpId="0" animBg="1"/>
      <p:bldP spid="921609" grpId="0" animBg="1"/>
      <p:bldP spid="921610" grpId="0"/>
      <p:bldP spid="9216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auto">
          <a:xfrm>
            <a:off x="2133600" y="1219200"/>
            <a:ext cx="7848600" cy="22860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In particular, when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p </a:t>
            </a:r>
            <a:r>
              <a:rPr lang="en-US" altLang="en-US" sz="1800" dirty="0">
                <a:latin typeface="Comic Sans MS" pitchFamily="66" charset="0"/>
              </a:rPr>
              <a:t>is a prime &amp;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1800" dirty="0">
                <a:latin typeface="Comic Sans MS" pitchFamily="66" charset="0"/>
              </a:rPr>
              <a:t> not a multiple of 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p, 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 then </a:t>
            </a:r>
            <a:r>
              <a:rPr lang="en-US" altLang="en-US" sz="1800" dirty="0" err="1">
                <a:solidFill>
                  <a:schemeClr val="tx2"/>
                </a:solidFill>
                <a:latin typeface="Comic Sans MS" pitchFamily="66" charset="0"/>
              </a:rPr>
              <a:t>gcd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(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</a:rPr>
              <a:t>k,p</a:t>
            </a: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)=1.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			If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j (mod p)</a:t>
            </a:r>
            <a:r>
              <a:rPr lang="en-US" altLang="en-US" sz="1800" dirty="0">
                <a:latin typeface="Comic Sans MS" pitchFamily="66" charset="0"/>
                <a:sym typeface="Euclid Symbol" pitchFamily="18" charset="2"/>
              </a:rPr>
              <a:t>, then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i·k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j</a:t>
            </a:r>
            <a:r>
              <a:rPr lang="en-US" altLang="en-US" sz="1800" dirty="0" err="1">
                <a:solidFill>
                  <a:srgbClr val="0000CC"/>
                </a:solidFill>
                <a:latin typeface="Comic Sans MS" pitchFamily="66" charset="0"/>
                <a:ea typeface="Arial Unicode MS" pitchFamily="34" charset="-120"/>
                <a:cs typeface="Arial Unicode MS" pitchFamily="34" charset="-120"/>
                <a:sym typeface="Euclid Symbol" pitchFamily="18" charset="2"/>
              </a:rPr>
              <a:t>·k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(mod p)</a:t>
            </a:r>
            <a:endParaRPr lang="en-US" altLang="en-US" sz="1800" dirty="0">
              <a:solidFill>
                <a:schemeClr val="tx2"/>
              </a:solidFill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solidFill>
                  <a:schemeClr val="tx2"/>
                </a:solidFill>
                <a:latin typeface="Comic Sans MS" pitchFamily="66" charset="0"/>
              </a:rPr>
              <a:t>Therefore,</a:t>
            </a:r>
            <a:endParaRPr lang="en-US" altLang="en-US" sz="1800" dirty="0">
              <a:latin typeface="Comic Sans MS" pitchFamily="66" charset="0"/>
            </a:endParaRP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			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k mod p, 2k mod p,  …, (p-1)k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1800" dirty="0">
                <a:latin typeface="Comic Sans MS" pitchFamily="66" charset="0"/>
              </a:rPr>
              <a:t>are all different numbers. </a:t>
            </a:r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4191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44958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6629400" y="1752600"/>
            <a:ext cx="76200" cy="2286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630" name="Text Box 6"/>
          <p:cNvSpPr txBox="1">
            <a:spLocks noChangeArrowheads="1"/>
          </p:cNvSpPr>
          <p:nvPr/>
        </p:nvSpPr>
        <p:spPr bwMode="auto">
          <a:xfrm>
            <a:off x="2209801" y="3733801"/>
            <a:ext cx="7840663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Each of </a:t>
            </a:r>
            <a:r>
              <a:rPr lang="en-US" altLang="zh-TW">
                <a:solidFill>
                  <a:srgbClr val="0000CC"/>
                </a:solidFill>
              </a:rPr>
              <a:t>ik mod p</a:t>
            </a:r>
            <a:r>
              <a:rPr lang="en-US" altLang="zh-TW"/>
              <a:t> cannot be equal to </a:t>
            </a:r>
            <a:r>
              <a:rPr lang="en-US" altLang="zh-TW">
                <a:solidFill>
                  <a:srgbClr val="0000CC"/>
                </a:solidFill>
              </a:rPr>
              <a:t>0</a:t>
            </a:r>
            <a:r>
              <a:rPr lang="en-US" altLang="zh-TW"/>
              <a:t>, because </a:t>
            </a:r>
            <a:r>
              <a:rPr lang="en-US" altLang="zh-TW">
                <a:solidFill>
                  <a:srgbClr val="0000CC"/>
                </a:solidFill>
              </a:rPr>
              <a:t>p</a:t>
            </a:r>
            <a:r>
              <a:rPr lang="en-US" altLang="zh-TW"/>
              <a:t> is a prime number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Let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i</a:t>
            </a:r>
            <a:r>
              <a:rPr lang="en-US" altLang="zh-TW">
                <a:solidFill>
                  <a:srgbClr val="0000CC"/>
                </a:solidFill>
              </a:rPr>
              <a:t> = ik mod p.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</a:t>
            </a:r>
            <a:r>
              <a:rPr lang="en-US" altLang="en-US">
                <a:solidFill>
                  <a:srgbClr val="0000CC"/>
                </a:solidFill>
              </a:rPr>
              <a:t>1 &lt;=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 &lt;= p-1,   1 &lt;= 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 &lt;= p-1,  …,   1&lt; = 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en-US">
                <a:solidFill>
                  <a:srgbClr val="0000CC"/>
                </a:solidFill>
              </a:rPr>
              <a:t> &lt;= p-1</a:t>
            </a:r>
            <a:r>
              <a:rPr lang="en-US" altLang="zh-TW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By the above we know that 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zh-TW"/>
              <a:t>,…,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zh-TW"/>
              <a:t>,</a:t>
            </a:r>
            <a:r>
              <a:rPr lang="en-US" altLang="en-US">
                <a:solidFill>
                  <a:srgbClr val="0000CC"/>
                </a:solidFill>
              </a:rPr>
              <a:t>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are all different.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So for each </a:t>
            </a:r>
            <a:r>
              <a:rPr lang="en-US" altLang="zh-TW">
                <a:solidFill>
                  <a:srgbClr val="0000CC"/>
                </a:solidFill>
              </a:rPr>
              <a:t>i</a:t>
            </a:r>
            <a:r>
              <a:rPr lang="en-US" altLang="zh-TW"/>
              <a:t> from </a:t>
            </a:r>
            <a:r>
              <a:rPr lang="en-US" altLang="zh-TW">
                <a:solidFill>
                  <a:srgbClr val="0000CC"/>
                </a:solidFill>
              </a:rPr>
              <a:t>1</a:t>
            </a:r>
            <a:r>
              <a:rPr lang="en-US" altLang="zh-TW"/>
              <a:t> to </a:t>
            </a:r>
            <a:r>
              <a:rPr lang="en-US" altLang="zh-TW">
                <a:solidFill>
                  <a:srgbClr val="0000CC"/>
                </a:solidFill>
              </a:rPr>
              <a:t>p-1</a:t>
            </a:r>
            <a:r>
              <a:rPr lang="en-US" altLang="zh-TW"/>
              <a:t>, there is exactly one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/>
              <a:t> such that </a:t>
            </a:r>
            <a:r>
              <a:rPr lang="en-US" altLang="zh-TW">
                <a:solidFill>
                  <a:srgbClr val="0000CC"/>
                </a:solidFill>
              </a:rPr>
              <a:t>c</a:t>
            </a:r>
            <a:r>
              <a:rPr lang="en-US" altLang="zh-TW" baseline="-25000">
                <a:solidFill>
                  <a:srgbClr val="0000CC"/>
                </a:solidFill>
              </a:rPr>
              <a:t>j</a:t>
            </a:r>
            <a:r>
              <a:rPr lang="en-US" altLang="zh-TW">
                <a:solidFill>
                  <a:srgbClr val="0000CC"/>
                </a:solidFill>
              </a:rPr>
              <a:t> = i.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/>
              <a:t>Therefore, we have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>
                <a:solidFill>
                  <a:srgbClr val="0000CC"/>
                </a:solidFill>
              </a:rPr>
              <a:t>(k mod p)·(2k mod p)·…·((p-1)k mod p) = c</a:t>
            </a:r>
            <a:r>
              <a:rPr lang="en-US" altLang="en-US" baseline="-25000">
                <a:solidFill>
                  <a:srgbClr val="0000CC"/>
                </a:solidFill>
              </a:rPr>
              <a:t>1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/>
              <a:t>…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p-2</a:t>
            </a:r>
            <a:r>
              <a:rPr lang="en-US" altLang="en-US">
                <a:solidFill>
                  <a:srgbClr val="0000CC"/>
                </a:solidFill>
              </a:rPr>
              <a:t>·c</a:t>
            </a:r>
            <a:r>
              <a:rPr lang="en-US" altLang="en-US" baseline="-25000">
                <a:solidFill>
                  <a:srgbClr val="0000CC"/>
                </a:solidFill>
              </a:rPr>
              <a:t>p-1</a:t>
            </a:r>
            <a:r>
              <a:rPr lang="en-US" altLang="zh-TW"/>
              <a:t> </a:t>
            </a:r>
            <a:r>
              <a:rPr lang="en-US" altLang="zh-TW">
                <a:solidFill>
                  <a:srgbClr val="0000CC"/>
                </a:solidFill>
              </a:rPr>
              <a:t>= 1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2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3…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(p-2)</a:t>
            </a:r>
            <a:r>
              <a:rPr lang="en-US" altLang="en-US">
                <a:solidFill>
                  <a:srgbClr val="0000CC"/>
                </a:solidFill>
              </a:rPr>
              <a:t>·</a:t>
            </a:r>
            <a:r>
              <a:rPr lang="en-US" altLang="zh-TW">
                <a:solidFill>
                  <a:srgbClr val="0000CC"/>
                </a:solidFill>
              </a:rPr>
              <a:t>(p-1)</a:t>
            </a:r>
          </a:p>
        </p:txBody>
      </p:sp>
      <p:sp>
        <p:nvSpPr>
          <p:cNvPr id="922631" name="Line 7"/>
          <p:cNvSpPr>
            <a:spLocks noChangeShapeType="1"/>
          </p:cNvSpPr>
          <p:nvPr/>
        </p:nvSpPr>
        <p:spPr bwMode="auto">
          <a:xfrm>
            <a:off x="2286000" y="6553200"/>
            <a:ext cx="7696200" cy="0"/>
          </a:xfrm>
          <a:prstGeom prst="line">
            <a:avLst/>
          </a:prstGeom>
          <a:noFill/>
          <a:ln w="28575">
            <a:solidFill>
              <a:srgbClr val="A5002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164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3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191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5843" name="Rectangle 3"/>
          <p:cNvSpPr>
            <a:spLocks noChangeArrowheads="1"/>
          </p:cNvSpPr>
          <p:nvPr/>
        </p:nvSpPr>
        <p:spPr bwMode="auto">
          <a:xfrm>
            <a:off x="4953001" y="198120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1 </a:t>
            </a:r>
            <a:r>
              <a:rPr lang="en-US" altLang="en-US" sz="2400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sz="2400" dirty="0">
                <a:solidFill>
                  <a:srgbClr val="0000CC"/>
                </a:solidFill>
              </a:rPr>
              <a:t>k</a:t>
            </a:r>
            <a:r>
              <a:rPr lang="en-US" altLang="en-US" sz="2400" baseline="30000" dirty="0">
                <a:solidFill>
                  <a:srgbClr val="0000CC"/>
                </a:solidFill>
              </a:rPr>
              <a:t>p-1 </a:t>
            </a:r>
            <a:r>
              <a:rPr lang="en-US" altLang="en-US" sz="2400" dirty="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581400" y="1371601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3048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3654" name="Text Box 6"/>
          <p:cNvSpPr txBox="1">
            <a:spLocks noChangeArrowheads="1"/>
          </p:cNvSpPr>
          <p:nvPr/>
        </p:nvSpPr>
        <p:spPr bwMode="auto">
          <a:xfrm>
            <a:off x="2743200" y="2971801"/>
            <a:ext cx="6756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For example, when p=5, k=4, we have </a:t>
            </a:r>
            <a:r>
              <a:rPr lang="en-US" altLang="en-US"/>
              <a:t>k</a:t>
            </a:r>
            <a:r>
              <a:rPr lang="en-US" altLang="en-US" baseline="30000"/>
              <a:t>p-1 </a:t>
            </a:r>
            <a:r>
              <a:rPr lang="en-US" altLang="en-US"/>
              <a:t>mod p </a:t>
            </a:r>
            <a:r>
              <a:rPr lang="en-US" altLang="en-US" b="1">
                <a:sym typeface="Euclid Symbol" pitchFamily="18" charset="2"/>
              </a:rPr>
              <a:t>= </a:t>
            </a:r>
            <a:r>
              <a:rPr lang="en-US" altLang="en-US">
                <a:sym typeface="Euclid Symbol" pitchFamily="18" charset="2"/>
              </a:rPr>
              <a:t>4</a:t>
            </a:r>
            <a:r>
              <a:rPr lang="en-US" altLang="en-US" baseline="30000">
                <a:sym typeface="Euclid Symbol" pitchFamily="18" charset="2"/>
              </a:rPr>
              <a:t>4</a:t>
            </a:r>
            <a:r>
              <a:rPr lang="en-US" altLang="en-US">
                <a:sym typeface="Euclid Symbol" pitchFamily="18" charset="2"/>
              </a:rPr>
              <a:t> mod 5 = 1</a:t>
            </a:r>
            <a:endParaRPr lang="en-US" altLang="zh-TW">
              <a:sym typeface="Euclid Symbol" pitchFamily="18" charset="2"/>
            </a:endParaRPr>
          </a:p>
        </p:txBody>
      </p:sp>
      <p:sp>
        <p:nvSpPr>
          <p:cNvPr id="923655" name="Text Box 7"/>
          <p:cNvSpPr txBox="1">
            <a:spLocks noChangeArrowheads="1"/>
          </p:cNvSpPr>
          <p:nvPr/>
        </p:nvSpPr>
        <p:spPr bwMode="auto">
          <a:xfrm>
            <a:off x="2803526" y="3698876"/>
            <a:ext cx="9509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“Proof”</a:t>
            </a:r>
          </a:p>
        </p:txBody>
      </p:sp>
      <p:sp>
        <p:nvSpPr>
          <p:cNvPr id="923656" name="Text Box 8"/>
          <p:cNvSpPr txBox="1">
            <a:spLocks noChangeArrowheads="1"/>
          </p:cNvSpPr>
          <p:nvPr/>
        </p:nvSpPr>
        <p:spPr bwMode="auto">
          <a:xfrm>
            <a:off x="2843213" y="4205288"/>
            <a:ext cx="7165744" cy="240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4·3·2·1 </a:t>
            </a:r>
            <a:r>
              <a:rPr lang="en-US" altLang="en-US" b="1" dirty="0">
                <a:sym typeface="Euclid Symbol" pitchFamily="18" charset="2"/>
              </a:rPr>
              <a:t>≡</a:t>
            </a:r>
            <a:r>
              <a:rPr lang="en-US" altLang="zh-TW" dirty="0"/>
              <a:t> [(4 mod 5) (2·4 mod 5) (3·4 mod 5) (4·4 mod 5)]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b="1" dirty="0">
                <a:sym typeface="Euclid Symbol" pitchFamily="18" charset="2"/>
              </a:rPr>
              <a:t>	≡</a:t>
            </a:r>
            <a:r>
              <a:rPr lang="en-US" altLang="zh-TW" dirty="0"/>
              <a:t> [4 · (2·4) · (3·4) · (4·4)]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en-US" b="1" dirty="0">
                <a:sym typeface="Euclid Symbol" pitchFamily="18" charset="2"/>
              </a:rPr>
              <a:t>≡</a:t>
            </a:r>
            <a:r>
              <a:rPr lang="en-US" altLang="zh-TW" dirty="0"/>
              <a:t> [4</a:t>
            </a:r>
            <a:r>
              <a:rPr lang="en-US" altLang="zh-TW" baseline="30000" dirty="0"/>
              <a:t>4</a:t>
            </a:r>
            <a:r>
              <a:rPr lang="en-US" altLang="zh-TW" dirty="0"/>
              <a:t> · (1·2·3·4)] (mod 5)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Since </a:t>
            </a:r>
            <a:r>
              <a:rPr lang="en-US" altLang="zh-TW" dirty="0" err="1"/>
              <a:t>gcd</a:t>
            </a:r>
            <a:r>
              <a:rPr lang="en-US" altLang="zh-TW" dirty="0"/>
              <a:t>(1·2·3·4, 5)=1, we can cancel 1·2·3·4 on both sides.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This implies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1 </a:t>
            </a:r>
            <a:r>
              <a:rPr lang="en-US" altLang="en-US" b="1" dirty="0">
                <a:sym typeface="Euclid Symbol" pitchFamily="18" charset="2"/>
              </a:rPr>
              <a:t>≡</a:t>
            </a:r>
            <a:r>
              <a:rPr lang="en-US" altLang="zh-TW" dirty="0"/>
              <a:t> 4</a:t>
            </a:r>
            <a:r>
              <a:rPr lang="en-US" altLang="zh-TW" baseline="30000" dirty="0"/>
              <a:t>4</a:t>
            </a:r>
            <a:r>
              <a:rPr lang="en-US" altLang="zh-TW" dirty="0"/>
              <a:t> (mod 5)</a:t>
            </a:r>
          </a:p>
        </p:txBody>
      </p:sp>
      <p:sp>
        <p:nvSpPr>
          <p:cNvPr id="923657" name="Text Box 9"/>
          <p:cNvSpPr txBox="1">
            <a:spLocks noChangeArrowheads="1"/>
          </p:cNvSpPr>
          <p:nvPr/>
        </p:nvSpPr>
        <p:spPr bwMode="auto">
          <a:xfrm>
            <a:off x="5410200" y="3657600"/>
            <a:ext cx="462438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previous slide or direct calculation</a:t>
            </a:r>
          </a:p>
        </p:txBody>
      </p:sp>
      <p:sp>
        <p:nvSpPr>
          <p:cNvPr id="923658" name="Line 10"/>
          <p:cNvSpPr>
            <a:spLocks noChangeShapeType="1"/>
          </p:cNvSpPr>
          <p:nvPr/>
        </p:nvSpPr>
        <p:spPr bwMode="auto">
          <a:xfrm flipH="1">
            <a:off x="3810000" y="38862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3834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4" grpId="0"/>
      <p:bldP spid="923655" grpId="0"/>
      <p:bldP spid="923657" grpId="0" animBg="1"/>
      <p:bldP spid="92365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191000" y="457200"/>
            <a:ext cx="3779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Fermat’s Little Theorem</a:t>
            </a: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4953001" y="1981201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1 </a:t>
            </a:r>
            <a:r>
              <a:rPr lang="en-US" altLang="en-US" sz="2400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sz="2400" dirty="0">
                <a:solidFill>
                  <a:srgbClr val="0000CC"/>
                </a:solidFill>
              </a:rPr>
              <a:t>k</a:t>
            </a:r>
            <a:r>
              <a:rPr lang="en-US" altLang="en-US" sz="2400" baseline="30000" dirty="0">
                <a:solidFill>
                  <a:srgbClr val="0000CC"/>
                </a:solidFill>
              </a:rPr>
              <a:t>p-1 </a:t>
            </a:r>
            <a:r>
              <a:rPr lang="en-US" altLang="en-US" sz="2400" dirty="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3581400" y="1371601"/>
            <a:ext cx="50625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If </a:t>
            </a:r>
            <a:r>
              <a:rPr lang="en-US" altLang="en-US">
                <a:solidFill>
                  <a:srgbClr val="0000CC"/>
                </a:solidFill>
              </a:rPr>
              <a:t>p </a:t>
            </a:r>
            <a:r>
              <a:rPr lang="en-US" altLang="en-US"/>
              <a:t>is prime &amp; </a:t>
            </a:r>
            <a:r>
              <a:rPr lang="en-US" altLang="en-US">
                <a:solidFill>
                  <a:srgbClr val="0000CC"/>
                </a:solidFill>
              </a:rPr>
              <a:t>k</a:t>
            </a:r>
            <a:r>
              <a:rPr lang="en-US" altLang="en-US"/>
              <a:t> not a multiple of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</a:p>
        </p:txBody>
      </p:sp>
      <p:sp>
        <p:nvSpPr>
          <p:cNvPr id="924677" name="Rectangle 5"/>
          <p:cNvSpPr>
            <a:spLocks noChangeArrowheads="1"/>
          </p:cNvSpPr>
          <p:nvPr/>
        </p:nvSpPr>
        <p:spPr bwMode="auto">
          <a:xfrm>
            <a:off x="2743200" y="2971800"/>
            <a:ext cx="74676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charset="0"/>
                <a:ea typeface="PMingLiU" pitchFamily="18" charset="-12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sz="2000" b="1" dirty="0">
                <a:latin typeface="Comic Sans MS" pitchFamily="66" charset="0"/>
              </a:rPr>
              <a:t>Proof.</a:t>
            </a:r>
            <a:endParaRPr lang="en-US" altLang="en-US" sz="2000" dirty="0">
              <a:latin typeface="Comic Sans MS" pitchFamily="66" charset="0"/>
            </a:endParaRPr>
          </a:p>
          <a:p>
            <a:pPr eaLnBrk="1" hangingPunct="1">
              <a:buFontTx/>
              <a:buNone/>
            </a:pP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1·2···(p-1) </a:t>
            </a:r>
            <a:r>
              <a:rPr lang="en-US" altLang="en-US" sz="24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 (k mod p · 2k mod p</a:t>
            </a:r>
            <a:r>
              <a:rPr lang="en-US" altLang="en-US" sz="1800" dirty="0">
                <a:solidFill>
                  <a:srgbClr val="0000CC"/>
                </a:solidFill>
                <a:latin typeface="Comic Sans MS" pitchFamily="66" charset="0"/>
              </a:rPr>
              <a:t>·…·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(p-1)k mod p) mod p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 (k·2k ··· (p-1)k) mod p</a:t>
            </a:r>
          </a:p>
          <a:p>
            <a:pPr eaLnBrk="1" hangingPunct="1">
              <a:lnSpc>
                <a:spcPct val="150000"/>
              </a:lnSpc>
              <a:buFont typeface="Euclid Symbol" pitchFamily="18" charset="2"/>
              <a:buNone/>
            </a:pPr>
            <a:r>
              <a:rPr lang="en-US" altLang="en-US" sz="20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 		  </a:t>
            </a:r>
            <a:r>
              <a:rPr lang="en-US" altLang="en-US" sz="24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 (k</a:t>
            </a:r>
            <a:r>
              <a:rPr lang="en-US" altLang="en-US" sz="2000" baseline="30000" dirty="0">
                <a:solidFill>
                  <a:srgbClr val="0000CC"/>
                </a:solidFill>
                <a:latin typeface="Comic Sans MS" pitchFamily="66" charset="0"/>
              </a:rPr>
              <a:t>p-1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)·1·2 ··· (p-1)       (mod p)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So, by cancelling 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1·2 ··· (p-1) </a:t>
            </a:r>
            <a:r>
              <a:rPr lang="en-US" altLang="en-US" sz="2000" dirty="0">
                <a:latin typeface="Comic Sans MS" pitchFamily="66" charset="0"/>
              </a:rPr>
              <a:t>on both sides applying </a:t>
            </a:r>
            <a:r>
              <a:rPr lang="en-US" altLang="en-US" sz="2000" i="1" dirty="0">
                <a:solidFill>
                  <a:srgbClr val="A50021"/>
                </a:solidFill>
                <a:latin typeface="Comic Sans MS" pitchFamily="66" charset="0"/>
              </a:rPr>
              <a:t>Claim 1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(we can cancel them because </a:t>
            </a:r>
            <a:r>
              <a:rPr lang="en-US" altLang="en-US" sz="2000" dirty="0" err="1">
                <a:solidFill>
                  <a:srgbClr val="0000CC"/>
                </a:solidFill>
                <a:latin typeface="Comic Sans MS" pitchFamily="66" charset="0"/>
              </a:rPr>
              <a:t>gcd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(1·2 ··· (p-1), p)=1</a:t>
            </a:r>
            <a:r>
              <a:rPr lang="en-US" altLang="en-US" sz="2000" dirty="0">
                <a:latin typeface="Comic Sans MS" pitchFamily="66" charset="0"/>
              </a:rPr>
              <a:t>), we have</a:t>
            </a:r>
          </a:p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en-US" sz="2000" dirty="0">
                <a:latin typeface="Comic Sans MS" pitchFamily="66" charset="0"/>
              </a:rPr>
              <a:t>		   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1 </a:t>
            </a:r>
            <a:r>
              <a:rPr lang="en-US" altLang="en-US" sz="2000" b="1" dirty="0">
                <a:solidFill>
                  <a:srgbClr val="0000CC"/>
                </a:solidFill>
                <a:latin typeface="Comic Sans MS" pitchFamily="66" charset="0"/>
                <a:sym typeface="Euclid Symbol" pitchFamily="18" charset="2"/>
              </a:rPr>
              <a:t>≡ 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k</a:t>
            </a:r>
            <a:r>
              <a:rPr lang="en-US" altLang="en-US" sz="2000" baseline="30000" dirty="0">
                <a:solidFill>
                  <a:srgbClr val="0000CC"/>
                </a:solidFill>
                <a:latin typeface="Comic Sans MS" pitchFamily="66" charset="0"/>
              </a:rPr>
              <a:t>p-1 </a:t>
            </a:r>
            <a:r>
              <a:rPr lang="en-US" altLang="en-US" sz="2000" dirty="0">
                <a:solidFill>
                  <a:srgbClr val="0000CC"/>
                </a:solidFill>
                <a:latin typeface="Comic Sans MS" pitchFamily="66" charset="0"/>
              </a:rPr>
              <a:t>(mod p)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048000" y="1143000"/>
            <a:ext cx="6096000" cy="1524000"/>
          </a:xfrm>
          <a:prstGeom prst="rect">
            <a:avLst/>
          </a:prstGeom>
          <a:noFill/>
          <a:ln w="38100">
            <a:solidFill>
              <a:srgbClr val="FF9933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7315200" y="2971800"/>
            <a:ext cx="2141538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2 slides before</a:t>
            </a:r>
          </a:p>
        </p:txBody>
      </p:sp>
      <p:sp>
        <p:nvSpPr>
          <p:cNvPr id="924680" name="Line 8"/>
          <p:cNvSpPr>
            <a:spLocks noChangeShapeType="1"/>
          </p:cNvSpPr>
          <p:nvPr/>
        </p:nvSpPr>
        <p:spPr bwMode="auto">
          <a:xfrm flipH="1">
            <a:off x="6629400" y="3200400"/>
            <a:ext cx="685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4681" name="Text Box 9"/>
          <p:cNvSpPr txBox="1">
            <a:spLocks noChangeArrowheads="1"/>
          </p:cNvSpPr>
          <p:nvPr/>
        </p:nvSpPr>
        <p:spPr bwMode="auto">
          <a:xfrm>
            <a:off x="7315201" y="3810000"/>
            <a:ext cx="2867025" cy="376238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/>
              <a:t>By the multiplication rule</a:t>
            </a:r>
          </a:p>
        </p:txBody>
      </p:sp>
      <p:sp>
        <p:nvSpPr>
          <p:cNvPr id="924682" name="Line 10"/>
          <p:cNvSpPr>
            <a:spLocks noChangeShapeType="1"/>
          </p:cNvSpPr>
          <p:nvPr/>
        </p:nvSpPr>
        <p:spPr bwMode="auto">
          <a:xfrm flipH="1">
            <a:off x="6705600" y="3886200"/>
            <a:ext cx="609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444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9" grpId="0" animBg="1"/>
      <p:bldP spid="924680" grpId="0" animBg="1"/>
      <p:bldP spid="924681" grpId="0" animBg="1"/>
      <p:bldP spid="92468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2"/>
          <p:cNvSpPr txBox="1">
            <a:spLocks noChangeArrowheads="1"/>
          </p:cNvSpPr>
          <p:nvPr/>
        </p:nvSpPr>
        <p:spPr bwMode="auto">
          <a:xfrm>
            <a:off x="4708526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7891" name="Rectangle 9"/>
          <p:cNvSpPr>
            <a:spLocks noChangeArrowheads="1"/>
          </p:cNvSpPr>
          <p:nvPr/>
        </p:nvSpPr>
        <p:spPr bwMode="auto">
          <a:xfrm>
            <a:off x="3048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892" name="Rectangle 10"/>
          <p:cNvSpPr>
            <a:spLocks noChangeArrowheads="1"/>
          </p:cNvSpPr>
          <p:nvPr/>
        </p:nvSpPr>
        <p:spPr bwMode="auto">
          <a:xfrm>
            <a:off x="3581401" y="1371601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7893" name="Rectangle 11"/>
          <p:cNvSpPr>
            <a:spLocks noChangeArrowheads="1"/>
          </p:cNvSpPr>
          <p:nvPr/>
        </p:nvSpPr>
        <p:spPr bwMode="auto">
          <a:xfrm>
            <a:off x="4953001" y="1981200"/>
            <a:ext cx="275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(p-1)! </a:t>
            </a:r>
            <a:r>
              <a:rPr lang="en-US" altLang="en-US" sz="2400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sz="2400" dirty="0">
                <a:solidFill>
                  <a:srgbClr val="0000CC"/>
                </a:solidFill>
              </a:rPr>
              <a:t>-1</a:t>
            </a:r>
            <a:r>
              <a:rPr lang="en-US" altLang="en-US" sz="2400" baseline="30000" dirty="0">
                <a:solidFill>
                  <a:srgbClr val="0000CC"/>
                </a:solidFill>
              </a:rPr>
              <a:t> </a:t>
            </a:r>
            <a:r>
              <a:rPr lang="en-US" altLang="en-US" sz="2400" dirty="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45836" name="Text Box 12"/>
          <p:cNvSpPr txBox="1">
            <a:spLocks noChangeArrowheads="1"/>
          </p:cNvSpPr>
          <p:nvPr/>
        </p:nvSpPr>
        <p:spPr bwMode="auto">
          <a:xfrm>
            <a:off x="2633664" y="2895601"/>
            <a:ext cx="6891337" cy="3802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First we consider the easy direction.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If </a:t>
            </a:r>
            <a:r>
              <a:rPr lang="en-US" altLang="zh-TW" dirty="0">
                <a:solidFill>
                  <a:srgbClr val="0000CC"/>
                </a:solidFill>
              </a:rPr>
              <a:t>p</a:t>
            </a:r>
            <a:r>
              <a:rPr lang="en-US" altLang="zh-TW" dirty="0"/>
              <a:t> is not a prime,  assume </a:t>
            </a:r>
            <a:r>
              <a:rPr lang="en-US" altLang="zh-TW" dirty="0">
                <a:solidFill>
                  <a:srgbClr val="0000CC"/>
                </a:solidFill>
              </a:rPr>
              <a:t>p &gt;= 5</a:t>
            </a:r>
            <a:r>
              <a:rPr lang="en-US" altLang="zh-TW" dirty="0"/>
              <a:t>,  (for </a:t>
            </a:r>
            <a:r>
              <a:rPr lang="en-US" altLang="zh-TW" dirty="0">
                <a:solidFill>
                  <a:srgbClr val="0000CC"/>
                </a:solidFill>
              </a:rPr>
              <a:t>p=4, 3! </a:t>
            </a:r>
            <a:r>
              <a:rPr lang="en-US" altLang="en-US" dirty="0">
                <a:solidFill>
                  <a:srgbClr val="0000CC"/>
                </a:solidFill>
                <a:sym typeface="Euclid Symbol" pitchFamily="18" charset="2"/>
              </a:rPr>
              <a:t>≡</a:t>
            </a:r>
            <a:r>
              <a:rPr lang="en-US" altLang="zh-TW" dirty="0">
                <a:solidFill>
                  <a:srgbClr val="0000CC"/>
                </a:solidFill>
              </a:rPr>
              <a:t> 2 (mod 4) </a:t>
            </a:r>
            <a:r>
              <a:rPr lang="en-US" altLang="zh-TW" dirty="0"/>
              <a:t>)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Then </a:t>
            </a:r>
            <a:r>
              <a:rPr lang="en-US" altLang="zh-TW" dirty="0">
                <a:solidFill>
                  <a:srgbClr val="0000CC"/>
                </a:solidFill>
              </a:rPr>
              <a:t>p=</a:t>
            </a:r>
            <a:r>
              <a:rPr lang="en-US" altLang="zh-TW" dirty="0" err="1">
                <a:solidFill>
                  <a:srgbClr val="0000CC"/>
                </a:solidFill>
              </a:rPr>
              <a:t>qr</a:t>
            </a:r>
            <a:r>
              <a:rPr lang="en-US" altLang="zh-TW" dirty="0"/>
              <a:t> for some </a:t>
            </a:r>
            <a:r>
              <a:rPr lang="en-US" altLang="zh-TW" dirty="0">
                <a:solidFill>
                  <a:srgbClr val="0000CC"/>
                </a:solidFill>
              </a:rPr>
              <a:t>2 &lt;= q &lt; p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2 &lt;= r &lt; p</a:t>
            </a:r>
            <a:r>
              <a:rPr lang="en-US" altLang="zh-TW" dirty="0"/>
              <a:t>.</a:t>
            </a:r>
          </a:p>
          <a:p>
            <a:pPr eaLnBrk="1" hangingPunct="1"/>
            <a:endParaRPr lang="en-US" altLang="zh-TW" dirty="0"/>
          </a:p>
          <a:p>
            <a:pPr eaLnBrk="1" hangingPunct="1"/>
            <a:r>
              <a:rPr lang="en-US" altLang="zh-TW" dirty="0"/>
              <a:t>If </a:t>
            </a:r>
            <a:r>
              <a:rPr lang="en-US" altLang="zh-TW" dirty="0">
                <a:solidFill>
                  <a:srgbClr val="0000CC"/>
                </a:solidFill>
              </a:rPr>
              <a:t>q ≠ r</a:t>
            </a:r>
            <a:r>
              <a:rPr lang="en-US" altLang="zh-TW" dirty="0"/>
              <a:t>, then both </a:t>
            </a:r>
            <a:r>
              <a:rPr lang="en-US" altLang="zh-TW" dirty="0">
                <a:solidFill>
                  <a:srgbClr val="0000CC"/>
                </a:solidFill>
              </a:rPr>
              <a:t>q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r</a:t>
            </a:r>
            <a:r>
              <a:rPr lang="en-US" altLang="zh-TW" dirty="0"/>
              <a:t> appear in </a:t>
            </a:r>
            <a:r>
              <a:rPr lang="en-US" altLang="zh-TW" dirty="0">
                <a:solidFill>
                  <a:srgbClr val="0000CC"/>
                </a:solidFill>
              </a:rPr>
              <a:t>(p-1)!,</a:t>
            </a:r>
            <a:r>
              <a:rPr lang="en-US" altLang="zh-TW" dirty="0"/>
              <a:t>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and so </a:t>
            </a:r>
            <a:r>
              <a:rPr lang="en-US" altLang="zh-TW" dirty="0">
                <a:solidFill>
                  <a:srgbClr val="0000CC"/>
                </a:solidFill>
              </a:rPr>
              <a:t>(p-1)!</a:t>
            </a:r>
            <a:r>
              <a:rPr lang="en-US" altLang="zh-TW" dirty="0"/>
              <a:t> </a:t>
            </a:r>
            <a:r>
              <a:rPr lang="en-US" altLang="en-US" dirty="0">
                <a:solidFill>
                  <a:srgbClr val="0000CC"/>
                </a:solidFill>
                <a:sym typeface="Euclid Symbol" pitchFamily="18" charset="2"/>
              </a:rPr>
              <a:t>≡ 0 (mod p).</a:t>
            </a:r>
          </a:p>
          <a:p>
            <a:pPr eaLnBrk="1" hangingPunct="1"/>
            <a:endParaRPr lang="en-US" altLang="zh-TW" dirty="0">
              <a:solidFill>
                <a:srgbClr val="0000CC"/>
              </a:solidFill>
              <a:sym typeface="Euclid Symbol" pitchFamily="18" charset="2"/>
            </a:endParaRPr>
          </a:p>
          <a:p>
            <a:pPr eaLnBrk="1" hangingPunct="1"/>
            <a:r>
              <a:rPr lang="en-US" altLang="zh-TW" dirty="0">
                <a:sym typeface="Euclid Symbol" pitchFamily="18" charset="2"/>
              </a:rPr>
              <a:t>If</a:t>
            </a:r>
            <a:r>
              <a:rPr lang="en-US" altLang="zh-TW" dirty="0">
                <a:solidFill>
                  <a:srgbClr val="0000CC"/>
                </a:solidFill>
                <a:sym typeface="Euclid Symbol" pitchFamily="18" charset="2"/>
              </a:rPr>
              <a:t> q = r, then </a:t>
            </a:r>
            <a:r>
              <a:rPr lang="en-US" altLang="zh-TW" dirty="0"/>
              <a:t> </a:t>
            </a:r>
            <a:r>
              <a:rPr lang="en-US" altLang="zh-TW" dirty="0">
                <a:solidFill>
                  <a:srgbClr val="0000CC"/>
                </a:solidFill>
              </a:rPr>
              <a:t>p = q</a:t>
            </a:r>
            <a:r>
              <a:rPr lang="en-US" altLang="zh-TW" baseline="30000" dirty="0">
                <a:solidFill>
                  <a:srgbClr val="0000CC"/>
                </a:solidFill>
              </a:rPr>
              <a:t>2</a:t>
            </a:r>
            <a:r>
              <a:rPr lang="en-US" altLang="zh-TW" dirty="0">
                <a:solidFill>
                  <a:srgbClr val="0000CC"/>
                </a:solidFill>
              </a:rPr>
              <a:t> &gt; 2q</a:t>
            </a:r>
            <a:r>
              <a:rPr lang="en-US" altLang="zh-TW" dirty="0"/>
              <a:t> (since we assume </a:t>
            </a:r>
            <a:r>
              <a:rPr lang="en-US" altLang="zh-TW" dirty="0">
                <a:solidFill>
                  <a:srgbClr val="0000CC"/>
                </a:solidFill>
              </a:rPr>
              <a:t>p &gt; 5</a:t>
            </a:r>
            <a:r>
              <a:rPr lang="en-US" altLang="zh-TW" dirty="0"/>
              <a:t> and thus </a:t>
            </a:r>
            <a:r>
              <a:rPr lang="en-US" altLang="zh-TW" dirty="0">
                <a:solidFill>
                  <a:srgbClr val="0000CC"/>
                </a:solidFill>
              </a:rPr>
              <a:t>q &gt; 2</a:t>
            </a:r>
            <a:r>
              <a:rPr lang="en-US" altLang="zh-TW" dirty="0"/>
              <a:t>).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then both </a:t>
            </a:r>
            <a:r>
              <a:rPr lang="en-US" altLang="zh-TW" dirty="0">
                <a:solidFill>
                  <a:srgbClr val="0000CC"/>
                </a:solidFill>
              </a:rPr>
              <a:t>q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0000CC"/>
                </a:solidFill>
              </a:rPr>
              <a:t>2q</a:t>
            </a:r>
            <a:r>
              <a:rPr lang="en-US" altLang="zh-TW" dirty="0"/>
              <a:t> are in </a:t>
            </a:r>
            <a:r>
              <a:rPr lang="en-US" altLang="zh-TW" dirty="0">
                <a:solidFill>
                  <a:srgbClr val="0000CC"/>
                </a:solidFill>
              </a:rPr>
              <a:t>(p-1)!,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and so again </a:t>
            </a:r>
            <a:r>
              <a:rPr lang="en-US" altLang="zh-TW" dirty="0">
                <a:solidFill>
                  <a:srgbClr val="0000CC"/>
                </a:solidFill>
              </a:rPr>
              <a:t>(p-1)! </a:t>
            </a:r>
            <a:r>
              <a:rPr lang="en-US" altLang="en-US" dirty="0">
                <a:solidFill>
                  <a:srgbClr val="0000CC"/>
                </a:solidFill>
                <a:sym typeface="Euclid Symbol" pitchFamily="18" charset="2"/>
              </a:rPr>
              <a:t>≡ 0 (mod p).</a:t>
            </a:r>
            <a:endParaRPr lang="en-US" altLang="zh-TW" dirty="0">
              <a:solidFill>
                <a:srgbClr val="0000CC"/>
              </a:solidFill>
              <a:sym typeface="Euclid 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16811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83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4708526" y="457200"/>
            <a:ext cx="2759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336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sz="2400" b="1">
                <a:solidFill>
                  <a:srgbClr val="003366"/>
                </a:solidFill>
              </a:rPr>
              <a:t>Wilson’s Theorem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048000" y="1143000"/>
            <a:ext cx="6096000" cy="1524000"/>
          </a:xfrm>
          <a:prstGeom prst="rect">
            <a:avLst/>
          </a:prstGeom>
          <a:noFill/>
          <a:ln w="38100">
            <a:solidFill>
              <a:srgbClr val="008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3581401" y="1371601"/>
            <a:ext cx="394811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/>
              <a:t>Theorem:</a:t>
            </a:r>
            <a:r>
              <a:rPr lang="en-US" altLang="en-US"/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/>
              <a:t> is a prime if and only if</a:t>
            </a:r>
            <a:endParaRPr lang="en-US" altLang="en-US">
              <a:solidFill>
                <a:srgbClr val="0000CC"/>
              </a:solidFill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4953001" y="1981200"/>
            <a:ext cx="275428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sz="2400" dirty="0">
                <a:solidFill>
                  <a:srgbClr val="0000CC"/>
                </a:solidFill>
              </a:rPr>
              <a:t>(p-1)! </a:t>
            </a:r>
            <a:r>
              <a:rPr lang="en-US" altLang="en-US" sz="2400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sz="2400" dirty="0">
                <a:solidFill>
                  <a:srgbClr val="0000CC"/>
                </a:solidFill>
              </a:rPr>
              <a:t>-1</a:t>
            </a:r>
            <a:r>
              <a:rPr lang="en-US" altLang="en-US" sz="2400" baseline="30000" dirty="0">
                <a:solidFill>
                  <a:srgbClr val="0000CC"/>
                </a:solidFill>
              </a:rPr>
              <a:t> </a:t>
            </a:r>
            <a:r>
              <a:rPr lang="en-US" altLang="en-US" sz="2400" dirty="0">
                <a:solidFill>
                  <a:srgbClr val="0000CC"/>
                </a:solidFill>
              </a:rPr>
              <a:t>(mod p)</a:t>
            </a:r>
          </a:p>
        </p:txBody>
      </p:sp>
      <p:sp>
        <p:nvSpPr>
          <p:cNvPr id="856070" name="Text Box 6"/>
          <p:cNvSpPr txBox="1">
            <a:spLocks noChangeArrowheads="1"/>
          </p:cNvSpPr>
          <p:nvPr/>
        </p:nvSpPr>
        <p:spPr bwMode="auto">
          <a:xfrm>
            <a:off x="2457450" y="2895601"/>
            <a:ext cx="695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/>
              <a:t>To prove the more interesting direction, first we need a lemma.</a:t>
            </a:r>
          </a:p>
        </p:txBody>
      </p:sp>
      <p:sp>
        <p:nvSpPr>
          <p:cNvPr id="856071" name="Text Box 7"/>
          <p:cNvSpPr txBox="1">
            <a:spLocks noChangeArrowheads="1"/>
          </p:cNvSpPr>
          <p:nvPr/>
        </p:nvSpPr>
        <p:spPr bwMode="auto">
          <a:xfrm>
            <a:off x="2457450" y="3505201"/>
            <a:ext cx="7048724" cy="740074"/>
          </a:xfrm>
          <a:prstGeom prst="rect">
            <a:avLst/>
          </a:prstGeom>
          <a:noFill/>
          <a:ln w="9525">
            <a:solidFill>
              <a:srgbClr val="A5002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Lemma.   If p is a prime number,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zh-TW" dirty="0"/>
              <a:t>	</a:t>
            </a:r>
            <a:r>
              <a:rPr lang="en-US" altLang="zh-TW" dirty="0">
                <a:solidFill>
                  <a:srgbClr val="0000CC"/>
                </a:solidFill>
              </a:rPr>
              <a:t>x</a:t>
            </a:r>
            <a:r>
              <a:rPr lang="en-US" altLang="zh-TW" baseline="30000" dirty="0">
                <a:solidFill>
                  <a:srgbClr val="0000CC"/>
                </a:solidFill>
              </a:rPr>
              <a:t>2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dirty="0">
                <a:solidFill>
                  <a:srgbClr val="0000CC"/>
                </a:solidFill>
              </a:rPr>
              <a:t>1 (mod p) </a:t>
            </a:r>
            <a:r>
              <a:rPr lang="en-US" altLang="en-US" dirty="0">
                <a:solidFill>
                  <a:schemeClr val="tx2"/>
                </a:solidFill>
              </a:rPr>
              <a:t>if and only if</a:t>
            </a:r>
            <a:r>
              <a:rPr lang="en-US" altLang="en-US" dirty="0">
                <a:solidFill>
                  <a:srgbClr val="0000CC"/>
                </a:solidFill>
              </a:rPr>
              <a:t> x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dirty="0">
                <a:solidFill>
                  <a:srgbClr val="0000CC"/>
                </a:solidFill>
              </a:rPr>
              <a:t>1 (mod p)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00CC"/>
                </a:solidFill>
              </a:rPr>
              <a:t>x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-</a:t>
            </a:r>
            <a:r>
              <a:rPr lang="en-US" altLang="en-US" dirty="0">
                <a:solidFill>
                  <a:srgbClr val="0000CC"/>
                </a:solidFill>
              </a:rPr>
              <a:t>1 (mod p)</a:t>
            </a:r>
            <a:endParaRPr lang="en-US" altLang="zh-TW" dirty="0">
              <a:solidFill>
                <a:srgbClr val="0000CC"/>
              </a:solidFill>
            </a:endParaRPr>
          </a:p>
        </p:txBody>
      </p:sp>
      <p:sp>
        <p:nvSpPr>
          <p:cNvPr id="856072" name="Text Box 8"/>
          <p:cNvSpPr txBox="1">
            <a:spLocks noChangeArrowheads="1"/>
          </p:cNvSpPr>
          <p:nvPr/>
        </p:nvSpPr>
        <p:spPr bwMode="auto">
          <a:xfrm>
            <a:off x="2441575" y="4560888"/>
            <a:ext cx="39581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zh-TW" dirty="0"/>
              <a:t>Proof. </a:t>
            </a:r>
            <a:r>
              <a:rPr lang="en-US" altLang="zh-TW" dirty="0">
                <a:solidFill>
                  <a:srgbClr val="0000CC"/>
                </a:solidFill>
              </a:rPr>
              <a:t>x</a:t>
            </a:r>
            <a:r>
              <a:rPr lang="en-US" altLang="zh-TW" baseline="30000" dirty="0">
                <a:solidFill>
                  <a:srgbClr val="0000CC"/>
                </a:solidFill>
              </a:rPr>
              <a:t>2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dirty="0">
                <a:solidFill>
                  <a:srgbClr val="0000CC"/>
                </a:solidFill>
              </a:rPr>
              <a:t>1 (mod p)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iff</a:t>
            </a:r>
            <a:r>
              <a:rPr lang="en-US" altLang="en-US" dirty="0">
                <a:solidFill>
                  <a:srgbClr val="0000CC"/>
                </a:solidFill>
              </a:rPr>
              <a:t> p | </a:t>
            </a:r>
            <a:r>
              <a:rPr lang="en-US" altLang="zh-TW" dirty="0">
                <a:solidFill>
                  <a:srgbClr val="0000CC"/>
                </a:solidFill>
              </a:rPr>
              <a:t>x</a:t>
            </a:r>
            <a:r>
              <a:rPr lang="en-US" altLang="zh-TW" baseline="30000" dirty="0">
                <a:solidFill>
                  <a:srgbClr val="0000CC"/>
                </a:solidFill>
              </a:rPr>
              <a:t>2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- </a:t>
            </a:r>
            <a:r>
              <a:rPr lang="en-US" altLang="en-US" dirty="0">
                <a:solidFill>
                  <a:srgbClr val="0000CC"/>
                </a:solidFill>
              </a:rPr>
              <a:t>1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iff</a:t>
            </a:r>
            <a:r>
              <a:rPr lang="en-US" altLang="en-US" dirty="0">
                <a:solidFill>
                  <a:srgbClr val="0000CC"/>
                </a:solidFill>
              </a:rPr>
              <a:t> p | (</a:t>
            </a:r>
            <a:r>
              <a:rPr lang="en-US" altLang="zh-TW" dirty="0">
                <a:solidFill>
                  <a:srgbClr val="0000CC"/>
                </a:solidFill>
              </a:rPr>
              <a:t>x</a:t>
            </a:r>
            <a:r>
              <a:rPr lang="en-US" altLang="en-US" dirty="0">
                <a:solidFill>
                  <a:srgbClr val="0000CC"/>
                </a:solidFill>
              </a:rPr>
              <a:t>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– </a:t>
            </a:r>
            <a:r>
              <a:rPr lang="en-US" altLang="en-US" dirty="0">
                <a:solidFill>
                  <a:srgbClr val="0000CC"/>
                </a:solidFill>
              </a:rPr>
              <a:t>1)(x + 1)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iff</a:t>
            </a:r>
            <a:r>
              <a:rPr lang="en-US" altLang="en-US" dirty="0">
                <a:solidFill>
                  <a:srgbClr val="0000CC"/>
                </a:solidFill>
              </a:rPr>
              <a:t> p | (x – 1) or p | (x+1) 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iff</a:t>
            </a:r>
            <a:r>
              <a:rPr lang="en-US" altLang="en-US" dirty="0">
                <a:solidFill>
                  <a:srgbClr val="0000CC"/>
                </a:solidFill>
              </a:rPr>
              <a:t> x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</a:t>
            </a:r>
            <a:r>
              <a:rPr lang="en-US" altLang="en-US" dirty="0">
                <a:solidFill>
                  <a:srgbClr val="0000CC"/>
                </a:solidFill>
              </a:rPr>
              <a:t>1 (mod p)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0000CC"/>
                </a:solidFill>
              </a:rPr>
              <a:t>x </a:t>
            </a:r>
            <a:r>
              <a:rPr lang="en-US" altLang="en-US" b="1" dirty="0">
                <a:solidFill>
                  <a:srgbClr val="0000CC"/>
                </a:solidFill>
                <a:sym typeface="Euclid Symbol" pitchFamily="18" charset="2"/>
              </a:rPr>
              <a:t>≡ -</a:t>
            </a:r>
            <a:r>
              <a:rPr lang="en-US" altLang="en-US" dirty="0">
                <a:solidFill>
                  <a:srgbClr val="0000CC"/>
                </a:solidFill>
              </a:rPr>
              <a:t>1 (mod p)</a:t>
            </a:r>
          </a:p>
          <a:p>
            <a:pPr eaLnBrk="1" hangingPunct="1"/>
            <a:endParaRPr lang="en-US" altLang="zh-TW" dirty="0">
              <a:solidFill>
                <a:srgbClr val="0000CC"/>
              </a:solidFill>
            </a:endParaRPr>
          </a:p>
        </p:txBody>
      </p:sp>
      <p:sp>
        <p:nvSpPr>
          <p:cNvPr id="856073" name="Rectangle 9"/>
          <p:cNvSpPr>
            <a:spLocks noChangeArrowheads="1"/>
          </p:cNvSpPr>
          <p:nvPr/>
        </p:nvSpPr>
        <p:spPr bwMode="auto">
          <a:xfrm>
            <a:off x="5791201" y="5486400"/>
            <a:ext cx="4537075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Comic Sans MS" pitchFamily="66" charset="0"/>
                <a:ea typeface="PMingLiU" pitchFamily="18" charset="-120"/>
              </a:defRPr>
            </a:lvl9pPr>
          </a:lstStyle>
          <a:p>
            <a:pPr eaLnBrk="1" hangingPunct="1"/>
            <a:r>
              <a:rPr lang="en-US" altLang="en-US" b="1" i="1">
                <a:solidFill>
                  <a:srgbClr val="000000"/>
                </a:solidFill>
              </a:rPr>
              <a:t>Lemma</a:t>
            </a:r>
            <a:r>
              <a:rPr lang="en-US" altLang="en-US" b="1">
                <a:solidFill>
                  <a:srgbClr val="000000"/>
                </a:solidFill>
              </a:rPr>
              <a:t>: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</a:t>
            </a:r>
            <a:r>
              <a:rPr lang="en-US" altLang="en-US">
                <a:solidFill>
                  <a:srgbClr val="000000"/>
                </a:solidFill>
              </a:rPr>
              <a:t> prime and </a:t>
            </a:r>
            <a:r>
              <a:rPr lang="en-US" altLang="en-US">
                <a:solidFill>
                  <a:srgbClr val="0000CC"/>
                </a:solidFill>
              </a:rPr>
              <a:t>p|a·b </a:t>
            </a:r>
            <a:r>
              <a:rPr lang="en-US" altLang="en-US">
                <a:solidFill>
                  <a:schemeClr val="tx2"/>
                </a:solidFill>
              </a:rPr>
              <a:t>iff</a:t>
            </a:r>
            <a:r>
              <a:rPr lang="en-US" altLang="en-US">
                <a:solidFill>
                  <a:srgbClr val="000000"/>
                </a:solidFill>
              </a:rPr>
              <a:t> </a:t>
            </a:r>
            <a:r>
              <a:rPr lang="en-US" altLang="en-US">
                <a:solidFill>
                  <a:srgbClr val="0000CC"/>
                </a:solidFill>
              </a:rPr>
              <a:t>p|a  </a:t>
            </a:r>
            <a:r>
              <a:rPr lang="en-US" altLang="en-US">
                <a:solidFill>
                  <a:srgbClr val="000000"/>
                </a:solidFill>
              </a:rPr>
              <a:t>or</a:t>
            </a:r>
            <a:r>
              <a:rPr lang="en-US" altLang="en-US">
                <a:solidFill>
                  <a:srgbClr val="0000CC"/>
                </a:solidFill>
              </a:rPr>
              <a:t> p|b.</a:t>
            </a:r>
          </a:p>
        </p:txBody>
      </p:sp>
    </p:spTree>
    <p:extLst>
      <p:ext uri="{BB962C8B-B14F-4D97-AF65-F5344CB8AC3E}">
        <p14:creationId xmlns:p14="http://schemas.microsoft.com/office/powerpoint/2010/main" val="35640102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0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6070" grpId="0"/>
      <p:bldP spid="856071" grpId="0" animBg="1"/>
      <p:bldP spid="856073" grpId="0" animBg="1"/>
    </p:bldLst>
  </p:timing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{2B2A2BFF-65F9-4CC2-96A6-F938030DDD5F}tf78438558_win32</Template>
  <TotalTime>1179</TotalTime>
  <Words>994</Words>
  <Application>Microsoft Office PowerPoint</Application>
  <PresentationFormat>Widescreen</PresentationFormat>
  <Paragraphs>79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Comic Sans MS</vt:lpstr>
      <vt:lpstr>Euclid Symbol</vt:lpstr>
      <vt:lpstr>Sabon Next LT</vt:lpstr>
      <vt:lpstr>Custom</vt:lpstr>
      <vt:lpstr>CSL 101 Discrrete mathematics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Dr Barun Gorain</dc:creator>
  <cp:lastModifiedBy>Dr Barun Gorain</cp:lastModifiedBy>
  <cp:revision>20</cp:revision>
  <dcterms:created xsi:type="dcterms:W3CDTF">2024-07-29T05:06:42Z</dcterms:created>
  <dcterms:modified xsi:type="dcterms:W3CDTF">2024-11-04T06:54:35Z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