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555" r:id="rId4"/>
    <p:sldId id="502" r:id="rId5"/>
    <p:sldId id="501" r:id="rId6"/>
    <p:sldId id="560" r:id="rId7"/>
    <p:sldId id="561" r:id="rId8"/>
    <p:sldId id="565" r:id="rId9"/>
    <p:sldId id="504" r:id="rId10"/>
    <p:sldId id="259" r:id="rId11"/>
    <p:sldId id="556" r:id="rId12"/>
    <p:sldId id="55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9" autoAdjust="0"/>
  </p:normalViewPr>
  <p:slideViewPr>
    <p:cSldViewPr snapToGrid="0">
      <p:cViewPr varScale="1">
        <p:scale>
          <a:sx n="89" d="100"/>
          <a:sy n="89" d="100"/>
        </p:scale>
        <p:origin x="3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E0C7-A1D6-4EFC-B6C0-9B78D605460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BD0C2-175B-454D-80C1-097C0F7B4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2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8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19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38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A linear prediction equation is built using a statistical procedure know as </a:t>
            </a:r>
            <a:r>
              <a:rPr lang="en-CA" altLang="en-US" i="1" dirty="0"/>
              <a:t>linear regression</a:t>
            </a:r>
          </a:p>
          <a:p>
            <a:r>
              <a:rPr lang="en-CA" altLang="en-US" dirty="0"/>
              <a:t>Goal: </a:t>
            </a:r>
          </a:p>
          <a:p>
            <a:pPr lvl="1"/>
            <a:r>
              <a:rPr lang="en-CA" altLang="en-US" dirty="0"/>
              <a:t>Given a set of </a:t>
            </a:r>
            <a:r>
              <a:rPr lang="en-CA" altLang="en-US" i="1" dirty="0"/>
              <a:t>x-y</a:t>
            </a:r>
            <a:r>
              <a:rPr lang="en-CA" altLang="en-US" dirty="0"/>
              <a:t> sample points, find the coefficients </a:t>
            </a:r>
            <a:r>
              <a:rPr lang="en-CA" altLang="en-US" i="1" dirty="0"/>
              <a:t>m</a:t>
            </a:r>
            <a:r>
              <a:rPr lang="en-CA" altLang="en-US" dirty="0"/>
              <a:t> and </a:t>
            </a:r>
            <a:r>
              <a:rPr lang="en-CA" altLang="en-US" i="1" dirty="0"/>
              <a:t>b</a:t>
            </a:r>
            <a:r>
              <a:rPr lang="en-CA" altLang="en-US" dirty="0"/>
              <a:t> for the line that minimizes the squared distances (</a:t>
            </a:r>
            <a:r>
              <a:rPr lang="en-CA" altLang="en-US" i="1" dirty="0"/>
              <a:t>least squares</a:t>
            </a:r>
            <a:r>
              <a:rPr lang="en-CA" altLang="en-US" dirty="0"/>
              <a:t>) of the points from the line</a:t>
            </a:r>
          </a:p>
          <a:p>
            <a:r>
              <a:rPr lang="en-CA" altLang="en-US" dirty="0"/>
              <a:t>The result is a prediction equation that gives the best estimate of </a:t>
            </a:r>
            <a:r>
              <a:rPr lang="en-CA" altLang="en-US" i="1" dirty="0"/>
              <a:t>y</a:t>
            </a:r>
            <a:r>
              <a:rPr lang="en-CA" altLang="en-US" dirty="0"/>
              <a:t> in terms of </a:t>
            </a:r>
            <a:r>
              <a:rPr lang="en-CA" altLang="en-US" i="1" dirty="0"/>
              <a:t>x </a:t>
            </a:r>
            <a:endParaRPr lang="en-CA" alt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87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5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43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i="1" dirty="0"/>
              <a:t>y</a:t>
            </a:r>
            <a:r>
              <a:rPr lang="en-GB" dirty="0"/>
              <a:t> is called the dependent variable. </a:t>
            </a:r>
          </a:p>
          <a:p>
            <a:pPr algn="just"/>
            <a:r>
              <a:rPr lang="en-GB" i="1" dirty="0"/>
              <a:t>x</a:t>
            </a:r>
            <a:r>
              <a:rPr lang="en-GB" dirty="0"/>
              <a:t> is called the independent variable.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72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BD0C2-175B-454D-80C1-097C0F7B42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8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585E6-FE8C-44C0-B758-A49201CA00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489AB-97B5-4DFF-B53D-1342C60BE2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A03F-DBF6-4F8B-A668-868D2E22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937213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735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C31C-383A-4517-A2DA-B08BEC9B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Linear Regression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E089-F147-43BA-BB7D-0A7B4704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Clr>
                <a:schemeClr val="tx1"/>
              </a:buClr>
              <a:buNone/>
            </a:pPr>
            <a:r>
              <a:rPr lang="en-US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Regression is used for :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Predictive Modeling </a:t>
            </a:r>
            <a:endParaRPr lang="en-US" dirty="0">
              <a:solidFill>
                <a:srgbClr val="2828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we predict Stylus tapping entry speed from touch typing entry speed ?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b="1" dirty="0">
                <a:solidFill>
                  <a:srgbClr val="282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Forecasting, Time Series Modeling 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sales of a product in future months ?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Medicine</a:t>
            </a:r>
            <a:r>
              <a:rPr lang="en-US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2828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blood pressure affect heart diseases ?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2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266-AEDB-4A40-9641-1A20C553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 Class Project 1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7005D240-1054-4B48-9B7A-909C28B28538}"/>
              </a:ext>
            </a:extLst>
          </p:cNvPr>
          <p:cNvSpPr txBox="1">
            <a:spLocks/>
          </p:cNvSpPr>
          <p:nvPr/>
        </p:nvSpPr>
        <p:spPr>
          <a:xfrm>
            <a:off x="1510554" y="1828800"/>
            <a:ext cx="6606092" cy="710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cs typeface="Times New Roman" panose="02020603050405020304" pitchFamily="18" charset="0"/>
              </a:rPr>
              <a:t>Home Prices </a:t>
            </a:r>
            <a:r>
              <a:rPr lang="en-AU" sz="3200">
                <a:cs typeface="Times New Roman" panose="02020603050405020304" pitchFamily="18" charset="0"/>
              </a:rPr>
              <a:t>In </a:t>
            </a:r>
            <a:r>
              <a:rPr lang="en-AU" sz="3200" i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Finland</a:t>
            </a:r>
            <a:endParaRPr lang="en-AU" sz="32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002C98-1522-456F-BDE4-0EE52628D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93558"/>
              </p:ext>
            </p:extLst>
          </p:nvPr>
        </p:nvGraphicFramePr>
        <p:xfrm>
          <a:off x="1694330" y="2770094"/>
          <a:ext cx="43514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05">
                  <a:extLst>
                    <a:ext uri="{9D8B030D-6E8A-4147-A177-3AD203B41FA5}">
                      <a16:colId xmlns:a16="http://schemas.microsoft.com/office/drawing/2014/main" val="4130889402"/>
                    </a:ext>
                  </a:extLst>
                </a:gridCol>
                <a:gridCol w="2123663">
                  <a:extLst>
                    <a:ext uri="{9D8B030D-6E8A-4147-A177-3AD203B41FA5}">
                      <a16:colId xmlns:a16="http://schemas.microsoft.com/office/drawing/2014/main" val="271242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Area (square 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Price (Euros)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7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4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8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5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271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3CA29-93E7-48E8-AE6C-76ACA9CD1EC8}"/>
              </a:ext>
            </a:extLst>
          </p:cNvPr>
          <p:cNvSpPr txBox="1"/>
          <p:nvPr/>
        </p:nvSpPr>
        <p:spPr>
          <a:xfrm>
            <a:off x="7492702" y="2974490"/>
            <a:ext cx="2612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Given these home prices, </a:t>
            </a:r>
          </a:p>
          <a:p>
            <a:r>
              <a:rPr lang="en-AU" dirty="0"/>
              <a:t>find out home prices of </a:t>
            </a:r>
          </a:p>
          <a:p>
            <a:r>
              <a:rPr lang="en-AU" dirty="0"/>
              <a:t>whose are </a:t>
            </a:r>
            <a:r>
              <a:rPr lang="en-AU" dirty="0" err="1"/>
              <a:t>are</a:t>
            </a:r>
            <a:r>
              <a:rPr lang="en-AU" dirty="0"/>
              <a:t> :</a:t>
            </a:r>
          </a:p>
          <a:p>
            <a:endParaRPr lang="en-AU" dirty="0"/>
          </a:p>
          <a:p>
            <a:r>
              <a:rPr lang="en-AU" b="1" dirty="0"/>
              <a:t>3300 square feet</a:t>
            </a:r>
          </a:p>
          <a:p>
            <a:r>
              <a:rPr lang="en-AU" b="1" dirty="0"/>
              <a:t>5000 square feet</a:t>
            </a:r>
          </a:p>
        </p:txBody>
      </p:sp>
    </p:spTree>
    <p:extLst>
      <p:ext uri="{BB962C8B-B14F-4D97-AF65-F5344CB8AC3E}">
        <p14:creationId xmlns:p14="http://schemas.microsoft.com/office/powerpoint/2010/main" val="277417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266-AEDB-4A40-9641-1A20C553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 Class Project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22C8-11D6-47A0-8FB3-47B20B9324E7}"/>
              </a:ext>
            </a:extLst>
          </p:cNvPr>
          <p:cNvSpPr txBox="1"/>
          <p:nvPr/>
        </p:nvSpPr>
        <p:spPr>
          <a:xfrm>
            <a:off x="7234519" y="2689412"/>
            <a:ext cx="3775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Given these income per capita </a:t>
            </a:r>
          </a:p>
          <a:p>
            <a:r>
              <a:rPr lang="en-AU" dirty="0"/>
              <a:t>according to years, find the per capita </a:t>
            </a:r>
          </a:p>
          <a:p>
            <a:r>
              <a:rPr lang="en-AU" dirty="0"/>
              <a:t>income of Australia in years :</a:t>
            </a:r>
          </a:p>
          <a:p>
            <a:endParaRPr lang="en-AU" dirty="0"/>
          </a:p>
          <a:p>
            <a:r>
              <a:rPr lang="en-AU" b="1" dirty="0"/>
              <a:t>2023</a:t>
            </a:r>
          </a:p>
          <a:p>
            <a:r>
              <a:rPr lang="en-AU" b="1" dirty="0"/>
              <a:t>2030</a:t>
            </a:r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653DD-2BB9-4BEE-A534-F1D32D0FF058}"/>
              </a:ext>
            </a:extLst>
          </p:cNvPr>
          <p:cNvSpPr txBox="1"/>
          <p:nvPr/>
        </p:nvSpPr>
        <p:spPr>
          <a:xfrm>
            <a:off x="2413746" y="5849035"/>
            <a:ext cx="6870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https://data.worldbank.org/indicator/NY.ADJ.NNTY.PC.CD?locations=AU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B5812-FC0B-46B6-B1D7-949ACC23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4" y="1805675"/>
            <a:ext cx="4842326" cy="39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B79A-F546-406C-97A2-B2F36776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48AE-82BF-4D5C-9A42-DD58A1E3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err="1">
                <a:latin typeface="Calibri Body"/>
              </a:rPr>
              <a:t>MacKenzie</a:t>
            </a:r>
            <a:r>
              <a:rPr lang="en-CA" sz="2000" dirty="0">
                <a:latin typeface="Calibri Body"/>
              </a:rPr>
              <a:t>, I. S., &amp; Zhang, S. X. (2001). An empirical investigation of the novice experience with soft keyboards. </a:t>
            </a:r>
            <a:r>
              <a:rPr lang="en-CA" sz="2000" i="1" dirty="0">
                <a:latin typeface="Calibri Body"/>
              </a:rPr>
              <a:t>Behaviour &amp; Information Technology, 20</a:t>
            </a:r>
            <a:r>
              <a:rPr lang="en-CA" sz="2000" dirty="0">
                <a:latin typeface="Calibri Body"/>
              </a:rPr>
              <a:t>, 411-418.</a:t>
            </a:r>
          </a:p>
          <a:p>
            <a:endParaRPr lang="en-GB" sz="2000" dirty="0"/>
          </a:p>
          <a:p>
            <a:r>
              <a:rPr lang="en-GB" sz="2000" dirty="0" err="1"/>
              <a:t>Flach</a:t>
            </a:r>
            <a:r>
              <a:rPr lang="en-GB" sz="2000" dirty="0"/>
              <a:t>, P. (2012). Machine Learning: The Art and Science of Algorithms that Make Sense of Data. Cambridge University Press.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2B56-9A6C-47B7-8837-0DC9E8E5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CC49-D0A2-4692-9202-D48EFAD6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What is Linear Regression?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Modeling Linear Regression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Motivation: Why Linear Regression is important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In Class Projects</a:t>
            </a:r>
          </a:p>
        </p:txBody>
      </p:sp>
    </p:spTree>
    <p:extLst>
      <p:ext uri="{BB962C8B-B14F-4D97-AF65-F5344CB8AC3E}">
        <p14:creationId xmlns:p14="http://schemas.microsoft.com/office/powerpoint/2010/main" val="23804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D40043C-4F73-41C0-99C9-3A4D5A9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26988"/>
            <a:ext cx="7772400" cy="1322388"/>
          </a:xfrm>
        </p:spPr>
        <p:txBody>
          <a:bodyPr/>
          <a:lstStyle/>
          <a:p>
            <a:r>
              <a:rPr lang="en-CA" altLang="en-US" dirty="0"/>
              <a:t>Example</a:t>
            </a:r>
            <a:endParaRPr lang="en-CA" altLang="en-US" baseline="30000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8637390-2996-46AB-A864-F8AB2109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047461"/>
            <a:ext cx="7772400" cy="3583056"/>
          </a:xfrm>
        </p:spPr>
        <p:txBody>
          <a:bodyPr/>
          <a:lstStyle/>
          <a:p>
            <a:r>
              <a:rPr lang="en-CA" altLang="en-US" dirty="0"/>
              <a:t>A research project investigated text entry on soft keyboards</a:t>
            </a:r>
          </a:p>
          <a:p>
            <a:r>
              <a:rPr lang="en-CA" altLang="en-US" dirty="0"/>
              <a:t>The research also asked…</a:t>
            </a:r>
          </a:p>
          <a:p>
            <a:pPr lvl="1"/>
            <a:r>
              <a:rPr lang="en-CA" altLang="en-US" i="1" dirty="0"/>
              <a:t>Can stylus tapping entry speed be predicted from touch typing entry speed?</a:t>
            </a:r>
          </a:p>
          <a:p>
            <a:r>
              <a:rPr lang="en-CA" altLang="en-US" dirty="0"/>
              <a:t>Touch typing speed is the predictor variable (</a:t>
            </a:r>
            <a:r>
              <a:rPr lang="en-CA" altLang="en-US" i="1" dirty="0"/>
              <a:t>x</a:t>
            </a:r>
            <a:r>
              <a:rPr lang="en-CA" altLang="en-US" dirty="0"/>
              <a:t> - measured in a pre-test)</a:t>
            </a:r>
          </a:p>
          <a:p>
            <a:r>
              <a:rPr lang="en-CA" altLang="en-US" dirty="0"/>
              <a:t>Stylus typing speed is the criterion variable (</a:t>
            </a:r>
            <a:r>
              <a:rPr lang="en-CA" altLang="en-US" i="1" dirty="0"/>
              <a:t>y -</a:t>
            </a:r>
            <a:r>
              <a:rPr lang="en-CA" altLang="en-US" dirty="0"/>
              <a:t> measured experimentally)</a:t>
            </a:r>
          </a:p>
          <a:p>
            <a:r>
              <a:rPr lang="en-CA" altLang="en-US" dirty="0"/>
              <a:t>Data and scatter plot</a:t>
            </a:r>
          </a:p>
          <a:p>
            <a:endParaRPr lang="en-CA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BD54-4DCC-456D-838C-8BEBF7B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E66041A-50EF-49FA-843C-115B09F62CC3}" type="slidenum">
              <a:rPr lang="en-GB" altLang="en-US" b="0">
                <a:latin typeface="Times New Roman" panose="02020603050405020304" pitchFamily="18" charset="0"/>
              </a:rPr>
              <a:pPr algn="r" eaLnBrk="1" hangingPunct="1"/>
              <a:t>3</a:t>
            </a:fld>
            <a:endParaRPr lang="en-GB" altLang="en-US" b="0">
              <a:latin typeface="Times New Roman" panose="02020603050405020304" pitchFamily="18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E25E7EF-01CD-4435-93FC-DDC44DC4FD0E}"/>
              </a:ext>
            </a:extLst>
          </p:cNvPr>
          <p:cNvSpPr/>
          <p:nvPr/>
        </p:nvSpPr>
        <p:spPr bwMode="auto">
          <a:xfrm>
            <a:off x="5300144" y="4941168"/>
            <a:ext cx="720080" cy="360040"/>
          </a:xfrm>
          <a:prstGeom prst="rightArrow">
            <a:avLst/>
          </a:prstGeom>
          <a:solidFill>
            <a:srgbClr val="FFCCCC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wrap="none" anchor="ctr"/>
          <a:lstStyle/>
          <a:p>
            <a:pPr algn="ctr">
              <a:defRPr/>
            </a:pPr>
            <a:endParaRPr lang="en-CA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>
            <a:extLst>
              <a:ext uri="{FF2B5EF4-FFF2-40B4-BE49-F238E27FC236}">
                <a16:creationId xmlns:a16="http://schemas.microsoft.com/office/drawing/2014/main" id="{455A8BB8-902F-4485-B9CB-22C8DD74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3975"/>
            <a:ext cx="7772400" cy="1143000"/>
          </a:xfrm>
        </p:spPr>
        <p:txBody>
          <a:bodyPr/>
          <a:lstStyle/>
          <a:p>
            <a:r>
              <a:rPr lang="en-CA" altLang="en-US" dirty="0"/>
              <a:t>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F41C9-2632-4771-9160-374BEBF6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0B11A49-C08C-4C70-AD9C-AE89A259F377}" type="slidenum">
              <a:rPr lang="en-GB" altLang="en-US" b="0">
                <a:latin typeface="Times New Roman" panose="02020603050405020304" pitchFamily="18" charset="0"/>
              </a:rPr>
              <a:pPr algn="r" eaLnBrk="1" hangingPunct="1"/>
              <a:t>4</a:t>
            </a:fld>
            <a:endParaRPr lang="en-GB" altLang="en-US" b="0">
              <a:latin typeface="Times New Roman" panose="02020603050405020304" pitchFamily="18" charset="0"/>
            </a:endParaRPr>
          </a:p>
        </p:txBody>
      </p:sp>
      <p:pic>
        <p:nvPicPr>
          <p:cNvPr id="48132" name="Picture 2" descr="C:\Users\mack\Desktop\Scott-new\Book\Figures\ch7-12a.tif">
            <a:extLst>
              <a:ext uri="{FF2B5EF4-FFF2-40B4-BE49-F238E27FC236}">
                <a16:creationId xmlns:a16="http://schemas.microsoft.com/office/drawing/2014/main" id="{FF536703-F1AA-4756-BCDB-E4C4BDA4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68414"/>
            <a:ext cx="36766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Box 6">
            <a:extLst>
              <a:ext uri="{FF2B5EF4-FFF2-40B4-BE49-F238E27FC236}">
                <a16:creationId xmlns:a16="http://schemas.microsoft.com/office/drawing/2014/main" id="{7F384A96-2F12-4C58-8210-E26BE42B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2" y="4535958"/>
            <a:ext cx="62642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CA" altLang="en-US" b="0" dirty="0"/>
              <a:t>There seems to be a relationship: Faster touch typists seem to be faster at stylus tapping.</a:t>
            </a:r>
          </a:p>
          <a:p>
            <a:pPr algn="l" eaLnBrk="1" hangingPunct="1"/>
            <a:endParaRPr lang="en-CA" altLang="en-US" b="0" dirty="0"/>
          </a:p>
          <a:p>
            <a:pPr algn="l" eaLnBrk="1" hangingPunct="1"/>
            <a:r>
              <a:rPr lang="en-CA" altLang="en-US" b="0" dirty="0"/>
              <a:t>Questions:</a:t>
            </a:r>
          </a:p>
          <a:p>
            <a:pPr algn="l" eaLnBrk="1" hangingPunct="1"/>
            <a:r>
              <a:rPr lang="en-CA" altLang="en-US" b="0" dirty="0"/>
              <a:t>What is the prediction equation?</a:t>
            </a:r>
          </a:p>
          <a:p>
            <a:pPr algn="l" eaLnBrk="1" hangingPunct="1"/>
            <a:r>
              <a:rPr lang="en-CA" altLang="en-US" b="0" dirty="0"/>
              <a:t>How strong is the relationship?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91F6B-F543-4D0B-90D9-1B683BEE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82" y="1196975"/>
            <a:ext cx="5038197" cy="3335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>
            <a:extLst>
              <a:ext uri="{FF2B5EF4-FFF2-40B4-BE49-F238E27FC236}">
                <a16:creationId xmlns:a16="http://schemas.microsoft.com/office/drawing/2014/main" id="{A8B2B624-726E-4AD9-A7AB-6551CE71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26988"/>
            <a:ext cx="7772400" cy="1322388"/>
          </a:xfrm>
        </p:spPr>
        <p:txBody>
          <a:bodyPr/>
          <a:lstStyle/>
          <a:p>
            <a:r>
              <a:rPr lang="en-CA" altLang="en-US" dirty="0"/>
              <a:t>Linear Regression</a:t>
            </a:r>
          </a:p>
        </p:txBody>
      </p:sp>
      <p:sp>
        <p:nvSpPr>
          <p:cNvPr id="45059" name="Content Placeholder 3">
            <a:extLst>
              <a:ext uri="{FF2B5EF4-FFF2-40B4-BE49-F238E27FC236}">
                <a16:creationId xmlns:a16="http://schemas.microsoft.com/office/drawing/2014/main" id="{A3336132-9A74-4731-BF27-ED3A6FDB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04104"/>
            <a:ext cx="7772400" cy="4143842"/>
          </a:xfrm>
        </p:spPr>
        <p:txBody>
          <a:bodyPr/>
          <a:lstStyle/>
          <a:p>
            <a:r>
              <a:rPr lang="en-CA" altLang="en-US"/>
              <a:t>The basic prediction equation expresses a linear relationship between a predictor variable (</a:t>
            </a:r>
            <a:r>
              <a:rPr lang="en-CA" altLang="en-US" i="1"/>
              <a:t>x</a:t>
            </a:r>
            <a:r>
              <a:rPr lang="en-CA" altLang="en-US"/>
              <a:t>) and a criterion variable (</a:t>
            </a:r>
            <a:r>
              <a:rPr lang="en-CA" altLang="en-US" i="1"/>
              <a:t>y</a:t>
            </a:r>
            <a:r>
              <a:rPr lang="en-CA" altLang="en-US"/>
              <a:t>):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8C33A-0C7E-43AD-847C-EE121094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AC508FC-390B-4DA8-AFB3-D4FB1457B376}" type="slidenum">
              <a:rPr lang="en-GB" altLang="en-US" b="0">
                <a:latin typeface="Times New Roman" panose="02020603050405020304" pitchFamily="18" charset="0"/>
              </a:rPr>
              <a:pPr algn="r" eaLnBrk="1" hangingPunct="1"/>
              <a:t>5</a:t>
            </a:fld>
            <a:endParaRPr lang="en-GB" altLang="en-US" b="0">
              <a:latin typeface="Times New Roman" panose="02020603050405020304" pitchFamily="18" charset="0"/>
            </a:endParaRPr>
          </a:p>
        </p:txBody>
      </p:sp>
      <p:pic>
        <p:nvPicPr>
          <p:cNvPr id="45061" name="Picture 2" descr="C:\Users\mack\Desktop\Scott-new\Book\Figures\ch7-11.tif">
            <a:extLst>
              <a:ext uri="{FF2B5EF4-FFF2-40B4-BE49-F238E27FC236}">
                <a16:creationId xmlns:a16="http://schemas.microsoft.com/office/drawing/2014/main" id="{8731DFE9-5F2C-48D7-99D2-89AB9880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33" y="2641525"/>
            <a:ext cx="4627374" cy="359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22D-2E71-45BE-B501-E86ACDBD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90A7E-630B-4E20-A95B-EF49332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9" y="3159986"/>
            <a:ext cx="4366672" cy="231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D507B-0222-4EF4-997B-8C973E49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08" y="3233041"/>
            <a:ext cx="4710467" cy="200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B95AA-6F3E-4844-A687-595C301B5E5F}"/>
              </a:ext>
            </a:extLst>
          </p:cNvPr>
          <p:cNvSpPr txBox="1"/>
          <p:nvPr/>
        </p:nvSpPr>
        <p:spPr>
          <a:xfrm>
            <a:off x="1776549" y="3046258"/>
            <a:ext cx="28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 Linear Relationship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3F314-5C7E-4C69-9B21-39BA323B4D5E}"/>
              </a:ext>
            </a:extLst>
          </p:cNvPr>
          <p:cNvSpPr txBox="1"/>
          <p:nvPr/>
        </p:nvSpPr>
        <p:spPr>
          <a:xfrm>
            <a:off x="6720405" y="2940001"/>
            <a:ext cx="290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 Linear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AD1CD-396B-4089-A1D4-23CBD7DE0CD9}"/>
              </a:ext>
            </a:extLst>
          </p:cNvPr>
          <p:cNvSpPr txBox="1"/>
          <p:nvPr/>
        </p:nvSpPr>
        <p:spPr>
          <a:xfrm>
            <a:off x="8334103" y="52356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835B-ECFF-4BF9-9C03-81AEB178B3CE}"/>
              </a:ext>
            </a:extLst>
          </p:cNvPr>
          <p:cNvSpPr txBox="1"/>
          <p:nvPr/>
        </p:nvSpPr>
        <p:spPr>
          <a:xfrm>
            <a:off x="6096000" y="40129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8EE0-3BC7-4C3B-9806-1E5DC435ABA1}"/>
              </a:ext>
            </a:extLst>
          </p:cNvPr>
          <p:cNvSpPr txBox="1"/>
          <p:nvPr/>
        </p:nvSpPr>
        <p:spPr>
          <a:xfrm>
            <a:off x="3418114" y="52912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C8549-7CC8-44EA-810B-B91DFB76E875}"/>
              </a:ext>
            </a:extLst>
          </p:cNvPr>
          <p:cNvSpPr txBox="1"/>
          <p:nvPr/>
        </p:nvSpPr>
        <p:spPr>
          <a:xfrm>
            <a:off x="1012807" y="40129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41633-9E33-4805-8A56-2533E5D0468D}"/>
              </a:ext>
            </a:extLst>
          </p:cNvPr>
          <p:cNvSpPr txBox="1"/>
          <p:nvPr/>
        </p:nvSpPr>
        <p:spPr>
          <a:xfrm flipH="1">
            <a:off x="1608037" y="2058706"/>
            <a:ext cx="274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x: input variable</a:t>
            </a:r>
          </a:p>
          <a:p>
            <a:r>
              <a:rPr lang="en-US" b="1" dirty="0"/>
              <a:t>y: output (target)</a:t>
            </a:r>
          </a:p>
        </p:txBody>
      </p:sp>
    </p:spTree>
    <p:extLst>
      <p:ext uri="{BB962C8B-B14F-4D97-AF65-F5344CB8AC3E}">
        <p14:creationId xmlns:p14="http://schemas.microsoft.com/office/powerpoint/2010/main" val="232727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EE9-27D8-469B-9C2C-89382208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None-Linear Regression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CC031-973F-4F8B-BF5D-15AF47AF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33" y="3181511"/>
            <a:ext cx="4868255" cy="2238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D90CC-AF89-4F70-8012-67F720FB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52" y="3208583"/>
            <a:ext cx="4801194" cy="2342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B6D2C-F755-492D-B33E-77E292171233}"/>
              </a:ext>
            </a:extLst>
          </p:cNvPr>
          <p:cNvSpPr txBox="1"/>
          <p:nvPr/>
        </p:nvSpPr>
        <p:spPr>
          <a:xfrm>
            <a:off x="7147995" y="2996845"/>
            <a:ext cx="25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- Relationship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9C728-DA57-4217-9AAB-96C20318A130}"/>
              </a:ext>
            </a:extLst>
          </p:cNvPr>
          <p:cNvSpPr txBox="1"/>
          <p:nvPr/>
        </p:nvSpPr>
        <p:spPr>
          <a:xfrm>
            <a:off x="2225910" y="2996845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– Linear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3B826-72BF-435E-8551-F7B3BFD18F12}"/>
              </a:ext>
            </a:extLst>
          </p:cNvPr>
          <p:cNvSpPr txBox="1"/>
          <p:nvPr/>
        </p:nvSpPr>
        <p:spPr>
          <a:xfrm>
            <a:off x="3402438" y="53696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1E5BE-6443-47B3-A833-05F929E55761}"/>
              </a:ext>
            </a:extLst>
          </p:cNvPr>
          <p:cNvSpPr txBox="1"/>
          <p:nvPr/>
        </p:nvSpPr>
        <p:spPr>
          <a:xfrm>
            <a:off x="997131" y="409128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1E3F8-77EE-4215-8757-5C35D2EBFD64}"/>
              </a:ext>
            </a:extLst>
          </p:cNvPr>
          <p:cNvSpPr txBox="1"/>
          <p:nvPr/>
        </p:nvSpPr>
        <p:spPr>
          <a:xfrm>
            <a:off x="8605106" y="54202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C6BC6-E20A-4C1C-9C17-BF50C32ECB24}"/>
              </a:ext>
            </a:extLst>
          </p:cNvPr>
          <p:cNvSpPr txBox="1"/>
          <p:nvPr/>
        </p:nvSpPr>
        <p:spPr>
          <a:xfrm>
            <a:off x="6152774" y="41419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5A708-7FB6-48CD-BBFF-BE897992DABB}"/>
              </a:ext>
            </a:extLst>
          </p:cNvPr>
          <p:cNvSpPr txBox="1"/>
          <p:nvPr/>
        </p:nvSpPr>
        <p:spPr>
          <a:xfrm flipH="1">
            <a:off x="1513984" y="2043937"/>
            <a:ext cx="274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x: input variable</a:t>
            </a:r>
          </a:p>
          <a:p>
            <a:r>
              <a:rPr lang="en-US" b="1" dirty="0"/>
              <a:t>y: output (target)</a:t>
            </a:r>
          </a:p>
        </p:txBody>
      </p:sp>
    </p:spTree>
    <p:extLst>
      <p:ext uri="{BB962C8B-B14F-4D97-AF65-F5344CB8AC3E}">
        <p14:creationId xmlns:p14="http://schemas.microsoft.com/office/powerpoint/2010/main" val="387511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9F915A7-AB6C-4FD1-87EE-C4757894F501}"/>
              </a:ext>
            </a:extLst>
          </p:cNvPr>
          <p:cNvSpPr/>
          <p:nvPr/>
        </p:nvSpPr>
        <p:spPr>
          <a:xfrm>
            <a:off x="3600817" y="2909309"/>
            <a:ext cx="4609652" cy="184412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2184-A60A-42B0-AEE2-884E2D02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543AF-F7BB-49FD-A47C-D1766C6CC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i="1" dirty="0"/>
                  <a:t>  m</a:t>
                </a:r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r>
                  <a:rPr lang="en-US" b="1" dirty="0"/>
                  <a:t>x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=36.75</a:t>
                </a:r>
              </a:p>
              <a:p>
                <a:r>
                  <a:rPr lang="en-US" b="1" dirty="0"/>
                  <a:t>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=19.97</a:t>
                </a:r>
              </a:p>
              <a:p>
                <a:endParaRPr lang="en-US" dirty="0"/>
              </a:p>
              <a:p>
                <a:r>
                  <a:rPr lang="en-US" b="1" i="1" dirty="0"/>
                  <a:t>m =  </a:t>
                </a:r>
                <a:r>
                  <a:rPr lang="en-US" b="1" dirty="0"/>
                  <a:t>0.135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</a:t>
                </a:r>
                <a:r>
                  <a:rPr lang="en-US" b="1" i="1" dirty="0"/>
                  <a:t>b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19.97−0.13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∗36.75=15.0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543AF-F7BB-49FD-A47C-D1766C6CC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ble Bracket 4">
            <a:extLst>
              <a:ext uri="{FF2B5EF4-FFF2-40B4-BE49-F238E27FC236}">
                <a16:creationId xmlns:a16="http://schemas.microsoft.com/office/drawing/2014/main" id="{310E5AB4-4855-4A49-A073-FFCCC5B0CDD9}"/>
              </a:ext>
            </a:extLst>
          </p:cNvPr>
          <p:cNvSpPr/>
          <p:nvPr/>
        </p:nvSpPr>
        <p:spPr>
          <a:xfrm>
            <a:off x="8925858" y="1927403"/>
            <a:ext cx="747196" cy="224886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4BCF8-E579-4F9F-996E-C9B18831B1A2}"/>
              </a:ext>
            </a:extLst>
          </p:cNvPr>
          <p:cNvSpPr txBox="1"/>
          <p:nvPr/>
        </p:nvSpPr>
        <p:spPr>
          <a:xfrm>
            <a:off x="8309291" y="28052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5079F-8DCB-495F-B0A4-F99AB3C10024}"/>
              </a:ext>
            </a:extLst>
          </p:cNvPr>
          <p:cNvSpPr txBox="1"/>
          <p:nvPr/>
        </p:nvSpPr>
        <p:spPr>
          <a:xfrm>
            <a:off x="9995303" y="283743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D9C12-32DE-4551-924A-922A53E13CBF}"/>
              </a:ext>
            </a:extLst>
          </p:cNvPr>
          <p:cNvSpPr txBox="1"/>
          <p:nvPr/>
        </p:nvSpPr>
        <p:spPr>
          <a:xfrm>
            <a:off x="9086983" y="1867941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18.2</a:t>
            </a:r>
          </a:p>
          <a:p>
            <a:r>
              <a:rPr lang="en-US" sz="1200" b="1" dirty="0"/>
              <a:t>23.6</a:t>
            </a:r>
          </a:p>
          <a:p>
            <a:r>
              <a:rPr lang="en-US" sz="1200" b="1" dirty="0"/>
              <a:t>26.0</a:t>
            </a:r>
          </a:p>
          <a:p>
            <a:r>
              <a:rPr lang="en-US" sz="1200" b="1" dirty="0"/>
              <a:t>20.3</a:t>
            </a:r>
          </a:p>
          <a:p>
            <a:r>
              <a:rPr lang="en-US" sz="1200" b="1" dirty="0"/>
              <a:t>20.3</a:t>
            </a:r>
          </a:p>
          <a:p>
            <a:r>
              <a:rPr lang="en-US" sz="1200" b="1" dirty="0"/>
              <a:t>17.1</a:t>
            </a:r>
          </a:p>
          <a:p>
            <a:r>
              <a:rPr lang="en-US" sz="1200" b="1" dirty="0"/>
              <a:t>24.0</a:t>
            </a:r>
          </a:p>
          <a:p>
            <a:r>
              <a:rPr lang="en-US" sz="1200" b="1" dirty="0"/>
              <a:t>14.7</a:t>
            </a:r>
          </a:p>
          <a:p>
            <a:r>
              <a:rPr lang="en-US" sz="1200" b="1" dirty="0"/>
              <a:t>20.3</a:t>
            </a:r>
          </a:p>
          <a:p>
            <a:r>
              <a:rPr lang="en-US" sz="1200" b="1" dirty="0"/>
              <a:t>19.7</a:t>
            </a:r>
          </a:p>
          <a:p>
            <a:r>
              <a:rPr lang="en-US" sz="1200" b="1" dirty="0"/>
              <a:t>22.4</a:t>
            </a:r>
          </a:p>
          <a:p>
            <a:r>
              <a:rPr lang="en-US" sz="1200" b="1" dirty="0"/>
              <a:t>13.1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430DF-9EB4-433A-AFE5-F45F71D1069B}"/>
              </a:ext>
            </a:extLst>
          </p:cNvPr>
          <p:cNvSpPr txBox="1"/>
          <p:nvPr/>
        </p:nvSpPr>
        <p:spPr>
          <a:xfrm>
            <a:off x="10624042" y="1874041"/>
            <a:ext cx="3417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42</a:t>
            </a:r>
          </a:p>
          <a:p>
            <a:r>
              <a:rPr lang="en-US" sz="1200" b="1" dirty="0"/>
              <a:t>44</a:t>
            </a:r>
          </a:p>
          <a:p>
            <a:r>
              <a:rPr lang="en-US" sz="1200" b="1" dirty="0"/>
              <a:t>32</a:t>
            </a:r>
          </a:p>
          <a:p>
            <a:r>
              <a:rPr lang="en-US" sz="1200" b="1" dirty="0"/>
              <a:t>50</a:t>
            </a:r>
          </a:p>
          <a:p>
            <a:r>
              <a:rPr lang="en-US" sz="1200" b="1" dirty="0"/>
              <a:t>36</a:t>
            </a:r>
          </a:p>
          <a:p>
            <a:r>
              <a:rPr lang="en-US" sz="1200" b="1" dirty="0"/>
              <a:t>33</a:t>
            </a:r>
          </a:p>
          <a:p>
            <a:r>
              <a:rPr lang="en-US" sz="1200" b="1" dirty="0"/>
              <a:t>74</a:t>
            </a:r>
          </a:p>
          <a:p>
            <a:r>
              <a:rPr lang="en-US" sz="1200" b="1" dirty="0"/>
              <a:t>22</a:t>
            </a:r>
          </a:p>
          <a:p>
            <a:r>
              <a:rPr lang="en-US" sz="1200" b="1" dirty="0"/>
              <a:t>31</a:t>
            </a:r>
          </a:p>
          <a:p>
            <a:r>
              <a:rPr lang="en-US" sz="1200" b="1" dirty="0"/>
              <a:t>33</a:t>
            </a:r>
          </a:p>
          <a:p>
            <a:r>
              <a:rPr lang="en-US" sz="1200" b="1" dirty="0"/>
              <a:t>25</a:t>
            </a:r>
          </a:p>
          <a:p>
            <a:r>
              <a:rPr lang="en-US" sz="1200" b="1" dirty="0"/>
              <a:t>19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F17FE8E-F9FF-4221-B4D8-3C27D7760A9A}"/>
              </a:ext>
            </a:extLst>
          </p:cNvPr>
          <p:cNvSpPr/>
          <p:nvPr/>
        </p:nvSpPr>
        <p:spPr>
          <a:xfrm>
            <a:off x="10408484" y="1897672"/>
            <a:ext cx="747196" cy="224886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AF99B8-B7DB-4505-B76C-1CB53FF95EB5}"/>
              </a:ext>
            </a:extLst>
          </p:cNvPr>
          <p:cNvCxnSpPr/>
          <p:nvPr/>
        </p:nvCxnSpPr>
        <p:spPr>
          <a:xfrm>
            <a:off x="1186978" y="2809582"/>
            <a:ext cx="114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BAE445-1F87-4EFB-B47F-0AA6D157A4CC}"/>
              </a:ext>
            </a:extLst>
          </p:cNvPr>
          <p:cNvCxnSpPr/>
          <p:nvPr/>
        </p:nvCxnSpPr>
        <p:spPr>
          <a:xfrm>
            <a:off x="1180882" y="3303357"/>
            <a:ext cx="114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325B5-C890-486E-B3AB-FD5C1851E92F}"/>
              </a:ext>
            </a:extLst>
          </p:cNvPr>
          <p:cNvSpPr txBox="1"/>
          <p:nvPr/>
        </p:nvSpPr>
        <p:spPr>
          <a:xfrm>
            <a:off x="8442553" y="4483547"/>
            <a:ext cx="261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=12 (no. of participants)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001AB-CC28-4AB4-AD92-7451B2C2A45D}"/>
              </a:ext>
            </a:extLst>
          </p:cNvPr>
          <p:cNvSpPr/>
          <p:nvPr/>
        </p:nvSpPr>
        <p:spPr>
          <a:xfrm>
            <a:off x="200672" y="5744442"/>
            <a:ext cx="8973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buNone/>
            </a:pPr>
            <a:r>
              <a:rPr lang="en-GB" sz="2200" b="1" dirty="0"/>
              <a:t>Linear Regression Model:          </a:t>
            </a:r>
            <a:r>
              <a:rPr lang="en-GB" sz="2400" b="1" i="1" dirty="0"/>
              <a:t>y</a:t>
            </a:r>
            <a:r>
              <a:rPr lang="en-GB" sz="2400" b="1" i="1" baseline="-25000" dirty="0"/>
              <a:t> </a:t>
            </a:r>
            <a:r>
              <a:rPr lang="en-GB" sz="2400" b="1" i="1" dirty="0"/>
              <a:t>= b + mx ====&gt;   y = 15.016 + 0.135x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677F6C-DC40-416D-905B-CB6D08169F96}"/>
              </a:ext>
            </a:extLst>
          </p:cNvPr>
          <p:cNvSpPr/>
          <p:nvPr/>
        </p:nvSpPr>
        <p:spPr>
          <a:xfrm>
            <a:off x="6426926" y="5695406"/>
            <a:ext cx="2614305" cy="569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76CDDE-4912-482C-B40C-9806D28BB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898" y="1786396"/>
            <a:ext cx="3454671" cy="6040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33119B-FD53-4CDF-B914-6D439AF1D730}"/>
              </a:ext>
            </a:extLst>
          </p:cNvPr>
          <p:cNvGrpSpPr/>
          <p:nvPr/>
        </p:nvGrpSpPr>
        <p:grpSpPr>
          <a:xfrm>
            <a:off x="3608048" y="2987328"/>
            <a:ext cx="4434368" cy="1566485"/>
            <a:chOff x="3015408" y="3016269"/>
            <a:chExt cx="5205857" cy="17494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47679C-A195-4BB2-8400-BE67B3DE5214}"/>
                </a:ext>
              </a:extLst>
            </p:cNvPr>
            <p:cNvSpPr txBox="1"/>
            <p:nvPr/>
          </p:nvSpPr>
          <p:spPr>
            <a:xfrm>
              <a:off x="4463208" y="4396411"/>
              <a:ext cx="13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average of 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DE9718-B314-4E3D-A641-0A48187CAB00}"/>
                </a:ext>
              </a:extLst>
            </p:cNvPr>
            <p:cNvSpPr txBox="1"/>
            <p:nvPr/>
          </p:nvSpPr>
          <p:spPr>
            <a:xfrm>
              <a:off x="6901608" y="3622743"/>
              <a:ext cx="13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average of x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9AE22-5F0D-4039-B56F-C967AE818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8503" y="3483473"/>
              <a:ext cx="770718" cy="207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92EDB8-EC77-448D-8ABD-B0ED08EAD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5251" y="3553750"/>
              <a:ext cx="671558" cy="830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FB119B-3E23-40BC-B343-D66F8440BE11}"/>
                </a:ext>
              </a:extLst>
            </p:cNvPr>
            <p:cNvSpPr txBox="1"/>
            <p:nvPr/>
          </p:nvSpPr>
          <p:spPr>
            <a:xfrm>
              <a:off x="3015408" y="4308543"/>
              <a:ext cx="1302126" cy="41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Intercept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C08774-9652-4C8B-BB25-1154875B6DB2}"/>
                </a:ext>
              </a:extLst>
            </p:cNvPr>
            <p:cNvSpPr txBox="1"/>
            <p:nvPr/>
          </p:nvSpPr>
          <p:spPr>
            <a:xfrm>
              <a:off x="6368208" y="439550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slope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59EEC2-0971-4A0C-98BC-50833E822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797" y="3674060"/>
              <a:ext cx="114300" cy="735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E83EA7-FAC4-4CD0-A267-4323E50F013D}"/>
                </a:ext>
              </a:extLst>
            </p:cNvPr>
            <p:cNvCxnSpPr/>
            <p:nvPr/>
          </p:nvCxnSpPr>
          <p:spPr>
            <a:xfrm flipV="1">
              <a:off x="3548808" y="3552836"/>
              <a:ext cx="914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14D9A19-D72A-474C-BA32-13A3FB311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620" y="3016269"/>
              <a:ext cx="1989945" cy="529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57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2">
            <a:extLst>
              <a:ext uri="{FF2B5EF4-FFF2-40B4-BE49-F238E27FC236}">
                <a16:creationId xmlns:a16="http://schemas.microsoft.com/office/drawing/2014/main" id="{424A2641-5570-422F-9278-7A9763B4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3975"/>
            <a:ext cx="7772400" cy="1143000"/>
          </a:xfrm>
        </p:spPr>
        <p:txBody>
          <a:bodyPr/>
          <a:lstStyle/>
          <a:p>
            <a:r>
              <a:rPr lang="en-CA" altLang="en-US"/>
              <a:t>Prediction Equation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106-1A5F-4657-9B4B-59488EE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39B48EE-9163-4382-86E2-F622D5BDAA5B}" type="slidenum">
              <a:rPr lang="en-GB" altLang="en-US" b="0">
                <a:latin typeface="Times New Roman" panose="02020603050405020304" pitchFamily="18" charset="0"/>
              </a:rPr>
              <a:pPr algn="r" eaLnBrk="1" hangingPunct="1"/>
              <a:t>9</a:t>
            </a:fld>
            <a:endParaRPr lang="en-GB" altLang="en-US" b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550D7-812B-4076-838A-1D2B000F9FD5}"/>
              </a:ext>
            </a:extLst>
          </p:cNvPr>
          <p:cNvSpPr txBox="1"/>
          <p:nvPr/>
        </p:nvSpPr>
        <p:spPr>
          <a:xfrm>
            <a:off x="2107771" y="5773732"/>
            <a:ext cx="811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None/>
            </a:pPr>
            <a:r>
              <a:rPr lang="en-GB" sz="1800" b="1" dirty="0"/>
              <a:t>Linear Regression Model:          </a:t>
            </a:r>
            <a:r>
              <a:rPr lang="en-GB" sz="1800" b="1" i="1" dirty="0"/>
              <a:t>y</a:t>
            </a:r>
            <a:r>
              <a:rPr lang="en-GB" sz="1800" b="1" i="1" baseline="-25000" dirty="0"/>
              <a:t> </a:t>
            </a:r>
            <a:r>
              <a:rPr lang="en-GB" sz="1800" b="1" i="1" dirty="0"/>
              <a:t>= a + </a:t>
            </a:r>
            <a:r>
              <a:rPr lang="en-GB" sz="1800" b="1" i="1" dirty="0" err="1"/>
              <a:t>bx</a:t>
            </a:r>
            <a:r>
              <a:rPr lang="en-GB" sz="1800" b="1" i="1" dirty="0"/>
              <a:t> ====&gt;   y = 15.037 + 0.134x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7EF19-AB32-4E72-926D-2E37571C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74" y="1947433"/>
            <a:ext cx="5602100" cy="3734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6235</TotalTime>
  <Words>608</Words>
  <Application>Microsoft Office PowerPoint</Application>
  <PresentationFormat>Widescreen</PresentationFormat>
  <Paragraphs>140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Body</vt:lpstr>
      <vt:lpstr>Calibri Light</vt:lpstr>
      <vt:lpstr>Cambria Math</vt:lpstr>
      <vt:lpstr>Times New Roman</vt:lpstr>
      <vt:lpstr>Wingdings</vt:lpstr>
      <vt:lpstr>Retrospect</vt:lpstr>
      <vt:lpstr>Linear Regression</vt:lpstr>
      <vt:lpstr>Outline</vt:lpstr>
      <vt:lpstr>Example</vt:lpstr>
      <vt:lpstr>Linear Regression</vt:lpstr>
      <vt:lpstr>Linear Regression</vt:lpstr>
      <vt:lpstr>Linear Regression Types</vt:lpstr>
      <vt:lpstr>None-Linear Regression Types</vt:lpstr>
      <vt:lpstr>Solution-Example</vt:lpstr>
      <vt:lpstr>Prediction Equation</vt:lpstr>
      <vt:lpstr>Motivation: Why Linear Regression is Important?</vt:lpstr>
      <vt:lpstr>In Class Project 1</vt:lpstr>
      <vt:lpstr>In Class Project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Umut Tosun; Dr. Umut Tosun</dc:creator>
  <cp:lastModifiedBy>UMUT TOSUN</cp:lastModifiedBy>
  <cp:revision>223</cp:revision>
  <dcterms:created xsi:type="dcterms:W3CDTF">2022-03-09T18:36:06Z</dcterms:created>
  <dcterms:modified xsi:type="dcterms:W3CDTF">2022-11-09T08:31:37Z</dcterms:modified>
</cp:coreProperties>
</file>