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1" r:id="rId4"/>
    <p:sldId id="267" r:id="rId5"/>
    <p:sldId id="268" r:id="rId6"/>
    <p:sldId id="263" r:id="rId7"/>
    <p:sldId id="257" r:id="rId8"/>
    <p:sldId id="266" r:id="rId9"/>
    <p:sldId id="260" r:id="rId10"/>
    <p:sldId id="271"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83" d="100"/>
          <a:sy n="83" d="100"/>
        </p:scale>
        <p:origin x="71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E246-0586-87DC-F3D9-45EE764801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BD3E05E-3018-0FD0-0872-AB46D26C57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511801-BAAD-1215-01D6-77409E0B269A}"/>
              </a:ext>
            </a:extLst>
          </p:cNvPr>
          <p:cNvSpPr>
            <a:spLocks noGrp="1"/>
          </p:cNvSpPr>
          <p:nvPr>
            <p:ph type="dt" sz="half" idx="10"/>
          </p:nvPr>
        </p:nvSpPr>
        <p:spPr/>
        <p:txBody>
          <a:bodyPr/>
          <a:lstStyle/>
          <a:p>
            <a:fld id="{993E9788-AE48-414F-B5EF-0FE2DCC6E8B5}" type="datetimeFigureOut">
              <a:rPr lang="en-GB" smtClean="0"/>
              <a:t>06/07/2023</a:t>
            </a:fld>
            <a:endParaRPr lang="en-GB"/>
          </a:p>
        </p:txBody>
      </p:sp>
      <p:sp>
        <p:nvSpPr>
          <p:cNvPr id="5" name="Footer Placeholder 4">
            <a:extLst>
              <a:ext uri="{FF2B5EF4-FFF2-40B4-BE49-F238E27FC236}">
                <a16:creationId xmlns:a16="http://schemas.microsoft.com/office/drawing/2014/main" id="{EF9CC988-ADF4-E423-7277-2A83F501F5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3A018D-2151-4870-7C6C-0020F3A61F9F}"/>
              </a:ext>
            </a:extLst>
          </p:cNvPr>
          <p:cNvSpPr>
            <a:spLocks noGrp="1"/>
          </p:cNvSpPr>
          <p:nvPr>
            <p:ph type="sldNum" sz="quarter" idx="12"/>
          </p:nvPr>
        </p:nvSpPr>
        <p:spPr/>
        <p:txBody>
          <a:bodyPr/>
          <a:lstStyle/>
          <a:p>
            <a:fld id="{2DD83C0E-65A2-44CB-B51D-10AC4FA36554}" type="slidenum">
              <a:rPr lang="en-GB" smtClean="0"/>
              <a:t>‹#›</a:t>
            </a:fld>
            <a:endParaRPr lang="en-GB"/>
          </a:p>
        </p:txBody>
      </p:sp>
    </p:spTree>
    <p:extLst>
      <p:ext uri="{BB962C8B-B14F-4D97-AF65-F5344CB8AC3E}">
        <p14:creationId xmlns:p14="http://schemas.microsoft.com/office/powerpoint/2010/main" val="213272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6B2E-83B9-09A8-F4C3-A9C913A7569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508DF1D-20A7-9B1F-5B51-4E326B75CB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77B446-0E02-5AD4-7BA5-97449BA76EB4}"/>
              </a:ext>
            </a:extLst>
          </p:cNvPr>
          <p:cNvSpPr>
            <a:spLocks noGrp="1"/>
          </p:cNvSpPr>
          <p:nvPr>
            <p:ph type="dt" sz="half" idx="10"/>
          </p:nvPr>
        </p:nvSpPr>
        <p:spPr/>
        <p:txBody>
          <a:bodyPr/>
          <a:lstStyle/>
          <a:p>
            <a:fld id="{993E9788-AE48-414F-B5EF-0FE2DCC6E8B5}" type="datetimeFigureOut">
              <a:rPr lang="en-GB" smtClean="0"/>
              <a:t>06/07/2023</a:t>
            </a:fld>
            <a:endParaRPr lang="en-GB"/>
          </a:p>
        </p:txBody>
      </p:sp>
      <p:sp>
        <p:nvSpPr>
          <p:cNvPr id="5" name="Footer Placeholder 4">
            <a:extLst>
              <a:ext uri="{FF2B5EF4-FFF2-40B4-BE49-F238E27FC236}">
                <a16:creationId xmlns:a16="http://schemas.microsoft.com/office/drawing/2014/main" id="{3430E788-4084-367F-8C78-D6478168C1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3CC44F-3BB4-FB80-D8CA-04BC34AABBA4}"/>
              </a:ext>
            </a:extLst>
          </p:cNvPr>
          <p:cNvSpPr>
            <a:spLocks noGrp="1"/>
          </p:cNvSpPr>
          <p:nvPr>
            <p:ph type="sldNum" sz="quarter" idx="12"/>
          </p:nvPr>
        </p:nvSpPr>
        <p:spPr/>
        <p:txBody>
          <a:bodyPr/>
          <a:lstStyle/>
          <a:p>
            <a:fld id="{2DD83C0E-65A2-44CB-B51D-10AC4FA36554}" type="slidenum">
              <a:rPr lang="en-GB" smtClean="0"/>
              <a:t>‹#›</a:t>
            </a:fld>
            <a:endParaRPr lang="en-GB"/>
          </a:p>
        </p:txBody>
      </p:sp>
    </p:spTree>
    <p:extLst>
      <p:ext uri="{BB962C8B-B14F-4D97-AF65-F5344CB8AC3E}">
        <p14:creationId xmlns:p14="http://schemas.microsoft.com/office/powerpoint/2010/main" val="322551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9CAB6-4FB8-3F11-9416-1E9D51FF66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4D7CED-F64B-CD78-DD8F-2A35FF7F6E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AFDECC-0680-F096-F096-4E49B4B375B7}"/>
              </a:ext>
            </a:extLst>
          </p:cNvPr>
          <p:cNvSpPr>
            <a:spLocks noGrp="1"/>
          </p:cNvSpPr>
          <p:nvPr>
            <p:ph type="dt" sz="half" idx="10"/>
          </p:nvPr>
        </p:nvSpPr>
        <p:spPr/>
        <p:txBody>
          <a:bodyPr/>
          <a:lstStyle/>
          <a:p>
            <a:fld id="{993E9788-AE48-414F-B5EF-0FE2DCC6E8B5}" type="datetimeFigureOut">
              <a:rPr lang="en-GB" smtClean="0"/>
              <a:t>06/07/2023</a:t>
            </a:fld>
            <a:endParaRPr lang="en-GB"/>
          </a:p>
        </p:txBody>
      </p:sp>
      <p:sp>
        <p:nvSpPr>
          <p:cNvPr id="5" name="Footer Placeholder 4">
            <a:extLst>
              <a:ext uri="{FF2B5EF4-FFF2-40B4-BE49-F238E27FC236}">
                <a16:creationId xmlns:a16="http://schemas.microsoft.com/office/drawing/2014/main" id="{FBB50F19-D2CE-2E3B-AD71-BF42AE4733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31BDBF-1648-DD07-7185-14C927A6C98E}"/>
              </a:ext>
            </a:extLst>
          </p:cNvPr>
          <p:cNvSpPr>
            <a:spLocks noGrp="1"/>
          </p:cNvSpPr>
          <p:nvPr>
            <p:ph type="sldNum" sz="quarter" idx="12"/>
          </p:nvPr>
        </p:nvSpPr>
        <p:spPr/>
        <p:txBody>
          <a:bodyPr/>
          <a:lstStyle/>
          <a:p>
            <a:fld id="{2DD83C0E-65A2-44CB-B51D-10AC4FA36554}" type="slidenum">
              <a:rPr lang="en-GB" smtClean="0"/>
              <a:t>‹#›</a:t>
            </a:fld>
            <a:endParaRPr lang="en-GB"/>
          </a:p>
        </p:txBody>
      </p:sp>
    </p:spTree>
    <p:extLst>
      <p:ext uri="{BB962C8B-B14F-4D97-AF65-F5344CB8AC3E}">
        <p14:creationId xmlns:p14="http://schemas.microsoft.com/office/powerpoint/2010/main" val="318619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EEE4-1FE0-5778-227E-0FD3F808A0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691EED9-235B-E6E1-9DAF-F107843FD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F7FC7B-77B7-7A53-1535-1115C832C97D}"/>
              </a:ext>
            </a:extLst>
          </p:cNvPr>
          <p:cNvSpPr>
            <a:spLocks noGrp="1"/>
          </p:cNvSpPr>
          <p:nvPr>
            <p:ph type="dt" sz="half" idx="10"/>
          </p:nvPr>
        </p:nvSpPr>
        <p:spPr/>
        <p:txBody>
          <a:bodyPr/>
          <a:lstStyle/>
          <a:p>
            <a:fld id="{993E9788-AE48-414F-B5EF-0FE2DCC6E8B5}" type="datetimeFigureOut">
              <a:rPr lang="en-GB" smtClean="0"/>
              <a:t>06/07/2023</a:t>
            </a:fld>
            <a:endParaRPr lang="en-GB"/>
          </a:p>
        </p:txBody>
      </p:sp>
      <p:sp>
        <p:nvSpPr>
          <p:cNvPr id="5" name="Footer Placeholder 4">
            <a:extLst>
              <a:ext uri="{FF2B5EF4-FFF2-40B4-BE49-F238E27FC236}">
                <a16:creationId xmlns:a16="http://schemas.microsoft.com/office/drawing/2014/main" id="{55912BC2-C566-6BC9-D792-176A83DE40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63F0E8-D704-50DB-F40F-0ED5B8B02B7B}"/>
              </a:ext>
            </a:extLst>
          </p:cNvPr>
          <p:cNvSpPr>
            <a:spLocks noGrp="1"/>
          </p:cNvSpPr>
          <p:nvPr>
            <p:ph type="sldNum" sz="quarter" idx="12"/>
          </p:nvPr>
        </p:nvSpPr>
        <p:spPr/>
        <p:txBody>
          <a:bodyPr/>
          <a:lstStyle/>
          <a:p>
            <a:fld id="{2DD83C0E-65A2-44CB-B51D-10AC4FA36554}" type="slidenum">
              <a:rPr lang="en-GB" smtClean="0"/>
              <a:t>‹#›</a:t>
            </a:fld>
            <a:endParaRPr lang="en-GB"/>
          </a:p>
        </p:txBody>
      </p:sp>
    </p:spTree>
    <p:extLst>
      <p:ext uri="{BB962C8B-B14F-4D97-AF65-F5344CB8AC3E}">
        <p14:creationId xmlns:p14="http://schemas.microsoft.com/office/powerpoint/2010/main" val="5123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2948-8B61-4A1F-0BF7-7F15DB08C4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24250F-4BB1-B4DE-C0DA-E726E01E1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95FB56-807D-5221-8F7F-52D46EF732D5}"/>
              </a:ext>
            </a:extLst>
          </p:cNvPr>
          <p:cNvSpPr>
            <a:spLocks noGrp="1"/>
          </p:cNvSpPr>
          <p:nvPr>
            <p:ph type="dt" sz="half" idx="10"/>
          </p:nvPr>
        </p:nvSpPr>
        <p:spPr/>
        <p:txBody>
          <a:bodyPr/>
          <a:lstStyle/>
          <a:p>
            <a:fld id="{993E9788-AE48-414F-B5EF-0FE2DCC6E8B5}" type="datetimeFigureOut">
              <a:rPr lang="en-GB" smtClean="0"/>
              <a:t>06/07/2023</a:t>
            </a:fld>
            <a:endParaRPr lang="en-GB"/>
          </a:p>
        </p:txBody>
      </p:sp>
      <p:sp>
        <p:nvSpPr>
          <p:cNvPr id="5" name="Footer Placeholder 4">
            <a:extLst>
              <a:ext uri="{FF2B5EF4-FFF2-40B4-BE49-F238E27FC236}">
                <a16:creationId xmlns:a16="http://schemas.microsoft.com/office/drawing/2014/main" id="{1579039E-A530-7733-29A8-670A1328C4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571638-188B-D1EC-4F3A-35AD25A66CB1}"/>
              </a:ext>
            </a:extLst>
          </p:cNvPr>
          <p:cNvSpPr>
            <a:spLocks noGrp="1"/>
          </p:cNvSpPr>
          <p:nvPr>
            <p:ph type="sldNum" sz="quarter" idx="12"/>
          </p:nvPr>
        </p:nvSpPr>
        <p:spPr/>
        <p:txBody>
          <a:bodyPr/>
          <a:lstStyle/>
          <a:p>
            <a:fld id="{2DD83C0E-65A2-44CB-B51D-10AC4FA36554}" type="slidenum">
              <a:rPr lang="en-GB" smtClean="0"/>
              <a:t>‹#›</a:t>
            </a:fld>
            <a:endParaRPr lang="en-GB"/>
          </a:p>
        </p:txBody>
      </p:sp>
    </p:spTree>
    <p:extLst>
      <p:ext uri="{BB962C8B-B14F-4D97-AF65-F5344CB8AC3E}">
        <p14:creationId xmlns:p14="http://schemas.microsoft.com/office/powerpoint/2010/main" val="27044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19D4-BCDF-EE59-94F9-4CF32045C6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C61F97-3CF2-0BC8-AB5A-7C32993BBC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3B4C4C5-0C51-0CD7-A644-BA5DE44F7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81001E5-4AF2-32F3-6714-14CAA132D32F}"/>
              </a:ext>
            </a:extLst>
          </p:cNvPr>
          <p:cNvSpPr>
            <a:spLocks noGrp="1"/>
          </p:cNvSpPr>
          <p:nvPr>
            <p:ph type="dt" sz="half" idx="10"/>
          </p:nvPr>
        </p:nvSpPr>
        <p:spPr/>
        <p:txBody>
          <a:bodyPr/>
          <a:lstStyle/>
          <a:p>
            <a:fld id="{993E9788-AE48-414F-B5EF-0FE2DCC6E8B5}" type="datetimeFigureOut">
              <a:rPr lang="en-GB" smtClean="0"/>
              <a:t>06/07/2023</a:t>
            </a:fld>
            <a:endParaRPr lang="en-GB"/>
          </a:p>
        </p:txBody>
      </p:sp>
      <p:sp>
        <p:nvSpPr>
          <p:cNvPr id="6" name="Footer Placeholder 5">
            <a:extLst>
              <a:ext uri="{FF2B5EF4-FFF2-40B4-BE49-F238E27FC236}">
                <a16:creationId xmlns:a16="http://schemas.microsoft.com/office/drawing/2014/main" id="{9867376A-1BF3-0AA3-0D20-017035DB62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9CCF63-CB20-3AA5-1B9F-8518F54E76B5}"/>
              </a:ext>
            </a:extLst>
          </p:cNvPr>
          <p:cNvSpPr>
            <a:spLocks noGrp="1"/>
          </p:cNvSpPr>
          <p:nvPr>
            <p:ph type="sldNum" sz="quarter" idx="12"/>
          </p:nvPr>
        </p:nvSpPr>
        <p:spPr/>
        <p:txBody>
          <a:bodyPr/>
          <a:lstStyle/>
          <a:p>
            <a:fld id="{2DD83C0E-65A2-44CB-B51D-10AC4FA36554}" type="slidenum">
              <a:rPr lang="en-GB" smtClean="0"/>
              <a:t>‹#›</a:t>
            </a:fld>
            <a:endParaRPr lang="en-GB"/>
          </a:p>
        </p:txBody>
      </p:sp>
    </p:spTree>
    <p:extLst>
      <p:ext uri="{BB962C8B-B14F-4D97-AF65-F5344CB8AC3E}">
        <p14:creationId xmlns:p14="http://schemas.microsoft.com/office/powerpoint/2010/main" val="162676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A818-F65A-505E-2817-6829F34C7B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3D44DD4-469C-4BE6-8140-3BED7179A0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02A0EA-92BC-2973-FE0A-23672E9784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7E64986-BE7F-306E-70FB-7062C433D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17303D-E4E2-9EDC-E6C4-232E3D3154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3A8B768-7A8A-4267-E448-59AA8D14EA2F}"/>
              </a:ext>
            </a:extLst>
          </p:cNvPr>
          <p:cNvSpPr>
            <a:spLocks noGrp="1"/>
          </p:cNvSpPr>
          <p:nvPr>
            <p:ph type="dt" sz="half" idx="10"/>
          </p:nvPr>
        </p:nvSpPr>
        <p:spPr/>
        <p:txBody>
          <a:bodyPr/>
          <a:lstStyle/>
          <a:p>
            <a:fld id="{993E9788-AE48-414F-B5EF-0FE2DCC6E8B5}" type="datetimeFigureOut">
              <a:rPr lang="en-GB" smtClean="0"/>
              <a:t>06/07/2023</a:t>
            </a:fld>
            <a:endParaRPr lang="en-GB"/>
          </a:p>
        </p:txBody>
      </p:sp>
      <p:sp>
        <p:nvSpPr>
          <p:cNvPr id="8" name="Footer Placeholder 7">
            <a:extLst>
              <a:ext uri="{FF2B5EF4-FFF2-40B4-BE49-F238E27FC236}">
                <a16:creationId xmlns:a16="http://schemas.microsoft.com/office/drawing/2014/main" id="{5B382C80-42F1-ADED-F292-4F5691849D7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4DBC8CA-5EA8-795F-B258-24333B97BB4D}"/>
              </a:ext>
            </a:extLst>
          </p:cNvPr>
          <p:cNvSpPr>
            <a:spLocks noGrp="1"/>
          </p:cNvSpPr>
          <p:nvPr>
            <p:ph type="sldNum" sz="quarter" idx="12"/>
          </p:nvPr>
        </p:nvSpPr>
        <p:spPr/>
        <p:txBody>
          <a:bodyPr/>
          <a:lstStyle/>
          <a:p>
            <a:fld id="{2DD83C0E-65A2-44CB-B51D-10AC4FA36554}" type="slidenum">
              <a:rPr lang="en-GB" smtClean="0"/>
              <a:t>‹#›</a:t>
            </a:fld>
            <a:endParaRPr lang="en-GB"/>
          </a:p>
        </p:txBody>
      </p:sp>
    </p:spTree>
    <p:extLst>
      <p:ext uri="{BB962C8B-B14F-4D97-AF65-F5344CB8AC3E}">
        <p14:creationId xmlns:p14="http://schemas.microsoft.com/office/powerpoint/2010/main" val="1939032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A027-62FD-16E6-34BC-7D9C7EE6427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09153-8AAC-01F0-0159-2CFA1D68EEB7}"/>
              </a:ext>
            </a:extLst>
          </p:cNvPr>
          <p:cNvSpPr>
            <a:spLocks noGrp="1"/>
          </p:cNvSpPr>
          <p:nvPr>
            <p:ph type="dt" sz="half" idx="10"/>
          </p:nvPr>
        </p:nvSpPr>
        <p:spPr/>
        <p:txBody>
          <a:bodyPr/>
          <a:lstStyle/>
          <a:p>
            <a:fld id="{993E9788-AE48-414F-B5EF-0FE2DCC6E8B5}" type="datetimeFigureOut">
              <a:rPr lang="en-GB" smtClean="0"/>
              <a:t>06/07/2023</a:t>
            </a:fld>
            <a:endParaRPr lang="en-GB"/>
          </a:p>
        </p:txBody>
      </p:sp>
      <p:sp>
        <p:nvSpPr>
          <p:cNvPr id="4" name="Footer Placeholder 3">
            <a:extLst>
              <a:ext uri="{FF2B5EF4-FFF2-40B4-BE49-F238E27FC236}">
                <a16:creationId xmlns:a16="http://schemas.microsoft.com/office/drawing/2014/main" id="{BC47FD48-EB91-8662-6DA4-C1FB0D201DC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E90A544-4E0D-33B3-7237-E5514916E2E1}"/>
              </a:ext>
            </a:extLst>
          </p:cNvPr>
          <p:cNvSpPr>
            <a:spLocks noGrp="1"/>
          </p:cNvSpPr>
          <p:nvPr>
            <p:ph type="sldNum" sz="quarter" idx="12"/>
          </p:nvPr>
        </p:nvSpPr>
        <p:spPr/>
        <p:txBody>
          <a:bodyPr/>
          <a:lstStyle/>
          <a:p>
            <a:fld id="{2DD83C0E-65A2-44CB-B51D-10AC4FA36554}" type="slidenum">
              <a:rPr lang="en-GB" smtClean="0"/>
              <a:t>‹#›</a:t>
            </a:fld>
            <a:endParaRPr lang="en-GB"/>
          </a:p>
        </p:txBody>
      </p:sp>
    </p:spTree>
    <p:extLst>
      <p:ext uri="{BB962C8B-B14F-4D97-AF65-F5344CB8AC3E}">
        <p14:creationId xmlns:p14="http://schemas.microsoft.com/office/powerpoint/2010/main" val="217253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85D8F-F7D3-9188-9116-A07D9EFC4A93}"/>
              </a:ext>
            </a:extLst>
          </p:cNvPr>
          <p:cNvSpPr>
            <a:spLocks noGrp="1"/>
          </p:cNvSpPr>
          <p:nvPr>
            <p:ph type="dt" sz="half" idx="10"/>
          </p:nvPr>
        </p:nvSpPr>
        <p:spPr/>
        <p:txBody>
          <a:bodyPr/>
          <a:lstStyle/>
          <a:p>
            <a:fld id="{993E9788-AE48-414F-B5EF-0FE2DCC6E8B5}" type="datetimeFigureOut">
              <a:rPr lang="en-GB" smtClean="0"/>
              <a:t>06/07/2023</a:t>
            </a:fld>
            <a:endParaRPr lang="en-GB"/>
          </a:p>
        </p:txBody>
      </p:sp>
      <p:sp>
        <p:nvSpPr>
          <p:cNvPr id="3" name="Footer Placeholder 2">
            <a:extLst>
              <a:ext uri="{FF2B5EF4-FFF2-40B4-BE49-F238E27FC236}">
                <a16:creationId xmlns:a16="http://schemas.microsoft.com/office/drawing/2014/main" id="{D3FF296F-A99E-58B9-900E-C8872CE2324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6759DEF-60E7-0533-D443-04EA63D7FAE2}"/>
              </a:ext>
            </a:extLst>
          </p:cNvPr>
          <p:cNvSpPr>
            <a:spLocks noGrp="1"/>
          </p:cNvSpPr>
          <p:nvPr>
            <p:ph type="sldNum" sz="quarter" idx="12"/>
          </p:nvPr>
        </p:nvSpPr>
        <p:spPr/>
        <p:txBody>
          <a:bodyPr/>
          <a:lstStyle/>
          <a:p>
            <a:fld id="{2DD83C0E-65A2-44CB-B51D-10AC4FA36554}" type="slidenum">
              <a:rPr lang="en-GB" smtClean="0"/>
              <a:t>‹#›</a:t>
            </a:fld>
            <a:endParaRPr lang="en-GB"/>
          </a:p>
        </p:txBody>
      </p:sp>
    </p:spTree>
    <p:extLst>
      <p:ext uri="{BB962C8B-B14F-4D97-AF65-F5344CB8AC3E}">
        <p14:creationId xmlns:p14="http://schemas.microsoft.com/office/powerpoint/2010/main" val="336937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25AF-4661-F947-EDD3-E82E02272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E2B823F-96A6-DB12-6E78-324366A678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FA2B68A-11E0-23B9-E1C3-B5EC6BBD8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2C5D8-66BD-9D7F-6192-839E892C4EE8}"/>
              </a:ext>
            </a:extLst>
          </p:cNvPr>
          <p:cNvSpPr>
            <a:spLocks noGrp="1"/>
          </p:cNvSpPr>
          <p:nvPr>
            <p:ph type="dt" sz="half" idx="10"/>
          </p:nvPr>
        </p:nvSpPr>
        <p:spPr/>
        <p:txBody>
          <a:bodyPr/>
          <a:lstStyle/>
          <a:p>
            <a:fld id="{993E9788-AE48-414F-B5EF-0FE2DCC6E8B5}" type="datetimeFigureOut">
              <a:rPr lang="en-GB" smtClean="0"/>
              <a:t>06/07/2023</a:t>
            </a:fld>
            <a:endParaRPr lang="en-GB"/>
          </a:p>
        </p:txBody>
      </p:sp>
      <p:sp>
        <p:nvSpPr>
          <p:cNvPr id="6" name="Footer Placeholder 5">
            <a:extLst>
              <a:ext uri="{FF2B5EF4-FFF2-40B4-BE49-F238E27FC236}">
                <a16:creationId xmlns:a16="http://schemas.microsoft.com/office/drawing/2014/main" id="{69039BC4-52BF-1E3C-585C-544E8E933B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653B6D-BB5D-0B65-FF17-B992821DB6B4}"/>
              </a:ext>
            </a:extLst>
          </p:cNvPr>
          <p:cNvSpPr>
            <a:spLocks noGrp="1"/>
          </p:cNvSpPr>
          <p:nvPr>
            <p:ph type="sldNum" sz="quarter" idx="12"/>
          </p:nvPr>
        </p:nvSpPr>
        <p:spPr/>
        <p:txBody>
          <a:bodyPr/>
          <a:lstStyle/>
          <a:p>
            <a:fld id="{2DD83C0E-65A2-44CB-B51D-10AC4FA36554}" type="slidenum">
              <a:rPr lang="en-GB" smtClean="0"/>
              <a:t>‹#›</a:t>
            </a:fld>
            <a:endParaRPr lang="en-GB"/>
          </a:p>
        </p:txBody>
      </p:sp>
    </p:spTree>
    <p:extLst>
      <p:ext uri="{BB962C8B-B14F-4D97-AF65-F5344CB8AC3E}">
        <p14:creationId xmlns:p14="http://schemas.microsoft.com/office/powerpoint/2010/main" val="1479386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8600-088E-6932-F046-1FB246505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7DCB8F-E34E-214B-5A98-C35B880D2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ED829F7-151C-046D-D290-03FA10D9F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FE3F7-A7C8-51C7-F67A-59082920AD26}"/>
              </a:ext>
            </a:extLst>
          </p:cNvPr>
          <p:cNvSpPr>
            <a:spLocks noGrp="1"/>
          </p:cNvSpPr>
          <p:nvPr>
            <p:ph type="dt" sz="half" idx="10"/>
          </p:nvPr>
        </p:nvSpPr>
        <p:spPr/>
        <p:txBody>
          <a:bodyPr/>
          <a:lstStyle/>
          <a:p>
            <a:fld id="{993E9788-AE48-414F-B5EF-0FE2DCC6E8B5}" type="datetimeFigureOut">
              <a:rPr lang="en-GB" smtClean="0"/>
              <a:t>06/07/2023</a:t>
            </a:fld>
            <a:endParaRPr lang="en-GB"/>
          </a:p>
        </p:txBody>
      </p:sp>
      <p:sp>
        <p:nvSpPr>
          <p:cNvPr id="6" name="Footer Placeholder 5">
            <a:extLst>
              <a:ext uri="{FF2B5EF4-FFF2-40B4-BE49-F238E27FC236}">
                <a16:creationId xmlns:a16="http://schemas.microsoft.com/office/drawing/2014/main" id="{CE552463-E36B-1A8F-959C-55D0A05B9F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DB0604-20A2-DB46-FFE6-01D301D1CE89}"/>
              </a:ext>
            </a:extLst>
          </p:cNvPr>
          <p:cNvSpPr>
            <a:spLocks noGrp="1"/>
          </p:cNvSpPr>
          <p:nvPr>
            <p:ph type="sldNum" sz="quarter" idx="12"/>
          </p:nvPr>
        </p:nvSpPr>
        <p:spPr/>
        <p:txBody>
          <a:bodyPr/>
          <a:lstStyle/>
          <a:p>
            <a:fld id="{2DD83C0E-65A2-44CB-B51D-10AC4FA36554}" type="slidenum">
              <a:rPr lang="en-GB" smtClean="0"/>
              <a:t>‹#›</a:t>
            </a:fld>
            <a:endParaRPr lang="en-GB"/>
          </a:p>
        </p:txBody>
      </p:sp>
    </p:spTree>
    <p:extLst>
      <p:ext uri="{BB962C8B-B14F-4D97-AF65-F5344CB8AC3E}">
        <p14:creationId xmlns:p14="http://schemas.microsoft.com/office/powerpoint/2010/main" val="155791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23DA2-B617-88DC-C3F7-ACB09D600B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84A945-6E94-750A-89CB-30D6F592F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6D8049-031D-8B0E-9B80-E4066A553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E9788-AE48-414F-B5EF-0FE2DCC6E8B5}" type="datetimeFigureOut">
              <a:rPr lang="en-GB" smtClean="0"/>
              <a:t>06/07/2023</a:t>
            </a:fld>
            <a:endParaRPr lang="en-GB"/>
          </a:p>
        </p:txBody>
      </p:sp>
      <p:sp>
        <p:nvSpPr>
          <p:cNvPr id="5" name="Footer Placeholder 4">
            <a:extLst>
              <a:ext uri="{FF2B5EF4-FFF2-40B4-BE49-F238E27FC236}">
                <a16:creationId xmlns:a16="http://schemas.microsoft.com/office/drawing/2014/main" id="{BC4814B7-7CCA-8C81-5A46-E0F1FBD66C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50EE290-6A38-3CA9-2B74-07FDBDB7BF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83C0E-65A2-44CB-B51D-10AC4FA36554}" type="slidenum">
              <a:rPr lang="en-GB" smtClean="0"/>
              <a:t>‹#›</a:t>
            </a:fld>
            <a:endParaRPr lang="en-GB"/>
          </a:p>
        </p:txBody>
      </p:sp>
    </p:spTree>
    <p:extLst>
      <p:ext uri="{BB962C8B-B14F-4D97-AF65-F5344CB8AC3E}">
        <p14:creationId xmlns:p14="http://schemas.microsoft.com/office/powerpoint/2010/main" val="150611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CBE3092D-4105-4026-9B66-A0011E0CA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D9759409-BDF8-4BFD-9AF3-4B5C04C2A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818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2D039-8BD1-2DB1-512A-85C0D3266E3D}"/>
              </a:ext>
            </a:extLst>
          </p:cNvPr>
          <p:cNvSpPr>
            <a:spLocks noGrp="1"/>
          </p:cNvSpPr>
          <p:nvPr>
            <p:ph type="ctrTitle"/>
          </p:nvPr>
        </p:nvSpPr>
        <p:spPr>
          <a:xfrm>
            <a:off x="871443" y="685800"/>
            <a:ext cx="5038916" cy="1474666"/>
          </a:xfrm>
        </p:spPr>
        <p:txBody>
          <a:bodyPr vert="horz" lIns="91440" tIns="45720" rIns="91440" bIns="45720" rtlCol="0" anchor="b">
            <a:noAutofit/>
          </a:bodyPr>
          <a:lstStyle/>
          <a:p>
            <a:r>
              <a:rPr lang="en-US" sz="3200" b="1" dirty="0">
                <a:solidFill>
                  <a:schemeClr val="bg1"/>
                </a:solidFill>
              </a:rPr>
              <a:t>Malware</a:t>
            </a:r>
            <a:r>
              <a:rPr lang="en-US" sz="2800" b="1" kern="1200" dirty="0">
                <a:solidFill>
                  <a:schemeClr val="bg1">
                    <a:alpha val="60000"/>
                  </a:schemeClr>
                </a:solidFill>
                <a:latin typeface="+mj-lt"/>
                <a:ea typeface="+mj-ea"/>
                <a:cs typeface="+mj-cs"/>
              </a:rPr>
              <a:t> </a:t>
            </a:r>
            <a:r>
              <a:rPr lang="en-US" sz="3200" b="1" kern="1200" dirty="0">
                <a:solidFill>
                  <a:schemeClr val="bg1"/>
                </a:solidFill>
                <a:latin typeface="+mj-lt"/>
                <a:ea typeface="+mj-ea"/>
                <a:cs typeface="+mj-cs"/>
              </a:rPr>
              <a:t>D</a:t>
            </a:r>
            <a:r>
              <a:rPr lang="en-US" sz="3200" b="1" dirty="0">
                <a:solidFill>
                  <a:schemeClr val="bg1"/>
                </a:solidFill>
              </a:rPr>
              <a:t>etection using Machine Learning Algorithms</a:t>
            </a:r>
          </a:p>
        </p:txBody>
      </p:sp>
      <p:sp>
        <p:nvSpPr>
          <p:cNvPr id="3" name="Subtitle 2">
            <a:extLst>
              <a:ext uri="{FF2B5EF4-FFF2-40B4-BE49-F238E27FC236}">
                <a16:creationId xmlns:a16="http://schemas.microsoft.com/office/drawing/2014/main" id="{5973D397-E0D3-805C-0615-A52360DBB49A}"/>
              </a:ext>
            </a:extLst>
          </p:cNvPr>
          <p:cNvSpPr>
            <a:spLocks noGrp="1"/>
          </p:cNvSpPr>
          <p:nvPr>
            <p:ph type="subTitle" idx="1"/>
          </p:nvPr>
        </p:nvSpPr>
        <p:spPr>
          <a:xfrm>
            <a:off x="871443" y="2458094"/>
            <a:ext cx="5038916" cy="3714104"/>
          </a:xfrm>
        </p:spPr>
        <p:txBody>
          <a:bodyPr vert="horz" lIns="91440" tIns="45720" rIns="91440" bIns="45720" rtlCol="0" anchor="t">
            <a:normAutofit/>
          </a:bodyPr>
          <a:lstStyle/>
          <a:p>
            <a:pPr indent="-228600" algn="l">
              <a:buFont typeface="Arial" panose="020B0604020202020204" pitchFamily="34" charset="0"/>
              <a:buChar char="•"/>
            </a:pPr>
            <a:endParaRPr lang="en-US" sz="2000" dirty="0">
              <a:solidFill>
                <a:schemeClr val="bg1"/>
              </a:solidFill>
            </a:endParaRPr>
          </a:p>
          <a:p>
            <a:pPr indent="-228600" algn="l">
              <a:buFont typeface="Arial" panose="020B0604020202020204" pitchFamily="34" charset="0"/>
              <a:buChar char="•"/>
            </a:pPr>
            <a:endParaRPr lang="en-US" sz="2000" dirty="0">
              <a:solidFill>
                <a:schemeClr val="bg1"/>
              </a:solidFill>
            </a:endParaRPr>
          </a:p>
          <a:p>
            <a:pPr indent="-228600" algn="l">
              <a:buFont typeface="Arial" panose="020B0604020202020204" pitchFamily="34" charset="0"/>
              <a:buChar char="•"/>
            </a:pPr>
            <a:endParaRPr lang="en-US" sz="2000" dirty="0">
              <a:solidFill>
                <a:schemeClr val="bg1"/>
              </a:solidFill>
            </a:endParaRPr>
          </a:p>
          <a:p>
            <a:pPr algn="l"/>
            <a:endParaRPr lang="en-US" sz="2000" dirty="0">
              <a:solidFill>
                <a:schemeClr val="bg1"/>
              </a:solidFill>
            </a:endParaRPr>
          </a:p>
          <a:p>
            <a:pPr algn="l"/>
            <a:endParaRPr lang="en-US" sz="2000" dirty="0">
              <a:solidFill>
                <a:schemeClr val="bg1"/>
              </a:solidFill>
            </a:endParaRPr>
          </a:p>
          <a:p>
            <a:pPr algn="l"/>
            <a:endParaRPr lang="en-US" sz="2000" dirty="0">
              <a:solidFill>
                <a:schemeClr val="bg1"/>
              </a:solidFill>
            </a:endParaRPr>
          </a:p>
          <a:p>
            <a:pPr algn="l"/>
            <a:endParaRPr lang="en-US" sz="2000" dirty="0">
              <a:solidFill>
                <a:schemeClr val="bg1"/>
              </a:solidFill>
            </a:endParaRPr>
          </a:p>
          <a:p>
            <a:pPr algn="l"/>
            <a:endParaRPr lang="en-US" sz="2000" dirty="0">
              <a:solidFill>
                <a:schemeClr val="bg1"/>
              </a:solidFill>
            </a:endParaRPr>
          </a:p>
          <a:p>
            <a:r>
              <a:rPr lang="en-US" sz="2000" dirty="0">
                <a:solidFill>
                  <a:schemeClr val="bg1"/>
                </a:solidFill>
              </a:rPr>
              <a:t>Student: Săndulescu Răzvan-Alexandru</a:t>
            </a:r>
          </a:p>
        </p:txBody>
      </p:sp>
      <p:pic>
        <p:nvPicPr>
          <p:cNvPr id="16" name="Graphic 6" descr="Robot">
            <a:extLst>
              <a:ext uri="{FF2B5EF4-FFF2-40B4-BE49-F238E27FC236}">
                <a16:creationId xmlns:a16="http://schemas.microsoft.com/office/drawing/2014/main" id="{00B87441-4914-7B43-662F-548568A9D2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069" y="1370105"/>
            <a:ext cx="4117787" cy="4117787"/>
          </a:xfrm>
          <a:prstGeom prst="rect">
            <a:avLst/>
          </a:prstGeom>
        </p:spPr>
      </p:pic>
    </p:spTree>
    <p:extLst>
      <p:ext uri="{BB962C8B-B14F-4D97-AF65-F5344CB8AC3E}">
        <p14:creationId xmlns:p14="http://schemas.microsoft.com/office/powerpoint/2010/main" val="2617134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2819C9-AE22-441B-237D-A7922AAF65D2}"/>
              </a:ext>
            </a:extLst>
          </p:cNvPr>
          <p:cNvSpPr>
            <a:spLocks noGrp="1"/>
          </p:cNvSpPr>
          <p:nvPr>
            <p:ph type="title"/>
          </p:nvPr>
        </p:nvSpPr>
        <p:spPr>
          <a:xfrm>
            <a:off x="5956784" y="396117"/>
            <a:ext cx="5217172" cy="1158857"/>
          </a:xfrm>
        </p:spPr>
        <p:txBody>
          <a:bodyPr anchor="b">
            <a:normAutofit/>
          </a:bodyPr>
          <a:lstStyle/>
          <a:p>
            <a:r>
              <a:rPr lang="en-GB">
                <a:solidFill>
                  <a:schemeClr val="bg1"/>
                </a:solidFill>
              </a:rPr>
              <a:t>Bibliography</a:t>
            </a:r>
          </a:p>
        </p:txBody>
      </p:sp>
      <p:grpSp>
        <p:nvGrpSpPr>
          <p:cNvPr id="12"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13" name="Freeform: Shape 12">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Graphic 6" descr="Computer">
            <a:extLst>
              <a:ext uri="{FF2B5EF4-FFF2-40B4-BE49-F238E27FC236}">
                <a16:creationId xmlns:a16="http://schemas.microsoft.com/office/drawing/2014/main" id="{84C78A8D-1ECB-BAE8-7F1A-56B2B649F4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5148" y="1820334"/>
            <a:ext cx="3217333" cy="3217333"/>
          </a:xfrm>
          <a:prstGeom prst="rect">
            <a:avLst/>
          </a:prstGeom>
        </p:spPr>
      </p:pic>
      <p:grpSp>
        <p:nvGrpSpPr>
          <p:cNvPr id="20"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1" name="Freeform: Shape 20">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019CD691-58CD-B833-D97B-8E97A4684261}"/>
              </a:ext>
            </a:extLst>
          </p:cNvPr>
          <p:cNvSpPr>
            <a:spLocks noGrp="1"/>
          </p:cNvSpPr>
          <p:nvPr>
            <p:ph idx="1"/>
          </p:nvPr>
        </p:nvSpPr>
        <p:spPr>
          <a:xfrm>
            <a:off x="5956783" y="1747592"/>
            <a:ext cx="5217173" cy="4351338"/>
          </a:xfrm>
        </p:spPr>
        <p:txBody>
          <a:bodyPr>
            <a:normAutofit lnSpcReduction="10000"/>
          </a:bodyPr>
          <a:lstStyle/>
          <a:p>
            <a:r>
              <a:rPr lang="en-GB" sz="2400" dirty="0">
                <a:solidFill>
                  <a:schemeClr val="bg1"/>
                </a:solidFill>
              </a:rPr>
              <a:t>[15] C.-C. &amp;. L. C.-J. Chang, "LIBSVM: A Library for Support Vector Machines," ACM Transactions on Intelligent Systems and Technology, vol. 2, no. 3, pp. 1-27, 2011. </a:t>
            </a:r>
          </a:p>
          <a:p>
            <a:r>
              <a:rPr lang="en-GB" sz="2400" dirty="0">
                <a:solidFill>
                  <a:schemeClr val="bg1"/>
                </a:solidFill>
              </a:rPr>
              <a:t>[31] A. S. L. K. C. a. O. K. N. Z. Gorment, "Machine Learning Algorithm for Malware Detection: Taxonomy, Current Challenges and Future Directions," IEEE Access, 2023. </a:t>
            </a:r>
          </a:p>
          <a:p>
            <a:r>
              <a:rPr lang="en-GB" sz="2400" dirty="0">
                <a:solidFill>
                  <a:schemeClr val="bg1"/>
                </a:solidFill>
              </a:rPr>
              <a:t>[33] J. A. E. W. A. G. V. V. V. V. M. O. Stitson, "Theory of Support Vector Machines," 1996. </a:t>
            </a:r>
          </a:p>
          <a:p>
            <a:endParaRPr lang="en-GB" sz="2200" dirty="0">
              <a:solidFill>
                <a:schemeClr val="bg1"/>
              </a:solidFill>
            </a:endParaRPr>
          </a:p>
          <a:p>
            <a:endParaRPr lang="en-GB" sz="2200" dirty="0">
              <a:solidFill>
                <a:schemeClr val="bg1"/>
              </a:solidFill>
            </a:endParaRPr>
          </a:p>
        </p:txBody>
      </p:sp>
    </p:spTree>
    <p:extLst>
      <p:ext uri="{BB962C8B-B14F-4D97-AF65-F5344CB8AC3E}">
        <p14:creationId xmlns:p14="http://schemas.microsoft.com/office/powerpoint/2010/main" val="363345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 name="Rectangle 2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8"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25" name="Freeform: Shape 24">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09" name="Freeform: Shape 25">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10" name="Oval 27">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1" name="Oval 29">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Graphic 6" descr="Handshake">
            <a:extLst>
              <a:ext uri="{FF2B5EF4-FFF2-40B4-BE49-F238E27FC236}">
                <a16:creationId xmlns:a16="http://schemas.microsoft.com/office/drawing/2014/main" id="{821CE87D-035C-6B9C-DD42-660393D162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5148" y="1820334"/>
            <a:ext cx="3217333" cy="3217333"/>
          </a:xfrm>
          <a:prstGeom prst="rect">
            <a:avLst/>
          </a:prstGeom>
        </p:spPr>
      </p:pic>
      <p:grpSp>
        <p:nvGrpSpPr>
          <p:cNvPr id="212"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13" name="Freeform: Shape 32">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14" name="Freeform: Shape 33">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15" name="Freeform: Shape 35">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16" name="Freeform: Shape 36">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17" name="Freeform: Shape 37">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8" name="Freeform: Shape 38">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19" name="Freeform: Shape 39">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20" name="Freeform: Shape 40">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21" name="Freeform: Shape 41">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22" name="Freeform: Shape 42">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23" name="Freeform: Shape 43">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24" name="Freeform: Shape 44">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AA0179A0-1191-F0A1-5619-DD9BCBF9243A}"/>
              </a:ext>
            </a:extLst>
          </p:cNvPr>
          <p:cNvSpPr>
            <a:spLocks noGrp="1"/>
          </p:cNvSpPr>
          <p:nvPr>
            <p:ph idx="1"/>
          </p:nvPr>
        </p:nvSpPr>
        <p:spPr>
          <a:xfrm>
            <a:off x="5956783" y="1747592"/>
            <a:ext cx="5217173" cy="4351338"/>
          </a:xfrm>
        </p:spPr>
        <p:txBody>
          <a:bodyPr>
            <a:normAutofit/>
          </a:bodyPr>
          <a:lstStyle/>
          <a:p>
            <a:pPr marL="0" indent="0" algn="ctr">
              <a:buNone/>
            </a:pPr>
            <a:r>
              <a:rPr lang="en-GB" sz="5400" dirty="0">
                <a:solidFill>
                  <a:schemeClr val="bg1"/>
                </a:solidFill>
              </a:rPr>
              <a:t>Thank you! </a:t>
            </a:r>
          </a:p>
        </p:txBody>
      </p:sp>
    </p:spTree>
    <p:extLst>
      <p:ext uri="{BB962C8B-B14F-4D97-AF65-F5344CB8AC3E}">
        <p14:creationId xmlns:p14="http://schemas.microsoft.com/office/powerpoint/2010/main" val="96524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9170D3-F8A7-4EC7-8DAD-46010FF99093}"/>
              </a:ext>
            </a:extLst>
          </p:cNvPr>
          <p:cNvPicPr>
            <a:picLocks noGrp="1" noChangeAspect="1"/>
          </p:cNvPicPr>
          <p:nvPr>
            <p:ph idx="1"/>
          </p:nvPr>
        </p:nvPicPr>
        <p:blipFill>
          <a:blip r:embed="rId2"/>
          <a:stretch>
            <a:fillRect/>
          </a:stretch>
        </p:blipFill>
        <p:spPr>
          <a:xfrm>
            <a:off x="2995180" y="1633287"/>
            <a:ext cx="6201640" cy="3591426"/>
          </a:xfrm>
        </p:spPr>
      </p:pic>
    </p:spTree>
    <p:extLst>
      <p:ext uri="{BB962C8B-B14F-4D97-AF65-F5344CB8AC3E}">
        <p14:creationId xmlns:p14="http://schemas.microsoft.com/office/powerpoint/2010/main" val="317234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F0B205A-2608-26A0-ECD1-EA390DFA8065}"/>
              </a:ext>
            </a:extLst>
          </p:cNvPr>
          <p:cNvSpPr>
            <a:spLocks noGrp="1"/>
          </p:cNvSpPr>
          <p:nvPr>
            <p:ph type="title"/>
          </p:nvPr>
        </p:nvSpPr>
        <p:spPr>
          <a:xfrm>
            <a:off x="6527800" y="1055040"/>
            <a:ext cx="4713997" cy="492115"/>
          </a:xfrm>
        </p:spPr>
        <p:txBody>
          <a:bodyPr anchor="b">
            <a:normAutofit/>
          </a:bodyPr>
          <a:lstStyle/>
          <a:p>
            <a:pPr algn="ctr"/>
            <a:r>
              <a:rPr lang="en-GB" sz="2800" b="1" dirty="0">
                <a:solidFill>
                  <a:schemeClr val="bg1"/>
                </a:solidFill>
                <a:latin typeface="+mn-lt"/>
              </a:rPr>
              <a:t>Objective and Key Features</a:t>
            </a:r>
          </a:p>
        </p:txBody>
      </p:sp>
      <p:pic>
        <p:nvPicPr>
          <p:cNvPr id="5" name="Picture 4" descr="CPU with binary numbers and blueprint">
            <a:extLst>
              <a:ext uri="{FF2B5EF4-FFF2-40B4-BE49-F238E27FC236}">
                <a16:creationId xmlns:a16="http://schemas.microsoft.com/office/drawing/2014/main" id="{82A57959-C355-1DB9-9738-C0A98EBE9272}"/>
              </a:ext>
            </a:extLst>
          </p:cNvPr>
          <p:cNvPicPr>
            <a:picLocks noChangeAspect="1"/>
          </p:cNvPicPr>
          <p:nvPr/>
        </p:nvPicPr>
        <p:blipFill rotWithShape="1">
          <a:blip r:embed="rId2"/>
          <a:srcRect l="17174" r="12235"/>
          <a:stretch/>
        </p:blipFill>
        <p:spPr>
          <a:xfrm>
            <a:off x="-2346" y="1171324"/>
            <a:ext cx="5666547" cy="4515352"/>
          </a:xfrm>
          <a:prstGeom prst="rect">
            <a:avLst/>
          </a:prstGeom>
        </p:spPr>
      </p:pic>
      <p:cxnSp>
        <p:nvCxnSpPr>
          <p:cNvPr id="26" name="Straight Connector 2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6C6965-546A-6585-B6F4-D90576BF0882}"/>
              </a:ext>
            </a:extLst>
          </p:cNvPr>
          <p:cNvSpPr>
            <a:spLocks noGrp="1"/>
          </p:cNvSpPr>
          <p:nvPr>
            <p:ph idx="1"/>
          </p:nvPr>
        </p:nvSpPr>
        <p:spPr>
          <a:xfrm>
            <a:off x="6527800" y="1909192"/>
            <a:ext cx="4713997" cy="3647710"/>
          </a:xfrm>
        </p:spPr>
        <p:txBody>
          <a:bodyPr>
            <a:normAutofit fontScale="92500" lnSpcReduction="20000"/>
          </a:bodyPr>
          <a:lstStyle/>
          <a:p>
            <a:pPr marL="0" indent="0" algn="just">
              <a:spcBef>
                <a:spcPts val="600"/>
              </a:spcBef>
              <a:buNone/>
            </a:pPr>
            <a:r>
              <a:rPr lang="en-GB" sz="1600" b="1" dirty="0">
                <a:solidFill>
                  <a:srgbClr val="00B050"/>
                </a:solidFill>
              </a:rPr>
              <a:t>Objective: </a:t>
            </a:r>
            <a:r>
              <a:rPr lang="en-GB" sz="1600" dirty="0">
                <a:solidFill>
                  <a:schemeClr val="bg1"/>
                </a:solidFill>
              </a:rPr>
              <a:t>The primary aim of this project is to predict whether a file or an application is malware or not, leveraging the power of Support Vector Machine (SVM) algorithms.</a:t>
            </a:r>
          </a:p>
          <a:p>
            <a:pPr marL="0" indent="0" algn="just">
              <a:lnSpc>
                <a:spcPct val="50000"/>
              </a:lnSpc>
              <a:spcBef>
                <a:spcPts val="600"/>
              </a:spcBef>
              <a:buNone/>
            </a:pPr>
            <a:endParaRPr lang="en-GB" sz="1600" dirty="0">
              <a:solidFill>
                <a:schemeClr val="bg1"/>
              </a:solidFill>
            </a:endParaRPr>
          </a:p>
          <a:p>
            <a:pPr marL="0" indent="0" algn="just">
              <a:spcBef>
                <a:spcPts val="600"/>
              </a:spcBef>
              <a:buNone/>
            </a:pPr>
            <a:r>
              <a:rPr lang="en-GB" sz="1600" b="1" dirty="0">
                <a:solidFill>
                  <a:schemeClr val="bg1"/>
                </a:solidFill>
              </a:rPr>
              <a:t>Key Features Analysed:</a:t>
            </a:r>
          </a:p>
          <a:p>
            <a:pPr algn="just">
              <a:spcBef>
                <a:spcPts val="600"/>
              </a:spcBef>
            </a:pPr>
            <a:r>
              <a:rPr lang="en-GB" sz="1600" b="1" dirty="0">
                <a:solidFill>
                  <a:srgbClr val="FFFF00"/>
                </a:solidFill>
              </a:rPr>
              <a:t>Running Hour:</a:t>
            </a:r>
            <a:r>
              <a:rPr lang="en-GB" sz="1600" dirty="0">
                <a:solidFill>
                  <a:srgbClr val="FFFF00"/>
                </a:solidFill>
              </a:rPr>
              <a:t> </a:t>
            </a:r>
            <a:r>
              <a:rPr lang="en-GB" sz="1600" dirty="0">
                <a:solidFill>
                  <a:schemeClr val="bg1"/>
                </a:solidFill>
              </a:rPr>
              <a:t>The active operation time of the file or application in the system.</a:t>
            </a:r>
          </a:p>
          <a:p>
            <a:pPr algn="just">
              <a:spcBef>
                <a:spcPts val="600"/>
              </a:spcBef>
            </a:pPr>
            <a:r>
              <a:rPr lang="en-GB" sz="1600" b="1" dirty="0">
                <a:solidFill>
                  <a:srgbClr val="FFFF00"/>
                </a:solidFill>
              </a:rPr>
              <a:t>Duration of Execution: </a:t>
            </a:r>
            <a:r>
              <a:rPr lang="en-GB" sz="1600" dirty="0">
                <a:solidFill>
                  <a:schemeClr val="bg1"/>
                </a:solidFill>
              </a:rPr>
              <a:t>The length of time it takes for the file or application to complete its execution process.</a:t>
            </a:r>
          </a:p>
          <a:p>
            <a:pPr algn="just">
              <a:spcBef>
                <a:spcPts val="600"/>
              </a:spcBef>
            </a:pPr>
            <a:r>
              <a:rPr lang="en-GB" sz="1600" b="1" dirty="0">
                <a:solidFill>
                  <a:srgbClr val="FFFF00"/>
                </a:solidFill>
              </a:rPr>
              <a:t>Volume of Data: </a:t>
            </a:r>
            <a:r>
              <a:rPr lang="en-GB" sz="1600" dirty="0">
                <a:solidFill>
                  <a:schemeClr val="bg1"/>
                </a:solidFill>
              </a:rPr>
              <a:t>The size of the data that the file or application accesses or manipulates.</a:t>
            </a:r>
          </a:p>
          <a:p>
            <a:pPr algn="just">
              <a:spcBef>
                <a:spcPts val="600"/>
              </a:spcBef>
            </a:pPr>
            <a:r>
              <a:rPr lang="en-GB" sz="1600" b="1" dirty="0">
                <a:solidFill>
                  <a:srgbClr val="FFFF00"/>
                </a:solidFill>
              </a:rPr>
              <a:t>Resources Usage: </a:t>
            </a:r>
            <a:r>
              <a:rPr lang="en-GB" sz="1600" dirty="0">
                <a:solidFill>
                  <a:schemeClr val="bg1"/>
                </a:solidFill>
              </a:rPr>
              <a:t>The level of system resources (CPU, memory, disk space, etc.) that the file or application utilizes.</a:t>
            </a:r>
          </a:p>
          <a:p>
            <a:pPr algn="just">
              <a:spcBef>
                <a:spcPts val="600"/>
              </a:spcBef>
            </a:pPr>
            <a:r>
              <a:rPr lang="en-GB" sz="1600" b="1" dirty="0">
                <a:solidFill>
                  <a:srgbClr val="FFFF00"/>
                </a:solidFill>
              </a:rPr>
              <a:t>IP Address: </a:t>
            </a:r>
            <a:r>
              <a:rPr lang="en-GB" sz="1600" dirty="0">
                <a:solidFill>
                  <a:schemeClr val="bg1"/>
                </a:solidFill>
              </a:rPr>
              <a:t>The associated IP address(es) that the file or application communicates with, which can potentially indicate malicious network activity.</a:t>
            </a:r>
          </a:p>
        </p:txBody>
      </p:sp>
      <p:cxnSp>
        <p:nvCxnSpPr>
          <p:cNvPr id="28" name="Straight Connector 2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59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F0B205A-2608-26A0-ECD1-EA390DFA8065}"/>
              </a:ext>
            </a:extLst>
          </p:cNvPr>
          <p:cNvSpPr>
            <a:spLocks noGrp="1"/>
          </p:cNvSpPr>
          <p:nvPr>
            <p:ph type="title"/>
          </p:nvPr>
        </p:nvSpPr>
        <p:spPr>
          <a:xfrm>
            <a:off x="6527800" y="758866"/>
            <a:ext cx="4713997" cy="788290"/>
          </a:xfrm>
        </p:spPr>
        <p:txBody>
          <a:bodyPr anchor="b">
            <a:normAutofit fontScale="90000"/>
          </a:bodyPr>
          <a:lstStyle/>
          <a:p>
            <a:pPr algn="ctr"/>
            <a:r>
              <a:rPr lang="en-GB" sz="2800" b="1" dirty="0">
                <a:solidFill>
                  <a:schemeClr val="bg1"/>
                </a:solidFill>
                <a:latin typeface="+mn-lt"/>
              </a:rPr>
              <a:t>Approach: SVM Logic, Training, Testing &amp; Prediction</a:t>
            </a:r>
          </a:p>
        </p:txBody>
      </p:sp>
      <p:pic>
        <p:nvPicPr>
          <p:cNvPr id="5" name="Picture 4" descr="CPU with binary numbers and blueprint">
            <a:extLst>
              <a:ext uri="{FF2B5EF4-FFF2-40B4-BE49-F238E27FC236}">
                <a16:creationId xmlns:a16="http://schemas.microsoft.com/office/drawing/2014/main" id="{82A57959-C355-1DB9-9738-C0A98EBE9272}"/>
              </a:ext>
            </a:extLst>
          </p:cNvPr>
          <p:cNvPicPr>
            <a:picLocks noChangeAspect="1"/>
          </p:cNvPicPr>
          <p:nvPr/>
        </p:nvPicPr>
        <p:blipFill rotWithShape="1">
          <a:blip r:embed="rId2"/>
          <a:srcRect l="17174" r="12235"/>
          <a:stretch/>
        </p:blipFill>
        <p:spPr>
          <a:xfrm>
            <a:off x="-2346" y="1171324"/>
            <a:ext cx="5666547" cy="4515352"/>
          </a:xfrm>
          <a:prstGeom prst="rect">
            <a:avLst/>
          </a:prstGeom>
        </p:spPr>
      </p:pic>
      <p:cxnSp>
        <p:nvCxnSpPr>
          <p:cNvPr id="26" name="Straight Connector 2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6C6965-546A-6585-B6F4-D90576BF0882}"/>
              </a:ext>
            </a:extLst>
          </p:cNvPr>
          <p:cNvSpPr>
            <a:spLocks noGrp="1"/>
          </p:cNvSpPr>
          <p:nvPr>
            <p:ph idx="1"/>
          </p:nvPr>
        </p:nvSpPr>
        <p:spPr>
          <a:xfrm>
            <a:off x="6527800" y="1909192"/>
            <a:ext cx="4713997" cy="3647710"/>
          </a:xfrm>
        </p:spPr>
        <p:txBody>
          <a:bodyPr>
            <a:normAutofit fontScale="55000" lnSpcReduction="20000"/>
          </a:bodyPr>
          <a:lstStyle/>
          <a:p>
            <a:pPr marL="0" indent="0" algn="just">
              <a:buNone/>
            </a:pPr>
            <a:r>
              <a:rPr lang="en-GB" sz="2900" b="1" dirty="0">
                <a:solidFill>
                  <a:srgbClr val="FFC000"/>
                </a:solidFill>
              </a:rPr>
              <a:t>SVM Logic:</a:t>
            </a:r>
            <a:r>
              <a:rPr lang="en-GB" sz="2900" dirty="0">
                <a:solidFill>
                  <a:srgbClr val="FFC000"/>
                </a:solidFill>
              </a:rPr>
              <a:t> </a:t>
            </a:r>
            <a:r>
              <a:rPr lang="en-GB" sz="2900" dirty="0">
                <a:solidFill>
                  <a:schemeClr val="bg1"/>
                </a:solidFill>
              </a:rPr>
              <a:t>The core of SVM is about transforming the data separation problem into an optimization problem, striving to maximize a separating margin while identifying its supports, known as support vectors.</a:t>
            </a:r>
          </a:p>
          <a:p>
            <a:pPr marL="0" indent="0" algn="just">
              <a:lnSpc>
                <a:spcPct val="60000"/>
              </a:lnSpc>
              <a:spcBef>
                <a:spcPts val="0"/>
              </a:spcBef>
              <a:buNone/>
            </a:pPr>
            <a:endParaRPr lang="en-GB" sz="2900" dirty="0">
              <a:solidFill>
                <a:schemeClr val="bg1"/>
              </a:solidFill>
            </a:endParaRPr>
          </a:p>
          <a:p>
            <a:pPr marL="0" indent="0" algn="just">
              <a:buNone/>
            </a:pPr>
            <a:r>
              <a:rPr lang="en-GB" sz="2900" b="1" dirty="0">
                <a:solidFill>
                  <a:srgbClr val="FF0000"/>
                </a:solidFill>
              </a:rPr>
              <a:t>Training:</a:t>
            </a:r>
            <a:r>
              <a:rPr lang="en-GB" sz="2900" b="1" dirty="0">
                <a:solidFill>
                  <a:schemeClr val="bg1"/>
                </a:solidFill>
              </a:rPr>
              <a:t> </a:t>
            </a:r>
            <a:r>
              <a:rPr lang="en-GB" sz="2900" dirty="0">
                <a:solidFill>
                  <a:schemeClr val="bg1"/>
                </a:solidFill>
              </a:rPr>
              <a:t>The SVM algorithm learns from a labelled dataset where each instance is a set of features, and the label indicates whether the process is harmless or malicious. It does so by finding the optimal hyperplane to separate different classes of data. </a:t>
            </a:r>
          </a:p>
          <a:p>
            <a:pPr marL="0" indent="0" algn="just">
              <a:buNone/>
            </a:pPr>
            <a:r>
              <a:rPr lang="en-GB" sz="2900" b="1" dirty="0">
                <a:solidFill>
                  <a:srgbClr val="FF0000"/>
                </a:solidFill>
              </a:rPr>
              <a:t>Testing:</a:t>
            </a:r>
            <a:r>
              <a:rPr lang="en-GB" sz="2900" b="1" dirty="0">
                <a:solidFill>
                  <a:schemeClr val="bg1"/>
                </a:solidFill>
              </a:rPr>
              <a:t> </a:t>
            </a:r>
            <a:r>
              <a:rPr lang="en-GB" sz="2900" dirty="0">
                <a:solidFill>
                  <a:schemeClr val="bg1"/>
                </a:solidFill>
              </a:rPr>
              <a:t>Post-training, we evaluate the SVM model on a separate test set. Performance metrics like accuracy, precision, recall, and F1-score help understand the model's predictive capabilities and effectiveness in classifying malware.</a:t>
            </a:r>
          </a:p>
          <a:p>
            <a:pPr marL="0" indent="0" algn="just">
              <a:buNone/>
            </a:pPr>
            <a:r>
              <a:rPr lang="en-GB" sz="2900" b="1" dirty="0">
                <a:solidFill>
                  <a:srgbClr val="FF0000"/>
                </a:solidFill>
              </a:rPr>
              <a:t>Prediction: </a:t>
            </a:r>
            <a:r>
              <a:rPr lang="en-GB" sz="2900" dirty="0">
                <a:solidFill>
                  <a:schemeClr val="bg1"/>
                </a:solidFill>
              </a:rPr>
              <a:t>Finally, we use the trained SVM model to predict the labels of new, unseen data. Specifically, it predicts whether a given process, based on its features, is harmless or malicious.</a:t>
            </a:r>
          </a:p>
          <a:p>
            <a:pPr marL="0" indent="0" algn="just">
              <a:buNone/>
            </a:pPr>
            <a:endParaRPr lang="en-GB" sz="1400" dirty="0">
              <a:solidFill>
                <a:schemeClr val="bg1"/>
              </a:solidFill>
            </a:endParaRPr>
          </a:p>
        </p:txBody>
      </p:sp>
      <p:cxnSp>
        <p:nvCxnSpPr>
          <p:cNvPr id="28" name="Straight Connector 2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22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5081CE-D7AC-3895-C413-EB7D1FF8863A}"/>
              </a:ext>
            </a:extLst>
          </p:cNvPr>
          <p:cNvPicPr>
            <a:picLocks noGrp="1" noChangeAspect="1"/>
          </p:cNvPicPr>
          <p:nvPr>
            <p:ph idx="1"/>
          </p:nvPr>
        </p:nvPicPr>
        <p:blipFill>
          <a:blip r:embed="rId2"/>
          <a:stretch>
            <a:fillRect/>
          </a:stretch>
        </p:blipFill>
        <p:spPr>
          <a:xfrm>
            <a:off x="1224511" y="269948"/>
            <a:ext cx="9742977" cy="6262687"/>
          </a:xfrm>
        </p:spPr>
      </p:pic>
      <p:sp>
        <p:nvSpPr>
          <p:cNvPr id="6" name="Parallelogram 5">
            <a:extLst>
              <a:ext uri="{FF2B5EF4-FFF2-40B4-BE49-F238E27FC236}">
                <a16:creationId xmlns:a16="http://schemas.microsoft.com/office/drawing/2014/main" id="{CB47914A-2AD2-A934-4E6F-C028840224EA}"/>
              </a:ext>
            </a:extLst>
          </p:cNvPr>
          <p:cNvSpPr/>
          <p:nvPr/>
        </p:nvSpPr>
        <p:spPr>
          <a:xfrm rot="20794206">
            <a:off x="2702610" y="3842146"/>
            <a:ext cx="3812593" cy="138580"/>
          </a:xfrm>
          <a:prstGeom prst="parallelogra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arallelogram 6">
            <a:extLst>
              <a:ext uri="{FF2B5EF4-FFF2-40B4-BE49-F238E27FC236}">
                <a16:creationId xmlns:a16="http://schemas.microsoft.com/office/drawing/2014/main" id="{5C514E08-61DE-A526-3D95-F552FF3F8D4C}"/>
              </a:ext>
            </a:extLst>
          </p:cNvPr>
          <p:cNvSpPr/>
          <p:nvPr/>
        </p:nvSpPr>
        <p:spPr>
          <a:xfrm rot="20794206">
            <a:off x="2719038" y="4161521"/>
            <a:ext cx="3812593" cy="145423"/>
          </a:xfrm>
          <a:prstGeom prst="parallelogram">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931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FF9330-9B71-5B4F-282D-5E5ACFFCEDF8}"/>
              </a:ext>
            </a:extLst>
          </p:cNvPr>
          <p:cNvSpPr>
            <a:spLocks noGrp="1"/>
          </p:cNvSpPr>
          <p:nvPr>
            <p:ph type="title"/>
          </p:nvPr>
        </p:nvSpPr>
        <p:spPr>
          <a:xfrm>
            <a:off x="4969164" y="568517"/>
            <a:ext cx="7222835" cy="1251852"/>
          </a:xfrm>
        </p:spPr>
        <p:txBody>
          <a:bodyPr>
            <a:noAutofit/>
          </a:bodyPr>
          <a:lstStyle/>
          <a:p>
            <a:pPr algn="ctr"/>
            <a:r>
              <a:rPr lang="en-GB" sz="2800" b="1" dirty="0">
                <a:solidFill>
                  <a:schemeClr val="bg1"/>
                </a:solidFill>
              </a:rPr>
              <a:t>Experimental Study </a:t>
            </a:r>
            <a:br>
              <a:rPr lang="en-GB" sz="2800" b="1" dirty="0">
                <a:solidFill>
                  <a:schemeClr val="bg1"/>
                </a:solidFill>
              </a:rPr>
            </a:br>
            <a:r>
              <a:rPr lang="en-GB" sz="2800" b="1" dirty="0">
                <a:solidFill>
                  <a:schemeClr val="bg1"/>
                </a:solidFill>
              </a:rPr>
              <a:t>System Monitoring Tool and Data Acquisition</a:t>
            </a:r>
          </a:p>
        </p:txBody>
      </p:sp>
      <p:pic>
        <p:nvPicPr>
          <p:cNvPr id="5" name="Picture 4" descr="Computer script on a screen">
            <a:extLst>
              <a:ext uri="{FF2B5EF4-FFF2-40B4-BE49-F238E27FC236}">
                <a16:creationId xmlns:a16="http://schemas.microsoft.com/office/drawing/2014/main" id="{B83DE4D8-3565-AA9B-5CB1-94F3014E82DF}"/>
              </a:ext>
            </a:extLst>
          </p:cNvPr>
          <p:cNvPicPr>
            <a:picLocks noChangeAspect="1"/>
          </p:cNvPicPr>
          <p:nvPr/>
        </p:nvPicPr>
        <p:blipFill rotWithShape="1">
          <a:blip r:embed="rId2"/>
          <a:srcRect r="33251"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6" name="Group 15">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Content Placeholder 2">
            <a:extLst>
              <a:ext uri="{FF2B5EF4-FFF2-40B4-BE49-F238E27FC236}">
                <a16:creationId xmlns:a16="http://schemas.microsoft.com/office/drawing/2014/main" id="{1C1B3320-42B2-8D8A-8D67-214F52A68A91}"/>
              </a:ext>
            </a:extLst>
          </p:cNvPr>
          <p:cNvSpPr>
            <a:spLocks noGrp="1"/>
          </p:cNvSpPr>
          <p:nvPr>
            <p:ph idx="1"/>
          </p:nvPr>
        </p:nvSpPr>
        <p:spPr>
          <a:xfrm>
            <a:off x="5634182" y="1820369"/>
            <a:ext cx="6077527" cy="4636384"/>
          </a:xfrm>
        </p:spPr>
        <p:txBody>
          <a:bodyPr>
            <a:normAutofit/>
          </a:bodyPr>
          <a:lstStyle/>
          <a:p>
            <a:pPr marL="0" indent="0" algn="just">
              <a:buNone/>
            </a:pPr>
            <a:r>
              <a:rPr lang="en-GB" sz="1600" dirty="0">
                <a:solidFill>
                  <a:schemeClr val="bg1"/>
                </a:solidFill>
              </a:rPr>
              <a:t>Based on real-time monitoring and analysis of system processes. Takes snapshots of system processes every 5 seconds, providing visibility into ongoing processes and enabling an understanding of the system's baseline behaviour.    </a:t>
            </a:r>
            <a:endParaRPr lang="en-GB" sz="1600" b="1" dirty="0">
              <a:solidFill>
                <a:schemeClr val="bg1"/>
              </a:solidFill>
            </a:endParaRPr>
          </a:p>
          <a:p>
            <a:pPr algn="just"/>
            <a:r>
              <a:rPr lang="en-GB" sz="1600" b="1" dirty="0">
                <a:solidFill>
                  <a:srgbClr val="FFC000"/>
                </a:solidFill>
              </a:rPr>
              <a:t>Snapshots of Processes: </a:t>
            </a:r>
            <a:r>
              <a:rPr lang="en-GB" sz="1600" dirty="0">
                <a:solidFill>
                  <a:schemeClr val="bg1"/>
                </a:solidFill>
              </a:rPr>
              <a:t>Monitoring active processes in real-time.</a:t>
            </a:r>
          </a:p>
          <a:p>
            <a:pPr algn="just"/>
            <a:r>
              <a:rPr lang="en-GB" sz="1600" b="1" dirty="0">
                <a:solidFill>
                  <a:srgbClr val="FFC000"/>
                </a:solidFill>
              </a:rPr>
              <a:t>CPU Usage: </a:t>
            </a:r>
            <a:r>
              <a:rPr lang="en-GB" sz="1600" dirty="0">
                <a:solidFill>
                  <a:schemeClr val="bg1"/>
                </a:solidFill>
              </a:rPr>
              <a:t>Monitoring CPU resources usage.</a:t>
            </a:r>
          </a:p>
          <a:p>
            <a:pPr algn="just"/>
            <a:r>
              <a:rPr lang="en-GB" sz="1600" b="1" dirty="0">
                <a:solidFill>
                  <a:srgbClr val="FFC000"/>
                </a:solidFill>
              </a:rPr>
              <a:t>RAM Usage: </a:t>
            </a:r>
            <a:r>
              <a:rPr lang="en-GB" sz="1600" dirty="0">
                <a:solidFill>
                  <a:schemeClr val="bg1"/>
                </a:solidFill>
              </a:rPr>
              <a:t>Recording memory utilization.</a:t>
            </a:r>
          </a:p>
          <a:p>
            <a:pPr algn="just"/>
            <a:r>
              <a:rPr lang="en-GB" sz="1600" b="1" dirty="0">
                <a:solidFill>
                  <a:srgbClr val="FFC000"/>
                </a:solidFill>
              </a:rPr>
              <a:t>Disk Metrics: </a:t>
            </a:r>
            <a:r>
              <a:rPr lang="en-GB" sz="1600" dirty="0">
                <a:solidFill>
                  <a:schemeClr val="bg1"/>
                </a:solidFill>
              </a:rPr>
              <a:t>Tracking disk usage.</a:t>
            </a:r>
          </a:p>
          <a:p>
            <a:pPr algn="just"/>
            <a:r>
              <a:rPr lang="en-GB" sz="1600" b="1" dirty="0">
                <a:solidFill>
                  <a:srgbClr val="FFC000"/>
                </a:solidFill>
              </a:rPr>
              <a:t>Process Duration: </a:t>
            </a:r>
            <a:r>
              <a:rPr lang="en-GB" sz="1600" dirty="0">
                <a:solidFill>
                  <a:schemeClr val="bg1"/>
                </a:solidFill>
              </a:rPr>
              <a:t>Measuring the execution time of processes.</a:t>
            </a:r>
          </a:p>
          <a:p>
            <a:pPr algn="just"/>
            <a:r>
              <a:rPr lang="en-GB" sz="1600" b="1" dirty="0">
                <a:solidFill>
                  <a:srgbClr val="FFC000"/>
                </a:solidFill>
              </a:rPr>
              <a:t>IP Information: </a:t>
            </a:r>
            <a:r>
              <a:rPr lang="en-GB" sz="1600" dirty="0">
                <a:solidFill>
                  <a:schemeClr val="bg1"/>
                </a:solidFill>
              </a:rPr>
              <a:t>Logging network activity.</a:t>
            </a:r>
          </a:p>
          <a:p>
            <a:pPr algn="just"/>
            <a:r>
              <a:rPr lang="en-GB" sz="1600" b="1" dirty="0">
                <a:solidFill>
                  <a:srgbClr val="FFC000"/>
                </a:solidFill>
              </a:rPr>
              <a:t>GPU Usage: </a:t>
            </a:r>
            <a:r>
              <a:rPr lang="en-GB" sz="1600" dirty="0">
                <a:solidFill>
                  <a:schemeClr val="bg1"/>
                </a:solidFill>
              </a:rPr>
              <a:t>Monitoring GPU resources usage.</a:t>
            </a:r>
          </a:p>
          <a:p>
            <a:pPr algn="just"/>
            <a:r>
              <a:rPr lang="en-GB" sz="1600" b="1" dirty="0">
                <a:solidFill>
                  <a:srgbClr val="92D050"/>
                </a:solidFill>
              </a:rPr>
              <a:t>Data Centralization: </a:t>
            </a:r>
            <a:r>
              <a:rPr lang="en-GB" sz="1600" dirty="0">
                <a:solidFill>
                  <a:schemeClr val="bg1"/>
                </a:solidFill>
              </a:rPr>
              <a:t>All the captured information regarding processes is centralized and logged in a single text file for easy access and analysis. </a:t>
            </a:r>
          </a:p>
        </p:txBody>
      </p:sp>
      <p:grpSp>
        <p:nvGrpSpPr>
          <p:cNvPr id="2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96795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FF9330-9B71-5B4F-282D-5E5ACFFCEDF8}"/>
              </a:ext>
            </a:extLst>
          </p:cNvPr>
          <p:cNvSpPr>
            <a:spLocks noGrp="1"/>
          </p:cNvSpPr>
          <p:nvPr>
            <p:ph type="title"/>
          </p:nvPr>
        </p:nvSpPr>
        <p:spPr>
          <a:xfrm>
            <a:off x="4969164" y="568517"/>
            <a:ext cx="7222835" cy="1251852"/>
          </a:xfrm>
        </p:spPr>
        <p:txBody>
          <a:bodyPr>
            <a:noAutofit/>
          </a:bodyPr>
          <a:lstStyle/>
          <a:p>
            <a:pPr algn="ctr"/>
            <a:r>
              <a:rPr lang="en-GB" sz="2800" b="1" dirty="0">
                <a:solidFill>
                  <a:schemeClr val="bg1"/>
                </a:solidFill>
              </a:rPr>
              <a:t>Experimental Study </a:t>
            </a:r>
            <a:br>
              <a:rPr lang="en-GB" sz="2800" b="1" dirty="0">
                <a:solidFill>
                  <a:schemeClr val="bg1"/>
                </a:solidFill>
              </a:rPr>
            </a:br>
            <a:r>
              <a:rPr lang="en-GB" sz="2800" b="1" dirty="0">
                <a:solidFill>
                  <a:schemeClr val="bg1"/>
                </a:solidFill>
              </a:rPr>
              <a:t>Capture Simulation: Deploying a Test Ransomware</a:t>
            </a:r>
          </a:p>
        </p:txBody>
      </p:sp>
      <p:pic>
        <p:nvPicPr>
          <p:cNvPr id="5" name="Picture 4" descr="Computer script on a screen">
            <a:extLst>
              <a:ext uri="{FF2B5EF4-FFF2-40B4-BE49-F238E27FC236}">
                <a16:creationId xmlns:a16="http://schemas.microsoft.com/office/drawing/2014/main" id="{B83DE4D8-3565-AA9B-5CB1-94F3014E82DF}"/>
              </a:ext>
            </a:extLst>
          </p:cNvPr>
          <p:cNvPicPr>
            <a:picLocks noChangeAspect="1"/>
          </p:cNvPicPr>
          <p:nvPr/>
        </p:nvPicPr>
        <p:blipFill rotWithShape="1">
          <a:blip r:embed="rId2"/>
          <a:srcRect r="33251"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6" name="Group 15">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Content Placeholder 2">
            <a:extLst>
              <a:ext uri="{FF2B5EF4-FFF2-40B4-BE49-F238E27FC236}">
                <a16:creationId xmlns:a16="http://schemas.microsoft.com/office/drawing/2014/main" id="{1C1B3320-42B2-8D8A-8D67-214F52A68A91}"/>
              </a:ext>
            </a:extLst>
          </p:cNvPr>
          <p:cNvSpPr>
            <a:spLocks noGrp="1"/>
          </p:cNvSpPr>
          <p:nvPr>
            <p:ph idx="1"/>
          </p:nvPr>
        </p:nvSpPr>
        <p:spPr>
          <a:xfrm>
            <a:off x="6234868" y="1820369"/>
            <a:ext cx="5476841" cy="4351338"/>
          </a:xfrm>
        </p:spPr>
        <p:txBody>
          <a:bodyPr>
            <a:normAutofit/>
          </a:bodyPr>
          <a:lstStyle/>
          <a:p>
            <a:endParaRPr lang="en-GB" sz="1800" dirty="0">
              <a:solidFill>
                <a:schemeClr val="bg1"/>
              </a:solidFill>
            </a:endParaRPr>
          </a:p>
          <a:p>
            <a:endParaRPr lang="en-GB" sz="1800" dirty="0">
              <a:solidFill>
                <a:schemeClr val="bg1"/>
              </a:solidFill>
            </a:endParaRPr>
          </a:p>
          <a:p>
            <a:pPr algn="just"/>
            <a:r>
              <a:rPr lang="en-GB" sz="1800" dirty="0">
                <a:solidFill>
                  <a:schemeClr val="bg1"/>
                </a:solidFill>
              </a:rPr>
              <a:t>Our experiment involves deploying a simplified, testing ad-hoc ransomware application, serving as a proof-of-concept (PoC)</a:t>
            </a:r>
            <a:endParaRPr lang="en-GB" sz="1800" dirty="0"/>
          </a:p>
          <a:p>
            <a:pPr algn="just"/>
            <a:endParaRPr lang="en-GB" sz="1800" dirty="0"/>
          </a:p>
          <a:p>
            <a:pPr algn="just"/>
            <a:r>
              <a:rPr lang="en-GB" sz="1800" dirty="0">
                <a:solidFill>
                  <a:schemeClr val="bg1"/>
                </a:solidFill>
              </a:rPr>
              <a:t>Key features of the PoC ransomware include file </a:t>
            </a:r>
            <a:r>
              <a:rPr lang="en-GB" sz="1800" dirty="0">
                <a:solidFill>
                  <a:srgbClr val="00B0F0"/>
                </a:solidFill>
              </a:rPr>
              <a:t>encryption/decryption </a:t>
            </a:r>
            <a:r>
              <a:rPr lang="en-GB" sz="1800" dirty="0">
                <a:solidFill>
                  <a:schemeClr val="bg1"/>
                </a:solidFill>
              </a:rPr>
              <a:t>and initiating communication with pseudo </a:t>
            </a:r>
            <a:r>
              <a:rPr lang="en-GB" sz="1800" dirty="0">
                <a:solidFill>
                  <a:srgbClr val="00B0F0"/>
                </a:solidFill>
              </a:rPr>
              <a:t>Command &amp; Control (C&amp;C) servers</a:t>
            </a:r>
            <a:r>
              <a:rPr lang="en-GB" sz="1800" dirty="0">
                <a:solidFill>
                  <a:schemeClr val="bg1"/>
                </a:solidFill>
              </a:rPr>
              <a:t>, mirroring behaviours of actual ransomware.</a:t>
            </a:r>
          </a:p>
        </p:txBody>
      </p:sp>
      <p:grpSp>
        <p:nvGrpSpPr>
          <p:cNvPr id="2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1887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FF9330-9B71-5B4F-282D-5E5ACFFCEDF8}"/>
              </a:ext>
            </a:extLst>
          </p:cNvPr>
          <p:cNvSpPr>
            <a:spLocks noGrp="1"/>
          </p:cNvSpPr>
          <p:nvPr>
            <p:ph type="title"/>
          </p:nvPr>
        </p:nvSpPr>
        <p:spPr>
          <a:xfrm>
            <a:off x="4969164" y="568517"/>
            <a:ext cx="7222835" cy="1251852"/>
          </a:xfrm>
        </p:spPr>
        <p:txBody>
          <a:bodyPr>
            <a:noAutofit/>
          </a:bodyPr>
          <a:lstStyle/>
          <a:p>
            <a:pPr algn="ctr"/>
            <a:r>
              <a:rPr lang="en-GB" sz="2800" b="1" dirty="0">
                <a:solidFill>
                  <a:schemeClr val="bg1"/>
                </a:solidFill>
              </a:rPr>
              <a:t>Experimental Study</a:t>
            </a:r>
            <a:br>
              <a:rPr lang="en-GB" sz="2800" b="1" dirty="0">
                <a:solidFill>
                  <a:schemeClr val="bg1"/>
                </a:solidFill>
              </a:rPr>
            </a:br>
            <a:r>
              <a:rPr lang="en-GB" sz="2800" b="1" dirty="0">
                <a:solidFill>
                  <a:schemeClr val="bg1"/>
                </a:solidFill>
              </a:rPr>
              <a:t>Malware Detection: SVM Application</a:t>
            </a:r>
          </a:p>
        </p:txBody>
      </p:sp>
      <p:pic>
        <p:nvPicPr>
          <p:cNvPr id="5" name="Picture 4" descr="Computer script on a screen">
            <a:extLst>
              <a:ext uri="{FF2B5EF4-FFF2-40B4-BE49-F238E27FC236}">
                <a16:creationId xmlns:a16="http://schemas.microsoft.com/office/drawing/2014/main" id="{B83DE4D8-3565-AA9B-5CB1-94F3014E82DF}"/>
              </a:ext>
            </a:extLst>
          </p:cNvPr>
          <p:cNvPicPr>
            <a:picLocks noChangeAspect="1"/>
          </p:cNvPicPr>
          <p:nvPr/>
        </p:nvPicPr>
        <p:blipFill rotWithShape="1">
          <a:blip r:embed="rId2"/>
          <a:srcRect r="33251"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6" name="Group 15">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Content Placeholder 2">
            <a:extLst>
              <a:ext uri="{FF2B5EF4-FFF2-40B4-BE49-F238E27FC236}">
                <a16:creationId xmlns:a16="http://schemas.microsoft.com/office/drawing/2014/main" id="{1C1B3320-42B2-8D8A-8D67-214F52A68A91}"/>
              </a:ext>
            </a:extLst>
          </p:cNvPr>
          <p:cNvSpPr>
            <a:spLocks noGrp="1"/>
          </p:cNvSpPr>
          <p:nvPr>
            <p:ph idx="1"/>
          </p:nvPr>
        </p:nvSpPr>
        <p:spPr>
          <a:xfrm>
            <a:off x="6234868" y="1820369"/>
            <a:ext cx="5476841" cy="4351338"/>
          </a:xfrm>
        </p:spPr>
        <p:txBody>
          <a:bodyPr>
            <a:normAutofit/>
          </a:bodyPr>
          <a:lstStyle/>
          <a:p>
            <a:pPr marL="0" indent="0">
              <a:buNone/>
            </a:pPr>
            <a:endParaRPr lang="en-GB" sz="1800" dirty="0">
              <a:solidFill>
                <a:schemeClr val="bg1"/>
              </a:solidFill>
            </a:endParaRPr>
          </a:p>
          <a:p>
            <a:r>
              <a:rPr lang="en-GB" sz="1800" dirty="0">
                <a:solidFill>
                  <a:schemeClr val="bg1"/>
                </a:solidFill>
              </a:rPr>
              <a:t>It is used a modified LIBSVM </a:t>
            </a:r>
            <a:r>
              <a:rPr lang="en-GB" sz="1800" dirty="0">
                <a:solidFill>
                  <a:srgbClr val="00B050"/>
                </a:solidFill>
              </a:rPr>
              <a:t>open-source</a:t>
            </a:r>
            <a:r>
              <a:rPr lang="en-GB" sz="1800" dirty="0">
                <a:solidFill>
                  <a:schemeClr val="bg1"/>
                </a:solidFill>
              </a:rPr>
              <a:t> </a:t>
            </a:r>
            <a:r>
              <a:rPr lang="en-GB" sz="1800" dirty="0">
                <a:solidFill>
                  <a:srgbClr val="00B050"/>
                </a:solidFill>
              </a:rPr>
              <a:t>C/C++ code </a:t>
            </a:r>
            <a:r>
              <a:rPr lang="en-GB" sz="1800" dirty="0">
                <a:solidFill>
                  <a:schemeClr val="bg1"/>
                </a:solidFill>
              </a:rPr>
              <a:t>which is widely recognized algorithm for SVM classification as it includes a complex set of functions for training, testing and making predictions. </a:t>
            </a:r>
          </a:p>
          <a:p>
            <a:pPr algn="just"/>
            <a:r>
              <a:rPr lang="en-GB" sz="1800" dirty="0">
                <a:solidFill>
                  <a:schemeClr val="bg1"/>
                </a:solidFill>
              </a:rPr>
              <a:t>Developed in C#, the application serves as the core of our project, utilizing input from the System Monitoring Tool to </a:t>
            </a:r>
            <a:r>
              <a:rPr lang="en-GB" sz="1800" dirty="0">
                <a:solidFill>
                  <a:srgbClr val="00B050"/>
                </a:solidFill>
              </a:rPr>
              <a:t>classify</a:t>
            </a:r>
            <a:r>
              <a:rPr lang="en-GB" sz="1800" dirty="0">
                <a:solidFill>
                  <a:schemeClr val="bg1"/>
                </a:solidFill>
              </a:rPr>
              <a:t> processes as either malware or harmless.</a:t>
            </a:r>
            <a:endParaRPr lang="en-GB" sz="1800" dirty="0"/>
          </a:p>
          <a:p>
            <a:pPr algn="just"/>
            <a:r>
              <a:rPr lang="en-GB" sz="1800" dirty="0">
                <a:solidFill>
                  <a:schemeClr val="bg1"/>
                </a:solidFill>
              </a:rPr>
              <a:t>By running .exe C++, the application performs the training, the testing, predict and data visualization. </a:t>
            </a:r>
          </a:p>
        </p:txBody>
      </p:sp>
      <p:grpSp>
        <p:nvGrpSpPr>
          <p:cNvPr id="2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99548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C82E36-6B2B-0C28-780B-656224B2609F}"/>
              </a:ext>
            </a:extLst>
          </p:cNvPr>
          <p:cNvSpPr>
            <a:spLocks noGrp="1"/>
          </p:cNvSpPr>
          <p:nvPr>
            <p:ph type="title"/>
          </p:nvPr>
        </p:nvSpPr>
        <p:spPr>
          <a:xfrm>
            <a:off x="5956784" y="396117"/>
            <a:ext cx="5217172" cy="1158857"/>
          </a:xfrm>
        </p:spPr>
        <p:txBody>
          <a:bodyPr anchor="b">
            <a:normAutofit/>
          </a:bodyPr>
          <a:lstStyle/>
          <a:p>
            <a:pPr algn="ctr"/>
            <a:r>
              <a:rPr lang="en-GB" sz="3700" b="1" dirty="0">
                <a:solidFill>
                  <a:schemeClr val="bg1"/>
                </a:solidFill>
                <a:latin typeface="+mn-lt"/>
              </a:rPr>
              <a:t>Conclusion &amp; Future Extension</a:t>
            </a:r>
          </a:p>
        </p:txBody>
      </p:sp>
      <p:grpSp>
        <p:nvGrpSpPr>
          <p:cNvPr id="46" name="Graphic 38">
            <a:extLst>
              <a:ext uri="{FF2B5EF4-FFF2-40B4-BE49-F238E27FC236}">
                <a16:creationId xmlns:a16="http://schemas.microsoft.com/office/drawing/2014/main" id="{35C37387-FC74-4DFB-841A-B7688148CD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795582"/>
            <a:ext cx="1910252" cy="709660"/>
            <a:chOff x="2267504" y="2540250"/>
            <a:chExt cx="1990951" cy="739640"/>
          </a:xfrm>
          <a:solidFill>
            <a:schemeClr val="bg1"/>
          </a:solidFill>
        </p:grpSpPr>
        <p:sp>
          <p:nvSpPr>
            <p:cNvPr id="47" name="Freeform: Shape 46">
              <a:extLst>
                <a:ext uri="{FF2B5EF4-FFF2-40B4-BE49-F238E27FC236}">
                  <a16:creationId xmlns:a16="http://schemas.microsoft.com/office/drawing/2014/main" id="{42D8A01F-F541-4FE1-9384-7A5B686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7067F35E-69E0-4628-B498-7058AF51F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50" name="Oval 49">
            <a:extLst>
              <a:ext uri="{FF2B5EF4-FFF2-40B4-BE49-F238E27FC236}">
                <a16:creationId xmlns:a16="http://schemas.microsoft.com/office/drawing/2014/main" id="{D9FE21DE-050D-4E27-A007-AAE4EF84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77EF10EC-D135-4F55-A642-AFA283DD9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CPU with binary numbers and blueprint">
            <a:extLst>
              <a:ext uri="{FF2B5EF4-FFF2-40B4-BE49-F238E27FC236}">
                <a16:creationId xmlns:a16="http://schemas.microsoft.com/office/drawing/2014/main" id="{C8D3A204-6C7E-4CEF-FAAC-FF1FBBDAC3C9}"/>
              </a:ext>
            </a:extLst>
          </p:cNvPr>
          <p:cNvPicPr>
            <a:picLocks noChangeAspect="1"/>
          </p:cNvPicPr>
          <p:nvPr/>
        </p:nvPicPr>
        <p:blipFill rotWithShape="1">
          <a:blip r:embed="rId2"/>
          <a:srcRect l="21392" r="16452" b="-2"/>
          <a:stretch/>
        </p:blipFill>
        <p:spPr>
          <a:xfrm>
            <a:off x="1526293" y="1554974"/>
            <a:ext cx="3555043" cy="3217333"/>
          </a:xfrm>
          <a:prstGeom prst="rect">
            <a:avLst/>
          </a:prstGeom>
        </p:spPr>
      </p:pic>
      <p:grpSp>
        <p:nvGrpSpPr>
          <p:cNvPr id="54" name="Graphic 4">
            <a:extLst>
              <a:ext uri="{FF2B5EF4-FFF2-40B4-BE49-F238E27FC236}">
                <a16:creationId xmlns:a16="http://schemas.microsoft.com/office/drawing/2014/main" id="{8546F01E-28C6-4D97-ACC0-50485CD546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3770" y="4637983"/>
            <a:ext cx="975169" cy="975171"/>
            <a:chOff x="5829300" y="3162300"/>
            <a:chExt cx="532256" cy="532257"/>
          </a:xfrm>
          <a:solidFill>
            <a:schemeClr val="bg1"/>
          </a:solidFill>
        </p:grpSpPr>
        <p:sp>
          <p:nvSpPr>
            <p:cNvPr id="55" name="Freeform: Shape 54">
              <a:extLst>
                <a:ext uri="{FF2B5EF4-FFF2-40B4-BE49-F238E27FC236}">
                  <a16:creationId xmlns:a16="http://schemas.microsoft.com/office/drawing/2014/main" id="{EB0908F7-1F79-4980-843B-7010EE8E8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3653996-A332-4C70-839A-B246E0543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99F15CE8-59C3-4EB5-9C7C-4BAAC5F7D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61B38B2-7390-4304-A200-E656AE0896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A0DCEB4-FD1D-4E15-A000-1A9CB77DA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DCE85A3-7077-4FEE-B140-C20B1A230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4748CC5-5652-4C4F-A5CE-41DA8383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47D79CB-5BE7-49A3-8C81-100690235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F449AC0-C0F3-4D2F-9134-78DDFD1B2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7A8DFB0-41C7-4703-BCC0-902265911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1A0CFB7-B9CE-4B04-92B5-FE295DFE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7344B6F-954A-49BE-B5E9-19A09DC6B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263CDF5-777C-406D-B2B2-0FF351D11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A90D9099-E7B3-655B-FDD9-FAF8199A704C}"/>
              </a:ext>
            </a:extLst>
          </p:cNvPr>
          <p:cNvSpPr>
            <a:spLocks noGrp="1"/>
          </p:cNvSpPr>
          <p:nvPr>
            <p:ph idx="1"/>
          </p:nvPr>
        </p:nvSpPr>
        <p:spPr>
          <a:xfrm>
            <a:off x="5956783" y="1747592"/>
            <a:ext cx="5217173" cy="4351338"/>
          </a:xfrm>
        </p:spPr>
        <p:txBody>
          <a:bodyPr>
            <a:normAutofit fontScale="92500" lnSpcReduction="10000"/>
          </a:bodyPr>
          <a:lstStyle/>
          <a:p>
            <a:pPr marL="0" indent="0" algn="just">
              <a:spcBef>
                <a:spcPts val="600"/>
              </a:spcBef>
              <a:buNone/>
            </a:pPr>
            <a:r>
              <a:rPr lang="en-GB" sz="1600" dirty="0">
                <a:solidFill>
                  <a:schemeClr val="bg1"/>
                </a:solidFill>
              </a:rPr>
              <a:t>This thesis presented an approach to malware detection using five specific features (Running Hour, Duration of Execution, Volume of Data, Resources Usage, IP Address) and the Support Vector Machine (SVM) algorithm. The proposed system showed promising results, effectively classifying harmless and malicious processes.</a:t>
            </a:r>
          </a:p>
          <a:p>
            <a:pPr marL="0" indent="0" algn="just">
              <a:spcBef>
                <a:spcPts val="600"/>
              </a:spcBef>
              <a:buNone/>
            </a:pPr>
            <a:r>
              <a:rPr lang="en-GB" sz="1600" dirty="0">
                <a:solidFill>
                  <a:schemeClr val="bg1"/>
                </a:solidFill>
              </a:rPr>
              <a:t>However, our model was trained and tested on a dataset specific to a single machine. For future work:</a:t>
            </a:r>
          </a:p>
          <a:p>
            <a:pPr algn="just">
              <a:spcBef>
                <a:spcPts val="600"/>
              </a:spcBef>
            </a:pPr>
            <a:r>
              <a:rPr lang="en-GB" sz="1600" b="1" dirty="0">
                <a:solidFill>
                  <a:srgbClr val="FFC000"/>
                </a:solidFill>
              </a:rPr>
              <a:t>Generalization:</a:t>
            </a:r>
            <a:r>
              <a:rPr lang="en-GB" sz="1600" dirty="0">
                <a:solidFill>
                  <a:srgbClr val="FFC000"/>
                </a:solidFill>
              </a:rPr>
              <a:t> </a:t>
            </a:r>
            <a:r>
              <a:rPr lang="en-GB" sz="1600" dirty="0">
                <a:solidFill>
                  <a:schemeClr val="bg1"/>
                </a:solidFill>
              </a:rPr>
              <a:t>The model needs to be trained on a broader range of datasets from various machines, making it more general and robust to diverse malware types and environments.</a:t>
            </a:r>
          </a:p>
          <a:p>
            <a:pPr algn="just">
              <a:spcBef>
                <a:spcPts val="600"/>
              </a:spcBef>
            </a:pPr>
            <a:r>
              <a:rPr lang="en-GB" sz="1600" b="1" dirty="0">
                <a:solidFill>
                  <a:srgbClr val="FFC000"/>
                </a:solidFill>
              </a:rPr>
              <a:t>Integration:</a:t>
            </a:r>
            <a:r>
              <a:rPr lang="en-GB" sz="1600" dirty="0">
                <a:solidFill>
                  <a:srgbClr val="FFC000"/>
                </a:solidFill>
              </a:rPr>
              <a:t> </a:t>
            </a:r>
            <a:r>
              <a:rPr lang="en-GB" sz="1600" dirty="0">
                <a:solidFill>
                  <a:schemeClr val="bg1"/>
                </a:solidFill>
              </a:rPr>
              <a:t>The model could be integrated into an antivirus solution or a cybersecurity framework, providing real-time malware detection.</a:t>
            </a:r>
          </a:p>
          <a:p>
            <a:pPr algn="just">
              <a:spcBef>
                <a:spcPts val="600"/>
              </a:spcBef>
            </a:pPr>
            <a:r>
              <a:rPr lang="en-GB" sz="1600" b="1" dirty="0">
                <a:solidFill>
                  <a:srgbClr val="FFC000"/>
                </a:solidFill>
              </a:rPr>
              <a:t>Continuous Learning:</a:t>
            </a:r>
            <a:r>
              <a:rPr lang="en-GB" sz="1600" dirty="0">
                <a:solidFill>
                  <a:srgbClr val="FFC000"/>
                </a:solidFill>
              </a:rPr>
              <a:t> </a:t>
            </a:r>
            <a:r>
              <a:rPr lang="en-GB" sz="1600" dirty="0">
                <a:solidFill>
                  <a:schemeClr val="bg1"/>
                </a:solidFill>
              </a:rPr>
              <a:t>The model can be continuously updated as new malware types emerge, ensuring its effectiveness over time.</a:t>
            </a:r>
          </a:p>
          <a:p>
            <a:pPr marL="0" indent="0" algn="just">
              <a:spcBef>
                <a:spcPts val="600"/>
              </a:spcBef>
              <a:buNone/>
            </a:pPr>
            <a:r>
              <a:rPr lang="en-GB" sz="1600" dirty="0">
                <a:solidFill>
                  <a:schemeClr val="bg1"/>
                </a:solidFill>
              </a:rPr>
              <a:t>The ultimate goal is to contribute to safer computing environments, protecting users from the ever-growing threat of malware.</a:t>
            </a:r>
          </a:p>
        </p:txBody>
      </p:sp>
    </p:spTree>
    <p:extLst>
      <p:ext uri="{BB962C8B-B14F-4D97-AF65-F5344CB8AC3E}">
        <p14:creationId xmlns:p14="http://schemas.microsoft.com/office/powerpoint/2010/main" val="3554647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2783</TotalTime>
  <Words>913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Malware Detection using Machine Learning Algorithms</vt:lpstr>
      <vt:lpstr>PowerPoint Presentation</vt:lpstr>
      <vt:lpstr>Objective and Key Features</vt:lpstr>
      <vt:lpstr>Approach: SVM Logic, Training, Testing &amp; Prediction</vt:lpstr>
      <vt:lpstr>PowerPoint Presentation</vt:lpstr>
      <vt:lpstr>Experimental Study  System Monitoring Tool and Data Acquisition</vt:lpstr>
      <vt:lpstr>Experimental Study  Capture Simulation: Deploying a Test Ransomware</vt:lpstr>
      <vt:lpstr>Experimental Study Malware Detection: SVM Application</vt:lpstr>
      <vt:lpstr>Conclusion &amp; Future Extension</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using machine learning algorithms</dc:title>
  <dc:creator>sandulescu d v razvanalexandru</dc:creator>
  <cp:lastModifiedBy>sandulescu d v razvanalexandru</cp:lastModifiedBy>
  <cp:revision>22</cp:revision>
  <dcterms:created xsi:type="dcterms:W3CDTF">2023-05-14T09:11:15Z</dcterms:created>
  <dcterms:modified xsi:type="dcterms:W3CDTF">2023-07-06T19:08:01Z</dcterms:modified>
</cp:coreProperties>
</file>