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6" r:id="rId1"/>
  </p:sldMasterIdLst>
  <p:notesMasterIdLst>
    <p:notesMasterId r:id="rId13"/>
  </p:notesMasterIdLst>
  <p:sldIdLst>
    <p:sldId id="267" r:id="rId2"/>
    <p:sldId id="258" r:id="rId3"/>
    <p:sldId id="259" r:id="rId4"/>
    <p:sldId id="260" r:id="rId5"/>
    <p:sldId id="261" r:id="rId6"/>
    <p:sldId id="268" r:id="rId7"/>
    <p:sldId id="269" r:id="rId8"/>
    <p:sldId id="270" r:id="rId9"/>
    <p:sldId id="264" r:id="rId10"/>
    <p:sldId id="271" r:id="rId11"/>
    <p:sldId id="272" r:id="rId12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580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62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62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31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1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3770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920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735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339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35507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4425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21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447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8160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32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16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916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32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0">
            <a:extLst>
              <a:ext uri="{FF2B5EF4-FFF2-40B4-BE49-F238E27FC236}">
                <a16:creationId xmlns:a16="http://schemas.microsoft.com/office/drawing/2014/main" id="{07F8BDF0-C911-EAD7-5023-3F31BE11CC39}"/>
              </a:ext>
            </a:extLst>
          </p:cNvPr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B40A6B21-9211-00C0-7164-AEEB72515E29}"/>
              </a:ext>
            </a:extLst>
          </p:cNvPr>
          <p:cNvSpPr/>
          <p:nvPr/>
        </p:nvSpPr>
        <p:spPr>
          <a:xfrm>
            <a:off x="-8719" y="1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" name="Picture 1" descr="A screen shot of a phone&#10;&#10;Description automatically generated with medium confidence">
            <a:extLst>
              <a:ext uri="{FF2B5EF4-FFF2-40B4-BE49-F238E27FC236}">
                <a16:creationId xmlns:a16="http://schemas.microsoft.com/office/drawing/2014/main" id="{66806556-C548-166B-4530-517C1E14C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75" r="582"/>
          <a:stretch/>
        </p:blipFill>
        <p:spPr>
          <a:xfrm>
            <a:off x="-8719" y="10"/>
            <a:ext cx="4283539" cy="82295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 2">
            <a:extLst>
              <a:ext uri="{FF2B5EF4-FFF2-40B4-BE49-F238E27FC236}">
                <a16:creationId xmlns:a16="http://schemas.microsoft.com/office/drawing/2014/main" id="{1DB16782-31EA-4E9B-9078-A211F18AA3FA}"/>
              </a:ext>
            </a:extLst>
          </p:cNvPr>
          <p:cNvSpPr/>
          <p:nvPr/>
        </p:nvSpPr>
        <p:spPr>
          <a:xfrm>
            <a:off x="6066582" y="-791798"/>
            <a:ext cx="6763335" cy="29479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3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Fraunces"/>
                <a:ea typeface="+mj-ea"/>
                <a:cs typeface="+mj-cs"/>
              </a:rPr>
              <a:t>Tree_App</a:t>
            </a:r>
            <a:r>
              <a:rPr lang="en-US" sz="53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unces"/>
                <a:ea typeface="+mj-ea"/>
                <a:cs typeface="+mj-cs"/>
              </a:rPr>
              <a:t> Database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33F2A9-9201-917A-FC0F-F4C7C67E6504}"/>
              </a:ext>
            </a:extLst>
          </p:cNvPr>
          <p:cNvSpPr txBox="1"/>
          <p:nvPr/>
        </p:nvSpPr>
        <p:spPr>
          <a:xfrm>
            <a:off x="5458588" y="2806430"/>
            <a:ext cx="7979325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Fraunces"/>
              </a:rPr>
              <a:t>TreeApp</a:t>
            </a:r>
            <a:r>
              <a:rPr lang="en-US" sz="2000" dirty="0">
                <a:latin typeface="Fraunces"/>
              </a:rPr>
              <a:t> is a not-for-profit social startup that wants to accelerate reforestation by using technology.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Fraunces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Fraunces"/>
              </a:rPr>
              <a:t>They are developing an app, where anyone can register and upload pictures of the trees they have planted, with other information such as description, date, geo location etc.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Fraunces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Fraunces"/>
              </a:rPr>
              <a:t>Additionally, the users will get points based on the number of trees they plant and a number of years they look after them, and Badges (displayed on their profile) based on their achievements.</a:t>
            </a:r>
          </a:p>
        </p:txBody>
      </p:sp>
    </p:spTree>
    <p:extLst>
      <p:ext uri="{BB962C8B-B14F-4D97-AF65-F5344CB8AC3E}">
        <p14:creationId xmlns:p14="http://schemas.microsoft.com/office/powerpoint/2010/main" val="107691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14099" y="244820"/>
            <a:ext cx="922782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Python: Functionality to generate 2 reports</a:t>
            </a:r>
            <a:endParaRPr lang="en-US" sz="4374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9B94D9-AC74-FF18-9A9E-79D4BFAA9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45" y="1830059"/>
            <a:ext cx="3869955" cy="3090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6BF300-DE9F-CBA7-702B-DE4B318D5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645" y="5573259"/>
            <a:ext cx="12703641" cy="23395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426230-CD90-9949-DDC3-B5557B6DB950}"/>
              </a:ext>
            </a:extLst>
          </p:cNvPr>
          <p:cNvSpPr txBox="1"/>
          <p:nvPr/>
        </p:nvSpPr>
        <p:spPr>
          <a:xfrm>
            <a:off x="902414" y="1178605"/>
            <a:ext cx="548401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Fraunces"/>
              </a:rPr>
              <a:t>Report 01: Details of Planted Trees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7EEAE-5126-D1DC-1544-032FC8C973B1}"/>
              </a:ext>
            </a:extLst>
          </p:cNvPr>
          <p:cNvSpPr txBox="1"/>
          <p:nvPr/>
        </p:nvSpPr>
        <p:spPr>
          <a:xfrm>
            <a:off x="1057645" y="4945650"/>
            <a:ext cx="548401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Fraunces"/>
              </a:rPr>
              <a:t>Report 02: Users &amp; Points</a:t>
            </a:r>
          </a:p>
        </p:txBody>
      </p:sp>
    </p:spTree>
    <p:extLst>
      <p:ext uri="{BB962C8B-B14F-4D97-AF65-F5344CB8AC3E}">
        <p14:creationId xmlns:p14="http://schemas.microsoft.com/office/powerpoint/2010/main" val="236895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0">
            <a:extLst>
              <a:ext uri="{FF2B5EF4-FFF2-40B4-BE49-F238E27FC236}">
                <a16:creationId xmlns:a16="http://schemas.microsoft.com/office/drawing/2014/main" id="{07F8BDF0-C911-EAD7-5023-3F31BE11CC39}"/>
              </a:ext>
            </a:extLst>
          </p:cNvPr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A8AFCC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B40A6B21-9211-00C0-7164-AEEB72515E29}"/>
              </a:ext>
            </a:extLst>
          </p:cNvPr>
          <p:cNvSpPr/>
          <p:nvPr/>
        </p:nvSpPr>
        <p:spPr>
          <a:xfrm>
            <a:off x="-8719" y="1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</p:sp>
      <p:pic>
        <p:nvPicPr>
          <p:cNvPr id="2" name="Picture 1" descr="A screen shot of a phone&#10;&#10;Description automatically generated with medium confidence">
            <a:extLst>
              <a:ext uri="{FF2B5EF4-FFF2-40B4-BE49-F238E27FC236}">
                <a16:creationId xmlns:a16="http://schemas.microsoft.com/office/drawing/2014/main" id="{66806556-C548-166B-4530-517C1E14C5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75" r="582"/>
          <a:stretch/>
        </p:blipFill>
        <p:spPr>
          <a:xfrm>
            <a:off x="-8719" y="10"/>
            <a:ext cx="4283539" cy="82295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 2">
            <a:extLst>
              <a:ext uri="{FF2B5EF4-FFF2-40B4-BE49-F238E27FC236}">
                <a16:creationId xmlns:a16="http://schemas.microsoft.com/office/drawing/2014/main" id="{1DB16782-31EA-4E9B-9078-A211F18AA3FA}"/>
              </a:ext>
            </a:extLst>
          </p:cNvPr>
          <p:cNvSpPr/>
          <p:nvPr/>
        </p:nvSpPr>
        <p:spPr>
          <a:xfrm>
            <a:off x="8373821" y="3533369"/>
            <a:ext cx="2148858" cy="11628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unces"/>
                <a:ea typeface="+mj-ea"/>
                <a:cs typeface="+mj-cs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97950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50800"/>
            <a:ext cx="14630400" cy="8229600"/>
          </a:xfrm>
          <a:prstGeom prst="rect">
            <a:avLst/>
          </a:prstGeom>
          <a:solidFill>
            <a:srgbClr val="080E26"/>
          </a:solidFill>
          <a:ln w="1270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99" y="466912"/>
            <a:ext cx="63017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3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ER Diagram of tree_app</a:t>
            </a:r>
            <a:endParaRPr lang="en-US" sz="53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16F3EC-D405-F9D5-8BE1-045514B5E344}"/>
              </a:ext>
            </a:extLst>
          </p:cNvPr>
          <p:cNvSpPr/>
          <p:nvPr/>
        </p:nvSpPr>
        <p:spPr>
          <a:xfrm>
            <a:off x="833199" y="1858327"/>
            <a:ext cx="6837601" cy="563615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5" name="Picture 14" descr="A black background with white rectangles&#10;&#10;Description automatically generated with low confidence">
            <a:extLst>
              <a:ext uri="{FF2B5EF4-FFF2-40B4-BE49-F238E27FC236}">
                <a16:creationId xmlns:a16="http://schemas.microsoft.com/office/drawing/2014/main" id="{1AE9708A-0A75-E772-7E8B-922738D8F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80" y="2012917"/>
            <a:ext cx="6352620" cy="532697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CD9520-4ED1-B6BB-B48E-0870CC2B300F}"/>
              </a:ext>
            </a:extLst>
          </p:cNvPr>
          <p:cNvSpPr txBox="1"/>
          <p:nvPr/>
        </p:nvSpPr>
        <p:spPr>
          <a:xfrm>
            <a:off x="8313181" y="1851813"/>
            <a:ext cx="5484019" cy="2352952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Fraunces"/>
              </a:rPr>
              <a:t>4 entities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Fraunces"/>
              </a:rPr>
              <a:t>User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Fraunces"/>
              </a:rPr>
              <a:t>Planted Tree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Fraunces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Fraunces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Fraunces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Fraunces"/>
              </a:rPr>
              <a:t>Points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Fraunces"/>
              </a:rPr>
              <a:t>Badges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Fraunces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Fraunce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47B186-5E73-EA1C-619C-E4DA40EEB915}"/>
              </a:ext>
            </a:extLst>
          </p:cNvPr>
          <p:cNvSpPr txBox="1"/>
          <p:nvPr/>
        </p:nvSpPr>
        <p:spPr>
          <a:xfrm>
            <a:off x="8313182" y="4218195"/>
            <a:ext cx="5484019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Fraunces"/>
              </a:rPr>
              <a:t>Assumptions: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Fraunces"/>
              </a:rPr>
              <a:t>A user can plant multiple trees, but each tree has only one user.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Fraunces"/>
              </a:rPr>
              <a:t>A user can earn multiple points, but each point is related to only one user.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Fraunces"/>
              </a:rPr>
              <a:t>A user can earn multiple badges, but each badge is associated with only one user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-30256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C64E0C04-CBE3-4922-2DF5-1A11AC7501A3}"/>
              </a:ext>
            </a:extLst>
          </p:cNvPr>
          <p:cNvSpPr/>
          <p:nvPr/>
        </p:nvSpPr>
        <p:spPr>
          <a:xfrm>
            <a:off x="817695" y="466912"/>
            <a:ext cx="63017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3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Schema Diagram of tree_app</a:t>
            </a:r>
            <a:endParaRPr lang="en-US" sz="53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39B376D-1FED-93ED-AAC5-16BF1E48C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95" y="2139766"/>
            <a:ext cx="7064110" cy="4924866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14FB277-9970-63C9-0987-C087619EE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400" y="2139766"/>
            <a:ext cx="5532305" cy="4925494"/>
          </a:xfrm>
          <a:prstGeom prst="rect">
            <a:avLst/>
          </a:prstGeom>
          <a:ln w="12700">
            <a:solidFill>
              <a:srgbClr val="0070C0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F9F5648E-70DD-3015-D248-BA7051A27EBF}"/>
              </a:ext>
            </a:extLst>
          </p:cNvPr>
          <p:cNvSpPr/>
          <p:nvPr/>
        </p:nvSpPr>
        <p:spPr>
          <a:xfrm>
            <a:off x="817695" y="466912"/>
            <a:ext cx="63017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3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SQL database structure of tree_app</a:t>
            </a:r>
            <a:endParaRPr lang="en-US" sz="53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8736D82-D3F4-DEAD-07C9-FF16C9D29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35" y="4136663"/>
            <a:ext cx="13381130" cy="33040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F9B10E3-1087-6F6B-B8F1-7ABEA6FF6BE9}"/>
              </a:ext>
            </a:extLst>
          </p:cNvPr>
          <p:cNvSpPr txBox="1"/>
          <p:nvPr/>
        </p:nvSpPr>
        <p:spPr>
          <a:xfrm>
            <a:off x="817695" y="1808739"/>
            <a:ext cx="10597118" cy="2352952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Fraunces"/>
              </a:rPr>
              <a:t>4 tables for 4 entities as: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Fraunces"/>
              </a:rPr>
              <a:t>users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latin typeface="Fraunces"/>
              </a:rPr>
              <a:t>planted_trees</a:t>
            </a:r>
            <a:endParaRPr lang="en-US" sz="2000" dirty="0">
              <a:latin typeface="Fraunces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Fraunces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Fraunces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Fraunces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Fraunces"/>
              </a:rPr>
              <a:t>points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latin typeface="Fraunces"/>
              </a:rPr>
              <a:t>badges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EF9D3370-4BB1-67A7-1FD9-4E60ED7A61E8}"/>
              </a:ext>
            </a:extLst>
          </p:cNvPr>
          <p:cNvSpPr/>
          <p:nvPr/>
        </p:nvSpPr>
        <p:spPr>
          <a:xfrm>
            <a:off x="411295" y="288959"/>
            <a:ext cx="63017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3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users table</a:t>
            </a:r>
            <a:endParaRPr lang="en-US" sz="53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9C974A2-F9C0-2589-E53F-31BE0EA2E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70" y="4850058"/>
            <a:ext cx="13422260" cy="291263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316A585-4203-45D9-E5E0-E3797EA72851}"/>
              </a:ext>
            </a:extLst>
          </p:cNvPr>
          <p:cNvSpPr txBox="1"/>
          <p:nvPr/>
        </p:nvSpPr>
        <p:spPr>
          <a:xfrm>
            <a:off x="1597290" y="2028628"/>
            <a:ext cx="427011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CREATE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TABLE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users ( </a:t>
            </a:r>
          </a:p>
          <a:p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user_id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VARCHAR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255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PRIMARY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KEY,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email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VARCHAR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255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),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password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VARCHAR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255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), </a:t>
            </a:r>
          </a:p>
          <a:p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first_name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VARCHAR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255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), </a:t>
            </a:r>
          </a:p>
          <a:p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last_name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VARCHAR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255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), </a:t>
            </a:r>
          </a:p>
          <a:p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date_of_birth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DATE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);</a:t>
            </a: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1B8AB1-886B-0974-BBE1-E5DD3C9A0948}"/>
              </a:ext>
            </a:extLst>
          </p:cNvPr>
          <p:cNvSpPr txBox="1"/>
          <p:nvPr/>
        </p:nvSpPr>
        <p:spPr>
          <a:xfrm>
            <a:off x="801820" y="1361633"/>
            <a:ext cx="7321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Fraunces"/>
              </a:rPr>
              <a:t>SQL query to create users table: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F5EA8-187A-2E63-54C3-02F72F849583}"/>
              </a:ext>
            </a:extLst>
          </p:cNvPr>
          <p:cNvSpPr txBox="1"/>
          <p:nvPr/>
        </p:nvSpPr>
        <p:spPr>
          <a:xfrm>
            <a:off x="7464690" y="2028628"/>
            <a:ext cx="65616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INSERT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INTO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users (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user_id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email, password,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first_name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last_name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date_of_birth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profile_photo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VALUES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endParaRPr lang="en-US" sz="20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dirty="0">
                <a:solidFill>
                  <a:srgbClr val="00A67D"/>
                </a:solidFill>
                <a:latin typeface="Söhne Mono"/>
              </a:rPr>
              <a:t>U001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‘Sanduni@gmail.com'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‘sanduni123'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‘Sanduni'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‘Silva'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‘2000-06-18’</a:t>
            </a:r>
            <a:r>
              <a:rPr lang="en-US" sz="2000" dirty="0">
                <a:solidFill>
                  <a:srgbClr val="FFFFFF"/>
                </a:solidFill>
                <a:latin typeface="Söhne Mono"/>
              </a:rPr>
              <a:t>),</a:t>
            </a:r>
            <a:endParaRPr lang="en-US" sz="2000" b="0" i="0" dirty="0">
              <a:solidFill>
                <a:srgbClr val="FFFFFF"/>
              </a:solidFill>
              <a:effectLst/>
              <a:latin typeface="Söhne Mono"/>
            </a:endParaRPr>
          </a:p>
          <a:p>
            <a:endParaRPr lang="en-US" sz="20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U002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‘buddhileka@gmail.com'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‘buddhileka123'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‘</a:t>
            </a:r>
            <a:r>
              <a:rPr lang="en-US" sz="2000" b="0" i="0" dirty="0" err="1">
                <a:solidFill>
                  <a:srgbClr val="00A67D"/>
                </a:solidFill>
                <a:effectLst/>
                <a:latin typeface="Söhne Mono"/>
              </a:rPr>
              <a:t>Buddhileka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‘</a:t>
            </a:r>
            <a:r>
              <a:rPr lang="en-US" sz="2000" b="0" i="0" dirty="0" err="1">
                <a:solidFill>
                  <a:srgbClr val="00A67D"/>
                </a:solidFill>
                <a:effectLst/>
                <a:latin typeface="Söhne Mono"/>
              </a:rPr>
              <a:t>Gunarathna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‘2000-07-22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);</a:t>
            </a:r>
          </a:p>
          <a:p>
            <a:br>
              <a:rPr lang="en-US" sz="2000" dirty="0"/>
            </a:br>
            <a:endParaRPr 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6FA21A-4F23-13A2-35E7-023DCFE1B45C}"/>
              </a:ext>
            </a:extLst>
          </p:cNvPr>
          <p:cNvSpPr txBox="1"/>
          <p:nvPr/>
        </p:nvSpPr>
        <p:spPr>
          <a:xfrm>
            <a:off x="6507030" y="1361633"/>
            <a:ext cx="7321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Fraunces"/>
              </a:rPr>
              <a:t>Sample SQL query to insert values to users table: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EF9D3370-4BB1-67A7-1FD9-4E60ED7A61E8}"/>
              </a:ext>
            </a:extLst>
          </p:cNvPr>
          <p:cNvSpPr/>
          <p:nvPr/>
        </p:nvSpPr>
        <p:spPr>
          <a:xfrm>
            <a:off x="411295" y="288959"/>
            <a:ext cx="63017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3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planted_trees table</a:t>
            </a:r>
            <a:endParaRPr lang="en-US" sz="53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16A585-4203-45D9-E5E0-E3797EA72851}"/>
              </a:ext>
            </a:extLst>
          </p:cNvPr>
          <p:cNvSpPr txBox="1"/>
          <p:nvPr/>
        </p:nvSpPr>
        <p:spPr>
          <a:xfrm>
            <a:off x="1597290" y="1969138"/>
            <a:ext cx="42701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CREATE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TABLE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planted_trees ( </a:t>
            </a:r>
          </a:p>
          <a:p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tree_id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VARCHAR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255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PRIMARY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KEY, </a:t>
            </a:r>
          </a:p>
          <a:p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tree_type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VARCHAR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255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),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description TEXT, </a:t>
            </a:r>
          </a:p>
          <a:p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date_planted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DATE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geo_location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VARCHAR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255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),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photos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VARCHAR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255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),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date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 err="1">
                <a:solidFill>
                  <a:srgbClr val="DF3079"/>
                </a:solidFill>
                <a:effectLst/>
                <a:latin typeface="Söhne Mono"/>
              </a:rPr>
              <a:t>DATE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user_id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VARCHAR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255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FOREIGN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KEY (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user_id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REFERENCES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users(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user_id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 );</a:t>
            </a: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1B8AB1-886B-0974-BBE1-E5DD3C9A0948}"/>
              </a:ext>
            </a:extLst>
          </p:cNvPr>
          <p:cNvSpPr txBox="1"/>
          <p:nvPr/>
        </p:nvSpPr>
        <p:spPr>
          <a:xfrm>
            <a:off x="614495" y="1386235"/>
            <a:ext cx="7321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Fraunces"/>
              </a:rPr>
              <a:t>SQL query to create planted_trees table: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F5EA8-187A-2E63-54C3-02F72F849583}"/>
              </a:ext>
            </a:extLst>
          </p:cNvPr>
          <p:cNvSpPr txBox="1"/>
          <p:nvPr/>
        </p:nvSpPr>
        <p:spPr>
          <a:xfrm>
            <a:off x="7464690" y="1988607"/>
            <a:ext cx="656164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INSERT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INTO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planted_trees (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tree_id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tree_type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description,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date_planted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geo_location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photos, </a:t>
            </a:r>
            <a:r>
              <a:rPr lang="en-US" sz="2000" b="0" i="0" dirty="0">
                <a:effectLst/>
                <a:latin typeface="Söhne Mono"/>
              </a:rPr>
              <a:t>date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user_id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VALUES</a:t>
            </a:r>
          </a:p>
          <a:p>
            <a:endParaRPr lang="en-US" sz="20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Tree001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'Oak'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'A beautiful oak tree planted in the backyard.'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'2021-03-15'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'42.1234,-71.5678'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'photo1.jpg'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'2021-03-15’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U001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), </a:t>
            </a:r>
          </a:p>
          <a:p>
            <a:endParaRPr lang="en-US" sz="20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Tree002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'Maple'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'A maple tree planted in the park.'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'2022-06-10'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'39.9876,-75.4321'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'photo2.jpg'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'2022-06-10’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U002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); 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6FA21A-4F23-13A2-35E7-023DCFE1B45C}"/>
              </a:ext>
            </a:extLst>
          </p:cNvPr>
          <p:cNvSpPr txBox="1"/>
          <p:nvPr/>
        </p:nvSpPr>
        <p:spPr>
          <a:xfrm>
            <a:off x="6535870" y="1386235"/>
            <a:ext cx="7321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Fraunces"/>
              </a:rPr>
              <a:t>Sample SQL query to insert values to planted_trees table: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950E2-B46F-9870-B8B8-DF57B9388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33" y="5214308"/>
            <a:ext cx="13064134" cy="25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6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EF9D3370-4BB1-67A7-1FD9-4E60ED7A61E8}"/>
              </a:ext>
            </a:extLst>
          </p:cNvPr>
          <p:cNvSpPr/>
          <p:nvPr/>
        </p:nvSpPr>
        <p:spPr>
          <a:xfrm>
            <a:off x="411295" y="288959"/>
            <a:ext cx="63017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3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points table</a:t>
            </a:r>
            <a:endParaRPr lang="en-US" sz="53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16A585-4203-45D9-E5E0-E3797EA72851}"/>
              </a:ext>
            </a:extLst>
          </p:cNvPr>
          <p:cNvSpPr txBox="1"/>
          <p:nvPr/>
        </p:nvSpPr>
        <p:spPr>
          <a:xfrm>
            <a:off x="1597290" y="1927219"/>
            <a:ext cx="42701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CREATE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TABLE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points ( </a:t>
            </a:r>
          </a:p>
          <a:p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points_id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VARCHAR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255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PRIMARY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KEY, </a:t>
            </a:r>
          </a:p>
          <a:p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tree_count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years_looked_after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points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INT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</a:p>
          <a:p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user_id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VARCHAR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255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FOREIGN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KEY (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user_id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REFERENCES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users(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user_id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 );</a:t>
            </a: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1B8AB1-886B-0974-BBE1-E5DD3C9A0948}"/>
              </a:ext>
            </a:extLst>
          </p:cNvPr>
          <p:cNvSpPr txBox="1"/>
          <p:nvPr/>
        </p:nvSpPr>
        <p:spPr>
          <a:xfrm>
            <a:off x="614495" y="1333865"/>
            <a:ext cx="7321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Fraunces"/>
              </a:rPr>
              <a:t>SQL query to create points table: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F5EA8-187A-2E63-54C3-02F72F849583}"/>
              </a:ext>
            </a:extLst>
          </p:cNvPr>
          <p:cNvSpPr txBox="1"/>
          <p:nvPr/>
        </p:nvSpPr>
        <p:spPr>
          <a:xfrm>
            <a:off x="7464690" y="1967711"/>
            <a:ext cx="65616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INSERT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INTO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points (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points_id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tree_count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years_looked_after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points,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user_id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VALUES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</a:p>
          <a:p>
            <a:endParaRPr lang="en-US" sz="2000" b="0" i="0" dirty="0">
              <a:solidFill>
                <a:srgbClr val="FFFFFF"/>
              </a:solidFill>
              <a:effectLst/>
              <a:latin typeface="Söhne Mono"/>
            </a:endParaRP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effectLst/>
                <a:latin typeface="Söhne Mono"/>
              </a:rPr>
              <a:t>P001, 2, 3, 10, U001), </a:t>
            </a:r>
          </a:p>
          <a:p>
            <a:r>
              <a:rPr lang="en-US" sz="2000" b="0" i="0" dirty="0">
                <a:effectLst/>
                <a:latin typeface="Söhne Mono"/>
              </a:rPr>
              <a:t>(P002, 2, 5, 14, U002), </a:t>
            </a:r>
          </a:p>
          <a:p>
            <a:r>
              <a:rPr lang="en-US" sz="2000" b="0" i="0" dirty="0">
                <a:effectLst/>
                <a:latin typeface="Söhne Mono"/>
              </a:rPr>
              <a:t>(P003, 1, 1, 4, U003)</a:t>
            </a:r>
          </a:p>
          <a:p>
            <a:r>
              <a:rPr lang="en-US" sz="2000" b="0" i="0" dirty="0">
                <a:effectLst/>
                <a:latin typeface="Söhne Mono"/>
              </a:rPr>
              <a:t>(P004, 1, 8, 18, U004</a:t>
            </a:r>
            <a:r>
              <a:rPr lang="en-US" sz="2000" dirty="0">
                <a:latin typeface="Söhne Mono"/>
              </a:rPr>
              <a:t>)</a:t>
            </a:r>
            <a:r>
              <a:rPr lang="en-US" sz="2000" b="0" i="0" dirty="0">
                <a:effectLst/>
                <a:latin typeface="Söhne Mono"/>
              </a:rPr>
              <a:t>;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6FA21A-4F23-13A2-35E7-023DCFE1B45C}"/>
              </a:ext>
            </a:extLst>
          </p:cNvPr>
          <p:cNvSpPr txBox="1"/>
          <p:nvPr/>
        </p:nvSpPr>
        <p:spPr>
          <a:xfrm>
            <a:off x="6507030" y="1337426"/>
            <a:ext cx="7321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Fraunces"/>
              </a:rPr>
              <a:t>Sample SQL query to insert values to points table: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B75361-9BC9-BA8B-AD4D-885DC23D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830" y="4781718"/>
            <a:ext cx="11310739" cy="29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32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EF9D3370-4BB1-67A7-1FD9-4E60ED7A61E8}"/>
              </a:ext>
            </a:extLst>
          </p:cNvPr>
          <p:cNvSpPr/>
          <p:nvPr/>
        </p:nvSpPr>
        <p:spPr>
          <a:xfrm>
            <a:off x="411295" y="288959"/>
            <a:ext cx="630174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5300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badges table</a:t>
            </a:r>
            <a:endParaRPr lang="en-US" sz="53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16A585-4203-45D9-E5E0-E3797EA72851}"/>
              </a:ext>
            </a:extLst>
          </p:cNvPr>
          <p:cNvSpPr txBox="1"/>
          <p:nvPr/>
        </p:nvSpPr>
        <p:spPr>
          <a:xfrm>
            <a:off x="1597290" y="2041054"/>
            <a:ext cx="427011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CREATE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TABLE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badges ( </a:t>
            </a:r>
          </a:p>
          <a:p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badges_id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VARCHAR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255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PRIMARY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KEY,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badge_name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VARCHAR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DF3079"/>
                </a:solidFill>
                <a:effectLst/>
                <a:latin typeface="Söhne Mono"/>
              </a:rPr>
              <a:t>255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), description TEXT, </a:t>
            </a:r>
          </a:p>
          <a:p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user_id</a:t>
            </a:r>
            <a:r>
              <a:rPr lang="en-US" sz="2000" b="0" i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>
                <a:solidFill>
                  <a:srgbClr val="DF3079"/>
                </a:solidFill>
                <a:effectLst/>
                <a:latin typeface="Söhne Mono"/>
              </a:rPr>
              <a:t>VARCHAR</a:t>
            </a:r>
            <a:r>
              <a:rPr lang="en-US" sz="2000" b="0" i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>
                <a:solidFill>
                  <a:srgbClr val="DF3079"/>
                </a:solidFill>
                <a:effectLst/>
                <a:latin typeface="Söhne Mono"/>
              </a:rPr>
              <a:t>255</a:t>
            </a:r>
            <a:r>
              <a:rPr lang="en-US" sz="2000" b="0" i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FOREIGN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KEY (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user_id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REFERENCES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users(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user_id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 );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1B8AB1-886B-0974-BBE1-E5DD3C9A0948}"/>
              </a:ext>
            </a:extLst>
          </p:cNvPr>
          <p:cNvSpPr txBox="1"/>
          <p:nvPr/>
        </p:nvSpPr>
        <p:spPr>
          <a:xfrm>
            <a:off x="614495" y="1397875"/>
            <a:ext cx="7321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Fraunces"/>
              </a:rPr>
              <a:t>SQL query to create badges table: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8F5EA8-187A-2E63-54C3-02F72F849583}"/>
              </a:ext>
            </a:extLst>
          </p:cNvPr>
          <p:cNvSpPr txBox="1"/>
          <p:nvPr/>
        </p:nvSpPr>
        <p:spPr>
          <a:xfrm>
            <a:off x="7578989" y="2041054"/>
            <a:ext cx="66597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INSERT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INTO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 badges (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badges_id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badge_name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description, </a:t>
            </a:r>
            <a:r>
              <a:rPr lang="en-US" sz="2000" b="0" i="0" dirty="0" err="1">
                <a:solidFill>
                  <a:srgbClr val="FFFFFF"/>
                </a:solidFill>
                <a:effectLst/>
                <a:latin typeface="Söhne Mono"/>
              </a:rPr>
              <a:t>user_id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 </a:t>
            </a:r>
            <a:r>
              <a:rPr lang="en-US" sz="2000" b="0" i="0" dirty="0">
                <a:solidFill>
                  <a:srgbClr val="2E95D3"/>
                </a:solidFill>
                <a:effectLst/>
                <a:latin typeface="Söhne Mono"/>
              </a:rPr>
              <a:t>VALUES</a:t>
            </a:r>
          </a:p>
          <a:p>
            <a:endParaRPr lang="en-US" sz="2000" b="0" i="0" dirty="0">
              <a:solidFill>
                <a:srgbClr val="2E95D3"/>
              </a:solidFill>
              <a:effectLst/>
              <a:latin typeface="Söhne Mono"/>
            </a:endParaRP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B001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‘Green Thumb'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'Awarded to user who have started to plant this year.’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U003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), </a:t>
            </a:r>
          </a:p>
          <a:p>
            <a:endParaRPr lang="en-US" sz="2000" dirty="0">
              <a:solidFill>
                <a:srgbClr val="FFFFFF"/>
              </a:solidFill>
              <a:latin typeface="Söhne Mono"/>
            </a:endParaRPr>
          </a:p>
          <a:p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(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B002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‘Tree Champion’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b="0" i="0" dirty="0">
                <a:solidFill>
                  <a:srgbClr val="00A67D"/>
                </a:solidFill>
                <a:effectLst/>
                <a:latin typeface="Söhne Mono"/>
              </a:rPr>
              <a:t>'Awarded to user who have looked after trees for 8 or more years.’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, </a:t>
            </a:r>
            <a:r>
              <a:rPr lang="en-US" sz="2000" dirty="0">
                <a:solidFill>
                  <a:srgbClr val="00A67D"/>
                </a:solidFill>
                <a:latin typeface="Söhne Mono"/>
              </a:rPr>
              <a:t>U004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Söhne Mono"/>
              </a:rPr>
              <a:t>); 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6FA21A-4F23-13A2-35E7-023DCFE1B45C}"/>
              </a:ext>
            </a:extLst>
          </p:cNvPr>
          <p:cNvSpPr txBox="1"/>
          <p:nvPr/>
        </p:nvSpPr>
        <p:spPr>
          <a:xfrm>
            <a:off x="6507030" y="1397875"/>
            <a:ext cx="73215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Fraunces"/>
              </a:rPr>
              <a:t>Sample SQL query to insert values to badges table: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C9AB2-0E12-EFF2-54D2-F350982C2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95" y="5388647"/>
            <a:ext cx="13827484" cy="191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90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w="7620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88699" y="289236"/>
            <a:ext cx="9227820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Fraunces" pitchFamily="34" charset="0"/>
                <a:ea typeface="Fraunces" pitchFamily="34" charset="-122"/>
                <a:cs typeface="Fraunces" pitchFamily="34" charset="-120"/>
              </a:rPr>
              <a:t>Python: Functionality to insert a tree</a:t>
            </a:r>
            <a:endParaRPr lang="en-US" sz="4374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D88CE9-1185-3F50-4597-D6426EA09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412" y="1850092"/>
            <a:ext cx="12093988" cy="33302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1CE9B0-325E-1FDE-797C-B58192F63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413" y="5279531"/>
            <a:ext cx="12093988" cy="6629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0B9B0E-7578-CACF-317A-994DEBDB9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13" y="6964428"/>
            <a:ext cx="12093987" cy="8019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3F45BF2-080E-E225-0A4B-A521B8A9B615}"/>
              </a:ext>
            </a:extLst>
          </p:cNvPr>
          <p:cNvSpPr txBox="1"/>
          <p:nvPr/>
        </p:nvSpPr>
        <p:spPr>
          <a:xfrm>
            <a:off x="902414" y="1178605"/>
            <a:ext cx="548401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Fraunces"/>
              </a:rPr>
              <a:t>Code: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C0917-B8EE-6884-2058-561F15F749BE}"/>
              </a:ext>
            </a:extLst>
          </p:cNvPr>
          <p:cNvSpPr txBox="1"/>
          <p:nvPr/>
        </p:nvSpPr>
        <p:spPr>
          <a:xfrm>
            <a:off x="902414" y="6259828"/>
            <a:ext cx="548401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Fraunces"/>
              </a:rPr>
              <a:t>Updated database: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153</TotalTime>
  <Words>815</Words>
  <Application>Microsoft Office PowerPoint</Application>
  <PresentationFormat>Custom</PresentationFormat>
  <Paragraphs>103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Fraunces</vt:lpstr>
      <vt:lpstr>Söhne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Sanduni</cp:lastModifiedBy>
  <cp:revision>5</cp:revision>
  <dcterms:created xsi:type="dcterms:W3CDTF">2023-07-04T17:41:08Z</dcterms:created>
  <dcterms:modified xsi:type="dcterms:W3CDTF">2023-07-05T04:19:20Z</dcterms:modified>
</cp:coreProperties>
</file>