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0" r:id="rId3"/>
    <p:sldId id="288" r:id="rId4"/>
    <p:sldId id="293" r:id="rId5"/>
    <p:sldId id="305" r:id="rId6"/>
    <p:sldId id="307" r:id="rId7"/>
    <p:sldId id="308" r:id="rId8"/>
    <p:sldId id="303" r:id="rId9"/>
    <p:sldId id="301" r:id="rId10"/>
    <p:sldId id="302" r:id="rId11"/>
    <p:sldId id="304" r:id="rId12"/>
    <p:sldId id="309" r:id="rId13"/>
    <p:sldId id="310" r:id="rId14"/>
    <p:sldId id="311" r:id="rId15"/>
    <p:sldId id="312"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04"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0-10-28T05:54:37.314"/>
    </inkml:context>
    <inkml:brush xml:id="br0">
      <inkml:brushProperty name="width" value="0.05292" units="cm"/>
      <inkml:brushProperty name="height" value="0.05292" units="cm"/>
      <inkml:brushProperty name="color" value="#FF0000"/>
    </inkml:brush>
  </inkml:definitions>
  <inkml:trace contextRef="#ctx0" brushRef="#br0">12134 8628 2 0,'3'-8'9'15,"0"1"-4"-15,-1 0 0 16,1-8 0-16,-3 10-3 0,2-1-1 15,-2-2 0-15,0 2 0 0,0-2 0 0,0 0 0 16,0-2 0-16,0 1-1 0,0 2 0 16,0-3 0-16,0-1-2 0,0 2-2 0,0-2-4 15,-2 1 0-15,-1 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BD564-2F12-4E73-A5C8-35294AA15E7B}" type="datetimeFigureOut">
              <a:rPr lang="en-GB" smtClean="0"/>
              <a:t>17/10/2021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3E91E-B633-437B-8117-55188706E9B5}" type="slidenum">
              <a:rPr lang="en-GB" smtClean="0"/>
              <a:t>‹#›</a:t>
            </a:fld>
            <a:endParaRPr lang="en-GB"/>
          </a:p>
        </p:txBody>
      </p:sp>
    </p:spTree>
    <p:extLst>
      <p:ext uri="{BB962C8B-B14F-4D97-AF65-F5344CB8AC3E}">
        <p14:creationId xmlns:p14="http://schemas.microsoft.com/office/powerpoint/2010/main" val="227886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91851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58679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88250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6904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1333F7-EDB3-46A3-B950-8E4971252468}"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332200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415329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81333F7-EDB3-46A3-B950-8E4971252468}" type="datetimeFigureOut">
              <a:rPr lang="en-GB" smtClean="0"/>
              <a:t>17/10/2021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1843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81333F7-EDB3-46A3-B950-8E4971252468}" type="datetimeFigureOut">
              <a:rPr lang="en-GB" smtClean="0"/>
              <a:t>17/10/2021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291657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33F7-EDB3-46A3-B950-8E4971252468}" type="datetimeFigureOut">
              <a:rPr lang="en-GB" smtClean="0"/>
              <a:t>17/10/2021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53625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363237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1333F7-EDB3-46A3-B950-8E4971252468}"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0E2A06-7A62-4A78-97B0-DF626C7DCCDC}" type="slidenum">
              <a:rPr lang="en-GB" smtClean="0"/>
              <a:t>‹#›</a:t>
            </a:fld>
            <a:endParaRPr lang="en-GB"/>
          </a:p>
        </p:txBody>
      </p:sp>
    </p:spTree>
    <p:extLst>
      <p:ext uri="{BB962C8B-B14F-4D97-AF65-F5344CB8AC3E}">
        <p14:creationId xmlns:p14="http://schemas.microsoft.com/office/powerpoint/2010/main" val="144056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33F7-EDB3-46A3-B950-8E4971252468}" type="datetimeFigureOut">
              <a:rPr lang="en-GB" smtClean="0"/>
              <a:t>17/10/2021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E2A06-7A62-4A78-97B0-DF626C7DCCDC}" type="slidenum">
              <a:rPr lang="en-GB" smtClean="0"/>
              <a:t>‹#›</a:t>
            </a:fld>
            <a:endParaRPr lang="en-GB"/>
          </a:p>
        </p:txBody>
      </p:sp>
    </p:spTree>
    <p:extLst>
      <p:ext uri="{BB962C8B-B14F-4D97-AF65-F5344CB8AC3E}">
        <p14:creationId xmlns:p14="http://schemas.microsoft.com/office/powerpoint/2010/main" val="359016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hatismyipaddress.com/" TargetMode="Externa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83677"/>
          </a:xfrm>
        </p:spPr>
        <p:txBody>
          <a:bodyPr anchor="ctr">
            <a:normAutofit/>
          </a:bodyPr>
          <a:lstStyle/>
          <a:p>
            <a:r>
              <a:rPr lang="en-US" sz="4400" dirty="0"/>
              <a:t>COMP50016 Server Side Programming</a:t>
            </a:r>
            <a:endParaRPr lang="en-GB" sz="4400" dirty="0"/>
          </a:p>
        </p:txBody>
      </p:sp>
      <p:sp>
        <p:nvSpPr>
          <p:cNvPr id="3" name="Subtitle 2"/>
          <p:cNvSpPr>
            <a:spLocks noGrp="1"/>
          </p:cNvSpPr>
          <p:nvPr>
            <p:ph type="subTitle" idx="1"/>
          </p:nvPr>
        </p:nvSpPr>
        <p:spPr>
          <a:xfrm>
            <a:off x="1524000" y="3190558"/>
            <a:ext cx="9144000" cy="1427162"/>
          </a:xfrm>
        </p:spPr>
        <p:txBody>
          <a:bodyPr anchor="t"/>
          <a:lstStyle/>
          <a:p>
            <a:r>
              <a:rPr lang="en-US" sz="4000" dirty="0">
                <a:solidFill>
                  <a:schemeClr val="accent2">
                    <a:lumMod val="75000"/>
                  </a:schemeClr>
                </a:solidFill>
              </a:rPr>
              <a:t>Week 1.b : Understanding SSP</a:t>
            </a:r>
          </a:p>
        </p:txBody>
      </p:sp>
      <p:sp>
        <p:nvSpPr>
          <p:cNvPr id="5" name="Subtitle 2"/>
          <p:cNvSpPr txBox="1">
            <a:spLocks/>
          </p:cNvSpPr>
          <p:nvPr/>
        </p:nvSpPr>
        <p:spPr>
          <a:xfrm>
            <a:off x="1524000" y="48463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Dr Keerthi Gunawickrama</a:t>
            </a:r>
          </a:p>
          <a:p>
            <a:r>
              <a:rPr lang="en-US" dirty="0"/>
              <a:t>School of Computing/APIIT</a:t>
            </a:r>
            <a:endParaRPr lang="en-GB" dirty="0"/>
          </a:p>
        </p:txBody>
      </p:sp>
    </p:spTree>
    <p:extLst>
      <p:ext uri="{BB962C8B-B14F-4D97-AF65-F5344CB8AC3E}">
        <p14:creationId xmlns:p14="http://schemas.microsoft.com/office/powerpoint/2010/main" val="418198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hosts by application type</a:t>
            </a:r>
            <a:endParaRPr lang="en-GB" dirty="0"/>
          </a:p>
        </p:txBody>
      </p:sp>
      <p:sp>
        <p:nvSpPr>
          <p:cNvPr id="3" name="Content Placeholder 2"/>
          <p:cNvSpPr>
            <a:spLocks noGrp="1"/>
          </p:cNvSpPr>
          <p:nvPr>
            <p:ph idx="1"/>
          </p:nvPr>
        </p:nvSpPr>
        <p:spPr/>
        <p:txBody>
          <a:bodyPr>
            <a:normAutofit/>
          </a:bodyPr>
          <a:lstStyle/>
          <a:p>
            <a:r>
              <a:rPr lang="en-US" dirty="0"/>
              <a:t>Computer that runs an application which </a:t>
            </a:r>
          </a:p>
          <a:p>
            <a:pPr lvl="1"/>
            <a:r>
              <a:rPr lang="en-US" dirty="0"/>
              <a:t>keep web pages/sites, allow other hosts to view them on request, is called </a:t>
            </a:r>
            <a:r>
              <a:rPr lang="en-US" dirty="0">
                <a:solidFill>
                  <a:srgbClr val="FF0000"/>
                </a:solidFill>
              </a:rPr>
              <a:t>web server</a:t>
            </a:r>
          </a:p>
          <a:p>
            <a:pPr lvl="1"/>
            <a:r>
              <a:rPr lang="en-US" dirty="0"/>
              <a:t>facilitate email messaging among users is called </a:t>
            </a:r>
            <a:r>
              <a:rPr lang="en-US" dirty="0">
                <a:solidFill>
                  <a:srgbClr val="FF0000"/>
                </a:solidFill>
              </a:rPr>
              <a:t>email server</a:t>
            </a:r>
          </a:p>
          <a:p>
            <a:pPr lvl="1"/>
            <a:r>
              <a:rPr lang="en-US" dirty="0"/>
              <a:t>facilitate viewing web pages is called </a:t>
            </a:r>
            <a:r>
              <a:rPr lang="en-US" dirty="0">
                <a:solidFill>
                  <a:srgbClr val="FF0000"/>
                </a:solidFill>
              </a:rPr>
              <a:t>web client </a:t>
            </a:r>
            <a:endParaRPr lang="en-US" dirty="0"/>
          </a:p>
          <a:p>
            <a:pPr lvl="1"/>
            <a:r>
              <a:rPr lang="en-US" dirty="0"/>
              <a:t>store data and make data available for other users is called </a:t>
            </a:r>
            <a:r>
              <a:rPr lang="en-US" dirty="0">
                <a:solidFill>
                  <a:srgbClr val="FF0000"/>
                </a:solidFill>
              </a:rPr>
              <a:t>database</a:t>
            </a:r>
            <a:r>
              <a:rPr lang="en-US" dirty="0"/>
              <a:t> server</a:t>
            </a:r>
            <a:r>
              <a:rPr lang="en-GB" dirty="0"/>
              <a:t>	</a:t>
            </a:r>
          </a:p>
          <a:p>
            <a:r>
              <a:rPr lang="en-US" dirty="0"/>
              <a:t>Application that provides service is a </a:t>
            </a:r>
            <a:r>
              <a:rPr lang="en-US" dirty="0">
                <a:solidFill>
                  <a:srgbClr val="FF0000"/>
                </a:solidFill>
              </a:rPr>
              <a:t>server</a:t>
            </a:r>
          </a:p>
          <a:p>
            <a:r>
              <a:rPr lang="en-US" dirty="0"/>
              <a:t>Application that request service is </a:t>
            </a:r>
            <a:r>
              <a:rPr lang="en-US" dirty="0">
                <a:solidFill>
                  <a:srgbClr val="FF0000"/>
                </a:solidFill>
              </a:rPr>
              <a:t>client</a:t>
            </a:r>
            <a:endParaRPr lang="en-GB" dirty="0">
              <a:solidFill>
                <a:srgbClr val="FF0000"/>
              </a:solidFill>
            </a:endParaRPr>
          </a:p>
        </p:txBody>
      </p:sp>
    </p:spTree>
    <p:extLst>
      <p:ext uri="{BB962C8B-B14F-4D97-AF65-F5344CB8AC3E}">
        <p14:creationId xmlns:p14="http://schemas.microsoft.com/office/powerpoint/2010/main" val="310975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Client - Server</a:t>
            </a:r>
            <a:endParaRPr lang="en-GB" dirty="0"/>
          </a:p>
        </p:txBody>
      </p:sp>
      <p:sp>
        <p:nvSpPr>
          <p:cNvPr id="4" name="Rectangle 3"/>
          <p:cNvSpPr/>
          <p:nvPr/>
        </p:nvSpPr>
        <p:spPr>
          <a:xfrm>
            <a:off x="1597378" y="2257778"/>
            <a:ext cx="2201334" cy="2777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Client Program</a:t>
            </a:r>
            <a:endParaRPr lang="en-GB" sz="2800" dirty="0"/>
          </a:p>
        </p:txBody>
      </p:sp>
      <p:sp>
        <p:nvSpPr>
          <p:cNvPr id="5" name="Rectangle 4"/>
          <p:cNvSpPr/>
          <p:nvPr/>
        </p:nvSpPr>
        <p:spPr>
          <a:xfrm>
            <a:off x="7631289" y="2257776"/>
            <a:ext cx="2218267" cy="2777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Server Program</a:t>
            </a:r>
            <a:endParaRPr lang="en-GB" sz="2800" dirty="0"/>
          </a:p>
        </p:txBody>
      </p:sp>
      <p:sp>
        <p:nvSpPr>
          <p:cNvPr id="8" name="Right Arrow 7"/>
          <p:cNvSpPr/>
          <p:nvPr/>
        </p:nvSpPr>
        <p:spPr>
          <a:xfrm>
            <a:off x="3815645" y="2257777"/>
            <a:ext cx="3815644" cy="59831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(service)</a:t>
            </a:r>
            <a:endParaRPr lang="en-GB" dirty="0"/>
          </a:p>
        </p:txBody>
      </p:sp>
      <p:sp>
        <p:nvSpPr>
          <p:cNvPr id="10" name="Right Arrow 9"/>
          <p:cNvSpPr/>
          <p:nvPr/>
        </p:nvSpPr>
        <p:spPr>
          <a:xfrm flipH="1">
            <a:off x="3815645" y="4013200"/>
            <a:ext cx="3815644" cy="59831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Reply (Provide Service)</a:t>
            </a:r>
            <a:endParaRPr lang="en-GB" dirty="0"/>
          </a:p>
        </p:txBody>
      </p:sp>
    </p:spTree>
    <p:extLst>
      <p:ext uri="{BB962C8B-B14F-4D97-AF65-F5344CB8AC3E}">
        <p14:creationId xmlns:p14="http://schemas.microsoft.com/office/powerpoint/2010/main" val="355939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Pages</a:t>
            </a:r>
            <a:endParaRPr lang="en-GB" dirty="0"/>
          </a:p>
        </p:txBody>
      </p:sp>
      <p:sp>
        <p:nvSpPr>
          <p:cNvPr id="3" name="Content Placeholder 2"/>
          <p:cNvSpPr>
            <a:spLocks noGrp="1"/>
          </p:cNvSpPr>
          <p:nvPr>
            <p:ph idx="1"/>
          </p:nvPr>
        </p:nvSpPr>
        <p:spPr/>
        <p:txBody>
          <a:bodyPr/>
          <a:lstStyle/>
          <a:p>
            <a:r>
              <a:rPr lang="en-US" dirty="0"/>
              <a:t>Web pages are stored in the web server</a:t>
            </a:r>
          </a:p>
          <a:p>
            <a:r>
              <a:rPr lang="en-US" dirty="0"/>
              <a:t>Client (web browser) request web pages from the server</a:t>
            </a:r>
          </a:p>
          <a:p>
            <a:r>
              <a:rPr lang="en-US" dirty="0"/>
              <a:t>Sever sends web page to client</a:t>
            </a:r>
          </a:p>
          <a:p>
            <a:r>
              <a:rPr lang="en-US" dirty="0"/>
              <a:t>Client view web page by using the browser</a:t>
            </a:r>
            <a:endParaRPr lang="en-GB" dirty="0"/>
          </a:p>
        </p:txBody>
      </p:sp>
    </p:spTree>
    <p:extLst>
      <p:ext uri="{BB962C8B-B14F-4D97-AF65-F5344CB8AC3E}">
        <p14:creationId xmlns:p14="http://schemas.microsoft.com/office/powerpoint/2010/main" val="281272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Pages</a:t>
            </a:r>
            <a:endParaRPr lang="en-GB" dirty="0"/>
          </a:p>
        </p:txBody>
      </p:sp>
      <p:sp>
        <p:nvSpPr>
          <p:cNvPr id="3" name="Content Placeholder 2"/>
          <p:cNvSpPr>
            <a:spLocks noGrp="1"/>
          </p:cNvSpPr>
          <p:nvPr>
            <p:ph idx="1"/>
          </p:nvPr>
        </p:nvSpPr>
        <p:spPr/>
        <p:txBody>
          <a:bodyPr/>
          <a:lstStyle/>
          <a:p>
            <a:r>
              <a:rPr lang="en-US" dirty="0"/>
              <a:t>A </a:t>
            </a:r>
            <a:r>
              <a:rPr lang="en-US" b="1" dirty="0"/>
              <a:t>dynamic web page</a:t>
            </a:r>
            <a:r>
              <a:rPr lang="en-US" dirty="0"/>
              <a:t> is a </a:t>
            </a:r>
            <a:r>
              <a:rPr lang="en-US" b="1" dirty="0"/>
              <a:t>web page</a:t>
            </a:r>
            <a:r>
              <a:rPr lang="en-US" dirty="0"/>
              <a:t> that displays different content each time it's viewed. For example, the </a:t>
            </a:r>
            <a:r>
              <a:rPr lang="en-US" b="1" dirty="0"/>
              <a:t>page</a:t>
            </a:r>
            <a:r>
              <a:rPr lang="en-US" dirty="0"/>
              <a:t> may change with the time of day, the user that accesses the webpage, or the type of user interaction. </a:t>
            </a:r>
          </a:p>
          <a:p>
            <a:r>
              <a:rPr lang="en-US" dirty="0"/>
              <a:t>There are two types of </a:t>
            </a:r>
            <a:r>
              <a:rPr lang="en-US" b="1" dirty="0"/>
              <a:t>dynamic web pages</a:t>
            </a:r>
            <a:r>
              <a:rPr lang="en-US" dirty="0"/>
              <a:t>.</a:t>
            </a:r>
          </a:p>
          <a:p>
            <a:pPr lvl="1"/>
            <a:r>
              <a:rPr lang="en-US" dirty="0"/>
              <a:t>Client side</a:t>
            </a:r>
          </a:p>
          <a:p>
            <a:pPr lvl="1"/>
            <a:r>
              <a:rPr lang="en-US" dirty="0"/>
              <a:t>server side</a:t>
            </a:r>
            <a:endParaRPr lang="en-GB" dirty="0"/>
          </a:p>
        </p:txBody>
      </p:sp>
    </p:spTree>
    <p:extLst>
      <p:ext uri="{BB962C8B-B14F-4D97-AF65-F5344CB8AC3E}">
        <p14:creationId xmlns:p14="http://schemas.microsoft.com/office/powerpoint/2010/main" val="262575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vs Server side scripting</a:t>
            </a:r>
            <a:endParaRPr lang="en-GB"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cap="all" dirty="0"/>
              <a:t>CLIENT-SIDE SCRIPTING</a:t>
            </a:r>
          </a:p>
          <a:p>
            <a:pPr fontAlgn="base"/>
            <a:r>
              <a:rPr lang="en-US" dirty="0"/>
              <a:t>Web pages that change in response to an action within that web page, such as a mouse or a keyboard action, use client-side scripting.</a:t>
            </a:r>
          </a:p>
          <a:p>
            <a:pPr fontAlgn="base"/>
            <a:r>
              <a:rPr lang="en-US" dirty="0"/>
              <a:t>Client-side scripts generate client-side content. Client-side content is content that's generated on the user's computer rather than the server. In these cases, the user's web browser would download the web page content from the server, process the code that's embedded in the web page, and then display the updated content to the user.</a:t>
            </a:r>
          </a:p>
          <a:p>
            <a:pPr fontAlgn="base"/>
            <a:r>
              <a:rPr lang="en-US" dirty="0"/>
              <a:t>Scripting languages such as JavaScript and Flash allow a web page to respond to client-side events.</a:t>
            </a:r>
          </a:p>
          <a:p>
            <a:pPr marL="0" indent="0" fontAlgn="base">
              <a:buNone/>
            </a:pPr>
            <a:r>
              <a:rPr lang="en-US" b="1" cap="all" dirty="0"/>
              <a:t>SERVER-SIDE SCRIPTING</a:t>
            </a:r>
          </a:p>
          <a:p>
            <a:pPr fontAlgn="base"/>
            <a:r>
              <a:rPr lang="en-US" dirty="0"/>
              <a:t>Web pages that change when a web page is loaded or visited use server-side scripting. Server-side content is content that's generated when a web page is loaded. For example, login pages, forums, submission forms, and shopping carts, all use server-side scripting since those web pages change according to what is submitted to it.</a:t>
            </a:r>
          </a:p>
          <a:p>
            <a:pPr fontAlgn="base"/>
            <a:r>
              <a:rPr lang="en-US" dirty="0"/>
              <a:t>Scripting languages such as PHP, ASP, ASP.NET, JSP, ColdFusion and Perl allow a web page to respond to submission events.</a:t>
            </a:r>
          </a:p>
          <a:p>
            <a:endParaRPr lang="en-GB" dirty="0"/>
          </a:p>
        </p:txBody>
      </p:sp>
    </p:spTree>
    <p:extLst>
      <p:ext uri="{BB962C8B-B14F-4D97-AF65-F5344CB8AC3E}">
        <p14:creationId xmlns:p14="http://schemas.microsoft.com/office/powerpoint/2010/main" val="71629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a:t>
            </a:r>
            <a:endParaRPr lang="en-GB" dirty="0"/>
          </a:p>
        </p:txBody>
      </p:sp>
      <p:sp>
        <p:nvSpPr>
          <p:cNvPr id="3" name="Content Placeholder 2"/>
          <p:cNvSpPr>
            <a:spLocks noGrp="1"/>
          </p:cNvSpPr>
          <p:nvPr>
            <p:ph idx="1"/>
          </p:nvPr>
        </p:nvSpPr>
        <p:spPr/>
        <p:txBody>
          <a:bodyPr/>
          <a:lstStyle/>
          <a:p>
            <a:r>
              <a:rPr lang="en-US" dirty="0"/>
              <a:t>A web application is a computer program that utilizes web browsers and web technology to perform tasks over the Internet.</a:t>
            </a:r>
          </a:p>
          <a:p>
            <a:r>
              <a:rPr lang="en-US" dirty="0"/>
              <a:t>Use Dynamic web pages</a:t>
            </a:r>
            <a:endParaRPr lang="en-GB" dirty="0"/>
          </a:p>
        </p:txBody>
      </p:sp>
    </p:spTree>
    <p:extLst>
      <p:ext uri="{BB962C8B-B14F-4D97-AF65-F5344CB8AC3E}">
        <p14:creationId xmlns:p14="http://schemas.microsoft.com/office/powerpoint/2010/main" val="403281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a:t>
            </a:r>
            <a:endParaRPr lang="en-GB" dirty="0"/>
          </a:p>
        </p:txBody>
      </p:sp>
      <p:sp>
        <p:nvSpPr>
          <p:cNvPr id="3" name="Content Placeholder 2"/>
          <p:cNvSpPr>
            <a:spLocks noGrp="1"/>
          </p:cNvSpPr>
          <p:nvPr>
            <p:ph idx="1"/>
          </p:nvPr>
        </p:nvSpPr>
        <p:spPr/>
        <p:txBody>
          <a:bodyPr/>
          <a:lstStyle/>
          <a:p>
            <a:r>
              <a:rPr lang="en-US" dirty="0"/>
              <a:t>Web Server runs applications</a:t>
            </a:r>
          </a:p>
          <a:p>
            <a:r>
              <a:rPr lang="en-US" dirty="0"/>
              <a:t>Application usually connects with a database</a:t>
            </a:r>
          </a:p>
          <a:p>
            <a:r>
              <a:rPr lang="en-US" dirty="0"/>
              <a:t>Web client access web application though web browser</a:t>
            </a:r>
            <a:endParaRPr lang="en-GB" dirty="0"/>
          </a:p>
        </p:txBody>
      </p:sp>
      <p:sp>
        <p:nvSpPr>
          <p:cNvPr id="4" name="Rectangle 3"/>
          <p:cNvSpPr/>
          <p:nvPr/>
        </p:nvSpPr>
        <p:spPr>
          <a:xfrm>
            <a:off x="1805925" y="3534834"/>
            <a:ext cx="2042432" cy="2288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Web Browser (Client)</a:t>
            </a:r>
            <a:endParaRPr lang="en-GB" sz="2800" dirty="0"/>
          </a:p>
        </p:txBody>
      </p:sp>
      <p:sp>
        <p:nvSpPr>
          <p:cNvPr id="5" name="Rectangle 4"/>
          <p:cNvSpPr/>
          <p:nvPr/>
        </p:nvSpPr>
        <p:spPr>
          <a:xfrm>
            <a:off x="7839836" y="3534833"/>
            <a:ext cx="2058143" cy="228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Web Server Program</a:t>
            </a:r>
            <a:endParaRPr lang="en-GB" sz="2800" dirty="0"/>
          </a:p>
        </p:txBody>
      </p:sp>
      <p:sp>
        <p:nvSpPr>
          <p:cNvPr id="6" name="Right Arrow 5"/>
          <p:cNvSpPr/>
          <p:nvPr/>
        </p:nvSpPr>
        <p:spPr>
          <a:xfrm>
            <a:off x="4024192" y="3534834"/>
            <a:ext cx="3540214" cy="4930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(service)</a:t>
            </a:r>
            <a:endParaRPr lang="en-GB" dirty="0"/>
          </a:p>
        </p:txBody>
      </p:sp>
      <p:sp>
        <p:nvSpPr>
          <p:cNvPr id="7" name="Right Arrow 6"/>
          <p:cNvSpPr/>
          <p:nvPr/>
        </p:nvSpPr>
        <p:spPr>
          <a:xfrm flipH="1">
            <a:off x="4024192" y="5290257"/>
            <a:ext cx="3540214" cy="49304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Reply (Provide Service)</a:t>
            </a:r>
            <a:endParaRPr lang="en-GB" dirty="0"/>
          </a:p>
        </p:txBody>
      </p:sp>
    </p:spTree>
    <p:extLst>
      <p:ext uri="{BB962C8B-B14F-4D97-AF65-F5344CB8AC3E}">
        <p14:creationId xmlns:p14="http://schemas.microsoft.com/office/powerpoint/2010/main" val="261216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to learn</a:t>
            </a:r>
            <a:endParaRPr lang="en-GB" dirty="0"/>
          </a:p>
        </p:txBody>
      </p:sp>
      <p:sp>
        <p:nvSpPr>
          <p:cNvPr id="3" name="Content Placeholder 2"/>
          <p:cNvSpPr>
            <a:spLocks noGrp="1"/>
          </p:cNvSpPr>
          <p:nvPr>
            <p:ph idx="1"/>
          </p:nvPr>
        </p:nvSpPr>
        <p:spPr/>
        <p:txBody>
          <a:bodyPr/>
          <a:lstStyle/>
          <a:p>
            <a:r>
              <a:rPr lang="en-US" dirty="0"/>
              <a:t>Network, Internet</a:t>
            </a:r>
          </a:p>
          <a:p>
            <a:r>
              <a:rPr lang="en-US" dirty="0"/>
              <a:t>Routers, switches,</a:t>
            </a:r>
          </a:p>
          <a:p>
            <a:r>
              <a:rPr lang="en-US" dirty="0"/>
              <a:t>Hosts, clients, Servers</a:t>
            </a:r>
          </a:p>
          <a:p>
            <a:r>
              <a:rPr lang="en-US" dirty="0"/>
              <a:t>webpages</a:t>
            </a:r>
          </a:p>
          <a:p>
            <a:r>
              <a:rPr lang="en-US" dirty="0"/>
              <a:t>web applications</a:t>
            </a:r>
          </a:p>
          <a:p>
            <a:r>
              <a:rPr lang="en-US" dirty="0"/>
              <a:t>server side programming</a:t>
            </a:r>
          </a:p>
          <a:p>
            <a:r>
              <a:rPr lang="en-US" dirty="0"/>
              <a:t>..</a:t>
            </a:r>
            <a:endParaRPr lang="en-GB" dirty="0"/>
          </a:p>
        </p:txBody>
      </p:sp>
    </p:spTree>
    <p:extLst>
      <p:ext uri="{BB962C8B-B14F-4D97-AF65-F5344CB8AC3E}">
        <p14:creationId xmlns:p14="http://schemas.microsoft.com/office/powerpoint/2010/main" val="329813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US" dirty="0"/>
              <a:t>Understanding Server Side Programing</a:t>
            </a:r>
            <a:endParaRPr lang="en-GB" dirty="0"/>
          </a:p>
        </p:txBody>
      </p:sp>
      <p:sp>
        <p:nvSpPr>
          <p:cNvPr id="3" name="Content Placeholder 2"/>
          <p:cNvSpPr>
            <a:spLocks noGrp="1"/>
          </p:cNvSpPr>
          <p:nvPr>
            <p:ph idx="1"/>
          </p:nvPr>
        </p:nvSpPr>
        <p:spPr/>
        <p:txBody>
          <a:bodyPr>
            <a:normAutofit/>
          </a:bodyPr>
          <a:lstStyle/>
          <a:p>
            <a:r>
              <a:rPr lang="en-US" dirty="0"/>
              <a:t>How Web Works</a:t>
            </a:r>
          </a:p>
          <a:p>
            <a:pPr lvl="1"/>
            <a:r>
              <a:rPr lang="en-US" dirty="0"/>
              <a:t>Internet, Servers, Clients, TCP/IP, IP Address, Port, DNS</a:t>
            </a:r>
          </a:p>
          <a:p>
            <a:r>
              <a:rPr lang="en-US" dirty="0"/>
              <a:t>Understanding how web applications work</a:t>
            </a:r>
          </a:p>
          <a:p>
            <a:pPr lvl="1"/>
            <a:r>
              <a:rPr lang="en-US" dirty="0"/>
              <a:t>Web Scripting Languages ..Can make programs run via Web browser</a:t>
            </a:r>
          </a:p>
          <a:p>
            <a:pPr lvl="1"/>
            <a:r>
              <a:rPr lang="en-US" dirty="0"/>
              <a:t>Essentially, Server executes the program, sends the result to web browser as html</a:t>
            </a:r>
          </a:p>
          <a:p>
            <a:pPr lvl="1"/>
            <a:r>
              <a:rPr lang="en-US" dirty="0" err="1"/>
              <a:t>Eg.</a:t>
            </a:r>
            <a:r>
              <a:rPr lang="en-US" dirty="0"/>
              <a:t> JavaScript/ECMAScript, PHP, Python, </a:t>
            </a:r>
            <a:r>
              <a:rPr lang="en-US" dirty="0" err="1"/>
              <a:t>Rubu</a:t>
            </a:r>
            <a:r>
              <a:rPr lang="en-US" dirty="0"/>
              <a:t>, Groovy, Perl, Lua, Bash, .. </a:t>
            </a:r>
          </a:p>
          <a:p>
            <a:r>
              <a:rPr lang="en-US" dirty="0"/>
              <a:t>..</a:t>
            </a:r>
            <a:endParaRPr lang="en-GB" dirty="0"/>
          </a:p>
        </p:txBody>
      </p:sp>
    </p:spTree>
    <p:extLst>
      <p:ext uri="{BB962C8B-B14F-4D97-AF65-F5344CB8AC3E}">
        <p14:creationId xmlns:p14="http://schemas.microsoft.com/office/powerpoint/2010/main" val="43415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Infrastructure</a:t>
            </a:r>
            <a:endParaRPr lang="en-GB" dirty="0"/>
          </a:p>
        </p:txBody>
      </p:sp>
      <p:sp>
        <p:nvSpPr>
          <p:cNvPr id="3" name="Content Placeholder 2"/>
          <p:cNvSpPr>
            <a:spLocks noGrp="1"/>
          </p:cNvSpPr>
          <p:nvPr>
            <p:ph idx="1"/>
          </p:nvPr>
        </p:nvSpPr>
        <p:spPr/>
        <p:txBody>
          <a:bodyPr>
            <a:normAutofit fontScale="92500" lnSpcReduction="10000"/>
          </a:bodyPr>
          <a:lstStyle/>
          <a:p>
            <a:r>
              <a:rPr lang="en-US" dirty="0"/>
              <a:t>Internet </a:t>
            </a:r>
          </a:p>
          <a:p>
            <a:pPr lvl="1"/>
            <a:r>
              <a:rPr lang="en-US" dirty="0"/>
              <a:t>Interconnected (networked) set of computing machines (devices)</a:t>
            </a:r>
          </a:p>
          <a:p>
            <a:r>
              <a:rPr lang="en-US" dirty="0"/>
              <a:t>Interconnection require infrastructure</a:t>
            </a:r>
          </a:p>
          <a:p>
            <a:pPr lvl="1"/>
            <a:r>
              <a:rPr lang="en-US" dirty="0"/>
              <a:t>structured cabling</a:t>
            </a:r>
          </a:p>
          <a:p>
            <a:pPr lvl="1"/>
            <a:r>
              <a:rPr lang="en-US" dirty="0"/>
              <a:t>routers</a:t>
            </a:r>
          </a:p>
          <a:p>
            <a:pPr lvl="1"/>
            <a:r>
              <a:rPr lang="en-US" dirty="0"/>
              <a:t>switches</a:t>
            </a:r>
          </a:p>
          <a:p>
            <a:pPr lvl="1"/>
            <a:r>
              <a:rPr lang="en-US" dirty="0"/>
              <a:t>..</a:t>
            </a:r>
          </a:p>
          <a:p>
            <a:r>
              <a:rPr lang="en-US" dirty="0"/>
              <a:t> Interconnection Require Data Transfer Mechanisms</a:t>
            </a:r>
          </a:p>
          <a:p>
            <a:pPr lvl="1"/>
            <a:r>
              <a:rPr lang="en-US" dirty="0"/>
              <a:t>TCP/IP Protocol</a:t>
            </a:r>
          </a:p>
          <a:p>
            <a:pPr lvl="1"/>
            <a:r>
              <a:rPr lang="en-US" dirty="0"/>
              <a:t>IP Addresses</a:t>
            </a:r>
          </a:p>
          <a:p>
            <a:pPr lvl="1"/>
            <a:r>
              <a:rPr lang="en-US" dirty="0"/>
              <a:t>Ports</a:t>
            </a:r>
          </a:p>
          <a:p>
            <a:pPr lvl="1"/>
            <a:r>
              <a:rPr lang="en-US" dirty="0"/>
              <a:t>..</a:t>
            </a:r>
          </a:p>
          <a:p>
            <a:endParaRPr lang="en-GB" dirty="0"/>
          </a:p>
        </p:txBody>
      </p:sp>
    </p:spTree>
    <p:extLst>
      <p:ext uri="{BB962C8B-B14F-4D97-AF65-F5344CB8AC3E}">
        <p14:creationId xmlns:p14="http://schemas.microsoft.com/office/powerpoint/2010/main" val="319057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Devices are identified by IP Address</a:t>
            </a:r>
            <a:endParaRPr lang="en-GB" dirty="0"/>
          </a:p>
        </p:txBody>
      </p:sp>
      <p:sp>
        <p:nvSpPr>
          <p:cNvPr id="3" name="Content Placeholder 2"/>
          <p:cNvSpPr>
            <a:spLocks noGrp="1"/>
          </p:cNvSpPr>
          <p:nvPr>
            <p:ph idx="1"/>
          </p:nvPr>
        </p:nvSpPr>
        <p:spPr>
          <a:xfrm>
            <a:off x="7623208" y="1825625"/>
            <a:ext cx="3730592" cy="4351338"/>
          </a:xfrm>
        </p:spPr>
        <p:txBody>
          <a:bodyPr>
            <a:normAutofit/>
          </a:bodyPr>
          <a:lstStyle/>
          <a:p>
            <a:r>
              <a:rPr lang="en-GB" sz="2000" dirty="0"/>
              <a:t>What is your IP Address?</a:t>
            </a:r>
          </a:p>
          <a:p>
            <a:pPr lvl="1"/>
            <a:r>
              <a:rPr lang="en-GB" sz="1800" dirty="0"/>
              <a:t>Google</a:t>
            </a:r>
            <a:endParaRPr lang="en-GB" sz="1800" dirty="0">
              <a:sym typeface="Wingdings" panose="05000000000000000000" pitchFamily="2" charset="2"/>
            </a:endParaRPr>
          </a:p>
          <a:p>
            <a:pPr lvl="1"/>
            <a:r>
              <a:rPr lang="en-GB" sz="1800" dirty="0">
                <a:hlinkClick r:id="rId2"/>
              </a:rPr>
              <a:t>whatismyipaddress.com/</a:t>
            </a:r>
            <a:endParaRPr lang="en-GB" sz="1800" dirty="0"/>
          </a:p>
          <a:p>
            <a:pPr lvl="1"/>
            <a:r>
              <a:rPr lang="en-GB" sz="1800" dirty="0"/>
              <a:t>Windows-&gt;</a:t>
            </a:r>
            <a:r>
              <a:rPr lang="en-GB" sz="1800" dirty="0" err="1"/>
              <a:t>cmd</a:t>
            </a:r>
            <a:r>
              <a:rPr lang="en-GB" sz="1800" dirty="0"/>
              <a:t>-&gt;ipconfig</a:t>
            </a:r>
          </a:p>
          <a:p>
            <a:pPr lvl="1"/>
            <a:r>
              <a:rPr lang="en-GB" sz="1800" dirty="0"/>
              <a:t>Windows-&gt;</a:t>
            </a:r>
            <a:r>
              <a:rPr lang="en-GB" sz="1800" dirty="0" err="1"/>
              <a:t>cmd</a:t>
            </a:r>
            <a:r>
              <a:rPr lang="en-GB" sz="1800" dirty="0"/>
              <a:t>-&gt;netstat</a:t>
            </a:r>
          </a:p>
          <a:p>
            <a:pPr lvl="1"/>
            <a:r>
              <a:rPr lang="en-GB" sz="1800" dirty="0"/>
              <a:t>Network-Icon-&gt;Properties</a:t>
            </a:r>
          </a:p>
          <a:p>
            <a:pPr lvl="1"/>
            <a:r>
              <a:rPr lang="en-GB" sz="1800" dirty="0"/>
              <a:t>..</a:t>
            </a:r>
          </a:p>
          <a:p>
            <a:r>
              <a:rPr lang="en-GB" sz="2200" dirty="0"/>
              <a:t>What are the ports allocated for applications in your machine?</a:t>
            </a:r>
            <a:endParaRPr lang="en-GB" dirty="0"/>
          </a:p>
        </p:txBody>
      </p:sp>
      <p:pic>
        <p:nvPicPr>
          <p:cNvPr id="1028" name="Picture 4" descr="Complete scenario, Internet layer model formed by TCP/IP protocol stack...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93758"/>
            <a:ext cx="6410325" cy="49434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368240" y="3047400"/>
              <a:ext cx="5040" cy="59040"/>
            </p14:xfrm>
          </p:contentPart>
        </mc:Choice>
        <mc:Fallback xmlns="">
          <p:pic>
            <p:nvPicPr>
              <p:cNvPr id="4" name="Ink 3"/>
              <p:cNvPicPr/>
              <p:nvPr/>
            </p:nvPicPr>
            <p:blipFill>
              <a:blip r:embed="rId5"/>
              <a:stretch>
                <a:fillRect/>
              </a:stretch>
            </p:blipFill>
            <p:spPr>
              <a:xfrm>
                <a:off x="4365720" y="3044880"/>
                <a:ext cx="10080" cy="64080"/>
              </a:xfrm>
              <a:prstGeom prst="rect">
                <a:avLst/>
              </a:prstGeom>
            </p:spPr>
          </p:pic>
        </mc:Fallback>
      </mc:AlternateContent>
    </p:spTree>
    <p:extLst>
      <p:ext uri="{BB962C8B-B14F-4D97-AF65-F5344CB8AC3E}">
        <p14:creationId xmlns:p14="http://schemas.microsoft.com/office/powerpoint/2010/main" val="119604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Computers in Internet</a:t>
            </a:r>
            <a:endParaRPr lang="en-GB" dirty="0"/>
          </a:p>
        </p:txBody>
      </p:sp>
      <p:sp>
        <p:nvSpPr>
          <p:cNvPr id="3" name="Content Placeholder 2"/>
          <p:cNvSpPr>
            <a:spLocks noGrp="1"/>
          </p:cNvSpPr>
          <p:nvPr>
            <p:ph idx="1"/>
          </p:nvPr>
        </p:nvSpPr>
        <p:spPr>
          <a:xfrm>
            <a:off x="838199" y="1825625"/>
            <a:ext cx="10515600" cy="4351338"/>
          </a:xfrm>
        </p:spPr>
        <p:txBody>
          <a:bodyPr/>
          <a:lstStyle/>
          <a:p>
            <a:endParaRPr lang="en-GB" dirty="0"/>
          </a:p>
        </p:txBody>
      </p:sp>
      <p:pic>
        <p:nvPicPr>
          <p:cNvPr id="3074" name="Picture 2" descr="Lesson 1: An introduction to TCP/IP sockets and Wins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563" y="1842862"/>
            <a:ext cx="7454117" cy="32320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73AA07-D0A0-4F8B-8BF0-B8504F8885E6}"/>
              </a:ext>
            </a:extLst>
          </p:cNvPr>
          <p:cNvSpPr txBox="1">
            <a:spLocks/>
          </p:cNvSpPr>
          <p:nvPr/>
        </p:nvSpPr>
        <p:spPr>
          <a:xfrm>
            <a:off x="3642360" y="5167312"/>
            <a:ext cx="560832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1800" dirty="0"/>
              <a:t>Computers are identified by IP Address</a:t>
            </a:r>
          </a:p>
          <a:p>
            <a:pPr marL="457200" indent="-457200">
              <a:buFont typeface="Arial" panose="020B0604020202020204" pitchFamily="34" charset="0"/>
              <a:buChar char="•"/>
            </a:pPr>
            <a:r>
              <a:rPr lang="en-US" sz="1800" dirty="0"/>
              <a:t>Applications within a Computer are Identified by Port</a:t>
            </a:r>
          </a:p>
          <a:p>
            <a:pPr marL="457200" indent="-457200">
              <a:buFont typeface="Arial" panose="020B0604020202020204" pitchFamily="34" charset="0"/>
              <a:buChar char="•"/>
            </a:pPr>
            <a:r>
              <a:rPr lang="en-US" sz="1800" dirty="0"/>
              <a:t>Socket = IP Address : Port</a:t>
            </a:r>
            <a:endParaRPr lang="en-GB" sz="1800" dirty="0"/>
          </a:p>
        </p:txBody>
      </p:sp>
    </p:spTree>
    <p:extLst>
      <p:ext uri="{BB962C8B-B14F-4D97-AF65-F5344CB8AC3E}">
        <p14:creationId xmlns:p14="http://schemas.microsoft.com/office/powerpoint/2010/main" val="209325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 IP </a:t>
            </a:r>
            <a:r>
              <a:rPr lang="en-US" dirty="0" err="1"/>
              <a:t>Address:Port</a:t>
            </a:r>
            <a:endParaRPr lang="en-GB" dirty="0"/>
          </a:p>
        </p:txBody>
      </p:sp>
      <p:sp>
        <p:nvSpPr>
          <p:cNvPr id="3" name="Content Placeholder 2"/>
          <p:cNvSpPr>
            <a:spLocks noGrp="1"/>
          </p:cNvSpPr>
          <p:nvPr>
            <p:ph idx="1"/>
          </p:nvPr>
        </p:nvSpPr>
        <p:spPr/>
        <p:txBody>
          <a:bodyPr/>
          <a:lstStyle/>
          <a:p>
            <a:r>
              <a:rPr lang="en-US" dirty="0"/>
              <a:t>IP Address and Port pair is called socket</a:t>
            </a:r>
          </a:p>
          <a:p>
            <a:r>
              <a:rPr lang="en-US" dirty="0"/>
              <a:t>Use </a:t>
            </a:r>
            <a:r>
              <a:rPr lang="en-US" b="1" dirty="0"/>
              <a:t>ipconfig</a:t>
            </a:r>
            <a:r>
              <a:rPr lang="en-US" dirty="0"/>
              <a:t> and </a:t>
            </a:r>
            <a:r>
              <a:rPr lang="en-US" b="1" dirty="0" err="1"/>
              <a:t>netstat</a:t>
            </a:r>
            <a:r>
              <a:rPr lang="en-US" b="1" dirty="0"/>
              <a:t> –a </a:t>
            </a:r>
            <a:r>
              <a:rPr lang="en-US" dirty="0"/>
              <a:t>in command line to see </a:t>
            </a:r>
            <a:r>
              <a:rPr lang="en-US" dirty="0" err="1"/>
              <a:t>ip</a:t>
            </a:r>
            <a:r>
              <a:rPr lang="en-US" dirty="0"/>
              <a:t> addresses and ports of your computer</a:t>
            </a:r>
          </a:p>
          <a:p>
            <a:r>
              <a:rPr lang="en-US" dirty="0"/>
              <a:t>Some well known port numbers used by server processes</a:t>
            </a:r>
          </a:p>
          <a:p>
            <a:pPr lvl="1"/>
            <a:r>
              <a:rPr lang="en-US" dirty="0"/>
              <a:t>80 (HTTP),  53 (DNS), 110 (POP3), 156 (SQL), 443 (HTTPS), 587 (SMTP)</a:t>
            </a:r>
            <a:endParaRPr lang="en-GB" dirty="0"/>
          </a:p>
        </p:txBody>
      </p:sp>
    </p:spTree>
    <p:extLst>
      <p:ext uri="{BB962C8B-B14F-4D97-AF65-F5344CB8AC3E}">
        <p14:creationId xmlns:p14="http://schemas.microsoft.com/office/powerpoint/2010/main" val="297867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of Network Devices</a:t>
            </a:r>
            <a:endParaRPr lang="en-GB" dirty="0"/>
          </a:p>
        </p:txBody>
      </p:sp>
      <p:sp>
        <p:nvSpPr>
          <p:cNvPr id="3" name="Content Placeholder 2"/>
          <p:cNvSpPr>
            <a:spLocks noGrp="1"/>
          </p:cNvSpPr>
          <p:nvPr>
            <p:ph idx="1"/>
          </p:nvPr>
        </p:nvSpPr>
        <p:spPr/>
        <p:txBody>
          <a:bodyPr/>
          <a:lstStyle/>
          <a:p>
            <a:r>
              <a:rPr lang="en-US" dirty="0"/>
              <a:t>Applications in network devices communicate (exchange data) with each other</a:t>
            </a:r>
          </a:p>
          <a:p>
            <a:r>
              <a:rPr lang="en-US" dirty="0"/>
              <a:t>Sender (device/application) and Receiver (device/application) need to be identified by each other</a:t>
            </a:r>
          </a:p>
          <a:p>
            <a:r>
              <a:rPr lang="en-US" dirty="0"/>
              <a:t>IP Address is used to identify the device</a:t>
            </a:r>
          </a:p>
          <a:p>
            <a:r>
              <a:rPr lang="en-US" dirty="0"/>
              <a:t>Port is used to identify the application </a:t>
            </a:r>
          </a:p>
          <a:p>
            <a:r>
              <a:rPr lang="en-US" dirty="0" err="1"/>
              <a:t>Eg</a:t>
            </a:r>
            <a:r>
              <a:rPr lang="en-US" dirty="0"/>
              <a:t>. 10.50.225.222 – IP Address, 61233 – Port</a:t>
            </a:r>
          </a:p>
          <a:p>
            <a:r>
              <a:rPr lang="en-US" i="1" dirty="0"/>
              <a:t>Note: Format of IP addresses differ in IPv4 and IPv6 </a:t>
            </a:r>
            <a:endParaRPr lang="en-GB" i="1" dirty="0"/>
          </a:p>
        </p:txBody>
      </p:sp>
    </p:spTree>
    <p:extLst>
      <p:ext uri="{BB962C8B-B14F-4D97-AF65-F5344CB8AC3E}">
        <p14:creationId xmlns:p14="http://schemas.microsoft.com/office/powerpoint/2010/main" val="424643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use of Networked Computers (hosts)</a:t>
            </a:r>
            <a:endParaRPr lang="en-GB" dirty="0"/>
          </a:p>
        </p:txBody>
      </p:sp>
      <p:sp>
        <p:nvSpPr>
          <p:cNvPr id="3" name="Content Placeholder 2"/>
          <p:cNvSpPr>
            <a:spLocks noGrp="1"/>
          </p:cNvSpPr>
          <p:nvPr>
            <p:ph idx="1"/>
          </p:nvPr>
        </p:nvSpPr>
        <p:spPr/>
        <p:txBody>
          <a:bodyPr>
            <a:normAutofit/>
          </a:bodyPr>
          <a:lstStyle/>
          <a:p>
            <a:r>
              <a:rPr lang="en-US" dirty="0"/>
              <a:t>Store Data</a:t>
            </a:r>
          </a:p>
          <a:p>
            <a:pPr lvl="1"/>
            <a:r>
              <a:rPr lang="en-US" dirty="0"/>
              <a:t>Data base</a:t>
            </a:r>
          </a:p>
          <a:p>
            <a:r>
              <a:rPr lang="en-US" dirty="0"/>
              <a:t>Keep web pages</a:t>
            </a:r>
          </a:p>
          <a:p>
            <a:pPr lvl="1"/>
            <a:r>
              <a:rPr lang="en-US" dirty="0"/>
              <a:t>Web Server</a:t>
            </a:r>
          </a:p>
          <a:p>
            <a:r>
              <a:rPr lang="en-US" dirty="0"/>
              <a:t>Use resources (view web pages, use data and applications) of other computers</a:t>
            </a:r>
          </a:p>
          <a:p>
            <a:pPr lvl="1"/>
            <a:r>
              <a:rPr lang="en-US" dirty="0"/>
              <a:t>clients</a:t>
            </a:r>
          </a:p>
          <a:p>
            <a:r>
              <a:rPr lang="en-US" dirty="0"/>
              <a:t>..</a:t>
            </a:r>
          </a:p>
        </p:txBody>
      </p:sp>
    </p:spTree>
    <p:extLst>
      <p:ext uri="{BB962C8B-B14F-4D97-AF65-F5344CB8AC3E}">
        <p14:creationId xmlns:p14="http://schemas.microsoft.com/office/powerpoint/2010/main" val="1692418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3309</TotalTime>
  <Words>849</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COMP50016 Server Side Programming</vt:lpstr>
      <vt:lpstr>Concepts to learn</vt:lpstr>
      <vt:lpstr>Understanding Server Side Programing</vt:lpstr>
      <vt:lpstr>Internet Infrastructure</vt:lpstr>
      <vt:lpstr>Remote Devices are identified by IP Address</vt:lpstr>
      <vt:lpstr>Two Computers in Internet</vt:lpstr>
      <vt:lpstr>Socket = IP Address:Port</vt:lpstr>
      <vt:lpstr>Identification of Network Devices</vt:lpstr>
      <vt:lpstr>What is the use of Networked Computers (hosts)</vt:lpstr>
      <vt:lpstr>Naming hosts by application type</vt:lpstr>
      <vt:lpstr>Client - Server</vt:lpstr>
      <vt:lpstr>Web Pages</vt:lpstr>
      <vt:lpstr>Dynamic Web Pages</vt:lpstr>
      <vt:lpstr>Client vs Server side scripting</vt:lpstr>
      <vt:lpstr>Web Application</vt:lpstr>
      <vt:lpstr>Web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Dr Keerthi Gunawickrama</dc:creator>
  <cp:lastModifiedBy>Dr Keerthi Gunawickrama</cp:lastModifiedBy>
  <cp:revision>72</cp:revision>
  <dcterms:created xsi:type="dcterms:W3CDTF">2020-10-06T04:15:37Z</dcterms:created>
  <dcterms:modified xsi:type="dcterms:W3CDTF">2021-10-17T05:45:52Z</dcterms:modified>
</cp:coreProperties>
</file>