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97" r:id="rId3"/>
    <p:sldId id="298" r:id="rId4"/>
    <p:sldId id="303" r:id="rId5"/>
    <p:sldId id="299" r:id="rId6"/>
    <p:sldId id="301" r:id="rId7"/>
    <p:sldId id="300" r:id="rId8"/>
    <p:sldId id="302" r:id="rId9"/>
    <p:sldId id="304" r:id="rId10"/>
    <p:sldId id="305" r:id="rId11"/>
    <p:sldId id="306" r:id="rId12"/>
    <p:sldId id="30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704" autoAdjust="0"/>
  </p:normalViewPr>
  <p:slideViewPr>
    <p:cSldViewPr snapToGrid="0">
      <p:cViewPr varScale="1">
        <p:scale>
          <a:sx n="63" d="100"/>
          <a:sy n="63" d="100"/>
        </p:scale>
        <p:origin x="78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BD564-2F12-4E73-A5C8-35294AA15E7B}" type="datetimeFigureOut">
              <a:rPr lang="en-GB" smtClean="0"/>
              <a:t>17/10/2021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3E91E-B633-437B-8117-55188706E9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861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333F7-EDB3-46A3-B950-8E4971252468}" type="datetimeFigureOut">
              <a:rPr lang="en-GB" smtClean="0"/>
              <a:t>17/10/2021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2A06-7A62-4A78-97B0-DF626C7DCC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512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333F7-EDB3-46A3-B950-8E4971252468}" type="datetimeFigureOut">
              <a:rPr lang="en-GB" smtClean="0"/>
              <a:t>17/10/2021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2A06-7A62-4A78-97B0-DF626C7DCC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79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333F7-EDB3-46A3-B950-8E4971252468}" type="datetimeFigureOut">
              <a:rPr lang="en-GB" smtClean="0"/>
              <a:t>17/10/2021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2A06-7A62-4A78-97B0-DF626C7DCC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250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333F7-EDB3-46A3-B950-8E4971252468}" type="datetimeFigureOut">
              <a:rPr lang="en-GB" smtClean="0"/>
              <a:t>17/10/2021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2A06-7A62-4A78-97B0-DF626C7DCC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441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333F7-EDB3-46A3-B950-8E4971252468}" type="datetimeFigureOut">
              <a:rPr lang="en-GB" smtClean="0"/>
              <a:t>17/10/2021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2A06-7A62-4A78-97B0-DF626C7DCC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2006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333F7-EDB3-46A3-B950-8E4971252468}" type="datetimeFigureOut">
              <a:rPr lang="en-GB" smtClean="0"/>
              <a:t>17/10/2021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2A06-7A62-4A78-97B0-DF626C7DCC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3293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333F7-EDB3-46A3-B950-8E4971252468}" type="datetimeFigureOut">
              <a:rPr lang="en-GB" smtClean="0"/>
              <a:t>17/10/2021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2A06-7A62-4A78-97B0-DF626C7DCC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38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333F7-EDB3-46A3-B950-8E4971252468}" type="datetimeFigureOut">
              <a:rPr lang="en-GB" smtClean="0"/>
              <a:t>17/10/2021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2A06-7A62-4A78-97B0-DF626C7DCC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573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333F7-EDB3-46A3-B950-8E4971252468}" type="datetimeFigureOut">
              <a:rPr lang="en-GB" smtClean="0"/>
              <a:t>17/10/2021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2A06-7A62-4A78-97B0-DF626C7DCC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253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333F7-EDB3-46A3-B950-8E4971252468}" type="datetimeFigureOut">
              <a:rPr lang="en-GB" smtClean="0"/>
              <a:t>17/10/2021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2A06-7A62-4A78-97B0-DF626C7DCC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377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333F7-EDB3-46A3-B950-8E4971252468}" type="datetimeFigureOut">
              <a:rPr lang="en-GB" smtClean="0"/>
              <a:t>17/10/2021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2A06-7A62-4A78-97B0-DF626C7DCC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0566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333F7-EDB3-46A3-B950-8E4971252468}" type="datetimeFigureOut">
              <a:rPr lang="en-GB" smtClean="0"/>
              <a:t>17/10/2021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E2A06-7A62-4A78-97B0-DF626C7DCC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16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s://www.thewebomania.com/blog/software/10-best-web-design-tools-for-designer-and-web-developer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pachefriends.org/index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83677"/>
          </a:xfrm>
        </p:spPr>
        <p:txBody>
          <a:bodyPr anchor="ctr">
            <a:normAutofit/>
          </a:bodyPr>
          <a:lstStyle/>
          <a:p>
            <a:r>
              <a:rPr lang="en-US" sz="4400" dirty="0"/>
              <a:t>COMP50016 Server Side Programming</a:t>
            </a:r>
            <a:endParaRPr lang="en-GB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90558"/>
            <a:ext cx="9144000" cy="1427162"/>
          </a:xfrm>
        </p:spPr>
        <p:txBody>
          <a:bodyPr anchor="t"/>
          <a:lstStyle/>
          <a:p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Week 1.c : Setting up Development Environment for SSP1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4846320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Dr Keerthi Gunawickrama</a:t>
            </a:r>
          </a:p>
          <a:p>
            <a:r>
              <a:rPr lang="en-US" dirty="0"/>
              <a:t>School of Computing/APIIT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1985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A5224-CDF3-47F9-B9EC-558F85D8E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3A84C-99A2-4C53-BC6D-3146BE4B4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GB" dirty="0"/>
              <a:t>when downloaded, everything is stored in </a:t>
            </a:r>
            <a:r>
              <a:rPr lang="en-GB" dirty="0" err="1">
                <a:latin typeface="Consolas" panose="020B0609020204030204" pitchFamily="49" charset="0"/>
              </a:rPr>
              <a:t>xampp</a:t>
            </a:r>
            <a:r>
              <a:rPr lang="en-GB" dirty="0"/>
              <a:t> folder </a:t>
            </a:r>
          </a:p>
          <a:p>
            <a:pPr lvl="1" fontAlgn="base"/>
            <a:r>
              <a:rPr lang="en-GB" dirty="0" err="1">
                <a:latin typeface="Consolas" panose="020B0609020204030204" pitchFamily="49" charset="0"/>
              </a:rPr>
              <a:t>htdocs</a:t>
            </a:r>
            <a:r>
              <a:rPr lang="en-GB" dirty="0"/>
              <a:t> folder: stores php files </a:t>
            </a:r>
          </a:p>
          <a:p>
            <a:pPr lvl="1" fontAlgn="base"/>
            <a:r>
              <a:rPr lang="en-GB" dirty="0">
                <a:latin typeface="Consolas" panose="020B0609020204030204" pitchFamily="49" charset="0"/>
              </a:rPr>
              <a:t>apache</a:t>
            </a:r>
            <a:r>
              <a:rPr lang="en-GB" dirty="0"/>
              <a:t> folder </a:t>
            </a:r>
          </a:p>
          <a:p>
            <a:pPr lvl="1" fontAlgn="base"/>
            <a:r>
              <a:rPr lang="en-GB" dirty="0">
                <a:latin typeface="Consolas" panose="020B0609020204030204" pitchFamily="49" charset="0"/>
              </a:rPr>
              <a:t>MySQL</a:t>
            </a:r>
            <a:r>
              <a:rPr lang="en-GB" dirty="0"/>
              <a:t> folder: data folder holds a separate folder for each database </a:t>
            </a:r>
          </a:p>
          <a:p>
            <a:pPr lvl="1" fontAlgn="base"/>
            <a:r>
              <a:rPr lang="en-GB" dirty="0">
                <a:latin typeface="Consolas" panose="020B0609020204030204" pitchFamily="49" charset="0"/>
              </a:rPr>
              <a:t>php</a:t>
            </a:r>
            <a:r>
              <a:rPr lang="en-GB" dirty="0"/>
              <a:t> folder </a:t>
            </a:r>
          </a:p>
          <a:p>
            <a:endParaRPr lang="en-GB" dirty="0"/>
          </a:p>
          <a:p>
            <a:r>
              <a:rPr lang="en-GB" dirty="0"/>
              <a:t>and lots of other stuff...</a:t>
            </a:r>
          </a:p>
          <a:p>
            <a:pPr lvl="1"/>
            <a:r>
              <a:rPr lang="en-GB" dirty="0"/>
              <a:t>DO NOT EDIT / DELETE!!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7AAB59-2BBE-4F4E-9D77-13F6F95325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10" t="19551" r="2657" b="20600"/>
          <a:stretch/>
        </p:blipFill>
        <p:spPr>
          <a:xfrm>
            <a:off x="7966535" y="3617640"/>
            <a:ext cx="4225465" cy="324036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3655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02DF3-520C-4959-99DA-3A1918A4F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XAMPP Control Panel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CAD7F-99A0-49DE-BDC3-3D3A60AEA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used to work with XAMPP components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Explore</a:t>
            </a:r>
            <a:r>
              <a:rPr lang="en-GB" dirty="0"/>
              <a:t> button will open Windows Explorer showing file structure</a:t>
            </a:r>
          </a:p>
          <a:p>
            <a:endParaRPr lang="en-US" dirty="0"/>
          </a:p>
        </p:txBody>
      </p:sp>
      <p:pic>
        <p:nvPicPr>
          <p:cNvPr id="4" name="Picture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FA8E217F-AC8B-4D66-9DBB-12A8AFF7CB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649" y="2873093"/>
            <a:ext cx="5890701" cy="380603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91705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9D5BF-2C29-4613-A96C-0B1ADC940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Apache, Test if it runs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0E72F-9670-4A00-971E-C338BE91C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56120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Start webserver by clicking </a:t>
            </a:r>
            <a:r>
              <a:rPr lang="en-GB" b="1" dirty="0">
                <a:latin typeface="Consolas" panose="020B0609020204030204" pitchFamily="49" charset="0"/>
              </a:rPr>
              <a:t>Start</a:t>
            </a:r>
            <a:r>
              <a:rPr lang="en-GB" dirty="0"/>
              <a:t> next to </a:t>
            </a:r>
            <a:r>
              <a:rPr lang="en-GB" dirty="0">
                <a:latin typeface="Consolas" panose="020B0609020204030204" pitchFamily="49" charset="0"/>
              </a:rPr>
              <a:t>Apache</a:t>
            </a:r>
            <a:r>
              <a:rPr lang="en-GB" dirty="0"/>
              <a:t> module</a:t>
            </a:r>
          </a:p>
          <a:p>
            <a:r>
              <a:rPr lang="en-GB" dirty="0"/>
              <a:t>Open browser and type </a:t>
            </a:r>
            <a:r>
              <a:rPr lang="en-GB" dirty="0">
                <a:latin typeface="Consolas" panose="020B0609020204030204" pitchFamily="49" charset="0"/>
              </a:rPr>
              <a:t>localhost</a:t>
            </a:r>
          </a:p>
          <a:p>
            <a:pPr lvl="1" fontAlgn="base"/>
            <a:r>
              <a:rPr lang="en-GB" dirty="0"/>
              <a:t>server displays root level (</a:t>
            </a:r>
            <a:r>
              <a:rPr lang="en-GB" dirty="0" err="1"/>
              <a:t>htdocs</a:t>
            </a:r>
            <a:r>
              <a:rPr lang="en-GB" dirty="0"/>
              <a:t>) </a:t>
            </a:r>
            <a:r>
              <a:rPr lang="en-GB" dirty="0">
                <a:latin typeface="Consolas" panose="020B0609020204030204" pitchFamily="49" charset="0"/>
              </a:rPr>
              <a:t>index.html</a:t>
            </a:r>
            <a:r>
              <a:rPr lang="en-GB" dirty="0"/>
              <a:t> file as default page</a:t>
            </a:r>
          </a:p>
          <a:p>
            <a:pPr lvl="1" fontAlgn="base"/>
            <a:r>
              <a:rPr lang="en-GB" dirty="0"/>
              <a:t>Select Menu item  </a:t>
            </a:r>
            <a:r>
              <a:rPr lang="en-GB" dirty="0" err="1"/>
              <a:t>PHPinfo</a:t>
            </a:r>
            <a:r>
              <a:rPr lang="en-GB" dirty="0"/>
              <a:t>, Should display info on php </a:t>
            </a:r>
          </a:p>
          <a:p>
            <a:pPr fontAlgn="base"/>
            <a:r>
              <a:rPr lang="en-GB" dirty="0"/>
              <a:t>can overwrite </a:t>
            </a:r>
            <a:r>
              <a:rPr lang="en-GB" dirty="0" err="1">
                <a:latin typeface="Consolas" panose="020B0609020204030204" pitchFamily="49" charset="0"/>
              </a:rPr>
              <a:t>index.php</a:t>
            </a:r>
            <a:r>
              <a:rPr lang="en-GB" dirty="0"/>
              <a:t> to display custom page</a:t>
            </a:r>
          </a:p>
          <a:p>
            <a:pPr fontAlgn="base"/>
            <a:r>
              <a:rPr lang="en-GB" dirty="0"/>
              <a:t>if server not running, </a:t>
            </a:r>
          </a:p>
          <a:p>
            <a:pPr fontAlgn="base"/>
            <a:r>
              <a:rPr lang="en-GB" dirty="0"/>
              <a:t>message stating server not reachable is output</a:t>
            </a:r>
          </a:p>
          <a:p>
            <a:pPr marL="457200" lvl="1" indent="0" fontAlgn="base">
              <a:buNone/>
            </a:pPr>
            <a:r>
              <a:rPr lang="en-GB" dirty="0"/>
              <a:t> </a:t>
            </a:r>
          </a:p>
          <a:p>
            <a:endParaRPr lang="en-US" dirty="0"/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8753C43-BB9E-487B-A05B-885CBDD309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8" b="27951"/>
          <a:stretch/>
        </p:blipFill>
        <p:spPr>
          <a:xfrm>
            <a:off x="8222504" y="2608638"/>
            <a:ext cx="3969496" cy="278531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50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loud 8">
            <a:extLst>
              <a:ext uri="{FF2B5EF4-FFF2-40B4-BE49-F238E27FC236}">
                <a16:creationId xmlns:a16="http://schemas.microsoft.com/office/drawing/2014/main" id="{49861572-1BED-4C74-B66C-0F7959A2D7D9}"/>
              </a:ext>
            </a:extLst>
          </p:cNvPr>
          <p:cNvSpPr/>
          <p:nvPr/>
        </p:nvSpPr>
        <p:spPr>
          <a:xfrm>
            <a:off x="4798168" y="3323166"/>
            <a:ext cx="2058143" cy="2747963"/>
          </a:xfrm>
          <a:prstGeom prst="cloud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know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Server and Web Browser (client) connects via Internet)</a:t>
            </a:r>
          </a:p>
          <a:p>
            <a:r>
              <a:rPr lang="en-US" dirty="0"/>
              <a:t>Require, </a:t>
            </a:r>
            <a:r>
              <a:rPr lang="en-US" dirty="0">
                <a:solidFill>
                  <a:srgbClr val="FF0000"/>
                </a:solidFill>
              </a:rPr>
              <a:t>IP </a:t>
            </a:r>
            <a:r>
              <a:rPr lang="en-US" dirty="0" err="1">
                <a:solidFill>
                  <a:srgbClr val="FF0000"/>
                </a:solidFill>
              </a:rPr>
              <a:t>Address:Port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05925" y="3534834"/>
            <a:ext cx="2042432" cy="2288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Web Browser (Client)</a:t>
            </a:r>
            <a:endParaRPr lang="en-GB" sz="2800" dirty="0"/>
          </a:p>
        </p:txBody>
      </p:sp>
      <p:sp>
        <p:nvSpPr>
          <p:cNvPr id="5" name="Rectangle 4"/>
          <p:cNvSpPr/>
          <p:nvPr/>
        </p:nvSpPr>
        <p:spPr>
          <a:xfrm>
            <a:off x="7839836" y="3534833"/>
            <a:ext cx="2058143" cy="2288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Web Server Program</a:t>
            </a:r>
            <a:endParaRPr lang="en-GB" sz="2800" dirty="0"/>
          </a:p>
        </p:txBody>
      </p:sp>
      <p:sp>
        <p:nvSpPr>
          <p:cNvPr id="6" name="Right Arrow 5"/>
          <p:cNvSpPr/>
          <p:nvPr/>
        </p:nvSpPr>
        <p:spPr>
          <a:xfrm>
            <a:off x="4024192" y="3534834"/>
            <a:ext cx="3540214" cy="103716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Request (service): 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IP </a:t>
            </a:r>
            <a:r>
              <a:rPr lang="en-US" dirty="0" err="1">
                <a:solidFill>
                  <a:srgbClr val="FF0000"/>
                </a:solidFill>
              </a:rPr>
              <a:t>Address:Port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 flipH="1">
            <a:off x="4024192" y="5213255"/>
            <a:ext cx="3540214" cy="49304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Reply (Provide Service)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169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/>
              <a:t>Computer become the server host = </a:t>
            </a:r>
            <a:r>
              <a:rPr lang="en-US" sz="2400" dirty="0">
                <a:solidFill>
                  <a:srgbClr val="FF0000"/>
                </a:solidFill>
              </a:rPr>
              <a:t>localhost</a:t>
            </a:r>
          </a:p>
          <a:p>
            <a:r>
              <a:rPr lang="en-US" sz="2400" dirty="0">
                <a:solidFill>
                  <a:schemeClr val="tx1"/>
                </a:solidFill>
              </a:rPr>
              <a:t>Internet = </a:t>
            </a:r>
            <a:r>
              <a:rPr lang="en-US" sz="2400" dirty="0">
                <a:solidFill>
                  <a:srgbClr val="FF0000"/>
                </a:solidFill>
              </a:rPr>
              <a:t>Loopback</a:t>
            </a:r>
          </a:p>
          <a:p>
            <a:r>
              <a:rPr lang="en-US" sz="2400" dirty="0">
                <a:solidFill>
                  <a:schemeClr val="tx1"/>
                </a:solidFill>
              </a:rPr>
              <a:t>IP Address = </a:t>
            </a:r>
            <a:r>
              <a:rPr lang="en-US" sz="2400" dirty="0">
                <a:solidFill>
                  <a:srgbClr val="FF0000"/>
                </a:solidFill>
              </a:rPr>
              <a:t>127.0.0.1 </a:t>
            </a:r>
            <a:r>
              <a:rPr lang="en-US" sz="2400" dirty="0">
                <a:solidFill>
                  <a:schemeClr val="tx1"/>
                </a:solidFill>
              </a:rPr>
              <a:t>(localhost address, loopback address, .. )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49861572-1BED-4C74-B66C-0F7959A2D7D9}"/>
              </a:ext>
            </a:extLst>
          </p:cNvPr>
          <p:cNvSpPr/>
          <p:nvPr/>
        </p:nvSpPr>
        <p:spPr>
          <a:xfrm>
            <a:off x="4798168" y="3323166"/>
            <a:ext cx="2058143" cy="2747963"/>
          </a:xfrm>
          <a:prstGeom prst="cloud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Loopback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run both Server and Client in single machine? </a:t>
            </a:r>
            <a:r>
              <a:rPr lang="en-US" dirty="0">
                <a:solidFill>
                  <a:srgbClr val="FF0000"/>
                </a:solidFill>
              </a:rPr>
              <a:t>Local Development Environment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05925" y="3534834"/>
            <a:ext cx="2042432" cy="2288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Web Browser (Client)</a:t>
            </a:r>
            <a:endParaRPr lang="en-GB" sz="2800" dirty="0"/>
          </a:p>
        </p:txBody>
      </p:sp>
      <p:sp>
        <p:nvSpPr>
          <p:cNvPr id="5" name="Rectangle 4"/>
          <p:cNvSpPr/>
          <p:nvPr/>
        </p:nvSpPr>
        <p:spPr>
          <a:xfrm>
            <a:off x="7839836" y="3534833"/>
            <a:ext cx="2058143" cy="2288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Web Server Program</a:t>
            </a:r>
            <a:endParaRPr lang="en-GB" sz="2800" dirty="0"/>
          </a:p>
        </p:txBody>
      </p:sp>
      <p:sp>
        <p:nvSpPr>
          <p:cNvPr id="6" name="Right Arrow 5"/>
          <p:cNvSpPr/>
          <p:nvPr/>
        </p:nvSpPr>
        <p:spPr>
          <a:xfrm>
            <a:off x="4024192" y="3534834"/>
            <a:ext cx="3540214" cy="103716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Request (service): 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127.0.0.1:Port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 flipH="1">
            <a:off x="4024192" y="5213255"/>
            <a:ext cx="3540214" cy="49304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Reply (Provide Service)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057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564BC-D5AB-44B4-89D0-D37448CAE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used for Local Development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3D663-B9F1-4148-9526-CC4DA5350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LAMP, WAMP, MAMP, XAMPP</a:t>
            </a:r>
          </a:p>
          <a:p>
            <a:r>
              <a:rPr lang="en-GB" dirty="0"/>
              <a:t>All used to create a local development environment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differ in the operating system they target:</a:t>
            </a:r>
          </a:p>
          <a:p>
            <a:pPr lvl="1"/>
            <a:r>
              <a:rPr lang="en-GB" dirty="0"/>
              <a:t>LAMP: Linux</a:t>
            </a:r>
          </a:p>
          <a:p>
            <a:pPr lvl="1"/>
            <a:r>
              <a:rPr lang="en-GB" dirty="0"/>
              <a:t>WAMP: Windows</a:t>
            </a:r>
          </a:p>
          <a:p>
            <a:pPr lvl="1"/>
            <a:r>
              <a:rPr lang="en-GB" dirty="0"/>
              <a:t>MAMP: Mac</a:t>
            </a:r>
          </a:p>
          <a:p>
            <a:pPr lvl="1"/>
            <a:r>
              <a:rPr lang="en-GB" dirty="0"/>
              <a:t>XAMPP: cross-platform</a:t>
            </a:r>
          </a:p>
          <a:p>
            <a:endParaRPr lang="en-US" dirty="0"/>
          </a:p>
        </p:txBody>
      </p:sp>
      <p:pic>
        <p:nvPicPr>
          <p:cNvPr id="4" name="Picture 2" descr="Image result for xampp, wamp and lamp">
            <a:hlinkClick r:id="rId2"/>
            <a:extLst>
              <a:ext uri="{FF2B5EF4-FFF2-40B4-BE49-F238E27FC236}">
                <a16:creationId xmlns:a16="http://schemas.microsoft.com/office/drawing/2014/main" id="{60BD546F-63D9-42FA-8989-4AD72544E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165" y="2669717"/>
            <a:ext cx="4824536" cy="1518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638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XAMPP</a:t>
            </a:r>
            <a:r>
              <a:rPr lang="en-US" sz="2400" dirty="0"/>
              <a:t> is the Server (Apache Web Server + MySQL + PHP)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IP Address = </a:t>
            </a:r>
            <a:r>
              <a:rPr lang="en-US" sz="2400" dirty="0">
                <a:solidFill>
                  <a:srgbClr val="FF0000"/>
                </a:solidFill>
              </a:rPr>
              <a:t>127.0.0.1 or  Domain Name localhost</a:t>
            </a:r>
            <a:endParaRPr lang="en-GB" sz="2400" dirty="0">
              <a:solidFill>
                <a:srgbClr val="FF0000"/>
              </a:solidFill>
            </a:endParaRP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49861572-1BED-4C74-B66C-0F7959A2D7D9}"/>
              </a:ext>
            </a:extLst>
          </p:cNvPr>
          <p:cNvSpPr/>
          <p:nvPr/>
        </p:nvSpPr>
        <p:spPr>
          <a:xfrm>
            <a:off x="4798168" y="3323166"/>
            <a:ext cx="2058143" cy="2747963"/>
          </a:xfrm>
          <a:prstGeom prst="cloud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Loopback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our setup?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805925" y="3534834"/>
            <a:ext cx="2042432" cy="2288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Any Web Browser (Edge, Chrome, ..)</a:t>
            </a:r>
            <a:endParaRPr lang="en-GB" sz="2800" dirty="0"/>
          </a:p>
        </p:txBody>
      </p:sp>
      <p:sp>
        <p:nvSpPr>
          <p:cNvPr id="5" name="Rectangle 4"/>
          <p:cNvSpPr/>
          <p:nvPr/>
        </p:nvSpPr>
        <p:spPr>
          <a:xfrm>
            <a:off x="7839836" y="3534833"/>
            <a:ext cx="2058143" cy="2288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XAMPP </a:t>
            </a:r>
            <a:r>
              <a:rPr lang="en-US" sz="2800" dirty="0"/>
              <a:t>(Web Server Program)</a:t>
            </a:r>
            <a:endParaRPr lang="en-GB" sz="2800" dirty="0"/>
          </a:p>
        </p:txBody>
      </p:sp>
      <p:sp>
        <p:nvSpPr>
          <p:cNvPr id="6" name="Right Arrow 5"/>
          <p:cNvSpPr/>
          <p:nvPr/>
        </p:nvSpPr>
        <p:spPr>
          <a:xfrm>
            <a:off x="4024192" y="3534834"/>
            <a:ext cx="3540214" cy="103716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Request (service): 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127.0.0.1:Port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 flipH="1">
            <a:off x="4024192" y="5213255"/>
            <a:ext cx="3540214" cy="49304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Reply (Provide Service)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957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58169-DC25-4359-8846-A9E71B0D7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XAMPP = Multiple Servers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15820-A253-45C2-86C6-C1853E725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Apache</a:t>
            </a:r>
          </a:p>
          <a:p>
            <a:pPr lvl="1"/>
            <a:r>
              <a:rPr lang="en-GB" sz="2800" dirty="0"/>
              <a:t>web HTTP server</a:t>
            </a:r>
          </a:p>
          <a:p>
            <a:pPr lvl="1"/>
            <a:r>
              <a:rPr lang="en-GB" sz="2800" dirty="0"/>
              <a:t>program that is used to host HTML files and other static web content</a:t>
            </a:r>
          </a:p>
          <a:p>
            <a:r>
              <a:rPr lang="en-GB" dirty="0"/>
              <a:t>PHP, Perl</a:t>
            </a:r>
          </a:p>
          <a:p>
            <a:pPr lvl="1"/>
            <a:r>
              <a:rPr lang="en-GB" sz="2800" dirty="0"/>
              <a:t>application server</a:t>
            </a:r>
          </a:p>
          <a:p>
            <a:pPr lvl="1"/>
            <a:r>
              <a:rPr lang="en-GB" sz="2800" dirty="0"/>
              <a:t>used to write dynamic web content </a:t>
            </a:r>
          </a:p>
          <a:p>
            <a:pPr lvl="1"/>
            <a:r>
              <a:rPr lang="en-GB" sz="2800" dirty="0"/>
              <a:t>most content management systems written in PHP</a:t>
            </a:r>
          </a:p>
          <a:p>
            <a:r>
              <a:rPr lang="en-GB" dirty="0"/>
              <a:t>MySQL or MariaDB</a:t>
            </a:r>
          </a:p>
          <a:p>
            <a:pPr lvl="1"/>
            <a:r>
              <a:rPr lang="en-GB" sz="2800" dirty="0"/>
              <a:t>database server </a:t>
            </a:r>
          </a:p>
          <a:p>
            <a:pPr lvl="1" fontAlgn="base"/>
            <a:r>
              <a:rPr lang="en-GB" sz="2800" dirty="0"/>
              <a:t>dynamic web pages need to store data </a:t>
            </a:r>
          </a:p>
          <a:p>
            <a:pPr lvl="1" fontAlgn="base"/>
            <a:r>
              <a:rPr lang="en-GB" sz="2800" dirty="0"/>
              <a:t>frequently on a different machine </a:t>
            </a:r>
          </a:p>
          <a:p>
            <a:pPr lvl="1" fontAlgn="base"/>
            <a:r>
              <a:rPr lang="en-GB" sz="2800" dirty="0"/>
              <a:t>maintained using phpMyAdmin  </a:t>
            </a:r>
          </a:p>
          <a:p>
            <a:r>
              <a:rPr lang="en-US" dirty="0"/>
              <a:t>phpMyAdmin</a:t>
            </a:r>
          </a:p>
          <a:p>
            <a:pPr lvl="1"/>
            <a:r>
              <a:rPr lang="en-US" dirty="0"/>
              <a:t>Web Application to administer Database</a:t>
            </a:r>
          </a:p>
          <a:p>
            <a:r>
              <a:rPr lang="en-US" dirty="0"/>
              <a:t>XAMPP Control Panel</a:t>
            </a:r>
          </a:p>
          <a:p>
            <a:pPr lvl="1"/>
            <a:r>
              <a:rPr lang="en-US" dirty="0"/>
              <a:t>Start, Stop, Configure, Servers</a:t>
            </a:r>
          </a:p>
        </p:txBody>
      </p:sp>
    </p:spTree>
    <p:extLst>
      <p:ext uri="{BB962C8B-B14F-4D97-AF65-F5344CB8AC3E}">
        <p14:creationId xmlns:p14="http://schemas.microsoft.com/office/powerpoint/2010/main" val="2173306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15378-B77A-4027-A350-540F410A5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XAMPP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C0390-4CD6-4BDA-A826-52202548C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Download and Install XAMPP</a:t>
            </a:r>
          </a:p>
          <a:p>
            <a:pPr lvl="1"/>
            <a:r>
              <a:rPr lang="en-US" dirty="0">
                <a:hlinkClick r:id="rId2"/>
              </a:rPr>
              <a:t>XAMPP Installers and Downloads for Apache Friends</a:t>
            </a:r>
            <a:endParaRPr lang="en-US" dirty="0"/>
          </a:p>
          <a:p>
            <a:r>
              <a:rPr lang="en-US" dirty="0"/>
              <a:t>Choose the Right distribution to your </a:t>
            </a:r>
          </a:p>
          <a:p>
            <a:pPr lvl="1"/>
            <a:r>
              <a:rPr lang="en-US" dirty="0"/>
              <a:t>device (64bit, 32 bit), and</a:t>
            </a:r>
          </a:p>
          <a:p>
            <a:pPr lvl="1"/>
            <a:r>
              <a:rPr lang="en-US" dirty="0"/>
              <a:t>operating system (Windows, Linux, ..)</a:t>
            </a:r>
          </a:p>
          <a:p>
            <a:r>
              <a:rPr lang="en-GB" sz="2400" dirty="0"/>
              <a:t>"XAMPP is the most popular PHP development environment"</a:t>
            </a:r>
          </a:p>
          <a:p>
            <a:r>
              <a:rPr lang="en-GB" sz="2400" dirty="0"/>
              <a:t>Apache distribution containing MariaDB, PHP, and Perl</a:t>
            </a:r>
          </a:p>
          <a:p>
            <a:pPr lvl="1"/>
            <a:r>
              <a:rPr lang="en-GB" dirty="0"/>
              <a:t>free</a:t>
            </a:r>
          </a:p>
          <a:p>
            <a:pPr lvl="1"/>
            <a:r>
              <a:rPr lang="en-GB" dirty="0"/>
              <a:t>open source </a:t>
            </a:r>
          </a:p>
          <a:p>
            <a:pPr lvl="1"/>
            <a:r>
              <a:rPr lang="en-GB" dirty="0"/>
              <a:t>easy to install </a:t>
            </a:r>
          </a:p>
          <a:p>
            <a:endParaRPr lang="en-US" dirty="0"/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E0F45F02-0F85-45D8-AFCA-4A91263785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13" t="11334" r="12200" b="4692"/>
          <a:stretch/>
        </p:blipFill>
        <p:spPr>
          <a:xfrm>
            <a:off x="8077200" y="0"/>
            <a:ext cx="4114800" cy="243729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39488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8CC98-EE15-40CF-B2C5-E34F89A93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XAMPP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4D7970F-AEAC-4FBE-8DA5-98D3A9CA5BE3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8598256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open </a:t>
            </a:r>
            <a:r>
              <a:rPr lang="en-GB" sz="2000" dirty="0">
                <a:latin typeface="Consolas" panose="020B0609020204030204" pitchFamily="49" charset="0"/>
              </a:rPr>
              <a:t>installer.exe</a:t>
            </a:r>
          </a:p>
          <a:p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select required components</a:t>
            </a:r>
          </a:p>
          <a:p>
            <a:pPr lvl="1"/>
            <a:r>
              <a:rPr lang="en-GB" sz="1600" dirty="0"/>
              <a:t>unless you are running a live web server, you only need Apache, MySQL, PHP and phpMyAdmin</a:t>
            </a:r>
          </a:p>
          <a:p>
            <a:pPr lvl="1"/>
            <a:endParaRPr lang="en-GB" sz="1600" dirty="0"/>
          </a:p>
          <a:p>
            <a:pPr marL="457200" lvl="1" indent="0">
              <a:buNone/>
            </a:pPr>
            <a:endParaRPr lang="en-GB" sz="1600" dirty="0"/>
          </a:p>
          <a:p>
            <a:pPr lvl="1"/>
            <a:endParaRPr lang="en-GB" sz="1600" dirty="0"/>
          </a:p>
          <a:p>
            <a:r>
              <a:rPr lang="en-GB" sz="2000" dirty="0"/>
              <a:t>select directory for installation</a:t>
            </a:r>
          </a:p>
          <a:p>
            <a:pPr lvl="1"/>
            <a:r>
              <a:rPr lang="en-GB" sz="1600" dirty="0"/>
              <a:t>usually left as default</a:t>
            </a:r>
          </a:p>
          <a:p>
            <a:endParaRPr lang="en-GB" sz="2000" dirty="0"/>
          </a:p>
          <a:p>
            <a:endParaRPr lang="en-GB" sz="2000" dirty="0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1141164-9BE1-4208-B894-945074B696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282" y="1376675"/>
            <a:ext cx="1891518" cy="158359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11145FD-7BA5-4513-8C91-6FB7B4AB0E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6456" y="3137726"/>
            <a:ext cx="1904077" cy="160149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3002FC5-83D8-4F82-AC72-39B8E465F1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6456" y="4901427"/>
            <a:ext cx="1892136" cy="159144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79707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D04FB-AC60-4027-BE6F-0DCE151CE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A5A11-9949-47E8-A55C-F6F2547C6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b="1" dirty="0"/>
              <a:t>Apache		web server application</a:t>
            </a:r>
          </a:p>
          <a:p>
            <a:r>
              <a:rPr lang="en-GB" b="1" dirty="0"/>
              <a:t>MySQL		database management system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FileZilla FTP Server	File Transfer Protocol server for file transfers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Mercury Mail Server	open-source mail server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Tomcat		Java servlet for serving Java applications</a:t>
            </a:r>
          </a:p>
          <a:p>
            <a:endParaRPr lang="en-GB" dirty="0"/>
          </a:p>
          <a:p>
            <a:r>
              <a:rPr lang="en-GB" b="1" dirty="0"/>
              <a:t>PHP			server-side, general purpose programming language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Perl			similar to PHP, but less popular</a:t>
            </a:r>
          </a:p>
          <a:p>
            <a:endParaRPr lang="en-GB" dirty="0"/>
          </a:p>
          <a:p>
            <a:r>
              <a:rPr lang="en-GB" b="1" dirty="0"/>
              <a:t>phpMyAdmin		admin tool for working with MySQL / MariaDB	</a:t>
            </a:r>
          </a:p>
          <a:p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Webalizer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analytics tool to generate logs and usage metrics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Fake 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Sendmail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simulated mail server</a:t>
            </a:r>
          </a:p>
        </p:txBody>
      </p:sp>
    </p:spTree>
    <p:extLst>
      <p:ext uri="{BB962C8B-B14F-4D97-AF65-F5344CB8AC3E}">
        <p14:creationId xmlns:p14="http://schemas.microsoft.com/office/powerpoint/2010/main" val="4226319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3406</TotalTime>
  <Words>625</Words>
  <Application>Microsoft Office PowerPoint</Application>
  <PresentationFormat>Widescreen</PresentationFormat>
  <Paragraphs>118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Office Theme</vt:lpstr>
      <vt:lpstr>COMP50016 Server Side Programming</vt:lpstr>
      <vt:lpstr>What we know</vt:lpstr>
      <vt:lpstr>Can we run both Server and Client in single machine? Local Development Environment</vt:lpstr>
      <vt:lpstr>Software used for Local Development Environment</vt:lpstr>
      <vt:lpstr>What is our setup?</vt:lpstr>
      <vt:lpstr>XAMPP = Multiple Servers</vt:lpstr>
      <vt:lpstr>Install XAMPP</vt:lpstr>
      <vt:lpstr>Install XAMPP</vt:lpstr>
      <vt:lpstr>Package Components</vt:lpstr>
      <vt:lpstr>File Structure</vt:lpstr>
      <vt:lpstr>XAMPP Control Panel</vt:lpstr>
      <vt:lpstr>Run Apache, Test if it runs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</dc:title>
  <dc:creator>Dr Keerthi Gunawickrama</dc:creator>
  <cp:lastModifiedBy>Dr Keerthi Gunawickrama</cp:lastModifiedBy>
  <cp:revision>81</cp:revision>
  <dcterms:created xsi:type="dcterms:W3CDTF">2020-10-06T04:15:37Z</dcterms:created>
  <dcterms:modified xsi:type="dcterms:W3CDTF">2021-10-17T11:42:29Z</dcterms:modified>
</cp:coreProperties>
</file>