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306" r:id="rId3"/>
    <p:sldId id="307" r:id="rId4"/>
    <p:sldId id="317" r:id="rId5"/>
    <p:sldId id="308" r:id="rId6"/>
    <p:sldId id="258" r:id="rId7"/>
    <p:sldId id="309" r:id="rId8"/>
    <p:sldId id="318" r:id="rId9"/>
    <p:sldId id="325" r:id="rId10"/>
    <p:sldId id="316" r:id="rId11"/>
    <p:sldId id="319" r:id="rId12"/>
    <p:sldId id="326" r:id="rId13"/>
    <p:sldId id="315" r:id="rId14"/>
    <p:sldId id="320" r:id="rId15"/>
    <p:sldId id="327" r:id="rId16"/>
    <p:sldId id="272" r:id="rId17"/>
    <p:sldId id="321" r:id="rId18"/>
    <p:sldId id="328" r:id="rId19"/>
    <p:sldId id="322" r:id="rId20"/>
    <p:sldId id="323" r:id="rId21"/>
    <p:sldId id="324" r:id="rId22"/>
    <p:sldId id="265" r:id="rId23"/>
    <p:sldId id="310" r:id="rId24"/>
    <p:sldId id="311" r:id="rId25"/>
    <p:sldId id="312" r:id="rId26"/>
    <p:sldId id="313" r:id="rId27"/>
    <p:sldId id="314" r:id="rId28"/>
    <p:sldId id="330" r:id="rId29"/>
    <p:sldId id="33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704" autoAdjust="0"/>
  </p:normalViewPr>
  <p:slideViewPr>
    <p:cSldViewPr snapToGrid="0">
      <p:cViewPr varScale="1">
        <p:scale>
          <a:sx n="63" d="100"/>
          <a:sy n="63" d="100"/>
        </p:scale>
        <p:origin x="78" y="7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8BD564-2F12-4E73-A5C8-35294AA15E7B}" type="datetimeFigureOut">
              <a:rPr lang="en-GB" smtClean="0"/>
              <a:t>17/10/2021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13E91E-B633-437B-8117-55188706E9B5}" type="slidenum">
              <a:rPr lang="en-GB" smtClean="0"/>
              <a:t>‹#›</a:t>
            </a:fld>
            <a:endParaRPr lang="en-GB"/>
          </a:p>
        </p:txBody>
      </p:sp>
    </p:spTree>
    <p:extLst>
      <p:ext uri="{BB962C8B-B14F-4D97-AF65-F5344CB8AC3E}">
        <p14:creationId xmlns:p14="http://schemas.microsoft.com/office/powerpoint/2010/main" val="2278861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t>
            </a:r>
            <a:r>
              <a:rPr lang="en-US" dirty="0" err="1"/>
              <a:t>br</a:t>
            </a:r>
            <a:r>
              <a:rPr lang="en-US" dirty="0"/>
              <a:t>&gt;  - html line break</a:t>
            </a:r>
          </a:p>
          <a:p>
            <a:r>
              <a:rPr lang="en-US" dirty="0"/>
              <a:t>‘</a:t>
            </a:r>
            <a:r>
              <a:rPr lang="en-US" dirty="0" err="1"/>
              <a:t>hello’hello</a:t>
            </a:r>
            <a:r>
              <a:rPr lang="en-US" dirty="0"/>
              <a:t>’ – still ok</a:t>
            </a:r>
            <a:endParaRPr lang="en-GB" dirty="0"/>
          </a:p>
        </p:txBody>
      </p:sp>
      <p:sp>
        <p:nvSpPr>
          <p:cNvPr id="4" name="Slide Number Placeholder 3"/>
          <p:cNvSpPr>
            <a:spLocks noGrp="1"/>
          </p:cNvSpPr>
          <p:nvPr>
            <p:ph type="sldNum" sz="quarter" idx="10"/>
          </p:nvPr>
        </p:nvSpPr>
        <p:spPr/>
        <p:txBody>
          <a:bodyPr/>
          <a:lstStyle/>
          <a:p>
            <a:fld id="{8013E91E-B633-437B-8117-55188706E9B5}" type="slidenum">
              <a:rPr lang="en-GB" smtClean="0"/>
              <a:t>16</a:t>
            </a:fld>
            <a:endParaRPr lang="en-GB"/>
          </a:p>
        </p:txBody>
      </p:sp>
    </p:spTree>
    <p:extLst>
      <p:ext uri="{BB962C8B-B14F-4D97-AF65-F5344CB8AC3E}">
        <p14:creationId xmlns:p14="http://schemas.microsoft.com/office/powerpoint/2010/main" val="3936657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double and single quotes are treated differently in </a:t>
            </a:r>
            <a:r>
              <a:rPr lang="en-US" dirty="0" err="1"/>
              <a:t>php</a:t>
            </a:r>
            <a:endParaRPr lang="en-GB" dirty="0"/>
          </a:p>
        </p:txBody>
      </p:sp>
      <p:sp>
        <p:nvSpPr>
          <p:cNvPr id="4" name="Slide Number Placeholder 3"/>
          <p:cNvSpPr>
            <a:spLocks noGrp="1"/>
          </p:cNvSpPr>
          <p:nvPr>
            <p:ph type="sldNum" sz="quarter" idx="10"/>
          </p:nvPr>
        </p:nvSpPr>
        <p:spPr/>
        <p:txBody>
          <a:bodyPr/>
          <a:lstStyle/>
          <a:p>
            <a:fld id="{8013E91E-B633-437B-8117-55188706E9B5}" type="slidenum">
              <a:rPr lang="en-GB" smtClean="0"/>
              <a:t>22</a:t>
            </a:fld>
            <a:endParaRPr lang="en-GB"/>
          </a:p>
        </p:txBody>
      </p:sp>
    </p:spTree>
    <p:extLst>
      <p:ext uri="{BB962C8B-B14F-4D97-AF65-F5344CB8AC3E}">
        <p14:creationId xmlns:p14="http://schemas.microsoft.com/office/powerpoint/2010/main" val="1252966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981333F7-EDB3-46A3-B950-8E4971252468}" type="datetimeFigureOut">
              <a:rPr lang="en-GB" smtClean="0"/>
              <a:t>17/10/2021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0E2A06-7A62-4A78-97B0-DF626C7DCCDC}" type="slidenum">
              <a:rPr lang="en-GB" smtClean="0"/>
              <a:t>‹#›</a:t>
            </a:fld>
            <a:endParaRPr lang="en-GB"/>
          </a:p>
        </p:txBody>
      </p:sp>
    </p:spTree>
    <p:extLst>
      <p:ext uri="{BB962C8B-B14F-4D97-AF65-F5344CB8AC3E}">
        <p14:creationId xmlns:p14="http://schemas.microsoft.com/office/powerpoint/2010/main" val="1918512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81333F7-EDB3-46A3-B950-8E4971252468}" type="datetimeFigureOut">
              <a:rPr lang="en-GB" smtClean="0"/>
              <a:t>17/10/2021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0E2A06-7A62-4A78-97B0-DF626C7DCCDC}" type="slidenum">
              <a:rPr lang="en-GB" smtClean="0"/>
              <a:t>‹#›</a:t>
            </a:fld>
            <a:endParaRPr lang="en-GB"/>
          </a:p>
        </p:txBody>
      </p:sp>
    </p:spTree>
    <p:extLst>
      <p:ext uri="{BB962C8B-B14F-4D97-AF65-F5344CB8AC3E}">
        <p14:creationId xmlns:p14="http://schemas.microsoft.com/office/powerpoint/2010/main" val="2586792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81333F7-EDB3-46A3-B950-8E4971252468}" type="datetimeFigureOut">
              <a:rPr lang="en-GB" smtClean="0"/>
              <a:t>17/10/2021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0E2A06-7A62-4A78-97B0-DF626C7DCCDC}" type="slidenum">
              <a:rPr lang="en-GB" smtClean="0"/>
              <a:t>‹#›</a:t>
            </a:fld>
            <a:endParaRPr lang="en-GB"/>
          </a:p>
        </p:txBody>
      </p:sp>
    </p:spTree>
    <p:extLst>
      <p:ext uri="{BB962C8B-B14F-4D97-AF65-F5344CB8AC3E}">
        <p14:creationId xmlns:p14="http://schemas.microsoft.com/office/powerpoint/2010/main" val="288250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81333F7-EDB3-46A3-B950-8E4971252468}" type="datetimeFigureOut">
              <a:rPr lang="en-GB" smtClean="0"/>
              <a:t>17/10/2021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0E2A06-7A62-4A78-97B0-DF626C7DCCDC}" type="slidenum">
              <a:rPr lang="en-GB" smtClean="0"/>
              <a:t>‹#›</a:t>
            </a:fld>
            <a:endParaRPr lang="en-GB"/>
          </a:p>
        </p:txBody>
      </p:sp>
    </p:spTree>
    <p:extLst>
      <p:ext uri="{BB962C8B-B14F-4D97-AF65-F5344CB8AC3E}">
        <p14:creationId xmlns:p14="http://schemas.microsoft.com/office/powerpoint/2010/main" val="690441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1333F7-EDB3-46A3-B950-8E4971252468}" type="datetimeFigureOut">
              <a:rPr lang="en-GB" smtClean="0"/>
              <a:t>17/10/2021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0E2A06-7A62-4A78-97B0-DF626C7DCCDC}" type="slidenum">
              <a:rPr lang="en-GB" smtClean="0"/>
              <a:t>‹#›</a:t>
            </a:fld>
            <a:endParaRPr lang="en-GB"/>
          </a:p>
        </p:txBody>
      </p:sp>
    </p:spTree>
    <p:extLst>
      <p:ext uri="{BB962C8B-B14F-4D97-AF65-F5344CB8AC3E}">
        <p14:creationId xmlns:p14="http://schemas.microsoft.com/office/powerpoint/2010/main" val="3322006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981333F7-EDB3-46A3-B950-8E4971252468}" type="datetimeFigureOut">
              <a:rPr lang="en-GB" smtClean="0"/>
              <a:t>17/10/2021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0E2A06-7A62-4A78-97B0-DF626C7DCCDC}" type="slidenum">
              <a:rPr lang="en-GB" smtClean="0"/>
              <a:t>‹#›</a:t>
            </a:fld>
            <a:endParaRPr lang="en-GB"/>
          </a:p>
        </p:txBody>
      </p:sp>
    </p:spTree>
    <p:extLst>
      <p:ext uri="{BB962C8B-B14F-4D97-AF65-F5344CB8AC3E}">
        <p14:creationId xmlns:p14="http://schemas.microsoft.com/office/powerpoint/2010/main" val="4153293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81333F7-EDB3-46A3-B950-8E4971252468}" type="datetimeFigureOut">
              <a:rPr lang="en-GB" smtClean="0"/>
              <a:t>17/10/2021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40E2A06-7A62-4A78-97B0-DF626C7DCCDC}" type="slidenum">
              <a:rPr lang="en-GB" smtClean="0"/>
              <a:t>‹#›</a:t>
            </a:fld>
            <a:endParaRPr lang="en-GB"/>
          </a:p>
        </p:txBody>
      </p:sp>
    </p:spTree>
    <p:extLst>
      <p:ext uri="{BB962C8B-B14F-4D97-AF65-F5344CB8AC3E}">
        <p14:creationId xmlns:p14="http://schemas.microsoft.com/office/powerpoint/2010/main" val="218438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981333F7-EDB3-46A3-B950-8E4971252468}" type="datetimeFigureOut">
              <a:rPr lang="en-GB" smtClean="0"/>
              <a:t>17/10/2021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40E2A06-7A62-4A78-97B0-DF626C7DCCDC}" type="slidenum">
              <a:rPr lang="en-GB" smtClean="0"/>
              <a:t>‹#›</a:t>
            </a:fld>
            <a:endParaRPr lang="en-GB"/>
          </a:p>
        </p:txBody>
      </p:sp>
    </p:spTree>
    <p:extLst>
      <p:ext uri="{BB962C8B-B14F-4D97-AF65-F5344CB8AC3E}">
        <p14:creationId xmlns:p14="http://schemas.microsoft.com/office/powerpoint/2010/main" val="2916573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1333F7-EDB3-46A3-B950-8E4971252468}" type="datetimeFigureOut">
              <a:rPr lang="en-GB" smtClean="0"/>
              <a:t>17/10/2021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40E2A06-7A62-4A78-97B0-DF626C7DCCDC}" type="slidenum">
              <a:rPr lang="en-GB" smtClean="0"/>
              <a:t>‹#›</a:t>
            </a:fld>
            <a:endParaRPr lang="en-GB"/>
          </a:p>
        </p:txBody>
      </p:sp>
    </p:spTree>
    <p:extLst>
      <p:ext uri="{BB962C8B-B14F-4D97-AF65-F5344CB8AC3E}">
        <p14:creationId xmlns:p14="http://schemas.microsoft.com/office/powerpoint/2010/main" val="1536253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81333F7-EDB3-46A3-B950-8E4971252468}" type="datetimeFigureOut">
              <a:rPr lang="en-GB" smtClean="0"/>
              <a:t>17/10/2021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0E2A06-7A62-4A78-97B0-DF626C7DCCDC}" type="slidenum">
              <a:rPr lang="en-GB" smtClean="0"/>
              <a:t>‹#›</a:t>
            </a:fld>
            <a:endParaRPr lang="en-GB"/>
          </a:p>
        </p:txBody>
      </p:sp>
    </p:spTree>
    <p:extLst>
      <p:ext uri="{BB962C8B-B14F-4D97-AF65-F5344CB8AC3E}">
        <p14:creationId xmlns:p14="http://schemas.microsoft.com/office/powerpoint/2010/main" val="3632377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81333F7-EDB3-46A3-B950-8E4971252468}" type="datetimeFigureOut">
              <a:rPr lang="en-GB" smtClean="0"/>
              <a:t>17/10/2021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0E2A06-7A62-4A78-97B0-DF626C7DCCDC}" type="slidenum">
              <a:rPr lang="en-GB" smtClean="0"/>
              <a:t>‹#›</a:t>
            </a:fld>
            <a:endParaRPr lang="en-GB"/>
          </a:p>
        </p:txBody>
      </p:sp>
    </p:spTree>
    <p:extLst>
      <p:ext uri="{BB962C8B-B14F-4D97-AF65-F5344CB8AC3E}">
        <p14:creationId xmlns:p14="http://schemas.microsoft.com/office/powerpoint/2010/main" val="1440566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1333F7-EDB3-46A3-B950-8E4971252468}" type="datetimeFigureOut">
              <a:rPr lang="en-GB" smtClean="0"/>
              <a:t>17/10/2021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E2A06-7A62-4A78-97B0-DF626C7DCCDC}" type="slidenum">
              <a:rPr lang="en-GB" smtClean="0"/>
              <a:t>‹#›</a:t>
            </a:fld>
            <a:endParaRPr lang="en-GB"/>
          </a:p>
        </p:txBody>
      </p:sp>
    </p:spTree>
    <p:extLst>
      <p:ext uri="{BB962C8B-B14F-4D97-AF65-F5344CB8AC3E}">
        <p14:creationId xmlns:p14="http://schemas.microsoft.com/office/powerpoint/2010/main" val="3590161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php.net/manual/en/language.types.iterable.php" TargetMode="External"/><Relationship Id="rId2" Type="http://schemas.openxmlformats.org/officeDocument/2006/relationships/hyperlink" Target="https://www.php.net/manual/en/language.types.callable.ph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yahoo.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483677"/>
          </a:xfrm>
        </p:spPr>
        <p:txBody>
          <a:bodyPr anchor="ctr">
            <a:normAutofit/>
          </a:bodyPr>
          <a:lstStyle/>
          <a:p>
            <a:r>
              <a:rPr lang="en-US" sz="4400" dirty="0"/>
              <a:t>COMP50016 Server Side Programming</a:t>
            </a:r>
            <a:endParaRPr lang="en-GB" sz="4400" dirty="0"/>
          </a:p>
        </p:txBody>
      </p:sp>
      <p:sp>
        <p:nvSpPr>
          <p:cNvPr id="3" name="Subtitle 2"/>
          <p:cNvSpPr>
            <a:spLocks noGrp="1"/>
          </p:cNvSpPr>
          <p:nvPr>
            <p:ph type="subTitle" idx="1"/>
          </p:nvPr>
        </p:nvSpPr>
        <p:spPr>
          <a:xfrm>
            <a:off x="1524000" y="3190558"/>
            <a:ext cx="9144000" cy="1427162"/>
          </a:xfrm>
        </p:spPr>
        <p:txBody>
          <a:bodyPr anchor="t"/>
          <a:lstStyle/>
          <a:p>
            <a:r>
              <a:rPr lang="en-US" sz="4000" dirty="0">
                <a:solidFill>
                  <a:schemeClr val="accent2">
                    <a:lumMod val="75000"/>
                  </a:schemeClr>
                </a:solidFill>
              </a:rPr>
              <a:t>Week 1.d : First Web Site in PHP</a:t>
            </a:r>
          </a:p>
        </p:txBody>
      </p:sp>
      <p:sp>
        <p:nvSpPr>
          <p:cNvPr id="5" name="Subtitle 2"/>
          <p:cNvSpPr txBox="1">
            <a:spLocks/>
          </p:cNvSpPr>
          <p:nvPr/>
        </p:nvSpPr>
        <p:spPr>
          <a:xfrm>
            <a:off x="1524000" y="4846320"/>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Dr Keerthi Gunawickrama</a:t>
            </a:r>
          </a:p>
          <a:p>
            <a:r>
              <a:rPr lang="en-US" dirty="0"/>
              <a:t>School of Computing/APIIT</a:t>
            </a:r>
            <a:endParaRPr lang="en-GB" dirty="0"/>
          </a:p>
        </p:txBody>
      </p:sp>
    </p:spTree>
    <p:extLst>
      <p:ext uri="{BB962C8B-B14F-4D97-AF65-F5344CB8AC3E}">
        <p14:creationId xmlns:p14="http://schemas.microsoft.com/office/powerpoint/2010/main" val="4181985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Eg</a:t>
            </a:r>
            <a:r>
              <a:rPr lang="en-US" dirty="0"/>
              <a:t>. echo</a:t>
            </a:r>
            <a:endParaRPr lang="en-GB" dirty="0"/>
          </a:p>
        </p:txBody>
      </p:sp>
      <p:sp>
        <p:nvSpPr>
          <p:cNvPr id="3" name="Content Placeholder 2"/>
          <p:cNvSpPr>
            <a:spLocks noGrp="1"/>
          </p:cNvSpPr>
          <p:nvPr>
            <p:ph idx="1"/>
          </p:nvPr>
        </p:nvSpPr>
        <p:spPr>
          <a:xfrm>
            <a:off x="838200" y="1825625"/>
            <a:ext cx="10515600" cy="1270501"/>
          </a:xfrm>
        </p:spPr>
        <p:txBody>
          <a:bodyPr>
            <a:normAutofit lnSpcReduction="10000"/>
          </a:bodyPr>
          <a:lstStyle/>
          <a:p>
            <a:r>
              <a:rPr lang="en-US" dirty="0"/>
              <a:t>Echo outputs a string</a:t>
            </a:r>
          </a:p>
          <a:p>
            <a:r>
              <a:rPr lang="en-US" dirty="0"/>
              <a:t>Strings are given within double quotation marks “” or single quotation marks ‘ ‘</a:t>
            </a:r>
          </a:p>
          <a:p>
            <a:pPr marL="0" indent="0">
              <a:buNone/>
            </a:pPr>
            <a:endParaRPr lang="en-US" dirty="0"/>
          </a:p>
          <a:p>
            <a:pPr marL="457200" lvl="1" indent="0">
              <a:buNone/>
            </a:pPr>
            <a:endParaRPr lang="en-GB" dirty="0"/>
          </a:p>
        </p:txBody>
      </p:sp>
      <p:sp>
        <p:nvSpPr>
          <p:cNvPr id="4" name="Content Placeholder 2"/>
          <p:cNvSpPr txBox="1">
            <a:spLocks/>
          </p:cNvSpPr>
          <p:nvPr/>
        </p:nvSpPr>
        <p:spPr>
          <a:xfrm>
            <a:off x="838200" y="3231063"/>
            <a:ext cx="10515600" cy="2929105"/>
          </a:xfrm>
          <a:prstGeom prst="rect">
            <a:avLst/>
          </a:prstGeom>
          <a:solidFill>
            <a:schemeClr val="accent4">
              <a:lumMod val="40000"/>
              <a:lumOff val="6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&lt;?</a:t>
            </a:r>
            <a:r>
              <a:rPr lang="en-US" dirty="0" err="1"/>
              <a:t>php</a:t>
            </a:r>
            <a:endParaRPr lang="en-US" dirty="0"/>
          </a:p>
          <a:p>
            <a:pPr marL="0" indent="0">
              <a:buFont typeface="Arial" panose="020B0604020202020204" pitchFamily="34" charset="0"/>
              <a:buNone/>
            </a:pPr>
            <a:r>
              <a:rPr lang="en-US" dirty="0"/>
              <a:t>echo “This text is displayed”;</a:t>
            </a:r>
          </a:p>
          <a:p>
            <a:pPr marL="0" indent="0">
              <a:buNone/>
            </a:pPr>
            <a:r>
              <a:rPr lang="en-US" dirty="0"/>
              <a:t>echo ‘This text is displayed’;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?&gt;</a:t>
            </a:r>
          </a:p>
          <a:p>
            <a:pPr marL="457200" lvl="1" indent="0">
              <a:buFont typeface="Arial" panose="020B0604020202020204" pitchFamily="34" charset="0"/>
              <a:buNone/>
            </a:pPr>
            <a:endParaRPr lang="en-GB" dirty="0"/>
          </a:p>
        </p:txBody>
      </p:sp>
    </p:spTree>
    <p:extLst>
      <p:ext uri="{BB962C8B-B14F-4D97-AF65-F5344CB8AC3E}">
        <p14:creationId xmlns:p14="http://schemas.microsoft.com/office/powerpoint/2010/main" val="1647422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Variations of echo</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lnSpcReduction="10000"/>
          </a:bodyPr>
          <a:lstStyle/>
          <a:p>
            <a:pPr marL="0" indent="0">
              <a:buNone/>
            </a:pPr>
            <a:r>
              <a:rPr lang="en-US" dirty="0"/>
              <a:t>echo “Hello World!”;</a:t>
            </a:r>
          </a:p>
          <a:p>
            <a:pPr marL="0" indent="0">
              <a:buNone/>
            </a:pPr>
            <a:r>
              <a:rPr lang="en-US" dirty="0"/>
              <a:t>ECHO “Hello World Again”;</a:t>
            </a:r>
          </a:p>
          <a:p>
            <a:pPr marL="0" indent="0">
              <a:buNone/>
            </a:pPr>
            <a:r>
              <a:rPr lang="en-US" dirty="0"/>
              <a:t>echo(“Hello World within brackets”);</a:t>
            </a:r>
          </a:p>
          <a:p>
            <a:pPr marL="0" indent="0">
              <a:buNone/>
            </a:pPr>
            <a:r>
              <a:rPr lang="en-US" dirty="0"/>
              <a:t>echo “Multiple”, “Arguments”;</a:t>
            </a:r>
          </a:p>
          <a:p>
            <a:pPr marL="0" indent="0">
              <a:buNone/>
            </a:pPr>
            <a:r>
              <a:rPr lang="en-US" dirty="0"/>
              <a:t>echo(“Hello World &lt;</a:t>
            </a:r>
            <a:r>
              <a:rPr lang="en-US" dirty="0" err="1"/>
              <a:t>br</a:t>
            </a:r>
            <a:r>
              <a:rPr lang="en-US" dirty="0"/>
              <a:t>&gt; Displaying html content”);</a:t>
            </a:r>
          </a:p>
          <a:p>
            <a:pPr marL="0" indent="0">
              <a:buNone/>
            </a:pPr>
            <a:r>
              <a:rPr lang="en-US" dirty="0"/>
              <a:t>echo “hello</a:t>
            </a:r>
          </a:p>
          <a:p>
            <a:pPr marL="0" indent="0">
              <a:buNone/>
            </a:pPr>
            <a:r>
              <a:rPr lang="en-US" dirty="0"/>
              <a:t>world”;</a:t>
            </a:r>
          </a:p>
          <a:p>
            <a:pPr marL="0" indent="0">
              <a:buNone/>
            </a:pPr>
            <a:r>
              <a:rPr lang="en-US" dirty="0"/>
              <a:t>echo ‘hello’</a:t>
            </a:r>
          </a:p>
          <a:p>
            <a:pPr marL="0" indent="0">
              <a:buNone/>
            </a:pPr>
            <a:r>
              <a:rPr lang="en-US" dirty="0"/>
              <a:t>echo ‘hello\’world’ </a:t>
            </a:r>
          </a:p>
        </p:txBody>
      </p:sp>
    </p:spTree>
    <p:extLst>
      <p:ext uri="{BB962C8B-B14F-4D97-AF65-F5344CB8AC3E}">
        <p14:creationId xmlns:p14="http://schemas.microsoft.com/office/powerpoint/2010/main" val="3853265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a:t>
            </a:r>
            <a:endParaRPr lang="en-GB" dirty="0"/>
          </a:p>
        </p:txBody>
      </p:sp>
      <p:sp>
        <p:nvSpPr>
          <p:cNvPr id="3" name="Content Placeholder 2"/>
          <p:cNvSpPr>
            <a:spLocks noGrp="1"/>
          </p:cNvSpPr>
          <p:nvPr>
            <p:ph idx="1"/>
          </p:nvPr>
        </p:nvSpPr>
        <p:spPr/>
        <p:txBody>
          <a:bodyPr/>
          <a:lstStyle/>
          <a:p>
            <a:r>
              <a:rPr lang="en-US" dirty="0"/>
              <a:t>Outputs a string</a:t>
            </a:r>
          </a:p>
          <a:p>
            <a:r>
              <a:rPr lang="en-US" dirty="0"/>
              <a:t>Print only accepts a single argument</a:t>
            </a:r>
          </a:p>
          <a:p>
            <a:r>
              <a:rPr lang="en-US" dirty="0"/>
              <a:t>Always return 1</a:t>
            </a:r>
          </a:p>
          <a:p>
            <a:pPr marL="0" indent="0">
              <a:buNone/>
            </a:pPr>
            <a:endParaRPr lang="en-US" dirty="0"/>
          </a:p>
          <a:p>
            <a:pPr marL="0" indent="0">
              <a:buNone/>
            </a:pPr>
            <a:r>
              <a:rPr lang="en-US" dirty="0"/>
              <a:t>print (string $</a:t>
            </a:r>
            <a:r>
              <a:rPr lang="en-US" dirty="0" err="1"/>
              <a:t>arg</a:t>
            </a:r>
            <a:r>
              <a:rPr lang="en-US" dirty="0"/>
              <a:t>): </a:t>
            </a:r>
            <a:r>
              <a:rPr lang="en-US" dirty="0" err="1"/>
              <a:t>int</a:t>
            </a:r>
            <a:endParaRPr lang="en-GB" dirty="0"/>
          </a:p>
        </p:txBody>
      </p:sp>
    </p:spTree>
    <p:extLst>
      <p:ext uri="{BB962C8B-B14F-4D97-AF65-F5344CB8AC3E}">
        <p14:creationId xmlns:p14="http://schemas.microsoft.com/office/powerpoint/2010/main" val="2238317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echo vs print</a:t>
            </a:r>
            <a:endParaRPr lang="en-GB" dirty="0"/>
          </a:p>
        </p:txBody>
      </p:sp>
      <p:sp>
        <p:nvSpPr>
          <p:cNvPr id="3" name="Content Placeholder 2"/>
          <p:cNvSpPr>
            <a:spLocks noGrp="1"/>
          </p:cNvSpPr>
          <p:nvPr>
            <p:ph idx="1"/>
          </p:nvPr>
        </p:nvSpPr>
        <p:spPr/>
        <p:txBody>
          <a:bodyPr>
            <a:normAutofit/>
          </a:bodyPr>
          <a:lstStyle/>
          <a:p>
            <a:r>
              <a:rPr lang="en-US" dirty="0"/>
              <a:t>With PHP, there are two basic ways to get output: </a:t>
            </a:r>
            <a:r>
              <a:rPr lang="en-US" b="1" dirty="0"/>
              <a:t>echo</a:t>
            </a:r>
            <a:r>
              <a:rPr lang="en-US" dirty="0"/>
              <a:t> and </a:t>
            </a:r>
            <a:r>
              <a:rPr lang="en-US" b="1" dirty="0"/>
              <a:t>print</a:t>
            </a:r>
            <a:r>
              <a:rPr lang="en-US" dirty="0"/>
              <a:t> </a:t>
            </a:r>
          </a:p>
          <a:p>
            <a:r>
              <a:rPr lang="en-US" b="1" dirty="0"/>
              <a:t>echo</a:t>
            </a:r>
            <a:r>
              <a:rPr lang="en-US" dirty="0"/>
              <a:t> and </a:t>
            </a:r>
            <a:r>
              <a:rPr lang="en-US" b="1" dirty="0"/>
              <a:t>print</a:t>
            </a:r>
            <a:r>
              <a:rPr lang="en-US" dirty="0"/>
              <a:t> are more or less the same.</a:t>
            </a:r>
          </a:p>
          <a:p>
            <a:r>
              <a:rPr lang="en-US" dirty="0"/>
              <a:t>They are both used to output data to the screen.</a:t>
            </a:r>
          </a:p>
          <a:p>
            <a:r>
              <a:rPr lang="en-US" dirty="0"/>
              <a:t>The differences are small:</a:t>
            </a:r>
          </a:p>
          <a:p>
            <a:r>
              <a:rPr lang="en-US" dirty="0"/>
              <a:t> </a:t>
            </a:r>
          </a:p>
        </p:txBody>
      </p:sp>
      <p:graphicFrame>
        <p:nvGraphicFramePr>
          <p:cNvPr id="6" name="Table 5"/>
          <p:cNvGraphicFramePr>
            <a:graphicFrameLocks noGrp="1"/>
          </p:cNvGraphicFramePr>
          <p:nvPr>
            <p:extLst>
              <p:ext uri="{D42A27DB-BD31-4B8C-83A1-F6EECF244321}">
                <p14:modId xmlns:p14="http://schemas.microsoft.com/office/powerpoint/2010/main" val="532572803"/>
              </p:ext>
            </p:extLst>
          </p:nvPr>
        </p:nvGraphicFramePr>
        <p:xfrm>
          <a:off x="1267326" y="4001294"/>
          <a:ext cx="9657347" cy="2316480"/>
        </p:xfrm>
        <a:graphic>
          <a:graphicData uri="http://schemas.openxmlformats.org/drawingml/2006/table">
            <a:tbl>
              <a:tblPr firstRow="1" bandRow="1">
                <a:tableStyleId>{5C22544A-7EE6-4342-B048-85BDC9FD1C3A}</a:tableStyleId>
              </a:tblPr>
              <a:tblGrid>
                <a:gridCol w="4844505">
                  <a:extLst>
                    <a:ext uri="{9D8B030D-6E8A-4147-A177-3AD203B41FA5}">
                      <a16:colId xmlns:a16="http://schemas.microsoft.com/office/drawing/2014/main" val="4039599632"/>
                    </a:ext>
                  </a:extLst>
                </a:gridCol>
                <a:gridCol w="4812842">
                  <a:extLst>
                    <a:ext uri="{9D8B030D-6E8A-4147-A177-3AD203B41FA5}">
                      <a16:colId xmlns:a16="http://schemas.microsoft.com/office/drawing/2014/main" val="737672219"/>
                    </a:ext>
                  </a:extLst>
                </a:gridCol>
              </a:tblGrid>
              <a:tr h="370840">
                <a:tc>
                  <a:txBody>
                    <a:bodyPr/>
                    <a:lstStyle/>
                    <a:p>
                      <a:pPr algn="ctr"/>
                      <a:r>
                        <a:rPr lang="en-US" sz="2000" dirty="0"/>
                        <a:t>echo</a:t>
                      </a:r>
                      <a:endParaRPr lang="en-GB"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print</a:t>
                      </a:r>
                      <a:endParaRPr lang="en-GB"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8000850"/>
                  </a:ext>
                </a:extLst>
              </a:tr>
              <a:tr h="370840">
                <a:tc>
                  <a:txBody>
                    <a:bodyPr/>
                    <a:lstStyle/>
                    <a:p>
                      <a:pPr marL="0" lvl="1" indent="0" algn="l"/>
                      <a:r>
                        <a:rPr lang="en-US" sz="1800" kern="1200" dirty="0">
                          <a:solidFill>
                            <a:schemeClr val="dk1"/>
                          </a:solidFill>
                          <a:latin typeface="+mn-lt"/>
                          <a:ea typeface="+mn-ea"/>
                          <a:cs typeface="+mn-cs"/>
                        </a:rPr>
                        <a:t>echo has no return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print has a return value of 1, so it can be used in expressions.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06391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echo can take multiple parameters (although such usage is rare)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print can take one argument.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5699890"/>
                  </a:ext>
                </a:extLst>
              </a:tr>
              <a:tr h="370840">
                <a:tc>
                  <a:txBody>
                    <a:bodyPr/>
                    <a:lstStyle/>
                    <a:p>
                      <a:pPr marL="0" lvl="1" indent="0" algn="l"/>
                      <a:r>
                        <a:rPr lang="en-US" sz="1800" kern="1200" dirty="0">
                          <a:solidFill>
                            <a:schemeClr val="dk1"/>
                          </a:solidFill>
                          <a:latin typeface="+mn-lt"/>
                          <a:ea typeface="+mn-ea"/>
                          <a:cs typeface="+mn-cs"/>
                        </a:rPr>
                        <a:t>echo is marginally faster than print.</a:t>
                      </a:r>
                      <a:endParaRPr lang="en-GB" sz="1800" kern="1200" dirty="0">
                        <a:solidFill>
                          <a:schemeClr val="dk1"/>
                        </a:solidFill>
                        <a:latin typeface="+mn-lt"/>
                        <a:ea typeface="+mn-ea"/>
                        <a:cs typeface="+mn-cs"/>
                      </a:endParaRPr>
                    </a:p>
                    <a:p>
                      <a:pPr algn="l"/>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7834768"/>
                  </a:ext>
                </a:extLst>
              </a:tr>
            </a:tbl>
          </a:graphicData>
        </a:graphic>
      </p:graphicFrame>
    </p:spTree>
    <p:extLst>
      <p:ext uri="{BB962C8B-B14F-4D97-AF65-F5344CB8AC3E}">
        <p14:creationId xmlns:p14="http://schemas.microsoft.com/office/powerpoint/2010/main" val="3589701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Variations of print</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lnSpcReduction="10000"/>
          </a:bodyPr>
          <a:lstStyle/>
          <a:p>
            <a:pPr marL="0" indent="0">
              <a:buNone/>
            </a:pPr>
            <a:r>
              <a:rPr lang="en-US" dirty="0"/>
              <a:t>print “Hello World!”;</a:t>
            </a:r>
          </a:p>
          <a:p>
            <a:pPr marL="0" indent="0">
              <a:buNone/>
            </a:pPr>
            <a:r>
              <a:rPr lang="en-US" dirty="0"/>
              <a:t>PRINT “Hello World Again”;</a:t>
            </a:r>
          </a:p>
          <a:p>
            <a:pPr marL="0" indent="0">
              <a:buNone/>
            </a:pPr>
            <a:r>
              <a:rPr lang="en-US" dirty="0"/>
              <a:t>print (“Hello World within brackets”);</a:t>
            </a:r>
          </a:p>
          <a:p>
            <a:pPr marL="0" indent="0">
              <a:buNone/>
            </a:pPr>
            <a:r>
              <a:rPr lang="en-US" strike="sngStrike" dirty="0"/>
              <a:t>print “Multiple”, “Arguments”;</a:t>
            </a:r>
          </a:p>
          <a:p>
            <a:pPr marL="0" indent="0">
              <a:buNone/>
            </a:pPr>
            <a:r>
              <a:rPr lang="en-US" dirty="0"/>
              <a:t>print (“Hello World &lt;</a:t>
            </a:r>
            <a:r>
              <a:rPr lang="en-US" dirty="0" err="1"/>
              <a:t>br</a:t>
            </a:r>
            <a:r>
              <a:rPr lang="en-US" dirty="0"/>
              <a:t>&gt; Displaying html content”);</a:t>
            </a:r>
          </a:p>
          <a:p>
            <a:pPr marL="0" indent="0">
              <a:buNone/>
            </a:pPr>
            <a:r>
              <a:rPr lang="en-US" dirty="0"/>
              <a:t>print “hello</a:t>
            </a:r>
          </a:p>
          <a:p>
            <a:pPr marL="0" indent="0">
              <a:buNone/>
            </a:pPr>
            <a:r>
              <a:rPr lang="en-US" dirty="0"/>
              <a:t>world”;</a:t>
            </a:r>
          </a:p>
          <a:p>
            <a:pPr marL="0" indent="0">
              <a:buNone/>
            </a:pPr>
            <a:r>
              <a:rPr lang="en-US" dirty="0"/>
              <a:t>print  ‘hello’</a:t>
            </a:r>
          </a:p>
          <a:p>
            <a:pPr marL="0" indent="0">
              <a:buNone/>
            </a:pPr>
            <a:r>
              <a:rPr lang="en-US" dirty="0"/>
              <a:t>print  ‘hello\’world’ </a:t>
            </a:r>
          </a:p>
        </p:txBody>
      </p:sp>
    </p:spTree>
    <p:extLst>
      <p:ext uri="{BB962C8B-B14F-4D97-AF65-F5344CB8AC3E}">
        <p14:creationId xmlns:p14="http://schemas.microsoft.com/office/powerpoint/2010/main" val="2687171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inside PHP</a:t>
            </a:r>
            <a:endParaRPr lang="en-GB" dirty="0"/>
          </a:p>
        </p:txBody>
      </p:sp>
      <p:sp>
        <p:nvSpPr>
          <p:cNvPr id="3" name="Content Placeholder 2"/>
          <p:cNvSpPr>
            <a:spLocks noGrp="1"/>
          </p:cNvSpPr>
          <p:nvPr>
            <p:ph idx="1"/>
          </p:nvPr>
        </p:nvSpPr>
        <p:spPr/>
        <p:txBody>
          <a:bodyPr/>
          <a:lstStyle/>
          <a:p>
            <a:pPr marL="0" indent="0">
              <a:buNone/>
            </a:pPr>
            <a:r>
              <a:rPr lang="en-GB" dirty="0"/>
              <a:t>&lt;?</a:t>
            </a:r>
            <a:r>
              <a:rPr lang="en-GB" dirty="0" err="1"/>
              <a:t>php</a:t>
            </a:r>
            <a:endParaRPr lang="en-GB" dirty="0"/>
          </a:p>
          <a:p>
            <a:pPr marL="0" indent="0">
              <a:buNone/>
            </a:pPr>
            <a:r>
              <a:rPr lang="en-GB" dirty="0"/>
              <a:t>echo "&lt;title&gt;HTML with PHP&lt;/title&gt;";</a:t>
            </a:r>
          </a:p>
          <a:p>
            <a:pPr marL="0" indent="0">
              <a:buNone/>
            </a:pPr>
            <a:r>
              <a:rPr lang="en-GB" dirty="0"/>
              <a:t>echo "&lt;</a:t>
            </a:r>
            <a:r>
              <a:rPr lang="en-GB" dirty="0" err="1"/>
              <a:t>br</a:t>
            </a:r>
            <a:r>
              <a:rPr lang="en-GB" dirty="0"/>
              <a:t>&gt;&lt;b&gt;Writing in Bold&lt;/b&gt;";</a:t>
            </a:r>
          </a:p>
          <a:p>
            <a:pPr marL="0" indent="0">
              <a:buNone/>
            </a:pPr>
            <a:r>
              <a:rPr lang="en-GB" dirty="0"/>
              <a:t>print "&lt;</a:t>
            </a:r>
            <a:r>
              <a:rPr lang="en-GB" dirty="0" err="1"/>
              <a:t>br</a:t>
            </a:r>
            <a:r>
              <a:rPr lang="en-GB" dirty="0"/>
              <a:t>&gt;&lt;</a:t>
            </a:r>
            <a:r>
              <a:rPr lang="en-GB" dirty="0" err="1"/>
              <a:t>i</a:t>
            </a:r>
            <a:r>
              <a:rPr lang="en-GB" dirty="0"/>
              <a:t>&gt;Print works too.&lt;/</a:t>
            </a:r>
            <a:r>
              <a:rPr lang="en-GB" dirty="0" err="1"/>
              <a:t>i</a:t>
            </a:r>
            <a:r>
              <a:rPr lang="en-GB" dirty="0"/>
              <a:t>&gt;";</a:t>
            </a:r>
          </a:p>
          <a:p>
            <a:pPr marL="0" indent="0">
              <a:buNone/>
            </a:pPr>
            <a:r>
              <a:rPr lang="en-GB" dirty="0"/>
              <a:t>print "&lt;h3&gt;&lt;</a:t>
            </a:r>
            <a:r>
              <a:rPr lang="en-GB" dirty="0" err="1"/>
              <a:t>i</a:t>
            </a:r>
            <a:r>
              <a:rPr lang="en-GB" dirty="0"/>
              <a:t>&gt;Print works too.&lt;/</a:t>
            </a:r>
            <a:r>
              <a:rPr lang="en-GB" dirty="0" err="1"/>
              <a:t>i</a:t>
            </a:r>
            <a:r>
              <a:rPr lang="en-GB" dirty="0"/>
              <a:t>&gt;&lt;/h3&gt;";?&gt;</a:t>
            </a:r>
          </a:p>
          <a:p>
            <a:pPr marL="0" indent="0">
              <a:buNone/>
            </a:pPr>
            <a:endParaRPr lang="en-GB" dirty="0"/>
          </a:p>
          <a:p>
            <a:pPr marL="0" indent="0">
              <a:buNone/>
            </a:pPr>
            <a:r>
              <a:rPr lang="en-GB" dirty="0"/>
              <a:t>?&gt;</a:t>
            </a:r>
          </a:p>
          <a:p>
            <a:pPr marL="0" indent="0">
              <a:buNone/>
            </a:pPr>
            <a:endParaRPr lang="en-GB" dirty="0"/>
          </a:p>
        </p:txBody>
      </p:sp>
    </p:spTree>
    <p:extLst>
      <p:ext uri="{BB962C8B-B14F-4D97-AF65-F5344CB8AC3E}">
        <p14:creationId xmlns:p14="http://schemas.microsoft.com/office/powerpoint/2010/main" val="1614331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Another Example</a:t>
            </a:r>
            <a:endParaRPr lang="en-GB" dirty="0"/>
          </a:p>
        </p:txBody>
      </p:sp>
      <p:sp>
        <p:nvSpPr>
          <p:cNvPr id="3" name="Content Placeholder 2"/>
          <p:cNvSpPr>
            <a:spLocks noGrp="1"/>
          </p:cNvSpPr>
          <p:nvPr>
            <p:ph idx="1"/>
          </p:nvPr>
        </p:nvSpPr>
        <p:spPr>
          <a:solidFill>
            <a:schemeClr val="accent4">
              <a:lumMod val="40000"/>
              <a:lumOff val="60000"/>
            </a:schemeClr>
          </a:solidFill>
        </p:spPr>
        <p:txBody>
          <a:bodyPr/>
          <a:lstStyle/>
          <a:p>
            <a:pPr marL="0" indent="0">
              <a:buNone/>
            </a:pPr>
            <a:r>
              <a:rPr lang="en-US" dirty="0"/>
              <a:t>&lt;?</a:t>
            </a:r>
            <a:r>
              <a:rPr lang="en-US" dirty="0" err="1"/>
              <a:t>php</a:t>
            </a:r>
            <a:endParaRPr lang="en-US" dirty="0"/>
          </a:p>
          <a:p>
            <a:pPr marL="0" indent="0">
              <a:buNone/>
            </a:pPr>
            <a:r>
              <a:rPr lang="en-US" dirty="0"/>
              <a:t>echo “&lt;h1&gt; My Side &lt;/h1&gt;” ;</a:t>
            </a:r>
          </a:p>
          <a:p>
            <a:pPr marL="0" indent="0">
              <a:buNone/>
            </a:pPr>
            <a:r>
              <a:rPr lang="en-US" dirty="0"/>
              <a:t>echo “&lt;</a:t>
            </a:r>
            <a:r>
              <a:rPr lang="en-US" dirty="0" err="1"/>
              <a:t>hr</a:t>
            </a:r>
            <a:r>
              <a:rPr lang="en-US" dirty="0"/>
              <a:t>&gt;”</a:t>
            </a:r>
          </a:p>
          <a:p>
            <a:pPr marL="0" indent="0">
              <a:buNone/>
            </a:pPr>
            <a:r>
              <a:rPr lang="en-US" dirty="0"/>
              <a:t>echo “&lt;p&gt; This is a paragraph &lt;/p&gt;”</a:t>
            </a:r>
          </a:p>
          <a:p>
            <a:pPr marL="0" indent="0">
              <a:buNone/>
            </a:pPr>
            <a:r>
              <a:rPr lang="en-US" dirty="0"/>
              <a:t>?&gt;</a:t>
            </a:r>
            <a:endParaRPr lang="en-GB" dirty="0"/>
          </a:p>
        </p:txBody>
      </p:sp>
    </p:spTree>
    <p:extLst>
      <p:ext uri="{BB962C8B-B14F-4D97-AF65-F5344CB8AC3E}">
        <p14:creationId xmlns:p14="http://schemas.microsoft.com/office/powerpoint/2010/main" val="3456489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solidFill>
            <a:schemeClr val="accent1"/>
          </a:solidFill>
        </p:spPr>
        <p:txBody>
          <a:bodyPr/>
          <a:lstStyle/>
          <a:p>
            <a:r>
              <a:rPr lang="en-US" dirty="0"/>
              <a:t>PHP Variables</a:t>
            </a:r>
            <a:endParaRPr lang="en-GB" dirty="0"/>
          </a:p>
        </p:txBody>
      </p:sp>
      <p:sp>
        <p:nvSpPr>
          <p:cNvPr id="3" name="Content Placeholder 2"/>
          <p:cNvSpPr>
            <a:spLocks noGrp="1"/>
          </p:cNvSpPr>
          <p:nvPr>
            <p:ph idx="1"/>
          </p:nvPr>
        </p:nvSpPr>
        <p:spPr/>
        <p:txBody>
          <a:bodyPr>
            <a:normAutofit/>
          </a:bodyPr>
          <a:lstStyle/>
          <a:p>
            <a:pPr fontAlgn="base"/>
            <a:r>
              <a:rPr lang="en-US" dirty="0"/>
              <a:t>Variables in a program are used to store some values or data that can be used later in a program. </a:t>
            </a:r>
          </a:p>
          <a:p>
            <a:pPr fontAlgn="base"/>
            <a:r>
              <a:rPr lang="en-US" dirty="0"/>
              <a:t>PHP has its own way of declaring and storing variables.</a:t>
            </a:r>
          </a:p>
          <a:p>
            <a:pPr lvl="1" fontAlgn="base"/>
            <a:r>
              <a:rPr lang="en-US" dirty="0"/>
              <a:t>The variable type is automatically identified by PHP</a:t>
            </a:r>
          </a:p>
          <a:p>
            <a:pPr lvl="1" fontAlgn="base"/>
            <a:r>
              <a:rPr lang="en-US" dirty="0"/>
              <a:t>No need to declare as in C</a:t>
            </a:r>
          </a:p>
          <a:p>
            <a:pPr fontAlgn="base"/>
            <a:r>
              <a:rPr lang="en-US" dirty="0"/>
              <a:t>There are few rules, that needs to be followed and facts that need to be kept in mind while dealing with variables in PHP</a:t>
            </a:r>
          </a:p>
          <a:p>
            <a:pPr marL="0" indent="0">
              <a:buNone/>
            </a:pPr>
            <a:endParaRPr lang="en-GB" dirty="0"/>
          </a:p>
        </p:txBody>
      </p:sp>
    </p:spTree>
    <p:extLst>
      <p:ext uri="{BB962C8B-B14F-4D97-AF65-F5344CB8AC3E}">
        <p14:creationId xmlns:p14="http://schemas.microsoft.com/office/powerpoint/2010/main" val="3304991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Variable Types</a:t>
            </a:r>
            <a:endParaRPr lang="en-GB" dirty="0"/>
          </a:p>
        </p:txBody>
      </p:sp>
      <p:sp>
        <p:nvSpPr>
          <p:cNvPr id="3" name="Content Placeholder 2"/>
          <p:cNvSpPr>
            <a:spLocks noGrp="1"/>
          </p:cNvSpPr>
          <p:nvPr>
            <p:ph idx="1"/>
          </p:nvPr>
        </p:nvSpPr>
        <p:spPr/>
        <p:txBody>
          <a:bodyPr>
            <a:normAutofit/>
          </a:bodyPr>
          <a:lstStyle/>
          <a:p>
            <a:pPr marL="0" indent="0">
              <a:buNone/>
            </a:pPr>
            <a:r>
              <a:rPr lang="en-US" dirty="0"/>
              <a:t>PHP supports ten primitive types.</a:t>
            </a:r>
          </a:p>
          <a:p>
            <a:r>
              <a:rPr lang="en-US" dirty="0"/>
              <a:t>Four scalar types: </a:t>
            </a:r>
          </a:p>
          <a:p>
            <a:pPr lvl="1"/>
            <a:r>
              <a:rPr lang="en-US" dirty="0"/>
              <a:t>bool, </a:t>
            </a:r>
            <a:r>
              <a:rPr lang="en-US" dirty="0" err="1"/>
              <a:t>int</a:t>
            </a:r>
            <a:r>
              <a:rPr lang="en-US" dirty="0"/>
              <a:t>, float (floating-point number, aka double), string</a:t>
            </a:r>
          </a:p>
          <a:p>
            <a:r>
              <a:rPr lang="en-US" dirty="0"/>
              <a:t>Four compound types: </a:t>
            </a:r>
          </a:p>
          <a:p>
            <a:pPr lvl="1"/>
            <a:r>
              <a:rPr lang="en-US" dirty="0"/>
              <a:t>array, object, </a:t>
            </a:r>
            <a:r>
              <a:rPr lang="en-US" dirty="0">
                <a:hlinkClick r:id="rId2"/>
              </a:rPr>
              <a:t>callable</a:t>
            </a:r>
            <a:r>
              <a:rPr lang="en-US" dirty="0"/>
              <a:t>, </a:t>
            </a:r>
            <a:r>
              <a:rPr lang="en-US" dirty="0" err="1">
                <a:hlinkClick r:id="rId3"/>
              </a:rPr>
              <a:t>iterable</a:t>
            </a:r>
            <a:endParaRPr lang="en-US" dirty="0"/>
          </a:p>
          <a:p>
            <a:r>
              <a:rPr lang="en-US" dirty="0"/>
              <a:t>And finally two special types:</a:t>
            </a:r>
          </a:p>
          <a:p>
            <a:pPr lvl="1"/>
            <a:r>
              <a:rPr lang="en-US" dirty="0"/>
              <a:t>resource</a:t>
            </a:r>
          </a:p>
          <a:p>
            <a:pPr lvl="1"/>
            <a:r>
              <a:rPr lang="en-US" dirty="0"/>
              <a:t>NULL</a:t>
            </a:r>
          </a:p>
          <a:p>
            <a:endParaRPr lang="en-GB" dirty="0"/>
          </a:p>
        </p:txBody>
      </p:sp>
    </p:spTree>
    <p:extLst>
      <p:ext uri="{BB962C8B-B14F-4D97-AF65-F5344CB8AC3E}">
        <p14:creationId xmlns:p14="http://schemas.microsoft.com/office/powerpoint/2010/main" val="3588469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on Variables</a:t>
            </a:r>
            <a:endParaRPr lang="en-GB" dirty="0"/>
          </a:p>
        </p:txBody>
      </p:sp>
      <p:sp>
        <p:nvSpPr>
          <p:cNvPr id="3" name="Content Placeholder 2"/>
          <p:cNvSpPr>
            <a:spLocks noGrp="1"/>
          </p:cNvSpPr>
          <p:nvPr>
            <p:ph idx="1"/>
          </p:nvPr>
        </p:nvSpPr>
        <p:spPr/>
        <p:txBody>
          <a:bodyPr>
            <a:normAutofit fontScale="77500" lnSpcReduction="20000"/>
          </a:bodyPr>
          <a:lstStyle/>
          <a:p>
            <a:pPr fontAlgn="base"/>
            <a:r>
              <a:rPr lang="en-US" dirty="0"/>
              <a:t>Any variables declared in PHP must begin with a dollar sign (</a:t>
            </a:r>
            <a:r>
              <a:rPr lang="en-US" b="1" dirty="0"/>
              <a:t>$</a:t>
            </a:r>
            <a:r>
              <a:rPr lang="en-US" dirty="0"/>
              <a:t>), followed by the variable name.</a:t>
            </a:r>
          </a:p>
          <a:p>
            <a:pPr fontAlgn="base"/>
            <a:r>
              <a:rPr lang="en-US" dirty="0"/>
              <a:t>A variable can have long descriptive names (like $factorial, $</a:t>
            </a:r>
            <a:r>
              <a:rPr lang="en-US" dirty="0" err="1"/>
              <a:t>even_nos</a:t>
            </a:r>
            <a:r>
              <a:rPr lang="en-US" dirty="0"/>
              <a:t>) or short names (like $n or $f or $x)</a:t>
            </a:r>
          </a:p>
          <a:p>
            <a:pPr fontAlgn="base"/>
            <a:r>
              <a:rPr lang="en-US" dirty="0"/>
              <a:t>A variable name can only contain alphanumeric characters and underscores (i.e., ‘a-z’, ‘A-Z’, ‘0-9 and ‘_’) in their name.</a:t>
            </a:r>
          </a:p>
          <a:p>
            <a:pPr fontAlgn="base"/>
            <a:r>
              <a:rPr lang="en-US" dirty="0"/>
              <a:t>Assignment of variables are done with assignment operator, “=”. </a:t>
            </a:r>
          </a:p>
          <a:p>
            <a:pPr fontAlgn="base"/>
            <a:r>
              <a:rPr lang="en-US" dirty="0"/>
              <a:t>The variable names are on the left of assignment operator and the expression or values are to the right of the assignment operator ‘=’.</a:t>
            </a:r>
          </a:p>
          <a:p>
            <a:pPr fontAlgn="base"/>
            <a:r>
              <a:rPr lang="en-US" dirty="0"/>
              <a:t>Variable names in PHP must start with a letter or underscore and no numbers.</a:t>
            </a:r>
          </a:p>
          <a:p>
            <a:pPr fontAlgn="base"/>
            <a:r>
              <a:rPr lang="en-US" dirty="0"/>
              <a:t>PHP is a loosely typed language and we do not require to declare the data types of variables, rather PHP assumes it automatically by analyzing the values. Same happens while conversion.</a:t>
            </a:r>
          </a:p>
          <a:p>
            <a:pPr fontAlgn="base"/>
            <a:r>
              <a:rPr lang="en-US" dirty="0"/>
              <a:t>PHP variables are case-sensitive, i.e., $sum and $SUM are treated differently</a:t>
            </a:r>
          </a:p>
          <a:p>
            <a:endParaRPr lang="en-GB" dirty="0"/>
          </a:p>
        </p:txBody>
      </p:sp>
    </p:spTree>
    <p:extLst>
      <p:ext uri="{BB962C8B-B14F-4D97-AF65-F5344CB8AC3E}">
        <p14:creationId xmlns:p14="http://schemas.microsoft.com/office/powerpoint/2010/main" val="213035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F0"/>
          </a:solidFill>
        </p:spPr>
        <p:txBody>
          <a:bodyPr/>
          <a:lstStyle/>
          <a:p>
            <a:r>
              <a:rPr lang="en-US" dirty="0"/>
              <a:t>What is PHP</a:t>
            </a:r>
            <a:endParaRPr lang="en-GB" dirty="0"/>
          </a:p>
        </p:txBody>
      </p:sp>
      <p:sp>
        <p:nvSpPr>
          <p:cNvPr id="3" name="Content Placeholder 2"/>
          <p:cNvSpPr>
            <a:spLocks noGrp="1"/>
          </p:cNvSpPr>
          <p:nvPr>
            <p:ph idx="1"/>
          </p:nvPr>
        </p:nvSpPr>
        <p:spPr/>
        <p:txBody>
          <a:bodyPr>
            <a:normAutofit/>
          </a:bodyPr>
          <a:lstStyle/>
          <a:p>
            <a:r>
              <a:rPr lang="en-US" dirty="0" err="1"/>
              <a:t>Rasmus</a:t>
            </a:r>
            <a:r>
              <a:rPr lang="en-US" dirty="0"/>
              <a:t> </a:t>
            </a:r>
            <a:r>
              <a:rPr lang="en-US" dirty="0" err="1"/>
              <a:t>Lerdorf</a:t>
            </a:r>
            <a:r>
              <a:rPr lang="en-US" dirty="0"/>
              <a:t> unleashed the first version of PHP way back in 1994</a:t>
            </a:r>
          </a:p>
          <a:p>
            <a:r>
              <a:rPr lang="en-US" dirty="0"/>
              <a:t>Open Source general-purpose scripting language</a:t>
            </a:r>
          </a:p>
          <a:p>
            <a:r>
              <a:rPr lang="en-US" dirty="0"/>
              <a:t>Interpreted language</a:t>
            </a:r>
          </a:p>
          <a:p>
            <a:r>
              <a:rPr lang="en-US" dirty="0"/>
              <a:t>Server side scripting language</a:t>
            </a:r>
          </a:p>
          <a:p>
            <a:r>
              <a:rPr lang="en-US" dirty="0"/>
              <a:t>PHP stands for “</a:t>
            </a:r>
            <a:r>
              <a:rPr lang="en-US" b="1" dirty="0"/>
              <a:t>P</a:t>
            </a:r>
            <a:r>
              <a:rPr lang="en-US" dirty="0"/>
              <a:t>HP – </a:t>
            </a:r>
            <a:r>
              <a:rPr lang="en-US" b="1" dirty="0"/>
              <a:t>H</a:t>
            </a:r>
            <a:r>
              <a:rPr lang="en-US" dirty="0"/>
              <a:t>ypertext </a:t>
            </a:r>
            <a:r>
              <a:rPr lang="en-US" b="1" dirty="0"/>
              <a:t>P</a:t>
            </a:r>
            <a:r>
              <a:rPr lang="en-US" dirty="0"/>
              <a:t>reprocessor”</a:t>
            </a:r>
          </a:p>
          <a:p>
            <a:r>
              <a:rPr lang="en-US" dirty="0"/>
              <a:t>Best suited for web development</a:t>
            </a:r>
          </a:p>
          <a:p>
            <a:r>
              <a:rPr lang="en-US" dirty="0"/>
              <a:t>Websites like www.facebook.com, </a:t>
            </a:r>
            <a:r>
              <a:rPr lang="en-US" dirty="0">
                <a:hlinkClick r:id="rId2"/>
              </a:rPr>
              <a:t>www.yahoo.com</a:t>
            </a:r>
            <a:r>
              <a:rPr lang="en-US" dirty="0"/>
              <a:t>, </a:t>
            </a:r>
            <a:r>
              <a:rPr lang="en-US" dirty="0" err="1"/>
              <a:t>worldpress</a:t>
            </a:r>
            <a:r>
              <a:rPr lang="en-US" dirty="0"/>
              <a:t> are also built on PHP.</a:t>
            </a:r>
          </a:p>
          <a:p>
            <a:endParaRPr lang="en-US" dirty="0"/>
          </a:p>
          <a:p>
            <a:endParaRPr lang="en-GB" dirty="0"/>
          </a:p>
        </p:txBody>
      </p:sp>
    </p:spTree>
    <p:extLst>
      <p:ext uri="{BB962C8B-B14F-4D97-AF65-F5344CB8AC3E}">
        <p14:creationId xmlns:p14="http://schemas.microsoft.com/office/powerpoint/2010/main" val="4083547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Variable Examples</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55000" lnSpcReduction="20000"/>
          </a:bodyPr>
          <a:lstStyle/>
          <a:p>
            <a:pPr marL="0" indent="0">
              <a:buNone/>
            </a:pPr>
            <a:r>
              <a:rPr lang="en-US" dirty="0"/>
              <a:t>// These are all valid declarations </a:t>
            </a:r>
          </a:p>
          <a:p>
            <a:pPr marL="0" indent="0">
              <a:buNone/>
            </a:pPr>
            <a:r>
              <a:rPr lang="en-US" dirty="0"/>
              <a:t>$</a:t>
            </a:r>
            <a:r>
              <a:rPr lang="en-US" dirty="0" err="1"/>
              <a:t>val</a:t>
            </a:r>
            <a:r>
              <a:rPr lang="en-US" dirty="0"/>
              <a:t> = 5; </a:t>
            </a:r>
          </a:p>
          <a:p>
            <a:pPr marL="0" indent="0">
              <a:buNone/>
            </a:pPr>
            <a:r>
              <a:rPr lang="en-US" dirty="0"/>
              <a:t>$val2 = 2; </a:t>
            </a:r>
          </a:p>
          <a:p>
            <a:pPr marL="0" indent="0">
              <a:buNone/>
            </a:pPr>
            <a:r>
              <a:rPr lang="en-US" dirty="0"/>
              <a:t>$</a:t>
            </a:r>
            <a:r>
              <a:rPr lang="en-US" dirty="0" err="1"/>
              <a:t>x_Y</a:t>
            </a:r>
            <a:r>
              <a:rPr lang="en-US" dirty="0"/>
              <a:t> = "</a:t>
            </a:r>
            <a:r>
              <a:rPr lang="en-US" dirty="0" err="1"/>
              <a:t>gfg</a:t>
            </a:r>
            <a:r>
              <a:rPr lang="en-US" dirty="0"/>
              <a:t>"; </a:t>
            </a:r>
          </a:p>
          <a:p>
            <a:pPr marL="0" indent="0">
              <a:buNone/>
            </a:pPr>
            <a:r>
              <a:rPr lang="en-US" dirty="0"/>
              <a:t>$_X = “Server Side Programming-APIIT"; </a:t>
            </a:r>
          </a:p>
          <a:p>
            <a:pPr marL="0" indent="0">
              <a:buNone/>
            </a:pPr>
            <a:r>
              <a:rPr lang="en-US" dirty="0"/>
              <a:t>  </a:t>
            </a:r>
          </a:p>
          <a:p>
            <a:pPr marL="0" indent="0">
              <a:buNone/>
            </a:pPr>
            <a:r>
              <a:rPr lang="en-US" dirty="0"/>
              <a:t>// This is an invalid declaration as it  </a:t>
            </a:r>
          </a:p>
          <a:p>
            <a:pPr marL="0" indent="0">
              <a:buNone/>
            </a:pPr>
            <a:r>
              <a:rPr lang="en-US" dirty="0"/>
              <a:t>// begins with a number </a:t>
            </a:r>
          </a:p>
          <a:p>
            <a:pPr marL="0" indent="0">
              <a:buNone/>
            </a:pPr>
            <a:r>
              <a:rPr lang="en-US" dirty="0"/>
              <a:t>$10_ </a:t>
            </a:r>
            <a:r>
              <a:rPr lang="en-US" dirty="0" err="1"/>
              <a:t>val</a:t>
            </a:r>
            <a:r>
              <a:rPr lang="en-US" dirty="0"/>
              <a:t> = 56;  </a:t>
            </a:r>
          </a:p>
          <a:p>
            <a:pPr marL="0" indent="0">
              <a:buNone/>
            </a:pPr>
            <a:r>
              <a:rPr lang="en-US" dirty="0"/>
              <a:t>  </a:t>
            </a:r>
          </a:p>
          <a:p>
            <a:pPr marL="0" indent="0">
              <a:buNone/>
            </a:pPr>
            <a:r>
              <a:rPr lang="en-US" dirty="0"/>
              <a:t>// This is also invalid as it contains  </a:t>
            </a:r>
          </a:p>
          <a:p>
            <a:pPr marL="0" indent="0">
              <a:buNone/>
            </a:pPr>
            <a:r>
              <a:rPr lang="en-US" dirty="0"/>
              <a:t>// special character other than _ </a:t>
            </a:r>
          </a:p>
          <a:p>
            <a:pPr marL="0" indent="0">
              <a:buNone/>
            </a:pPr>
            <a:r>
              <a:rPr lang="en-US" dirty="0"/>
              <a:t>$</a:t>
            </a:r>
            <a:r>
              <a:rPr lang="en-US" dirty="0" err="1"/>
              <a:t>f.d</a:t>
            </a:r>
            <a:r>
              <a:rPr lang="en-US" dirty="0"/>
              <a:t> = "</a:t>
            </a:r>
            <a:r>
              <a:rPr lang="en-US" dirty="0" err="1"/>
              <a:t>num</a:t>
            </a:r>
            <a:r>
              <a:rPr lang="en-US" dirty="0"/>
              <a:t>";   </a:t>
            </a:r>
          </a:p>
          <a:p>
            <a:pPr marL="0" indent="0">
              <a:buNone/>
            </a:pPr>
            <a:r>
              <a:rPr lang="en-US" dirty="0"/>
              <a:t>  </a:t>
            </a:r>
          </a:p>
          <a:p>
            <a:pPr marL="0" indent="0">
              <a:buNone/>
            </a:pPr>
            <a:r>
              <a:rPr lang="en-US" dirty="0"/>
              <a:t>?&gt; </a:t>
            </a:r>
            <a:endParaRPr lang="en-GB" dirty="0"/>
          </a:p>
        </p:txBody>
      </p:sp>
    </p:spTree>
    <p:extLst>
      <p:ext uri="{BB962C8B-B14F-4D97-AF65-F5344CB8AC3E}">
        <p14:creationId xmlns:p14="http://schemas.microsoft.com/office/powerpoint/2010/main" val="4260871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Echo-</a:t>
            </a:r>
            <a:r>
              <a:rPr lang="en-US" dirty="0" err="1"/>
              <a:t>ing</a:t>
            </a:r>
            <a:r>
              <a:rPr lang="en-US" dirty="0"/>
              <a:t> Variables</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85000" lnSpcReduction="20000"/>
          </a:bodyPr>
          <a:lstStyle/>
          <a:p>
            <a:pPr marL="0" indent="0">
              <a:buNone/>
            </a:pPr>
            <a:r>
              <a:rPr lang="en-US" dirty="0"/>
              <a:t>&lt;?</a:t>
            </a:r>
            <a:r>
              <a:rPr lang="en-US" dirty="0" err="1"/>
              <a:t>php</a:t>
            </a:r>
            <a:endParaRPr lang="en-US" dirty="0"/>
          </a:p>
          <a:p>
            <a:pPr marL="0" indent="0">
              <a:buNone/>
            </a:pPr>
            <a:r>
              <a:rPr lang="en-US" dirty="0"/>
              <a:t>// Variables</a:t>
            </a:r>
          </a:p>
          <a:p>
            <a:pPr marL="0" indent="0">
              <a:buNone/>
            </a:pPr>
            <a:r>
              <a:rPr lang="en-US" dirty="0"/>
              <a:t>$age = 20;</a:t>
            </a:r>
          </a:p>
          <a:p>
            <a:pPr marL="0" indent="0">
              <a:buNone/>
            </a:pPr>
            <a:r>
              <a:rPr lang="en-US" dirty="0"/>
              <a:t>$name = "Tom Johns";</a:t>
            </a:r>
          </a:p>
          <a:p>
            <a:pPr marL="0" indent="0">
              <a:buNone/>
            </a:pPr>
            <a:r>
              <a:rPr lang="en-US" dirty="0"/>
              <a:t>$occupation="Singer";</a:t>
            </a:r>
          </a:p>
          <a:p>
            <a:pPr marL="0" indent="0">
              <a:buNone/>
            </a:pPr>
            <a:endParaRPr lang="en-US" dirty="0"/>
          </a:p>
          <a:p>
            <a:pPr marL="0" indent="0">
              <a:buNone/>
            </a:pPr>
            <a:r>
              <a:rPr lang="en-US" dirty="0"/>
              <a:t>echo “&lt;h1&gt; $name&lt;/h1&gt;”</a:t>
            </a:r>
          </a:p>
          <a:p>
            <a:pPr marL="0" indent="0">
              <a:buNone/>
            </a:pPr>
            <a:r>
              <a:rPr lang="en-US" dirty="0"/>
              <a:t>echo "My name is $name. I am $age years old. ";</a:t>
            </a:r>
          </a:p>
          <a:p>
            <a:pPr marL="0" indent="0">
              <a:buNone/>
            </a:pPr>
            <a:r>
              <a:rPr lang="en-US" dirty="0"/>
              <a:t>echo "I am a $occupation";</a:t>
            </a:r>
          </a:p>
          <a:p>
            <a:pPr marL="0" indent="0">
              <a:buNone/>
            </a:pPr>
            <a:endParaRPr lang="en-US" dirty="0"/>
          </a:p>
          <a:p>
            <a:pPr marL="0" indent="0">
              <a:buNone/>
            </a:pPr>
            <a:r>
              <a:rPr lang="en-US" dirty="0"/>
              <a:t>?&gt;</a:t>
            </a:r>
            <a:endParaRPr lang="en-GB" dirty="0"/>
          </a:p>
        </p:txBody>
      </p:sp>
    </p:spTree>
    <p:extLst>
      <p:ext uri="{BB962C8B-B14F-4D97-AF65-F5344CB8AC3E}">
        <p14:creationId xmlns:p14="http://schemas.microsoft.com/office/powerpoint/2010/main" val="2637274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Difference between single and double quoted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62500" lnSpcReduction="20000"/>
          </a:bodyPr>
          <a:lstStyle/>
          <a:p>
            <a:pPr marL="0" indent="0">
              <a:buNone/>
            </a:pPr>
            <a:r>
              <a:rPr lang="en-US" dirty="0"/>
              <a:t>&lt;?</a:t>
            </a:r>
            <a:r>
              <a:rPr lang="en-US" dirty="0" err="1"/>
              <a:t>php</a:t>
            </a:r>
            <a:endParaRPr lang="en-US" dirty="0"/>
          </a:p>
          <a:p>
            <a:pPr marL="0" indent="0">
              <a:buNone/>
            </a:pPr>
            <a:r>
              <a:rPr lang="en-US" dirty="0"/>
              <a:t>$</a:t>
            </a:r>
            <a:r>
              <a:rPr lang="en-US" dirty="0" err="1"/>
              <a:t>var</a:t>
            </a:r>
            <a:r>
              <a:rPr lang="en-US" dirty="0"/>
              <a:t> =200.100[</a:t>
            </a:r>
          </a:p>
          <a:p>
            <a:pPr marL="0" indent="0">
              <a:buNone/>
            </a:pPr>
            <a:r>
              <a:rPr lang="en-US" dirty="0"/>
              <a:t>$</a:t>
            </a:r>
            <a:r>
              <a:rPr lang="en-US" dirty="0" err="1"/>
              <a:t>vara</a:t>
            </a:r>
            <a:r>
              <a:rPr lang="en-US" dirty="0"/>
              <a:t>= false;</a:t>
            </a:r>
          </a:p>
          <a:p>
            <a:pPr marL="0" indent="0">
              <a:buNone/>
            </a:pPr>
            <a:endParaRPr lang="en-US" dirty="0"/>
          </a:p>
          <a:p>
            <a:pPr marL="0" indent="0">
              <a:buNone/>
            </a:pPr>
            <a:r>
              <a:rPr lang="en-US" dirty="0">
                <a:solidFill>
                  <a:srgbClr val="FF0000"/>
                </a:solidFill>
              </a:rPr>
              <a:t>$</a:t>
            </a:r>
            <a:r>
              <a:rPr lang="en-US" dirty="0" err="1">
                <a:solidFill>
                  <a:srgbClr val="FF0000"/>
                </a:solidFill>
              </a:rPr>
              <a:t>myVarA</a:t>
            </a:r>
            <a:r>
              <a:rPr lang="en-US" dirty="0">
                <a:solidFill>
                  <a:srgbClr val="FF0000"/>
                </a:solidFill>
              </a:rPr>
              <a:t>=“string $</a:t>
            </a:r>
            <a:r>
              <a:rPr lang="en-US" dirty="0" err="1">
                <a:solidFill>
                  <a:srgbClr val="FF0000"/>
                </a:solidFill>
              </a:rPr>
              <a:t>var</a:t>
            </a:r>
            <a:r>
              <a:rPr lang="en-US" dirty="0">
                <a:solidFill>
                  <a:srgbClr val="FF0000"/>
                </a:solidFill>
              </a:rPr>
              <a:t> value &lt;</a:t>
            </a:r>
            <a:r>
              <a:rPr lang="en-US" dirty="0" err="1">
                <a:solidFill>
                  <a:srgbClr val="FF0000"/>
                </a:solidFill>
              </a:rPr>
              <a:t>br</a:t>
            </a:r>
            <a:r>
              <a:rPr lang="en-US" dirty="0">
                <a:solidFill>
                  <a:srgbClr val="FF0000"/>
                </a:solidFill>
              </a:rPr>
              <a:t>&gt;”; </a:t>
            </a:r>
            <a:r>
              <a:rPr lang="en-US" dirty="0"/>
              <a:t>// ok</a:t>
            </a:r>
          </a:p>
          <a:p>
            <a:pPr marL="0" indent="0">
              <a:buNone/>
            </a:pPr>
            <a:endParaRPr lang="en-US" dirty="0"/>
          </a:p>
          <a:p>
            <a:pPr marL="0" indent="0">
              <a:buNone/>
            </a:pPr>
            <a:r>
              <a:rPr lang="en-US" dirty="0"/>
              <a:t>$</a:t>
            </a:r>
            <a:r>
              <a:rPr lang="en-US" dirty="0" err="1"/>
              <a:t>myVarB</a:t>
            </a:r>
            <a:r>
              <a:rPr lang="en-US" dirty="0"/>
              <a:t>=‘string $</a:t>
            </a:r>
            <a:r>
              <a:rPr lang="en-US" dirty="0" err="1"/>
              <a:t>var</a:t>
            </a:r>
            <a:r>
              <a:rPr lang="en-US" dirty="0"/>
              <a:t> value &lt;</a:t>
            </a:r>
            <a:r>
              <a:rPr lang="en-US" dirty="0" err="1"/>
              <a:t>br</a:t>
            </a:r>
            <a:r>
              <a:rPr lang="en-US" dirty="0"/>
              <a:t>&gt;’ ; // not ok</a:t>
            </a:r>
          </a:p>
          <a:p>
            <a:pPr marL="0" indent="0">
              <a:buNone/>
            </a:pPr>
            <a:r>
              <a:rPr lang="en-US" dirty="0"/>
              <a:t>$</a:t>
            </a:r>
            <a:r>
              <a:rPr lang="en-US" dirty="0" err="1"/>
              <a:t>myVarC</a:t>
            </a:r>
            <a:r>
              <a:rPr lang="en-US" dirty="0"/>
              <a:t>=‘string’ $</a:t>
            </a:r>
            <a:r>
              <a:rPr lang="en-US" dirty="0" err="1"/>
              <a:t>var</a:t>
            </a:r>
            <a:r>
              <a:rPr lang="en-US" dirty="0"/>
              <a:t>  ‘value &lt;</a:t>
            </a:r>
            <a:r>
              <a:rPr lang="en-US" dirty="0" err="1"/>
              <a:t>br</a:t>
            </a:r>
            <a:r>
              <a:rPr lang="en-US" dirty="0"/>
              <a:t>&gt;’ ; //  ok</a:t>
            </a:r>
          </a:p>
          <a:p>
            <a:pPr marL="0" indent="0">
              <a:buNone/>
            </a:pPr>
            <a:endParaRPr lang="en-US" dirty="0"/>
          </a:p>
          <a:p>
            <a:pPr marL="0" indent="0">
              <a:buNone/>
            </a:pPr>
            <a:r>
              <a:rPr lang="en-US" dirty="0"/>
              <a:t>echo $</a:t>
            </a:r>
            <a:r>
              <a:rPr lang="en-US" dirty="0" err="1"/>
              <a:t>myVarA</a:t>
            </a:r>
            <a:r>
              <a:rPr lang="en-US" dirty="0"/>
              <a:t>;</a:t>
            </a:r>
          </a:p>
          <a:p>
            <a:pPr marL="0" indent="0">
              <a:buNone/>
            </a:pPr>
            <a:r>
              <a:rPr lang="en-US" dirty="0"/>
              <a:t>echo $</a:t>
            </a:r>
            <a:r>
              <a:rPr lang="en-US" dirty="0" err="1"/>
              <a:t>myVarB</a:t>
            </a:r>
            <a:r>
              <a:rPr lang="en-US" dirty="0"/>
              <a:t>;</a:t>
            </a:r>
          </a:p>
          <a:p>
            <a:pPr marL="0" indent="0">
              <a:buNone/>
            </a:pPr>
            <a:r>
              <a:rPr lang="en-US" dirty="0"/>
              <a:t>echo $</a:t>
            </a:r>
            <a:r>
              <a:rPr lang="en-US" dirty="0" err="1"/>
              <a:t>myVarC</a:t>
            </a:r>
            <a:r>
              <a:rPr lang="en-US" dirty="0"/>
              <a:t>;</a:t>
            </a:r>
          </a:p>
          <a:p>
            <a:pPr marL="0" indent="0">
              <a:buNone/>
            </a:pPr>
            <a:r>
              <a:rPr lang="en-US" dirty="0"/>
              <a:t>?&gt;</a:t>
            </a:r>
          </a:p>
          <a:p>
            <a:pPr marL="0" indent="0">
              <a:buNone/>
            </a:pPr>
            <a:endParaRPr lang="en-GB" dirty="0"/>
          </a:p>
        </p:txBody>
      </p:sp>
    </p:spTree>
    <p:extLst>
      <p:ext uri="{BB962C8B-B14F-4D97-AF65-F5344CB8AC3E}">
        <p14:creationId xmlns:p14="http://schemas.microsoft.com/office/powerpoint/2010/main" val="60734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F0"/>
          </a:solidFill>
        </p:spPr>
        <p:txBody>
          <a:bodyPr/>
          <a:lstStyle/>
          <a:p>
            <a:r>
              <a:rPr lang="en-US" dirty="0"/>
              <a:t>PHP Comments</a:t>
            </a:r>
            <a:endParaRPr lang="en-GB" dirty="0"/>
          </a:p>
        </p:txBody>
      </p:sp>
      <p:sp>
        <p:nvSpPr>
          <p:cNvPr id="3" name="Content Placeholder 2"/>
          <p:cNvSpPr>
            <a:spLocks noGrp="1"/>
          </p:cNvSpPr>
          <p:nvPr>
            <p:ph idx="1"/>
          </p:nvPr>
        </p:nvSpPr>
        <p:spPr/>
        <p:txBody>
          <a:bodyPr>
            <a:normAutofit/>
          </a:bodyPr>
          <a:lstStyle/>
          <a:p>
            <a:r>
              <a:rPr lang="en-US" dirty="0"/>
              <a:t>A comment in PHP code is a line that is not executed as a part of the program. </a:t>
            </a:r>
          </a:p>
          <a:p>
            <a:r>
              <a:rPr lang="en-US" dirty="0"/>
              <a:t>Its only purpose is to be read by someone who is looking at the code.</a:t>
            </a:r>
          </a:p>
          <a:p>
            <a:r>
              <a:rPr lang="en-US" dirty="0"/>
              <a:t>Comments can be used to:</a:t>
            </a:r>
          </a:p>
          <a:p>
            <a:pPr lvl="1"/>
            <a:r>
              <a:rPr lang="en-US" dirty="0"/>
              <a:t>Let others understand your code</a:t>
            </a:r>
          </a:p>
          <a:p>
            <a:pPr lvl="1"/>
            <a:r>
              <a:rPr lang="en-US" dirty="0"/>
              <a:t>Remind yourself of what you did - Most programmers have experienced coming back to their own work a year or two later and having to re-figure out what they did. Comments can remind you of what you were thinking when you wrote the code</a:t>
            </a:r>
          </a:p>
          <a:p>
            <a:r>
              <a:rPr lang="en-US" i="1" dirty="0"/>
              <a:t>NOTE: PHP Comments are NOT visible to the web user</a:t>
            </a:r>
            <a:endParaRPr lang="en-GB" i="1" dirty="0"/>
          </a:p>
        </p:txBody>
      </p:sp>
    </p:spTree>
    <p:extLst>
      <p:ext uri="{BB962C8B-B14F-4D97-AF65-F5344CB8AC3E}">
        <p14:creationId xmlns:p14="http://schemas.microsoft.com/office/powerpoint/2010/main" val="2232332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Comments Syntax</a:t>
            </a:r>
            <a:endParaRPr lang="en-GB" dirty="0"/>
          </a:p>
        </p:txBody>
      </p:sp>
      <p:sp>
        <p:nvSpPr>
          <p:cNvPr id="3" name="Content Placeholder 2"/>
          <p:cNvSpPr>
            <a:spLocks noGrp="1"/>
          </p:cNvSpPr>
          <p:nvPr>
            <p:ph idx="1"/>
          </p:nvPr>
        </p:nvSpPr>
        <p:spPr/>
        <p:txBody>
          <a:bodyPr/>
          <a:lstStyle/>
          <a:p>
            <a:pPr marL="0" indent="0">
              <a:buNone/>
            </a:pPr>
            <a:r>
              <a:rPr lang="en-US" dirty="0"/>
              <a:t>PHP supports several ways of commenting</a:t>
            </a:r>
          </a:p>
          <a:p>
            <a:endParaRPr lang="en-US" dirty="0"/>
          </a:p>
          <a:p>
            <a:r>
              <a:rPr lang="en-US" dirty="0"/>
              <a:t>A line starting with # is a comment</a:t>
            </a:r>
          </a:p>
          <a:p>
            <a:r>
              <a:rPr lang="en-US" dirty="0"/>
              <a:t>A line starting with // is a comments</a:t>
            </a:r>
          </a:p>
          <a:p>
            <a:r>
              <a:rPr lang="en-US" dirty="0"/>
              <a:t>All lines in between /* and */ are comments</a:t>
            </a:r>
          </a:p>
          <a:p>
            <a:endParaRPr lang="en-US" dirty="0"/>
          </a:p>
          <a:p>
            <a:endParaRPr lang="en-US" dirty="0"/>
          </a:p>
        </p:txBody>
      </p:sp>
    </p:spTree>
    <p:extLst>
      <p:ext uri="{BB962C8B-B14F-4D97-AF65-F5344CB8AC3E}">
        <p14:creationId xmlns:p14="http://schemas.microsoft.com/office/powerpoint/2010/main" val="3076687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Eg</a:t>
            </a:r>
            <a:r>
              <a:rPr lang="en-US" dirty="0"/>
              <a:t>. Comments</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92500" lnSpcReduction="20000"/>
          </a:bodyPr>
          <a:lstStyle/>
          <a:p>
            <a:pPr marL="0" indent="0">
              <a:buNone/>
            </a:pPr>
            <a:r>
              <a:rPr lang="en-US" dirty="0"/>
              <a:t>&lt;!DOCTYPE html&gt;</a:t>
            </a:r>
            <a:br>
              <a:rPr lang="en-US" dirty="0"/>
            </a:br>
            <a:r>
              <a:rPr lang="en-US" dirty="0"/>
              <a:t>&lt;html&gt;</a:t>
            </a:r>
            <a:br>
              <a:rPr lang="en-US" dirty="0"/>
            </a:br>
            <a:r>
              <a:rPr lang="en-US" dirty="0"/>
              <a:t>&lt;body&gt;</a:t>
            </a:r>
            <a:br>
              <a:rPr lang="en-US" dirty="0"/>
            </a:br>
            <a:br>
              <a:rPr lang="en-US" dirty="0"/>
            </a:br>
            <a:r>
              <a:rPr lang="en-US" b="1" dirty="0"/>
              <a:t>&lt;?</a:t>
            </a:r>
            <a:r>
              <a:rPr lang="en-US" b="1" dirty="0" err="1"/>
              <a:t>php</a:t>
            </a:r>
            <a:br>
              <a:rPr lang="en-US" b="1" dirty="0"/>
            </a:br>
            <a:endParaRPr lang="en-US" b="1" dirty="0"/>
          </a:p>
          <a:p>
            <a:pPr marL="0" indent="0">
              <a:buNone/>
            </a:pPr>
            <a:r>
              <a:rPr lang="en-US" b="1" dirty="0"/>
              <a:t>// </a:t>
            </a:r>
            <a:r>
              <a:rPr lang="en-US" dirty="0"/>
              <a:t>This is a single-line comment</a:t>
            </a:r>
            <a:br>
              <a:rPr lang="en-US" b="1" dirty="0"/>
            </a:br>
            <a:br>
              <a:rPr lang="en-US" b="1" dirty="0"/>
            </a:br>
            <a:r>
              <a:rPr lang="en-US" b="1" dirty="0"/>
              <a:t># </a:t>
            </a:r>
            <a:r>
              <a:rPr lang="en-US" dirty="0"/>
              <a:t>This is also a single-line comment</a:t>
            </a:r>
          </a:p>
          <a:p>
            <a:pPr marL="0" indent="0">
              <a:buNone/>
            </a:pPr>
            <a:br>
              <a:rPr lang="en-US" b="1" dirty="0"/>
            </a:br>
            <a:r>
              <a:rPr lang="en-US" b="1" dirty="0"/>
              <a:t>?&gt;</a:t>
            </a:r>
            <a:br>
              <a:rPr lang="en-US" dirty="0"/>
            </a:br>
            <a:br>
              <a:rPr lang="en-US" dirty="0"/>
            </a:br>
            <a:r>
              <a:rPr lang="en-US" dirty="0"/>
              <a:t>&lt;/body&gt;</a:t>
            </a:r>
            <a:br>
              <a:rPr lang="en-US" dirty="0"/>
            </a:br>
            <a:r>
              <a:rPr lang="en-US" dirty="0"/>
              <a:t>&lt;/html&gt;</a:t>
            </a:r>
            <a:endParaRPr lang="en-GB" dirty="0"/>
          </a:p>
        </p:txBody>
      </p:sp>
    </p:spTree>
    <p:extLst>
      <p:ext uri="{BB962C8B-B14F-4D97-AF65-F5344CB8AC3E}">
        <p14:creationId xmlns:p14="http://schemas.microsoft.com/office/powerpoint/2010/main" val="484307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Eg</a:t>
            </a:r>
            <a:r>
              <a:rPr lang="en-US" dirty="0"/>
              <a:t>. Multiple-Line Comments</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92500" lnSpcReduction="20000"/>
          </a:bodyPr>
          <a:lstStyle/>
          <a:p>
            <a:pPr marL="0" indent="0">
              <a:buNone/>
            </a:pPr>
            <a:r>
              <a:rPr lang="en-US" dirty="0"/>
              <a:t>&lt;!DOCTYPE html&gt;</a:t>
            </a:r>
            <a:br>
              <a:rPr lang="en-US" dirty="0"/>
            </a:br>
            <a:r>
              <a:rPr lang="en-US" dirty="0"/>
              <a:t>&lt;html&gt;</a:t>
            </a:r>
            <a:br>
              <a:rPr lang="en-US" dirty="0"/>
            </a:br>
            <a:r>
              <a:rPr lang="en-US" dirty="0"/>
              <a:t>&lt;body&gt;</a:t>
            </a:r>
            <a:br>
              <a:rPr lang="en-US" dirty="0"/>
            </a:br>
            <a:br>
              <a:rPr lang="en-US" dirty="0"/>
            </a:br>
            <a:r>
              <a:rPr lang="en-US" b="1" dirty="0"/>
              <a:t>&lt;?</a:t>
            </a:r>
            <a:r>
              <a:rPr lang="en-US" b="1" dirty="0" err="1"/>
              <a:t>php</a:t>
            </a:r>
            <a:br>
              <a:rPr lang="en-US" b="1" dirty="0"/>
            </a:br>
            <a:r>
              <a:rPr lang="en-US" b="1" dirty="0"/>
              <a:t>/*</a:t>
            </a:r>
            <a:br>
              <a:rPr lang="en-US" b="1" dirty="0"/>
            </a:br>
            <a:r>
              <a:rPr lang="en-US" dirty="0"/>
              <a:t>This is a multiple-lines comment block</a:t>
            </a:r>
            <a:br>
              <a:rPr lang="en-US" dirty="0"/>
            </a:br>
            <a:r>
              <a:rPr lang="en-US" dirty="0"/>
              <a:t>that spans over multiple</a:t>
            </a:r>
            <a:br>
              <a:rPr lang="en-US" dirty="0"/>
            </a:br>
            <a:r>
              <a:rPr lang="en-US" dirty="0"/>
              <a:t>lines</a:t>
            </a:r>
            <a:br>
              <a:rPr lang="en-US" b="1" dirty="0"/>
            </a:br>
            <a:r>
              <a:rPr lang="en-US" b="1" dirty="0"/>
              <a:t>*/</a:t>
            </a:r>
            <a:br>
              <a:rPr lang="en-US" b="1" dirty="0"/>
            </a:br>
            <a:r>
              <a:rPr lang="en-US" b="1" dirty="0"/>
              <a:t>?&gt;</a:t>
            </a:r>
            <a:br>
              <a:rPr lang="en-US" dirty="0"/>
            </a:br>
            <a:br>
              <a:rPr lang="en-US" dirty="0"/>
            </a:br>
            <a:r>
              <a:rPr lang="en-US" dirty="0"/>
              <a:t>&lt;/body&gt;</a:t>
            </a:r>
            <a:br>
              <a:rPr lang="en-US" dirty="0"/>
            </a:br>
            <a:r>
              <a:rPr lang="en-US" dirty="0"/>
              <a:t>&lt;/html&gt;</a:t>
            </a:r>
            <a:endParaRPr lang="en-GB" dirty="0"/>
          </a:p>
        </p:txBody>
      </p:sp>
    </p:spTree>
    <p:extLst>
      <p:ext uri="{BB962C8B-B14F-4D97-AF65-F5344CB8AC3E}">
        <p14:creationId xmlns:p14="http://schemas.microsoft.com/office/powerpoint/2010/main" val="4147398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 to Leave out Part of the Code</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lnSpcReduction="10000"/>
          </a:bodyPr>
          <a:lstStyle/>
          <a:p>
            <a:pPr marL="0" indent="0">
              <a:buNone/>
            </a:pPr>
            <a:r>
              <a:rPr lang="en-US" dirty="0"/>
              <a:t>&lt;!DOCTYPE html&gt;</a:t>
            </a:r>
            <a:br>
              <a:rPr lang="en-US" dirty="0"/>
            </a:br>
            <a:r>
              <a:rPr lang="en-US" dirty="0"/>
              <a:t>&lt;html&gt;</a:t>
            </a:r>
            <a:br>
              <a:rPr lang="en-US" dirty="0"/>
            </a:br>
            <a:r>
              <a:rPr lang="en-US" dirty="0"/>
              <a:t>&lt;body&gt;</a:t>
            </a:r>
            <a:br>
              <a:rPr lang="en-US" dirty="0"/>
            </a:br>
            <a:br>
              <a:rPr lang="en-US" dirty="0"/>
            </a:br>
            <a:r>
              <a:rPr lang="en-US" dirty="0"/>
              <a:t>&lt;?</a:t>
            </a:r>
            <a:r>
              <a:rPr lang="en-US" dirty="0" err="1"/>
              <a:t>php</a:t>
            </a:r>
            <a:br>
              <a:rPr lang="en-US" dirty="0"/>
            </a:br>
            <a:r>
              <a:rPr lang="en-US" dirty="0"/>
              <a:t>// You can also use comments to leave out parts of a code line</a:t>
            </a:r>
            <a:br>
              <a:rPr lang="en-US" dirty="0"/>
            </a:br>
            <a:r>
              <a:rPr lang="en-US" dirty="0">
                <a:solidFill>
                  <a:srgbClr val="FF0000"/>
                </a:solidFill>
              </a:rPr>
              <a:t>$x = 5 </a:t>
            </a:r>
            <a:r>
              <a:rPr lang="en-US" dirty="0"/>
              <a:t>/* + 15 */</a:t>
            </a:r>
            <a:r>
              <a:rPr lang="en-US" dirty="0">
                <a:solidFill>
                  <a:srgbClr val="FF0000"/>
                </a:solidFill>
              </a:rPr>
              <a:t> + 5;</a:t>
            </a:r>
            <a:br>
              <a:rPr lang="en-US" dirty="0">
                <a:solidFill>
                  <a:srgbClr val="FF0000"/>
                </a:solidFill>
              </a:rPr>
            </a:br>
            <a:r>
              <a:rPr lang="en-US" dirty="0"/>
              <a:t>echo $x;</a:t>
            </a:r>
            <a:br>
              <a:rPr lang="en-US" dirty="0"/>
            </a:br>
            <a:r>
              <a:rPr lang="en-US" dirty="0"/>
              <a:t>?&gt;</a:t>
            </a:r>
            <a:br>
              <a:rPr lang="en-US" dirty="0"/>
            </a:br>
            <a:br>
              <a:rPr lang="en-US" dirty="0"/>
            </a:br>
            <a:r>
              <a:rPr lang="en-US" dirty="0"/>
              <a:t>&lt;/body&gt;</a:t>
            </a:r>
            <a:br>
              <a:rPr lang="en-US" dirty="0"/>
            </a:br>
            <a:r>
              <a:rPr lang="en-US" dirty="0"/>
              <a:t>&lt;/html&gt;</a:t>
            </a:r>
            <a:endParaRPr lang="en-GB" dirty="0"/>
          </a:p>
        </p:txBody>
      </p:sp>
    </p:spTree>
    <p:extLst>
      <p:ext uri="{BB962C8B-B14F-4D97-AF65-F5344CB8AC3E}">
        <p14:creationId xmlns:p14="http://schemas.microsoft.com/office/powerpoint/2010/main" val="1978982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dirty="0"/>
              <a:t>Constants</a:t>
            </a:r>
            <a:endParaRPr lang="en-GB" dirty="0"/>
          </a:p>
        </p:txBody>
      </p:sp>
      <p:sp>
        <p:nvSpPr>
          <p:cNvPr id="3" name="Content Placeholder 2"/>
          <p:cNvSpPr>
            <a:spLocks noGrp="1"/>
          </p:cNvSpPr>
          <p:nvPr>
            <p:ph idx="1"/>
          </p:nvPr>
        </p:nvSpPr>
        <p:spPr/>
        <p:txBody>
          <a:bodyPr>
            <a:normAutofit fontScale="92500" lnSpcReduction="10000"/>
          </a:bodyPr>
          <a:lstStyle/>
          <a:p>
            <a:r>
              <a:rPr lang="en-US" dirty="0"/>
              <a:t>A constant is an identifier (name) for a simple value. The value cannot be changed during the script.</a:t>
            </a:r>
          </a:p>
          <a:p>
            <a:r>
              <a:rPr lang="en-US" dirty="0"/>
              <a:t>A valid constant name starts with a letter or underscore (no $ sign before the constant name).</a:t>
            </a:r>
          </a:p>
          <a:p>
            <a:r>
              <a:rPr lang="en-US" b="1" dirty="0"/>
              <a:t>Note:</a:t>
            </a:r>
            <a:r>
              <a:rPr lang="en-US" dirty="0"/>
              <a:t> Unlike variables, constants are automatically global across the entire script.</a:t>
            </a:r>
          </a:p>
          <a:p>
            <a:r>
              <a:rPr lang="en-US" dirty="0"/>
              <a:t>Syntax</a:t>
            </a:r>
          </a:p>
          <a:p>
            <a:pPr marL="457200" lvl="1" indent="0">
              <a:buNone/>
            </a:pPr>
            <a:r>
              <a:rPr lang="en-GB" b="1" dirty="0"/>
              <a:t>define(</a:t>
            </a:r>
            <a:r>
              <a:rPr lang="en-GB" b="1" i="1" dirty="0"/>
              <a:t>name</a:t>
            </a:r>
            <a:r>
              <a:rPr lang="en-GB" b="1" dirty="0"/>
              <a:t>, </a:t>
            </a:r>
            <a:r>
              <a:rPr lang="en-GB" b="1" i="1" dirty="0"/>
              <a:t>value</a:t>
            </a:r>
            <a:r>
              <a:rPr lang="en-GB" b="1" dirty="0"/>
              <a:t>, </a:t>
            </a:r>
            <a:r>
              <a:rPr lang="en-GB" b="1" i="1" dirty="0"/>
              <a:t>case-insensitive</a:t>
            </a:r>
            <a:r>
              <a:rPr lang="en-GB" b="1" dirty="0"/>
              <a:t>)</a:t>
            </a:r>
          </a:p>
          <a:p>
            <a:pPr lvl="1"/>
            <a:r>
              <a:rPr lang="en-US" i="1" dirty="0"/>
              <a:t>name</a:t>
            </a:r>
            <a:r>
              <a:rPr lang="en-US" dirty="0"/>
              <a:t>: Specifies the name of the constant</a:t>
            </a:r>
          </a:p>
          <a:p>
            <a:pPr lvl="1"/>
            <a:r>
              <a:rPr lang="en-US" i="1" dirty="0"/>
              <a:t>value</a:t>
            </a:r>
            <a:r>
              <a:rPr lang="en-US" dirty="0"/>
              <a:t>: Specifies the value of the constant</a:t>
            </a:r>
          </a:p>
          <a:p>
            <a:pPr lvl="1"/>
            <a:r>
              <a:rPr lang="en-US" i="1" dirty="0"/>
              <a:t>case-insensitive</a:t>
            </a:r>
            <a:r>
              <a:rPr lang="en-US" dirty="0"/>
              <a:t>: Specifies whether the constant name should be case-insensitive. Default is false</a:t>
            </a:r>
          </a:p>
          <a:p>
            <a:pPr lvl="1"/>
            <a:endParaRPr lang="en-US" b="1" dirty="0"/>
          </a:p>
          <a:p>
            <a:endParaRPr lang="en-GB" dirty="0"/>
          </a:p>
        </p:txBody>
      </p:sp>
    </p:spTree>
    <p:extLst>
      <p:ext uri="{BB962C8B-B14F-4D97-AF65-F5344CB8AC3E}">
        <p14:creationId xmlns:p14="http://schemas.microsoft.com/office/powerpoint/2010/main" val="5779367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 (Example)</a:t>
            </a:r>
            <a:endParaRPr lang="en-GB" dirty="0"/>
          </a:p>
        </p:txBody>
      </p:sp>
      <p:sp>
        <p:nvSpPr>
          <p:cNvPr id="3" name="Content Placeholder 2"/>
          <p:cNvSpPr>
            <a:spLocks noGrp="1"/>
          </p:cNvSpPr>
          <p:nvPr>
            <p:ph idx="1"/>
          </p:nvPr>
        </p:nvSpPr>
        <p:spPr>
          <a:xfrm>
            <a:off x="838200" y="1825625"/>
            <a:ext cx="10947400" cy="4351338"/>
          </a:xfrm>
        </p:spPr>
        <p:txBody>
          <a:bodyPr/>
          <a:lstStyle/>
          <a:p>
            <a:pPr marL="0" indent="0">
              <a:buNone/>
            </a:pPr>
            <a:r>
              <a:rPr lang="en-US" dirty="0">
                <a:solidFill>
                  <a:srgbClr val="FF0000"/>
                </a:solidFill>
                <a:latin typeface="Consolas" panose="020B0609020204030204" pitchFamily="49" charset="0"/>
              </a:rPr>
              <a:t>&lt;?</a:t>
            </a:r>
            <a:r>
              <a:rPr lang="en-US" dirty="0" err="1">
                <a:solidFill>
                  <a:srgbClr val="FF0000"/>
                </a:solidFill>
                <a:latin typeface="Consolas" panose="020B0609020204030204" pitchFamily="49" charset="0"/>
              </a:rPr>
              <a:t>php</a:t>
            </a:r>
            <a:br>
              <a:rPr lang="en-US" dirty="0"/>
            </a:br>
            <a:r>
              <a:rPr lang="en-US" dirty="0">
                <a:solidFill>
                  <a:schemeClr val="accent6"/>
                </a:solidFill>
                <a:latin typeface="Consolas" panose="020B0609020204030204" pitchFamily="49" charset="0"/>
              </a:rPr>
              <a:t>define(</a:t>
            </a:r>
            <a:r>
              <a:rPr lang="en-US" dirty="0">
                <a:solidFill>
                  <a:srgbClr val="A52A2A"/>
                </a:solidFill>
                <a:latin typeface="Consolas" panose="020B0609020204030204" pitchFamily="49" charset="0"/>
              </a:rPr>
              <a:t>"GREETING"</a:t>
            </a:r>
            <a:r>
              <a:rPr lang="en-US" dirty="0">
                <a:solidFill>
                  <a:srgbClr val="FFFFFF"/>
                </a:solidFill>
                <a:latin typeface="Consolas" panose="020B0609020204030204" pitchFamily="49" charset="0"/>
              </a:rPr>
              <a:t>, </a:t>
            </a:r>
            <a:r>
              <a:rPr lang="en-US" dirty="0">
                <a:solidFill>
                  <a:srgbClr val="A52A2A"/>
                </a:solidFill>
                <a:latin typeface="Consolas" panose="020B0609020204030204" pitchFamily="49" charset="0"/>
              </a:rPr>
              <a:t>"Welcome to W3Schools.com!"</a:t>
            </a:r>
            <a:r>
              <a:rPr lang="en-US" dirty="0">
                <a:solidFill>
                  <a:schemeClr val="accent6"/>
                </a:solidFill>
                <a:latin typeface="Consolas" panose="020B0609020204030204" pitchFamily="49" charset="0"/>
              </a:rPr>
              <a:t>, true);</a:t>
            </a:r>
            <a:br>
              <a:rPr lang="en-US" dirty="0">
                <a:solidFill>
                  <a:schemeClr val="accent6"/>
                </a:solidFill>
              </a:rPr>
            </a:br>
            <a:r>
              <a:rPr lang="en-US" dirty="0">
                <a:solidFill>
                  <a:srgbClr val="0000CD"/>
                </a:solidFill>
                <a:latin typeface="Consolas" panose="020B0609020204030204" pitchFamily="49" charset="0"/>
              </a:rPr>
              <a:t>echo</a:t>
            </a:r>
            <a:r>
              <a:rPr lang="en-US" dirty="0">
                <a:solidFill>
                  <a:schemeClr val="accent6"/>
                </a:solidFill>
                <a:latin typeface="Consolas" panose="020B0609020204030204" pitchFamily="49" charset="0"/>
              </a:rPr>
              <a:t> greeting;</a:t>
            </a:r>
            <a:br>
              <a:rPr lang="en-US" dirty="0">
                <a:solidFill>
                  <a:schemeClr val="accent6"/>
                </a:solidFill>
              </a:rPr>
            </a:br>
            <a:r>
              <a:rPr lang="en-US" dirty="0">
                <a:solidFill>
                  <a:srgbClr val="FF0000"/>
                </a:solidFill>
                <a:latin typeface="Consolas" panose="020B0609020204030204" pitchFamily="49" charset="0"/>
              </a:rPr>
              <a:t>?&gt;</a:t>
            </a:r>
            <a:endParaRPr lang="en-GB" dirty="0"/>
          </a:p>
        </p:txBody>
      </p:sp>
    </p:spTree>
    <p:extLst>
      <p:ext uri="{BB962C8B-B14F-4D97-AF65-F5344CB8AC3E}">
        <p14:creationId xmlns:p14="http://schemas.microsoft.com/office/powerpoint/2010/main" val="4100303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File</a:t>
            </a:r>
            <a:endParaRPr lang="en-GB" dirty="0"/>
          </a:p>
        </p:txBody>
      </p:sp>
      <p:sp>
        <p:nvSpPr>
          <p:cNvPr id="3" name="Content Placeholder 2"/>
          <p:cNvSpPr>
            <a:spLocks noGrp="1"/>
          </p:cNvSpPr>
          <p:nvPr>
            <p:ph idx="1"/>
          </p:nvPr>
        </p:nvSpPr>
        <p:spPr/>
        <p:txBody>
          <a:bodyPr/>
          <a:lstStyle/>
          <a:p>
            <a:r>
              <a:rPr lang="en-US" dirty="0"/>
              <a:t>PHP files have extension  “ .</a:t>
            </a:r>
            <a:r>
              <a:rPr lang="en-US" dirty="0" err="1"/>
              <a:t>php</a:t>
            </a:r>
            <a:r>
              <a:rPr lang="en-US" dirty="0"/>
              <a:t>”</a:t>
            </a:r>
          </a:p>
          <a:p>
            <a:r>
              <a:rPr lang="en-US" dirty="0"/>
              <a:t>Can contain text, HTML, CSS, JavaScript, and PHP code</a:t>
            </a:r>
          </a:p>
          <a:p>
            <a:pPr fontAlgn="base"/>
            <a:r>
              <a:rPr lang="en-US" dirty="0"/>
              <a:t>PHP can be easily embedded in HTML files and HTML codes can also be written in a PHP file.</a:t>
            </a:r>
          </a:p>
          <a:p>
            <a:endParaRPr lang="en-GB" dirty="0"/>
          </a:p>
        </p:txBody>
      </p:sp>
    </p:spTree>
    <p:extLst>
      <p:ext uri="{BB962C8B-B14F-4D97-AF65-F5344CB8AC3E}">
        <p14:creationId xmlns:p14="http://schemas.microsoft.com/office/powerpoint/2010/main" val="3646738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Server Side Scripting Explained</a:t>
            </a:r>
            <a:endParaRPr lang="en-GB" dirty="0"/>
          </a:p>
        </p:txBody>
      </p:sp>
      <p:sp>
        <p:nvSpPr>
          <p:cNvPr id="3" name="Content Placeholder 2"/>
          <p:cNvSpPr>
            <a:spLocks noGrp="1"/>
          </p:cNvSpPr>
          <p:nvPr>
            <p:ph idx="1"/>
          </p:nvPr>
        </p:nvSpPr>
        <p:spPr/>
        <p:txBody>
          <a:bodyPr>
            <a:normAutofit/>
          </a:bodyPr>
          <a:lstStyle/>
          <a:p>
            <a:pPr fontAlgn="base"/>
            <a:r>
              <a:rPr lang="en-US" dirty="0"/>
              <a:t>The thing that differentiates PHP with client-side language like HTML is, PHP codes are executed on server whereas HTML codes are directly rendered on the browser. PHP codes are first executed on the server and then the result is returned to the browser.</a:t>
            </a:r>
          </a:p>
          <a:p>
            <a:pPr fontAlgn="base"/>
            <a:r>
              <a:rPr lang="en-US" dirty="0"/>
              <a:t>The only information that the client or browser knows is the result returned after executing the PHP script on the server and not the actual PHP codes present in the PHP file. Also, PHP files can support other client-side scripting languages like CSS and JavaScript.</a:t>
            </a:r>
          </a:p>
          <a:p>
            <a:endParaRPr lang="en-GB" dirty="0"/>
          </a:p>
        </p:txBody>
      </p:sp>
    </p:spTree>
    <p:extLst>
      <p:ext uri="{BB962C8B-B14F-4D97-AF65-F5344CB8AC3E}">
        <p14:creationId xmlns:p14="http://schemas.microsoft.com/office/powerpoint/2010/main" val="4072160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PHP can do?</a:t>
            </a:r>
            <a:endParaRPr lang="en-GB" dirty="0"/>
          </a:p>
        </p:txBody>
      </p:sp>
      <p:sp>
        <p:nvSpPr>
          <p:cNvPr id="3" name="Content Placeholder 2"/>
          <p:cNvSpPr>
            <a:spLocks noGrp="1"/>
          </p:cNvSpPr>
          <p:nvPr>
            <p:ph idx="1"/>
          </p:nvPr>
        </p:nvSpPr>
        <p:spPr/>
        <p:txBody>
          <a:bodyPr>
            <a:normAutofit fontScale="92500" lnSpcReduction="10000"/>
          </a:bodyPr>
          <a:lstStyle/>
          <a:p>
            <a:r>
              <a:rPr lang="en-US" dirty="0"/>
              <a:t>PHP can generate dynamic page content</a:t>
            </a:r>
          </a:p>
          <a:p>
            <a:r>
              <a:rPr lang="en-US" dirty="0"/>
              <a:t>PHP can create, open, read, write, delete, and close files on the server</a:t>
            </a:r>
          </a:p>
          <a:p>
            <a:r>
              <a:rPr lang="en-US" dirty="0"/>
              <a:t>PHP can collect form data</a:t>
            </a:r>
          </a:p>
          <a:p>
            <a:r>
              <a:rPr lang="en-US" dirty="0"/>
              <a:t>PHP can send and receive cookies</a:t>
            </a:r>
          </a:p>
          <a:p>
            <a:r>
              <a:rPr lang="en-US" dirty="0"/>
              <a:t>PHP can add, delete, modify data in your database</a:t>
            </a:r>
          </a:p>
          <a:p>
            <a:r>
              <a:rPr lang="en-US" dirty="0"/>
              <a:t>PHP can be used to control user-access</a:t>
            </a:r>
          </a:p>
          <a:p>
            <a:r>
              <a:rPr lang="en-US" dirty="0"/>
              <a:t>PHP can encrypt data</a:t>
            </a:r>
          </a:p>
          <a:p>
            <a:r>
              <a:rPr lang="en-US" dirty="0"/>
              <a:t>With PHP you are not limited to output HTML. You can output images, PDF files, and even Flash movies. You can also output any text, such as XHTML and XML.</a:t>
            </a:r>
          </a:p>
          <a:p>
            <a:endParaRPr lang="en-GB" dirty="0"/>
          </a:p>
        </p:txBody>
      </p:sp>
    </p:spTree>
    <p:extLst>
      <p:ext uri="{BB962C8B-B14F-4D97-AF65-F5344CB8AC3E}">
        <p14:creationId xmlns:p14="http://schemas.microsoft.com/office/powerpoint/2010/main" val="2460477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dirty="0"/>
              <a:t>PHP Basic Syntax</a:t>
            </a:r>
            <a:endParaRPr lang="en-GB" dirty="0"/>
          </a:p>
        </p:txBody>
      </p:sp>
      <p:sp>
        <p:nvSpPr>
          <p:cNvPr id="3" name="Content Placeholder 2"/>
          <p:cNvSpPr>
            <a:spLocks noGrp="1"/>
          </p:cNvSpPr>
          <p:nvPr>
            <p:ph idx="1"/>
          </p:nvPr>
        </p:nvSpPr>
        <p:spPr>
          <a:xfrm>
            <a:off x="838200" y="1825625"/>
            <a:ext cx="10515600" cy="1944270"/>
          </a:xfrm>
          <a:solidFill>
            <a:schemeClr val="accent4">
              <a:lumMod val="40000"/>
              <a:lumOff val="60000"/>
            </a:schemeClr>
          </a:solidFill>
        </p:spPr>
        <p:txBody>
          <a:bodyPr/>
          <a:lstStyle/>
          <a:p>
            <a:pPr marL="0" indent="0">
              <a:buNone/>
            </a:pPr>
            <a:r>
              <a:rPr lang="en-US" dirty="0">
                <a:solidFill>
                  <a:srgbClr val="FF0000"/>
                </a:solidFill>
              </a:rPr>
              <a:t>&lt;?</a:t>
            </a:r>
            <a:r>
              <a:rPr lang="en-US" dirty="0" err="1">
                <a:solidFill>
                  <a:srgbClr val="FF0000"/>
                </a:solidFill>
              </a:rPr>
              <a:t>php</a:t>
            </a:r>
            <a:endParaRPr lang="en-US" dirty="0">
              <a:solidFill>
                <a:srgbClr val="FF0000"/>
              </a:solidFill>
            </a:endParaRPr>
          </a:p>
          <a:p>
            <a:pPr marL="0" indent="0">
              <a:buNone/>
            </a:pPr>
            <a:r>
              <a:rPr lang="en-US" dirty="0"/>
              <a:t>// </a:t>
            </a:r>
            <a:r>
              <a:rPr lang="en-US" dirty="0" err="1"/>
              <a:t>php</a:t>
            </a:r>
            <a:r>
              <a:rPr lang="en-US" dirty="0"/>
              <a:t> code goes here</a:t>
            </a:r>
          </a:p>
          <a:p>
            <a:pPr marL="0" indent="0">
              <a:buNone/>
            </a:pPr>
            <a:r>
              <a:rPr lang="en-US" dirty="0">
                <a:solidFill>
                  <a:srgbClr val="FF0000"/>
                </a:solidFill>
              </a:rPr>
              <a:t>?&gt;</a:t>
            </a:r>
            <a:endParaRPr lang="en-GB" dirty="0">
              <a:solidFill>
                <a:srgbClr val="FF0000"/>
              </a:solidFill>
            </a:endParaRPr>
          </a:p>
        </p:txBody>
      </p:sp>
      <p:sp>
        <p:nvSpPr>
          <p:cNvPr id="4" name="Content Placeholder 2"/>
          <p:cNvSpPr txBox="1">
            <a:spLocks/>
          </p:cNvSpPr>
          <p:nvPr/>
        </p:nvSpPr>
        <p:spPr>
          <a:xfrm>
            <a:off x="838200" y="3904831"/>
            <a:ext cx="10515600" cy="230346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Canonical PHP Tags that escape to PHP code </a:t>
            </a:r>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3184620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 in PHP</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92500" lnSpcReduction="20000"/>
          </a:bodyPr>
          <a:lstStyle/>
          <a:p>
            <a:pPr marL="0" indent="0">
              <a:buNone/>
            </a:pPr>
            <a:r>
              <a:rPr lang="en-US" dirty="0"/>
              <a:t>&lt;!DOCTYPE html&gt;</a:t>
            </a:r>
          </a:p>
          <a:p>
            <a:pPr marL="0" indent="0">
              <a:buNone/>
            </a:pPr>
            <a:r>
              <a:rPr lang="en-US" dirty="0"/>
              <a:t>&lt;html&gt;</a:t>
            </a:r>
          </a:p>
          <a:p>
            <a:pPr marL="0" indent="0">
              <a:buNone/>
            </a:pPr>
            <a:r>
              <a:rPr lang="en-US" dirty="0"/>
              <a:t>&lt;body&gt;</a:t>
            </a:r>
          </a:p>
          <a:p>
            <a:pPr marL="0" indent="0">
              <a:buNone/>
            </a:pPr>
            <a:endParaRPr lang="en-US" b="1" dirty="0"/>
          </a:p>
          <a:p>
            <a:pPr marL="0" indent="0">
              <a:buNone/>
            </a:pPr>
            <a:r>
              <a:rPr lang="en-US" b="1" dirty="0">
                <a:solidFill>
                  <a:srgbClr val="FF0000"/>
                </a:solidFill>
              </a:rPr>
              <a:t>&lt;?</a:t>
            </a:r>
            <a:r>
              <a:rPr lang="en-US" b="1" dirty="0" err="1">
                <a:solidFill>
                  <a:srgbClr val="FF0000"/>
                </a:solidFill>
              </a:rPr>
              <a:t>php</a:t>
            </a:r>
            <a:r>
              <a:rPr lang="en-US" b="1" dirty="0">
                <a:solidFill>
                  <a:srgbClr val="FF0000"/>
                </a:solidFill>
              </a:rPr>
              <a:t> </a:t>
            </a:r>
          </a:p>
          <a:p>
            <a:pPr marL="0" indent="0">
              <a:buNone/>
            </a:pPr>
            <a:r>
              <a:rPr lang="en-US" b="1" dirty="0"/>
              <a:t> </a:t>
            </a:r>
            <a:r>
              <a:rPr lang="en-US" dirty="0"/>
              <a:t>echo “Hello World!”;</a:t>
            </a:r>
          </a:p>
          <a:p>
            <a:pPr marL="0" indent="0">
              <a:buNone/>
            </a:pPr>
            <a:r>
              <a:rPr lang="en-US" b="1" dirty="0">
                <a:solidFill>
                  <a:srgbClr val="FF0000"/>
                </a:solidFill>
              </a:rPr>
              <a:t>?&gt;</a:t>
            </a:r>
          </a:p>
          <a:p>
            <a:pPr marL="0" indent="0">
              <a:buNone/>
            </a:pPr>
            <a:endParaRPr lang="en-US" dirty="0"/>
          </a:p>
          <a:p>
            <a:pPr marL="0" indent="0">
              <a:buNone/>
            </a:pPr>
            <a:r>
              <a:rPr lang="en-US" dirty="0"/>
              <a:t>&lt;/body&gt;</a:t>
            </a:r>
          </a:p>
          <a:p>
            <a:pPr marL="0" indent="0">
              <a:buNone/>
            </a:pPr>
            <a:r>
              <a:rPr lang="en-US" dirty="0"/>
              <a:t>&lt;/html&gt;</a:t>
            </a:r>
            <a:endParaRPr lang="en-GB" dirty="0"/>
          </a:p>
        </p:txBody>
      </p:sp>
    </p:spTree>
    <p:extLst>
      <p:ext uri="{BB962C8B-B14F-4D97-AF65-F5344CB8AC3E}">
        <p14:creationId xmlns:p14="http://schemas.microsoft.com/office/powerpoint/2010/main" val="1438349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Basic Syntax</a:t>
            </a:r>
            <a:endParaRPr lang="en-GB" dirty="0"/>
          </a:p>
        </p:txBody>
      </p:sp>
      <p:sp>
        <p:nvSpPr>
          <p:cNvPr id="3" name="Content Placeholder 2"/>
          <p:cNvSpPr>
            <a:spLocks noGrp="1"/>
          </p:cNvSpPr>
          <p:nvPr>
            <p:ph idx="1"/>
          </p:nvPr>
        </p:nvSpPr>
        <p:spPr/>
        <p:txBody>
          <a:bodyPr>
            <a:normAutofit fontScale="92500" lnSpcReduction="10000"/>
          </a:bodyPr>
          <a:lstStyle/>
          <a:p>
            <a:r>
              <a:rPr lang="en-US" b="1" dirty="0"/>
              <a:t>Canonical PHP Tags </a:t>
            </a:r>
            <a:r>
              <a:rPr lang="en-US" dirty="0"/>
              <a:t>&lt;?</a:t>
            </a:r>
            <a:r>
              <a:rPr lang="en-US" dirty="0" err="1"/>
              <a:t>php</a:t>
            </a:r>
            <a:r>
              <a:rPr lang="en-US" dirty="0"/>
              <a:t> and ?&gt;  used to escape to PHP code</a:t>
            </a:r>
          </a:p>
          <a:p>
            <a:r>
              <a:rPr lang="en-US" b="1" dirty="0"/>
              <a:t>PHP is insensitive of whitespace.</a:t>
            </a:r>
            <a:r>
              <a:rPr lang="en-US" dirty="0"/>
              <a:t> </a:t>
            </a:r>
          </a:p>
          <a:p>
            <a:pPr lvl="1"/>
            <a:r>
              <a:rPr lang="en-US" dirty="0"/>
              <a:t>All types of spaces that are invisible on the screen including tabs, spaces, and carriage return. </a:t>
            </a:r>
          </a:p>
          <a:p>
            <a:pPr lvl="1"/>
            <a:r>
              <a:rPr lang="en-US" dirty="0"/>
              <a:t>Even one space is equal to any numbers of spaces or carriage return.</a:t>
            </a:r>
          </a:p>
          <a:p>
            <a:pPr lvl="1"/>
            <a:r>
              <a:rPr lang="en-US" dirty="0"/>
              <a:t>This means that PHP will ignore all the spaces or tabs in a single row or carriage return in multiple rows. </a:t>
            </a:r>
          </a:p>
          <a:p>
            <a:pPr lvl="1"/>
            <a:r>
              <a:rPr lang="en-US" dirty="0"/>
              <a:t>Unless a semi-colon is encountered, PHP treats multiple lines as a single command.</a:t>
            </a:r>
          </a:p>
          <a:p>
            <a:r>
              <a:rPr lang="en-US" b="1" dirty="0"/>
              <a:t>PHP is case-sensitive</a:t>
            </a:r>
            <a:r>
              <a:rPr lang="en-US" dirty="0"/>
              <a:t>. </a:t>
            </a:r>
          </a:p>
          <a:p>
            <a:pPr lvl="1"/>
            <a:r>
              <a:rPr lang="en-US" dirty="0"/>
              <a:t>All the keywords, functions and class names in PHP (while, if, echo </a:t>
            </a:r>
            <a:r>
              <a:rPr lang="en-US" dirty="0" err="1"/>
              <a:t>etc</a:t>
            </a:r>
            <a:r>
              <a:rPr lang="en-US" dirty="0"/>
              <a:t>) are NOT case-sensitive except variables. </a:t>
            </a:r>
          </a:p>
          <a:p>
            <a:pPr lvl="1"/>
            <a:r>
              <a:rPr lang="en-US" dirty="0"/>
              <a:t>Only variables with different cases are treated differently. </a:t>
            </a:r>
            <a:endParaRPr lang="en-GB" dirty="0"/>
          </a:p>
        </p:txBody>
      </p:sp>
    </p:spTree>
    <p:extLst>
      <p:ext uri="{BB962C8B-B14F-4D97-AF65-F5344CB8AC3E}">
        <p14:creationId xmlns:p14="http://schemas.microsoft.com/office/powerpoint/2010/main" val="2626527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with </a:t>
            </a:r>
            <a:r>
              <a:rPr lang="en-US" b="1" dirty="0"/>
              <a:t>echo</a:t>
            </a:r>
            <a:endParaRPr lang="en-GB" b="1" dirty="0"/>
          </a:p>
        </p:txBody>
      </p:sp>
      <p:sp>
        <p:nvSpPr>
          <p:cNvPr id="3" name="Content Placeholder 2"/>
          <p:cNvSpPr>
            <a:spLocks noGrp="1"/>
          </p:cNvSpPr>
          <p:nvPr>
            <p:ph idx="1"/>
          </p:nvPr>
        </p:nvSpPr>
        <p:spPr/>
        <p:txBody>
          <a:bodyPr/>
          <a:lstStyle/>
          <a:p>
            <a:r>
              <a:rPr lang="en-US" dirty="0"/>
              <a:t>echo – output one or more strings</a:t>
            </a:r>
          </a:p>
          <a:p>
            <a:r>
              <a:rPr lang="en-US" dirty="0"/>
              <a:t>echo is a language construct (not a function)</a:t>
            </a:r>
          </a:p>
          <a:p>
            <a:pPr lvl="1"/>
            <a:r>
              <a:rPr lang="en-US" dirty="0"/>
              <a:t>It is not required to use </a:t>
            </a:r>
            <a:r>
              <a:rPr lang="en-US" dirty="0" err="1"/>
              <a:t>paranthesis</a:t>
            </a:r>
            <a:endParaRPr lang="en-US" dirty="0"/>
          </a:p>
          <a:p>
            <a:pPr marL="0" indent="0">
              <a:buNone/>
            </a:pPr>
            <a:r>
              <a:rPr lang="en-US" b="1" dirty="0"/>
              <a:t>echo (string $</a:t>
            </a:r>
            <a:r>
              <a:rPr lang="en-US" b="1" dirty="0" err="1"/>
              <a:t>arg</a:t>
            </a:r>
            <a:r>
              <a:rPr lang="en-US" b="1" dirty="0"/>
              <a:t>, string …$</a:t>
            </a:r>
            <a:r>
              <a:rPr lang="en-US" b="1" dirty="0" err="1"/>
              <a:t>args</a:t>
            </a:r>
            <a:r>
              <a:rPr lang="en-US" b="1" dirty="0"/>
              <a:t>):void</a:t>
            </a:r>
          </a:p>
          <a:p>
            <a:r>
              <a:rPr lang="en-US" dirty="0"/>
              <a:t>Outputs all parameters</a:t>
            </a:r>
          </a:p>
          <a:p>
            <a:r>
              <a:rPr lang="en-US" dirty="0"/>
              <a:t>No additional newline is appended</a:t>
            </a:r>
          </a:p>
          <a:p>
            <a:r>
              <a:rPr lang="en-US" dirty="0"/>
              <a:t>Does not return a value</a:t>
            </a:r>
            <a:endParaRPr lang="en-GB" dirty="0"/>
          </a:p>
        </p:txBody>
      </p:sp>
    </p:spTree>
    <p:extLst>
      <p:ext uri="{BB962C8B-B14F-4D97-AF65-F5344CB8AC3E}">
        <p14:creationId xmlns:p14="http://schemas.microsoft.com/office/powerpoint/2010/main" val="3762409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6027</TotalTime>
  <Words>1867</Words>
  <Application>Microsoft Office PowerPoint</Application>
  <PresentationFormat>Widescreen</PresentationFormat>
  <Paragraphs>226</Paragraphs>
  <Slides>29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Consolas</vt:lpstr>
      <vt:lpstr>Office Theme</vt:lpstr>
      <vt:lpstr>COMP50016 Server Side Programming</vt:lpstr>
      <vt:lpstr>What is PHP</vt:lpstr>
      <vt:lpstr>PHP File</vt:lpstr>
      <vt:lpstr>PHP Server Side Scripting Explained</vt:lpstr>
      <vt:lpstr>What PHP can do?</vt:lpstr>
      <vt:lpstr>PHP Basic Syntax</vt:lpstr>
      <vt:lpstr>Hello World in PHP</vt:lpstr>
      <vt:lpstr>PHP Basic Syntax</vt:lpstr>
      <vt:lpstr>Output with echo</vt:lpstr>
      <vt:lpstr>Eg. echo</vt:lpstr>
      <vt:lpstr>Variations of echo</vt:lpstr>
      <vt:lpstr>Print</vt:lpstr>
      <vt:lpstr>echo vs print</vt:lpstr>
      <vt:lpstr>Variations of print</vt:lpstr>
      <vt:lpstr>HTML inside PHP</vt:lpstr>
      <vt:lpstr>Another Example</vt:lpstr>
      <vt:lpstr>PHP Variables</vt:lpstr>
      <vt:lpstr>Supported Variable Types</vt:lpstr>
      <vt:lpstr>Rules on Variables</vt:lpstr>
      <vt:lpstr>PHP Variable Examples</vt:lpstr>
      <vt:lpstr>Echo-ing Variables</vt:lpstr>
      <vt:lpstr>A Difference between single and double quoted</vt:lpstr>
      <vt:lpstr>PHP Comments</vt:lpstr>
      <vt:lpstr>PHP Comments Syntax</vt:lpstr>
      <vt:lpstr>Eg. Comments</vt:lpstr>
      <vt:lpstr>Eg. Multiple-Line Comments</vt:lpstr>
      <vt:lpstr>Comments to Leave out Part of the Code</vt:lpstr>
      <vt:lpstr>Constants</vt:lpstr>
      <vt:lpstr>Constant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dc:title>
  <dc:creator>Dr Keerthi Gunawickrama</dc:creator>
  <cp:lastModifiedBy>Dr Keerthi Gunawickrama</cp:lastModifiedBy>
  <cp:revision>120</cp:revision>
  <dcterms:created xsi:type="dcterms:W3CDTF">2020-10-06T04:15:37Z</dcterms:created>
  <dcterms:modified xsi:type="dcterms:W3CDTF">2021-10-17T16:30:31Z</dcterms:modified>
</cp:coreProperties>
</file>