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70"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Banumathi\Downloads\sandy.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[sandy.csv]Sheet2!PivotTable1</c:name>
    <c:fmtId val="42"/>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18</c:v>
                </c:pt>
                <c:pt idx="1">
                  <c:v>21</c:v>
                </c:pt>
                <c:pt idx="2">
                  <c:v>24</c:v>
                </c:pt>
                <c:pt idx="3">
                  <c:v>19</c:v>
                </c:pt>
                <c:pt idx="4">
                  <c:v>24</c:v>
                </c:pt>
                <c:pt idx="5">
                  <c:v>19</c:v>
                </c:pt>
                <c:pt idx="6">
                  <c:v>20</c:v>
                </c:pt>
                <c:pt idx="7">
                  <c:v>24</c:v>
                </c:pt>
                <c:pt idx="8">
                  <c:v>19</c:v>
                </c:pt>
                <c:pt idx="9">
                  <c:v>19</c:v>
                </c:pt>
              </c:numCache>
            </c:numRef>
          </c:val>
          <c:extLst>
            <c:ext xmlns:c16="http://schemas.microsoft.com/office/drawing/2014/chart" uri="{C3380CC4-5D6E-409C-BE32-E72D297353CC}">
              <c16:uniqueId val="{00000000-0B15-49CF-ABDB-B830509E149E}"/>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40</c:v>
                </c:pt>
                <c:pt idx="1">
                  <c:v>40</c:v>
                </c:pt>
                <c:pt idx="2">
                  <c:v>43</c:v>
                </c:pt>
                <c:pt idx="3">
                  <c:v>39</c:v>
                </c:pt>
                <c:pt idx="4">
                  <c:v>31</c:v>
                </c:pt>
                <c:pt idx="5">
                  <c:v>30</c:v>
                </c:pt>
                <c:pt idx="6">
                  <c:v>40</c:v>
                </c:pt>
                <c:pt idx="7">
                  <c:v>42</c:v>
                </c:pt>
                <c:pt idx="8">
                  <c:v>39</c:v>
                </c:pt>
                <c:pt idx="9">
                  <c:v>37</c:v>
                </c:pt>
              </c:numCache>
            </c:numRef>
          </c:val>
          <c:extLst>
            <c:ext xmlns:c16="http://schemas.microsoft.com/office/drawing/2014/chart" uri="{C3380CC4-5D6E-409C-BE32-E72D297353CC}">
              <c16:uniqueId val="{00000001-0B15-49CF-ABDB-B830509E149E}"/>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97</c:v>
                </c:pt>
                <c:pt idx="1">
                  <c:v>93</c:v>
                </c:pt>
                <c:pt idx="2">
                  <c:v>103</c:v>
                </c:pt>
                <c:pt idx="3">
                  <c:v>98</c:v>
                </c:pt>
                <c:pt idx="4">
                  <c:v>100</c:v>
                </c:pt>
                <c:pt idx="5">
                  <c:v>105</c:v>
                </c:pt>
                <c:pt idx="6">
                  <c:v>92</c:v>
                </c:pt>
                <c:pt idx="7">
                  <c:v>89</c:v>
                </c:pt>
                <c:pt idx="8">
                  <c:v>86</c:v>
                </c:pt>
                <c:pt idx="9">
                  <c:v>90</c:v>
                </c:pt>
              </c:numCache>
            </c:numRef>
          </c:val>
          <c:extLst>
            <c:ext xmlns:c16="http://schemas.microsoft.com/office/drawing/2014/chart" uri="{C3380CC4-5D6E-409C-BE32-E72D297353CC}">
              <c16:uniqueId val="{00000002-0B15-49CF-ABDB-B830509E149E}"/>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20</c:v>
                </c:pt>
                <c:pt idx="1">
                  <c:v>16</c:v>
                </c:pt>
                <c:pt idx="2">
                  <c:v>13</c:v>
                </c:pt>
                <c:pt idx="3">
                  <c:v>13</c:v>
                </c:pt>
                <c:pt idx="4">
                  <c:v>10</c:v>
                </c:pt>
                <c:pt idx="5">
                  <c:v>18</c:v>
                </c:pt>
                <c:pt idx="6">
                  <c:v>8</c:v>
                </c:pt>
                <c:pt idx="7">
                  <c:v>20</c:v>
                </c:pt>
                <c:pt idx="8">
                  <c:v>11</c:v>
                </c:pt>
                <c:pt idx="9">
                  <c:v>12</c:v>
                </c:pt>
              </c:numCache>
            </c:numRef>
          </c:val>
          <c:extLst>
            <c:ext xmlns:c16="http://schemas.microsoft.com/office/drawing/2014/chart" uri="{C3380CC4-5D6E-409C-BE32-E72D297353CC}">
              <c16:uniqueId val="{00000003-0B15-49CF-ABDB-B830509E149E}"/>
            </c:ext>
          </c:extLst>
        </c:ser>
        <c:dLbls>
          <c:showLegendKey val="0"/>
          <c:showVal val="0"/>
          <c:showCatName val="0"/>
          <c:showSerName val="0"/>
          <c:showPercent val="0"/>
          <c:showBubbleSize val="0"/>
        </c:dLbls>
        <c:gapWidth val="219"/>
        <c:overlap val="-27"/>
        <c:axId val="1117311999"/>
        <c:axId val="1117312479"/>
      </c:barChart>
      <c:catAx>
        <c:axId val="1117311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312479"/>
        <c:crosses val="autoZero"/>
        <c:auto val="1"/>
        <c:lblAlgn val="ctr"/>
        <c:lblOffset val="100"/>
        <c:noMultiLvlLbl val="0"/>
      </c:catAx>
      <c:valAx>
        <c:axId val="11173124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3119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3046988"/>
          </a:xfrm>
          <a:prstGeom prst="rect">
            <a:avLst/>
          </a:prstGeom>
          <a:noFill/>
        </p:spPr>
        <p:txBody>
          <a:bodyPr wrap="square" rtlCol="0">
            <a:spAutoFit/>
          </a:bodyPr>
          <a:lstStyle/>
          <a:p>
            <a:r>
              <a:rPr lang="en-US" sz="2400"/>
              <a:t>STUDENT NAME: SANDHIYA A</a:t>
            </a:r>
            <a:endParaRPr lang="en-US" sz="2400" dirty="0"/>
          </a:p>
          <a:p>
            <a:r>
              <a:rPr lang="en-US" sz="2400" dirty="0"/>
              <a:t>REGISTER NO: 312209346</a:t>
            </a:r>
          </a:p>
          <a:p>
            <a:r>
              <a:rPr lang="en-US" sz="2400" dirty="0"/>
              <a:t>DEPARTMENT: B. COM ( GEN) COMMERCE </a:t>
            </a:r>
          </a:p>
          <a:p>
            <a:r>
              <a:rPr lang="en-US" sz="2400" dirty="0"/>
              <a:t>COLLEGE: ANNA ADARSH COLLEGE FOR WOMEN </a:t>
            </a:r>
          </a:p>
          <a:p>
            <a:r>
              <a:rPr lang="en-US" sz="2400" dirty="0"/>
              <a:t>NAAN MUDHALVAN ID: asunm1353312209346</a:t>
            </a:r>
          </a:p>
          <a:p>
            <a:endParaRPr lang="en-US" sz="2400" dirty="0"/>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9BB18B9-CE3C-82D2-3EFD-DCFF87FF8BE9}"/>
              </a:ext>
            </a:extLst>
          </p:cNvPr>
          <p:cNvSpPr txBox="1"/>
          <p:nvPr/>
        </p:nvSpPr>
        <p:spPr>
          <a:xfrm>
            <a:off x="865591" y="1342360"/>
            <a:ext cx="8800701" cy="4401205"/>
          </a:xfrm>
          <a:prstGeom prst="rect">
            <a:avLst/>
          </a:prstGeom>
          <a:noFill/>
        </p:spPr>
        <p:txBody>
          <a:bodyPr wrap="square" rtlCol="0">
            <a:spAutoFit/>
          </a:bodyPr>
          <a:lstStyle/>
          <a:p>
            <a:pPr marL="457200" indent="-457200" algn="l">
              <a:buFont typeface="Arial" panose="020B0604020202020204" pitchFamily="34" charset="0"/>
              <a:buChar char="•"/>
            </a:pPr>
            <a:r>
              <a:rPr lang="en-US" sz="2800" b="1">
                <a:latin typeface="Times New Roman" panose="02020603050405020304" pitchFamily="18" charset="0"/>
                <a:cs typeface="Times New Roman" panose="02020603050405020304" pitchFamily="18" charset="0"/>
              </a:rPr>
              <a:t>DATA SCREENING</a:t>
            </a:r>
            <a:r>
              <a:rPr lang="en-US" sz="2800">
                <a:latin typeface="Times New Roman" panose="02020603050405020304" pitchFamily="18" charset="0"/>
                <a:cs typeface="Times New Roman" panose="02020603050405020304" pitchFamily="18" charset="0"/>
              </a:rPr>
              <a:t> : Downloaded the set from the kaggle website and Inserted in the excel.</a:t>
            </a:r>
          </a:p>
          <a:p>
            <a:pPr marL="457200" indent="-457200" algn="l">
              <a:buFont typeface="Arial" panose="020B0604020202020204" pitchFamily="34" charset="0"/>
              <a:buChar char="•"/>
            </a:pPr>
            <a:r>
              <a:rPr lang="en-US" sz="2800" b="1">
                <a:latin typeface="Times New Roman" panose="02020603050405020304" pitchFamily="18" charset="0"/>
                <a:cs typeface="Times New Roman" panose="02020603050405020304" pitchFamily="18" charset="0"/>
              </a:rPr>
              <a:t>DATA CLEANING</a:t>
            </a:r>
            <a:r>
              <a:rPr lang="en-US" sz="2800">
                <a:latin typeface="Times New Roman" panose="02020603050405020304" pitchFamily="18" charset="0"/>
                <a:cs typeface="Times New Roman" panose="02020603050405020304" pitchFamily="18" charset="0"/>
              </a:rPr>
              <a:t> : Using the conditional formatting removed the missing data.</a:t>
            </a:r>
          </a:p>
          <a:p>
            <a:pPr marL="457200" indent="-457200" algn="l">
              <a:buFont typeface="Arial" panose="020B0604020202020204" pitchFamily="34" charset="0"/>
              <a:buChar char="•"/>
            </a:pPr>
            <a:r>
              <a:rPr lang="en-US" sz="2800" b="1">
                <a:latin typeface="Times New Roman" panose="02020603050405020304" pitchFamily="18" charset="0"/>
                <a:cs typeface="Times New Roman" panose="02020603050405020304" pitchFamily="18" charset="0"/>
              </a:rPr>
              <a:t>PIVOT TABLE CREATION</a:t>
            </a:r>
            <a:r>
              <a:rPr lang="en-US" sz="2800">
                <a:latin typeface="Times New Roman" panose="02020603050405020304" pitchFamily="18" charset="0"/>
                <a:cs typeface="Times New Roman" panose="02020603050405020304" pitchFamily="18" charset="0"/>
              </a:rPr>
              <a:t> : Select the pivot table from the Insert and now the pivot table is enable. Now select the data to be shown in the pivot table. </a:t>
            </a:r>
          </a:p>
          <a:p>
            <a:pPr marL="457200" indent="-457200" algn="l">
              <a:buFont typeface="Arial" panose="020B0604020202020204" pitchFamily="34" charset="0"/>
              <a:buChar char="•"/>
            </a:pPr>
            <a:r>
              <a:rPr lang="en-US" sz="2800" b="1">
                <a:latin typeface="Times New Roman" panose="02020603050405020304" pitchFamily="18" charset="0"/>
                <a:cs typeface="Times New Roman" panose="02020603050405020304" pitchFamily="18" charset="0"/>
              </a:rPr>
              <a:t>GRAPHICAL REPRESENTATION </a:t>
            </a:r>
            <a:r>
              <a:rPr lang="en-US" sz="2800">
                <a:latin typeface="Times New Roman" panose="02020603050405020304" pitchFamily="18" charset="0"/>
                <a:cs typeface="Times New Roman" panose="02020603050405020304" pitchFamily="18" charset="0"/>
              </a:rPr>
              <a:t>: Now go to insert and select recommended chart or any chart type. Now the visual representation is created.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0D0F768-03A4-E1BE-4B09-3504BFA35FA8}"/>
              </a:ext>
            </a:extLst>
          </p:cNvPr>
          <p:cNvGraphicFramePr>
            <a:graphicFrameLocks noGrp="1"/>
          </p:cNvGraphicFramePr>
          <p:nvPr/>
        </p:nvGraphicFramePr>
        <p:xfrm>
          <a:off x="763210" y="2198622"/>
          <a:ext cx="10665579" cy="4382910"/>
        </p:xfrm>
        <a:graphic>
          <a:graphicData uri="http://schemas.openxmlformats.org/drawingml/2006/table">
            <a:tbl>
              <a:tblPr/>
              <a:tblGrid>
                <a:gridCol w="1136694">
                  <a:extLst>
                    <a:ext uri="{9D8B030D-6E8A-4147-A177-3AD203B41FA5}">
                      <a16:colId xmlns:a16="http://schemas.microsoft.com/office/drawing/2014/main" val="1020672871"/>
                    </a:ext>
                  </a:extLst>
                </a:gridCol>
                <a:gridCol w="1015769">
                  <a:extLst>
                    <a:ext uri="{9D8B030D-6E8A-4147-A177-3AD203B41FA5}">
                      <a16:colId xmlns:a16="http://schemas.microsoft.com/office/drawing/2014/main" val="182998942"/>
                    </a:ext>
                  </a:extLst>
                </a:gridCol>
                <a:gridCol w="326497">
                  <a:extLst>
                    <a:ext uri="{9D8B030D-6E8A-4147-A177-3AD203B41FA5}">
                      <a16:colId xmlns:a16="http://schemas.microsoft.com/office/drawing/2014/main" val="1722524746"/>
                    </a:ext>
                  </a:extLst>
                </a:gridCol>
                <a:gridCol w="326497">
                  <a:extLst>
                    <a:ext uri="{9D8B030D-6E8A-4147-A177-3AD203B41FA5}">
                      <a16:colId xmlns:a16="http://schemas.microsoft.com/office/drawing/2014/main" val="1149474176"/>
                    </a:ext>
                  </a:extLst>
                </a:gridCol>
                <a:gridCol w="652994">
                  <a:extLst>
                    <a:ext uri="{9D8B030D-6E8A-4147-A177-3AD203B41FA5}">
                      <a16:colId xmlns:a16="http://schemas.microsoft.com/office/drawing/2014/main" val="2878479143"/>
                    </a:ext>
                  </a:extLst>
                </a:gridCol>
                <a:gridCol w="701364">
                  <a:extLst>
                    <a:ext uri="{9D8B030D-6E8A-4147-A177-3AD203B41FA5}">
                      <a16:colId xmlns:a16="http://schemas.microsoft.com/office/drawing/2014/main" val="722028718"/>
                    </a:ext>
                  </a:extLst>
                </a:gridCol>
                <a:gridCol w="701364">
                  <a:extLst>
                    <a:ext uri="{9D8B030D-6E8A-4147-A177-3AD203B41FA5}">
                      <a16:colId xmlns:a16="http://schemas.microsoft.com/office/drawing/2014/main" val="3805316323"/>
                    </a:ext>
                  </a:extLst>
                </a:gridCol>
                <a:gridCol w="580440">
                  <a:extLst>
                    <a:ext uri="{9D8B030D-6E8A-4147-A177-3AD203B41FA5}">
                      <a16:colId xmlns:a16="http://schemas.microsoft.com/office/drawing/2014/main" val="897114278"/>
                    </a:ext>
                  </a:extLst>
                </a:gridCol>
                <a:gridCol w="580440">
                  <a:extLst>
                    <a:ext uri="{9D8B030D-6E8A-4147-A177-3AD203B41FA5}">
                      <a16:colId xmlns:a16="http://schemas.microsoft.com/office/drawing/2014/main" val="3165346751"/>
                    </a:ext>
                  </a:extLst>
                </a:gridCol>
                <a:gridCol w="580440">
                  <a:extLst>
                    <a:ext uri="{9D8B030D-6E8A-4147-A177-3AD203B41FA5}">
                      <a16:colId xmlns:a16="http://schemas.microsoft.com/office/drawing/2014/main" val="1966358911"/>
                    </a:ext>
                  </a:extLst>
                </a:gridCol>
                <a:gridCol w="580440">
                  <a:extLst>
                    <a:ext uri="{9D8B030D-6E8A-4147-A177-3AD203B41FA5}">
                      <a16:colId xmlns:a16="http://schemas.microsoft.com/office/drawing/2014/main" val="1487128628"/>
                    </a:ext>
                  </a:extLst>
                </a:gridCol>
                <a:gridCol w="580440">
                  <a:extLst>
                    <a:ext uri="{9D8B030D-6E8A-4147-A177-3AD203B41FA5}">
                      <a16:colId xmlns:a16="http://schemas.microsoft.com/office/drawing/2014/main" val="1019168333"/>
                    </a:ext>
                  </a:extLst>
                </a:gridCol>
                <a:gridCol w="580440">
                  <a:extLst>
                    <a:ext uri="{9D8B030D-6E8A-4147-A177-3AD203B41FA5}">
                      <a16:colId xmlns:a16="http://schemas.microsoft.com/office/drawing/2014/main" val="3415082785"/>
                    </a:ext>
                  </a:extLst>
                </a:gridCol>
                <a:gridCol w="580440">
                  <a:extLst>
                    <a:ext uri="{9D8B030D-6E8A-4147-A177-3AD203B41FA5}">
                      <a16:colId xmlns:a16="http://schemas.microsoft.com/office/drawing/2014/main" val="2263041963"/>
                    </a:ext>
                  </a:extLst>
                </a:gridCol>
                <a:gridCol w="580440">
                  <a:extLst>
                    <a:ext uri="{9D8B030D-6E8A-4147-A177-3AD203B41FA5}">
                      <a16:colId xmlns:a16="http://schemas.microsoft.com/office/drawing/2014/main" val="3911419338"/>
                    </a:ext>
                  </a:extLst>
                </a:gridCol>
                <a:gridCol w="580440">
                  <a:extLst>
                    <a:ext uri="{9D8B030D-6E8A-4147-A177-3AD203B41FA5}">
                      <a16:colId xmlns:a16="http://schemas.microsoft.com/office/drawing/2014/main" val="398355631"/>
                    </a:ext>
                  </a:extLst>
                </a:gridCol>
                <a:gridCol w="580440">
                  <a:extLst>
                    <a:ext uri="{9D8B030D-6E8A-4147-A177-3AD203B41FA5}">
                      <a16:colId xmlns:a16="http://schemas.microsoft.com/office/drawing/2014/main" val="3399053443"/>
                    </a:ext>
                  </a:extLst>
                </a:gridCol>
              </a:tblGrid>
              <a:tr h="208710">
                <a:tc>
                  <a:txBody>
                    <a:bodyPr/>
                    <a:lstStyle/>
                    <a:p>
                      <a:pPr algn="l" fontAlgn="b"/>
                      <a:r>
                        <a:rPr lang="en-IN" sz="1000" b="0" i="0" u="none" strike="noStrike">
                          <a:solidFill>
                            <a:srgbClr val="000000"/>
                          </a:solidFill>
                          <a:effectLst/>
                          <a:latin typeface="Calibri" panose="020F0502020204030204" pitchFamily="34" charset="0"/>
                        </a:rPr>
                        <a:t>GenderCode</a:t>
                      </a:r>
                    </a:p>
                  </a:txBody>
                  <a:tcPr marL="0" marR="0" marT="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000" b="0" i="0" u="none" strike="noStrike">
                          <a:solidFill>
                            <a:srgbClr val="000000"/>
                          </a:solidFill>
                          <a:effectLst/>
                          <a:latin typeface="Calibri" panose="020F0502020204030204" pitchFamily="34" charset="0"/>
                        </a:rPr>
                        <a:t>Female</a:t>
                      </a:r>
                    </a:p>
                  </a:txBody>
                  <a:tcPr marL="0" marR="0" marT="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315532453"/>
                  </a:ext>
                </a:extLst>
              </a:tr>
              <a:tr h="208710">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450900788"/>
                  </a:ext>
                </a:extLst>
              </a:tr>
              <a:tr h="208710">
                <a:tc>
                  <a:txBody>
                    <a:bodyPr/>
                    <a:lstStyle/>
                    <a:p>
                      <a:pPr algn="l" fontAlgn="b"/>
                      <a:r>
                        <a:rPr lang="en-IN" sz="1000" b="1" i="0" u="none" strike="noStrike">
                          <a:solidFill>
                            <a:srgbClr val="000000"/>
                          </a:solidFill>
                          <a:effectLst/>
                          <a:latin typeface="Calibri" panose="020F0502020204030204" pitchFamily="34" charset="0"/>
                        </a:rPr>
                        <a:t>Count of FirstName</a:t>
                      </a:r>
                    </a:p>
                  </a:txBody>
                  <a:tcPr marL="0" marR="0" marT="0" marB="0" anchor="b">
                    <a:lnL>
                      <a:noFill/>
                    </a:lnL>
                    <a:lnR>
                      <a:noFill/>
                    </a:lnR>
                    <a:lnT>
                      <a:noFill/>
                    </a:lnT>
                    <a:lnB>
                      <a:noFill/>
                    </a:lnB>
                    <a:solidFill>
                      <a:srgbClr val="D9E1F2"/>
                    </a:solidFill>
                  </a:tcPr>
                </a:tc>
                <a:tc>
                  <a:txBody>
                    <a:bodyPr/>
                    <a:lstStyle/>
                    <a:p>
                      <a:pPr algn="l" fontAlgn="b"/>
                      <a:r>
                        <a:rPr lang="en-IN" sz="1000" b="1" i="0" u="none" strike="noStrike">
                          <a:solidFill>
                            <a:srgbClr val="000000"/>
                          </a:solidFill>
                          <a:effectLst/>
                          <a:latin typeface="Calibri" panose="020F0502020204030204" pitchFamily="34" charset="0"/>
                        </a:rPr>
                        <a:t>Column Labels</a:t>
                      </a:r>
                    </a:p>
                  </a:txBody>
                  <a:tcPr marL="0" marR="0" marT="0" marB="0" anchor="b">
                    <a:lnL>
                      <a:noFill/>
                    </a:lnL>
                    <a:lnR>
                      <a:noFill/>
                    </a:lnR>
                    <a:lnT>
                      <a:noFill/>
                    </a:lnT>
                    <a:lnB>
                      <a:noFill/>
                    </a:lnB>
                    <a:solidFill>
                      <a:srgbClr val="D9E1F2"/>
                    </a:solidFill>
                  </a:tcPr>
                </a:tc>
                <a:tc>
                  <a:txBody>
                    <a:bodyPr/>
                    <a:lstStyle/>
                    <a:p>
                      <a:pPr algn="l" fontAlgn="b"/>
                      <a:endParaRPr lang="en-IN" sz="10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D9E1F2"/>
                    </a:solidFill>
                  </a:tcPr>
                </a:tc>
                <a:tc>
                  <a:txBody>
                    <a:bodyPr/>
                    <a:lstStyle/>
                    <a:p>
                      <a:pPr algn="l" fontAlgn="b"/>
                      <a:endParaRPr lang="en-IN" sz="10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D9E1F2"/>
                    </a:solidFill>
                  </a:tcPr>
                </a:tc>
                <a:tc>
                  <a:txBody>
                    <a:bodyPr/>
                    <a:lstStyle/>
                    <a:p>
                      <a:pPr algn="l" fontAlgn="b"/>
                      <a:endParaRPr lang="en-IN" sz="10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D9E1F2"/>
                    </a:solidFill>
                  </a:tcPr>
                </a:tc>
                <a:tc>
                  <a:txBody>
                    <a:bodyPr/>
                    <a:lstStyle/>
                    <a:p>
                      <a:pPr algn="l" fontAlgn="b"/>
                      <a:endParaRPr lang="en-IN" sz="10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D9E1F2"/>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969146062"/>
                  </a:ext>
                </a:extLst>
              </a:tr>
              <a:tr h="208710">
                <a:tc>
                  <a:txBody>
                    <a:bodyPr/>
                    <a:lstStyle/>
                    <a:p>
                      <a:pPr algn="l" fontAlgn="b"/>
                      <a:r>
                        <a:rPr lang="en-IN" sz="1000" b="1" i="0" u="none" strike="noStrike">
                          <a:solidFill>
                            <a:srgbClr val="000000"/>
                          </a:solidFill>
                          <a:effectLst/>
                          <a:latin typeface="Calibri" panose="020F0502020204030204" pitchFamily="34" charset="0"/>
                        </a:rPr>
                        <a:t>Row Labels</a:t>
                      </a:r>
                    </a:p>
                  </a:txBody>
                  <a:tcPr marL="0" marR="0" marT="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000" b="1" i="0" u="none" strike="noStrike">
                          <a:solidFill>
                            <a:srgbClr val="000000"/>
                          </a:solidFill>
                          <a:effectLst/>
                          <a:latin typeface="Calibri" panose="020F0502020204030204" pitchFamily="34" charset="0"/>
                        </a:rPr>
                        <a:t>HIGH</a:t>
                      </a:r>
                    </a:p>
                  </a:txBody>
                  <a:tcPr marL="0" marR="0" marT="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000" b="1" i="0" u="none" strike="noStrike">
                          <a:solidFill>
                            <a:srgbClr val="000000"/>
                          </a:solidFill>
                          <a:effectLst/>
                          <a:latin typeface="Calibri" panose="020F0502020204030204" pitchFamily="34" charset="0"/>
                        </a:rPr>
                        <a:t>LOW</a:t>
                      </a:r>
                    </a:p>
                  </a:txBody>
                  <a:tcPr marL="0" marR="0" marT="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000" b="1" i="0" u="none" strike="noStrike">
                          <a:solidFill>
                            <a:srgbClr val="000000"/>
                          </a:solidFill>
                          <a:effectLst/>
                          <a:latin typeface="Calibri" panose="020F0502020204030204" pitchFamily="34" charset="0"/>
                        </a:rPr>
                        <a:t>MED</a:t>
                      </a:r>
                    </a:p>
                  </a:txBody>
                  <a:tcPr marL="0" marR="0" marT="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000" b="1" i="0" u="none" strike="noStrike">
                          <a:solidFill>
                            <a:srgbClr val="000000"/>
                          </a:solidFill>
                          <a:effectLst/>
                          <a:latin typeface="Calibri" panose="020F0502020204030204" pitchFamily="34" charset="0"/>
                        </a:rPr>
                        <a:t>VERY HIGH</a:t>
                      </a:r>
                    </a:p>
                  </a:txBody>
                  <a:tcPr marL="0" marR="0" marT="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000" b="1" i="0" u="none" strike="noStrike">
                          <a:solidFill>
                            <a:srgbClr val="000000"/>
                          </a:solidFill>
                          <a:effectLst/>
                          <a:latin typeface="Calibri" panose="020F0502020204030204" pitchFamily="34" charset="0"/>
                        </a:rPr>
                        <a:t>Grand Total</a:t>
                      </a:r>
                    </a:p>
                  </a:txBody>
                  <a:tcPr marL="0" marR="0" marT="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rowSpan="18" gridSpan="11">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rowSpan="18" hMerge="1">
                  <a:txBody>
                    <a:bodyPr/>
                    <a:lstStyle/>
                    <a:p>
                      <a:endParaRPr lang="en-IN"/>
                    </a:p>
                  </a:txBody>
                  <a:tcPr/>
                </a:tc>
                <a:tc rowSpan="18" hMerge="1">
                  <a:txBody>
                    <a:bodyPr/>
                    <a:lstStyle/>
                    <a:p>
                      <a:endParaRPr lang="en-IN"/>
                    </a:p>
                  </a:txBody>
                  <a:tcPr/>
                </a:tc>
                <a:tc rowSpan="18" hMerge="1">
                  <a:txBody>
                    <a:bodyPr/>
                    <a:lstStyle/>
                    <a:p>
                      <a:endParaRPr lang="en-IN"/>
                    </a:p>
                  </a:txBody>
                  <a:tcPr/>
                </a:tc>
                <a:tc rowSpan="18" hMerge="1">
                  <a:txBody>
                    <a:bodyPr/>
                    <a:lstStyle/>
                    <a:p>
                      <a:endParaRPr lang="en-IN"/>
                    </a:p>
                  </a:txBody>
                  <a:tcPr/>
                </a:tc>
                <a:tc rowSpan="18" hMerge="1">
                  <a:txBody>
                    <a:bodyPr/>
                    <a:lstStyle/>
                    <a:p>
                      <a:endParaRPr lang="en-IN"/>
                    </a:p>
                  </a:txBody>
                  <a:tcPr/>
                </a:tc>
                <a:tc rowSpan="18" hMerge="1">
                  <a:txBody>
                    <a:bodyPr/>
                    <a:lstStyle/>
                    <a:p>
                      <a:endParaRPr lang="en-IN"/>
                    </a:p>
                  </a:txBody>
                  <a:tcPr/>
                </a:tc>
                <a:tc rowSpan="18" hMerge="1">
                  <a:txBody>
                    <a:bodyPr/>
                    <a:lstStyle/>
                    <a:p>
                      <a:endParaRPr lang="en-IN"/>
                    </a:p>
                  </a:txBody>
                  <a:tcPr/>
                </a:tc>
                <a:tc rowSpan="18" hMerge="1">
                  <a:txBody>
                    <a:bodyPr/>
                    <a:lstStyle/>
                    <a:p>
                      <a:endParaRPr lang="en-IN"/>
                    </a:p>
                  </a:txBody>
                  <a:tcPr/>
                </a:tc>
                <a:tc rowSpan="18" hMerge="1">
                  <a:txBody>
                    <a:bodyPr/>
                    <a:lstStyle/>
                    <a:p>
                      <a:endParaRPr lang="en-IN"/>
                    </a:p>
                  </a:txBody>
                  <a:tcPr/>
                </a:tc>
                <a:tc rowSpan="18" hMerge="1">
                  <a:txBody>
                    <a:bodyPr/>
                    <a:lstStyle/>
                    <a:p>
                      <a:endParaRPr lang="en-IN"/>
                    </a:p>
                  </a:txBody>
                  <a:tcPr/>
                </a:tc>
                <a:extLst>
                  <a:ext uri="{0D108BD9-81ED-4DB2-BD59-A6C34878D82A}">
                    <a16:rowId xmlns:a16="http://schemas.microsoft.com/office/drawing/2014/main" val="246199296"/>
                  </a:ext>
                </a:extLst>
              </a:tr>
              <a:tr h="208710">
                <a:tc>
                  <a:txBody>
                    <a:bodyPr/>
                    <a:lstStyle/>
                    <a:p>
                      <a:pPr algn="l" fontAlgn="b"/>
                      <a:r>
                        <a:rPr lang="en-IN" sz="1000" b="0" i="0" u="none" strike="noStrike">
                          <a:solidFill>
                            <a:srgbClr val="000000"/>
                          </a:solidFill>
                          <a:effectLst/>
                          <a:latin typeface="Calibri" panose="020F0502020204030204" pitchFamily="34" charset="0"/>
                        </a:rPr>
                        <a:t>BPC</a:t>
                      </a:r>
                    </a:p>
                  </a:txBody>
                  <a:tcPr marL="0" marR="0" marT="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18</a:t>
                      </a:r>
                    </a:p>
                  </a:txBody>
                  <a:tcPr marL="0" marR="0" marT="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000" b="0" i="0" u="none" strike="noStrike">
                          <a:solidFill>
                            <a:srgbClr val="000000"/>
                          </a:solidFill>
                          <a:effectLst/>
                          <a:latin typeface="Calibri" panose="020F0502020204030204" pitchFamily="34" charset="0"/>
                        </a:rPr>
                        <a:t>40</a:t>
                      </a:r>
                    </a:p>
                  </a:txBody>
                  <a:tcPr marL="0" marR="0" marT="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000" b="0" i="0" u="none" strike="noStrike">
                          <a:solidFill>
                            <a:srgbClr val="000000"/>
                          </a:solidFill>
                          <a:effectLst/>
                          <a:latin typeface="Calibri" panose="020F0502020204030204" pitchFamily="34" charset="0"/>
                        </a:rPr>
                        <a:t>97</a:t>
                      </a:r>
                    </a:p>
                  </a:txBody>
                  <a:tcPr marL="0" marR="0" marT="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20</a:t>
                      </a:r>
                    </a:p>
                  </a:txBody>
                  <a:tcPr marL="0" marR="0" marT="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175</a:t>
                      </a:r>
                    </a:p>
                  </a:txBody>
                  <a:tcPr marL="0" marR="0" marT="0" marB="0" anchor="b">
                    <a:lnL>
                      <a:noFill/>
                    </a:lnL>
                    <a:lnR>
                      <a:noFill/>
                    </a:lnR>
                    <a:lnT w="6350" cap="flat" cmpd="sng" algn="ctr">
                      <a:solidFill>
                        <a:srgbClr val="8EA9DB"/>
                      </a:solidFill>
                      <a:prstDash val="solid"/>
                      <a:round/>
                      <a:headEnd type="none" w="med" len="med"/>
                      <a:tailEnd type="none" w="med" len="med"/>
                    </a:lnT>
                    <a:lnB>
                      <a:noFill/>
                    </a:lnB>
                    <a:noFill/>
                  </a:tcPr>
                </a:tc>
                <a:tc gridSpan="1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2223043974"/>
                  </a:ext>
                </a:extLst>
              </a:tr>
              <a:tr h="208710">
                <a:tc>
                  <a:txBody>
                    <a:bodyPr/>
                    <a:lstStyle/>
                    <a:p>
                      <a:pPr algn="l" fontAlgn="b"/>
                      <a:r>
                        <a:rPr lang="en-IN" sz="1000" b="0" i="0" u="none" strike="noStrike">
                          <a:solidFill>
                            <a:srgbClr val="000000"/>
                          </a:solidFill>
                          <a:effectLst/>
                          <a:latin typeface="Calibri" panose="020F0502020204030204" pitchFamily="34" charset="0"/>
                        </a:rPr>
                        <a:t>CCDR</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21</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40</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93</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16</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170</a:t>
                      </a:r>
                    </a:p>
                  </a:txBody>
                  <a:tcPr marL="0" marR="0" marT="0" marB="0" anchor="b">
                    <a:lnL>
                      <a:noFill/>
                    </a:lnL>
                    <a:lnR>
                      <a:noFill/>
                    </a:lnR>
                    <a:lnT>
                      <a:noFill/>
                    </a:lnT>
                    <a:lnB>
                      <a:noFill/>
                    </a:lnB>
                    <a:noFill/>
                  </a:tcPr>
                </a:tc>
                <a:tc gridSpan="1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2331546798"/>
                  </a:ext>
                </a:extLst>
              </a:tr>
              <a:tr h="208710">
                <a:tc>
                  <a:txBody>
                    <a:bodyPr/>
                    <a:lstStyle/>
                    <a:p>
                      <a:pPr algn="l" fontAlgn="b"/>
                      <a:r>
                        <a:rPr lang="en-IN" sz="1000" b="0" i="0" u="none" strike="noStrike">
                          <a:solidFill>
                            <a:srgbClr val="000000"/>
                          </a:solidFill>
                          <a:effectLst/>
                          <a:latin typeface="Calibri" panose="020F0502020204030204" pitchFamily="34" charset="0"/>
                        </a:rPr>
                        <a:t>EW</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24</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43</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103</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13</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183</a:t>
                      </a:r>
                    </a:p>
                  </a:txBody>
                  <a:tcPr marL="0" marR="0" marT="0" marB="0" anchor="b">
                    <a:lnL>
                      <a:noFill/>
                    </a:lnL>
                    <a:lnR>
                      <a:noFill/>
                    </a:lnR>
                    <a:lnT>
                      <a:noFill/>
                    </a:lnT>
                    <a:lnB>
                      <a:noFill/>
                    </a:lnB>
                    <a:noFill/>
                  </a:tcPr>
                </a:tc>
                <a:tc gridSpan="1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1939252203"/>
                  </a:ext>
                </a:extLst>
              </a:tr>
              <a:tr h="208710">
                <a:tc>
                  <a:txBody>
                    <a:bodyPr/>
                    <a:lstStyle/>
                    <a:p>
                      <a:pPr algn="l" fontAlgn="b"/>
                      <a:r>
                        <a:rPr lang="en-IN" sz="1000" b="0" i="0" u="none" strike="noStrike">
                          <a:solidFill>
                            <a:srgbClr val="000000"/>
                          </a:solidFill>
                          <a:effectLst/>
                          <a:latin typeface="Calibri" panose="020F0502020204030204" pitchFamily="34" charset="0"/>
                        </a:rPr>
                        <a:t>MSC</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19</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39</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98</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13</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169</a:t>
                      </a:r>
                    </a:p>
                  </a:txBody>
                  <a:tcPr marL="0" marR="0" marT="0" marB="0" anchor="b">
                    <a:lnL>
                      <a:noFill/>
                    </a:lnL>
                    <a:lnR>
                      <a:noFill/>
                    </a:lnR>
                    <a:lnT>
                      <a:noFill/>
                    </a:lnT>
                    <a:lnB>
                      <a:noFill/>
                    </a:lnB>
                    <a:noFill/>
                  </a:tcPr>
                </a:tc>
                <a:tc gridSpan="1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25380764"/>
                  </a:ext>
                </a:extLst>
              </a:tr>
              <a:tr h="208710">
                <a:tc>
                  <a:txBody>
                    <a:bodyPr/>
                    <a:lstStyle/>
                    <a:p>
                      <a:pPr algn="l" fontAlgn="b"/>
                      <a:r>
                        <a:rPr lang="en-IN" sz="1000" b="0" i="0" u="none" strike="noStrike">
                          <a:solidFill>
                            <a:srgbClr val="000000"/>
                          </a:solidFill>
                          <a:effectLst/>
                          <a:latin typeface="Calibri" panose="020F0502020204030204" pitchFamily="34" charset="0"/>
                        </a:rPr>
                        <a:t>NEL</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24</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31</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100</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10</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165</a:t>
                      </a:r>
                    </a:p>
                  </a:txBody>
                  <a:tcPr marL="0" marR="0" marT="0" marB="0" anchor="b">
                    <a:lnL>
                      <a:noFill/>
                    </a:lnL>
                    <a:lnR>
                      <a:noFill/>
                    </a:lnR>
                    <a:lnT>
                      <a:noFill/>
                    </a:lnT>
                    <a:lnB>
                      <a:noFill/>
                    </a:lnB>
                    <a:noFill/>
                  </a:tcPr>
                </a:tc>
                <a:tc gridSpan="1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2508582931"/>
                  </a:ext>
                </a:extLst>
              </a:tr>
              <a:tr h="208710">
                <a:tc>
                  <a:txBody>
                    <a:bodyPr/>
                    <a:lstStyle/>
                    <a:p>
                      <a:pPr algn="l" fontAlgn="b"/>
                      <a:r>
                        <a:rPr lang="en-IN" sz="1000" b="0" i="0" u="none" strike="noStrike">
                          <a:solidFill>
                            <a:srgbClr val="000000"/>
                          </a:solidFill>
                          <a:effectLst/>
                          <a:latin typeface="Calibri" panose="020F0502020204030204" pitchFamily="34" charset="0"/>
                        </a:rPr>
                        <a:t>PL</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19</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30</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105</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18</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172</a:t>
                      </a:r>
                    </a:p>
                  </a:txBody>
                  <a:tcPr marL="0" marR="0" marT="0" marB="0" anchor="b">
                    <a:lnL>
                      <a:noFill/>
                    </a:lnL>
                    <a:lnR>
                      <a:noFill/>
                    </a:lnR>
                    <a:lnT>
                      <a:noFill/>
                    </a:lnT>
                    <a:lnB>
                      <a:noFill/>
                    </a:lnB>
                    <a:noFill/>
                  </a:tcPr>
                </a:tc>
                <a:tc gridSpan="1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632923037"/>
                  </a:ext>
                </a:extLst>
              </a:tr>
              <a:tr h="208710">
                <a:tc>
                  <a:txBody>
                    <a:bodyPr/>
                    <a:lstStyle/>
                    <a:p>
                      <a:pPr algn="l" fontAlgn="b"/>
                      <a:r>
                        <a:rPr lang="en-IN" sz="1000" b="0" i="0" u="none" strike="noStrike">
                          <a:solidFill>
                            <a:srgbClr val="000000"/>
                          </a:solidFill>
                          <a:effectLst/>
                          <a:latin typeface="Calibri" panose="020F0502020204030204" pitchFamily="34" charset="0"/>
                        </a:rPr>
                        <a:t>PYZ</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20</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40</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92</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8</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160</a:t>
                      </a:r>
                    </a:p>
                  </a:txBody>
                  <a:tcPr marL="0" marR="0" marT="0" marB="0" anchor="b">
                    <a:lnL>
                      <a:noFill/>
                    </a:lnL>
                    <a:lnR>
                      <a:noFill/>
                    </a:lnR>
                    <a:lnT>
                      <a:noFill/>
                    </a:lnT>
                    <a:lnB>
                      <a:noFill/>
                    </a:lnB>
                    <a:noFill/>
                  </a:tcPr>
                </a:tc>
                <a:tc gridSpan="1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3359453923"/>
                  </a:ext>
                </a:extLst>
              </a:tr>
              <a:tr h="208710">
                <a:tc>
                  <a:txBody>
                    <a:bodyPr/>
                    <a:lstStyle/>
                    <a:p>
                      <a:pPr algn="l" fontAlgn="b"/>
                      <a:r>
                        <a:rPr lang="en-IN" sz="1000" b="0" i="0" u="none" strike="noStrike">
                          <a:solidFill>
                            <a:srgbClr val="000000"/>
                          </a:solidFill>
                          <a:effectLst/>
                          <a:latin typeface="Calibri" panose="020F0502020204030204" pitchFamily="34" charset="0"/>
                        </a:rPr>
                        <a:t>SVG</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24</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42</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89</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20</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175</a:t>
                      </a:r>
                    </a:p>
                  </a:txBody>
                  <a:tcPr marL="0" marR="0" marT="0" marB="0" anchor="b">
                    <a:lnL>
                      <a:noFill/>
                    </a:lnL>
                    <a:lnR>
                      <a:noFill/>
                    </a:lnR>
                    <a:lnT>
                      <a:noFill/>
                    </a:lnT>
                    <a:lnB>
                      <a:noFill/>
                    </a:lnB>
                    <a:noFill/>
                  </a:tcPr>
                </a:tc>
                <a:tc gridSpan="1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2507703131"/>
                  </a:ext>
                </a:extLst>
              </a:tr>
              <a:tr h="208710">
                <a:tc>
                  <a:txBody>
                    <a:bodyPr/>
                    <a:lstStyle/>
                    <a:p>
                      <a:pPr algn="l" fontAlgn="b"/>
                      <a:r>
                        <a:rPr lang="en-IN" sz="1000" b="0" i="0" u="none" strike="noStrike">
                          <a:solidFill>
                            <a:srgbClr val="000000"/>
                          </a:solidFill>
                          <a:effectLst/>
                          <a:latin typeface="Calibri" panose="020F0502020204030204" pitchFamily="34" charset="0"/>
                        </a:rPr>
                        <a:t>TNS</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19</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39</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86</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11</a:t>
                      </a:r>
                    </a:p>
                  </a:txBody>
                  <a:tcPr marL="0" marR="0" marT="0" marB="0" anchor="b">
                    <a:lnL>
                      <a:noFill/>
                    </a:lnL>
                    <a:lnR>
                      <a:noFill/>
                    </a:lnR>
                    <a:lnT>
                      <a:noFill/>
                    </a:lnT>
                    <a:lnB>
                      <a:noFill/>
                    </a:lnB>
                    <a:noFill/>
                  </a:tcPr>
                </a:tc>
                <a:tc>
                  <a:txBody>
                    <a:bodyPr/>
                    <a:lstStyle/>
                    <a:p>
                      <a:pPr algn="r" fontAlgn="b"/>
                      <a:r>
                        <a:rPr lang="en-IN" sz="1000" b="0" i="0" u="none" strike="noStrike">
                          <a:solidFill>
                            <a:srgbClr val="000000"/>
                          </a:solidFill>
                          <a:effectLst/>
                          <a:latin typeface="Calibri" panose="020F0502020204030204" pitchFamily="34" charset="0"/>
                        </a:rPr>
                        <a:t>155</a:t>
                      </a:r>
                    </a:p>
                  </a:txBody>
                  <a:tcPr marL="0" marR="0" marT="0" marB="0" anchor="b">
                    <a:lnL>
                      <a:noFill/>
                    </a:lnL>
                    <a:lnR>
                      <a:noFill/>
                    </a:lnR>
                    <a:lnT>
                      <a:noFill/>
                    </a:lnT>
                    <a:lnB>
                      <a:noFill/>
                    </a:lnB>
                    <a:noFill/>
                  </a:tcPr>
                </a:tc>
                <a:tc gridSpan="1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4198752561"/>
                  </a:ext>
                </a:extLst>
              </a:tr>
              <a:tr h="208710">
                <a:tc>
                  <a:txBody>
                    <a:bodyPr/>
                    <a:lstStyle/>
                    <a:p>
                      <a:pPr algn="l" fontAlgn="b"/>
                      <a:r>
                        <a:rPr lang="en-IN" sz="1000" b="0" i="0" u="none" strike="noStrike">
                          <a:solidFill>
                            <a:srgbClr val="000000"/>
                          </a:solidFill>
                          <a:effectLst/>
                          <a:latin typeface="Calibri" panose="020F0502020204030204" pitchFamily="34" charset="0"/>
                        </a:rPr>
                        <a:t>WBL</a:t>
                      </a:r>
                    </a:p>
                  </a:txBody>
                  <a:tcPr marL="0" marR="0" marT="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19</a:t>
                      </a:r>
                    </a:p>
                  </a:txBody>
                  <a:tcPr marL="0" marR="0" marT="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37</a:t>
                      </a:r>
                    </a:p>
                  </a:txBody>
                  <a:tcPr marL="0" marR="0" marT="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90</a:t>
                      </a:r>
                    </a:p>
                  </a:txBody>
                  <a:tcPr marL="0" marR="0" marT="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12</a:t>
                      </a:r>
                    </a:p>
                  </a:txBody>
                  <a:tcPr marL="0" marR="0" marT="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158</a:t>
                      </a:r>
                    </a:p>
                  </a:txBody>
                  <a:tcPr marL="0" marR="0" marT="0" marB="0" anchor="b">
                    <a:lnL>
                      <a:noFill/>
                    </a:lnL>
                    <a:lnR>
                      <a:noFill/>
                    </a:lnR>
                    <a:lnT>
                      <a:noFill/>
                    </a:lnT>
                    <a:lnB w="6350" cap="flat" cmpd="sng" algn="ctr">
                      <a:solidFill>
                        <a:srgbClr val="8EA9DB"/>
                      </a:solidFill>
                      <a:prstDash val="solid"/>
                      <a:round/>
                      <a:headEnd type="none" w="med" len="med"/>
                      <a:tailEnd type="none" w="med" len="med"/>
                    </a:lnB>
                    <a:noFill/>
                  </a:tcPr>
                </a:tc>
                <a:tc gridSpan="1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3947825810"/>
                  </a:ext>
                </a:extLst>
              </a:tr>
              <a:tr h="208710">
                <a:tc>
                  <a:txBody>
                    <a:bodyPr/>
                    <a:lstStyle/>
                    <a:p>
                      <a:pPr algn="l" fontAlgn="b"/>
                      <a:r>
                        <a:rPr lang="en-IN" sz="1000" b="1" i="0" u="none" strike="noStrike">
                          <a:solidFill>
                            <a:srgbClr val="000000"/>
                          </a:solidFill>
                          <a:effectLst/>
                          <a:latin typeface="Calibri" panose="020F0502020204030204" pitchFamily="34" charset="0"/>
                        </a:rPr>
                        <a:t>Grand Total</a:t>
                      </a:r>
                    </a:p>
                  </a:txBody>
                  <a:tcPr marL="0" marR="0" marT="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000" b="1" i="0" u="none" strike="noStrike">
                          <a:solidFill>
                            <a:srgbClr val="000000"/>
                          </a:solidFill>
                          <a:effectLst/>
                          <a:latin typeface="Calibri" panose="020F0502020204030204" pitchFamily="34" charset="0"/>
                        </a:rPr>
                        <a:t>207</a:t>
                      </a:r>
                    </a:p>
                  </a:txBody>
                  <a:tcPr marL="0" marR="0" marT="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000" b="1" i="0" u="none" strike="noStrike">
                          <a:solidFill>
                            <a:srgbClr val="000000"/>
                          </a:solidFill>
                          <a:effectLst/>
                          <a:latin typeface="Calibri" panose="020F0502020204030204" pitchFamily="34" charset="0"/>
                        </a:rPr>
                        <a:t>381</a:t>
                      </a:r>
                    </a:p>
                  </a:txBody>
                  <a:tcPr marL="0" marR="0" marT="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000" b="1" i="0" u="none" strike="noStrike">
                          <a:solidFill>
                            <a:srgbClr val="000000"/>
                          </a:solidFill>
                          <a:effectLst/>
                          <a:latin typeface="Calibri" panose="020F0502020204030204" pitchFamily="34" charset="0"/>
                        </a:rPr>
                        <a:t>953</a:t>
                      </a:r>
                    </a:p>
                  </a:txBody>
                  <a:tcPr marL="0" marR="0" marT="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000" b="1" i="0" u="none" strike="noStrike">
                          <a:solidFill>
                            <a:srgbClr val="000000"/>
                          </a:solidFill>
                          <a:effectLst/>
                          <a:latin typeface="Calibri" panose="020F0502020204030204" pitchFamily="34" charset="0"/>
                        </a:rPr>
                        <a:t>141</a:t>
                      </a:r>
                    </a:p>
                  </a:txBody>
                  <a:tcPr marL="0" marR="0" marT="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000" b="1" i="0" u="none" strike="noStrike">
                          <a:solidFill>
                            <a:srgbClr val="000000"/>
                          </a:solidFill>
                          <a:effectLst/>
                          <a:latin typeface="Calibri" panose="020F0502020204030204" pitchFamily="34" charset="0"/>
                        </a:rPr>
                        <a:t>1682</a:t>
                      </a:r>
                    </a:p>
                  </a:txBody>
                  <a:tcPr marL="0" marR="0" marT="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gridSpan="1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3425552627"/>
                  </a:ext>
                </a:extLst>
              </a:tr>
              <a:tr h="208710">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1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2906714623"/>
                  </a:ext>
                </a:extLst>
              </a:tr>
              <a:tr h="208710">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1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151048050"/>
                  </a:ext>
                </a:extLst>
              </a:tr>
              <a:tr h="208710">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1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1785375336"/>
                  </a:ext>
                </a:extLst>
              </a:tr>
              <a:tr h="208710">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1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213693591"/>
                  </a:ext>
                </a:extLst>
              </a:tr>
              <a:tr h="208710">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1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3055848878"/>
                  </a:ext>
                </a:extLst>
              </a:tr>
              <a:tr h="208710">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1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3697316266"/>
                  </a:ext>
                </a:extLst>
              </a:tr>
            </a:tbl>
          </a:graphicData>
        </a:graphic>
      </p:graphicFrame>
      <p:pic>
        <p:nvPicPr>
          <p:cNvPr id="6" name="table">
            <a:extLst>
              <a:ext uri="{FF2B5EF4-FFF2-40B4-BE49-F238E27FC236}">
                <a16:creationId xmlns:a16="http://schemas.microsoft.com/office/drawing/2014/main" id="{31661A61-DB6D-6B69-C5F5-5AAB4FCD98D6}"/>
              </a:ext>
            </a:extLst>
          </p:cNvPr>
          <p:cNvPicPr>
            <a:picLocks noChangeAspect="1"/>
          </p:cNvPicPr>
          <p:nvPr/>
        </p:nvPicPr>
        <p:blipFill>
          <a:blip r:embed="rId2"/>
          <a:stretch>
            <a:fillRect/>
          </a:stretch>
        </p:blipFill>
        <p:spPr>
          <a:xfrm>
            <a:off x="10023238" y="2892425"/>
            <a:ext cx="1828800" cy="2466975"/>
          </a:xfrm>
          <a:prstGeom prst="rect">
            <a:avLst/>
          </a:prstGeom>
        </p:spPr>
      </p:pic>
      <p:graphicFrame>
        <p:nvGraphicFramePr>
          <p:cNvPr id="7" name="Chart 6">
            <a:extLst>
              <a:ext uri="{FF2B5EF4-FFF2-40B4-BE49-F238E27FC236}">
                <a16:creationId xmlns:a16="http://schemas.microsoft.com/office/drawing/2014/main" id="{B8605111-1AF4-13DE-DABA-1BF4D9215C48}"/>
              </a:ext>
            </a:extLst>
          </p:cNvPr>
          <p:cNvGraphicFramePr/>
          <p:nvPr/>
        </p:nvGraphicFramePr>
        <p:xfrm>
          <a:off x="5335212" y="2754313"/>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EE19EAF2-A1FA-DAB6-0AB6-B6A6E00AC8AE}"/>
              </a:ext>
            </a:extLst>
          </p:cNvPr>
          <p:cNvSpPr txBox="1"/>
          <p:nvPr/>
        </p:nvSpPr>
        <p:spPr>
          <a:xfrm>
            <a:off x="5188282" y="2521142"/>
            <a:ext cx="1828800" cy="1828800"/>
          </a:xfrm>
          <a:prstGeom prst="rect">
            <a:avLst/>
          </a:prstGeom>
          <a:noFill/>
        </p:spPr>
        <p:txBody>
          <a:bodyPr wrap="square" rtlCol="0">
            <a:spAutoFit/>
          </a:bodyPr>
          <a:lstStyle/>
          <a:p>
            <a:pPr algn="l"/>
            <a:endParaRPr lang="en-US"/>
          </a:p>
        </p:txBody>
      </p:sp>
      <p:sp>
        <p:nvSpPr>
          <p:cNvPr id="4" name="object 7">
            <a:extLst>
              <a:ext uri="{FF2B5EF4-FFF2-40B4-BE49-F238E27FC236}">
                <a16:creationId xmlns:a16="http://schemas.microsoft.com/office/drawing/2014/main" id="{4CA6B963-202A-6559-AA3E-9D0AA6CAFB78}"/>
              </a:ext>
            </a:extLst>
          </p:cNvPr>
          <p:cNvSpPr txBox="1">
            <a:spLocks/>
          </p:cNvSpPr>
          <p:nvPr/>
        </p:nvSpPr>
        <p:spPr>
          <a:xfrm>
            <a:off x="755332" y="385444"/>
            <a:ext cx="2437130" cy="758190"/>
          </a:xfrm>
          <a:prstGeom prst="rect">
            <a:avLst/>
          </a:prstGeom>
        </p:spPr>
        <p:txBody>
          <a:bodyPr vert="horz" wrap="square" lIns="0" tIns="13335" rIns="0" bIns="0" rtlCol="0">
            <a:spAutoFit/>
          </a:bodyPr>
          <a:lstStyle>
            <a:lvl1pPr>
              <a:defRPr>
                <a:latin typeface="+mj-lt"/>
                <a:ea typeface="+mj-ea"/>
                <a:cs typeface="+mj-cs"/>
              </a:defRPr>
            </a:lvl1pPr>
          </a:lstStyle>
          <a:p>
            <a:pPr marL="12700">
              <a:spcBef>
                <a:spcPts val="105"/>
              </a:spcBef>
            </a:pPr>
            <a:r>
              <a:rPr lang="en-IN" sz="4800" b="1" kern="0" dirty="0">
                <a:solidFill>
                  <a:sysClr val="windowText" lastClr="000000"/>
                </a:solidFill>
              </a:rPr>
              <a:t>R</a:t>
            </a:r>
            <a:r>
              <a:rPr lang="en-IN" sz="4800" b="1" kern="0" spc="-40" dirty="0">
                <a:solidFill>
                  <a:sysClr val="windowText" lastClr="000000"/>
                </a:solidFill>
              </a:rPr>
              <a:t>E</a:t>
            </a:r>
            <a:r>
              <a:rPr lang="en-IN" sz="4800" b="1" kern="0" spc="15" dirty="0">
                <a:solidFill>
                  <a:sysClr val="windowText" lastClr="000000"/>
                </a:solidFill>
              </a:rPr>
              <a:t>S</a:t>
            </a:r>
            <a:r>
              <a:rPr lang="en-IN" sz="4800" b="1" kern="0" spc="-30" dirty="0">
                <a:solidFill>
                  <a:sysClr val="windowText" lastClr="000000"/>
                </a:solidFill>
              </a:rPr>
              <a:t>U</a:t>
            </a:r>
            <a:r>
              <a:rPr lang="en-IN" sz="4800" b="1" kern="0" spc="-405" dirty="0">
                <a:solidFill>
                  <a:sysClr val="windowText" lastClr="000000"/>
                </a:solidFill>
              </a:rPr>
              <a:t>L</a:t>
            </a:r>
            <a:r>
              <a:rPr lang="en-IN" sz="4800" b="1" kern="0" dirty="0">
                <a:solidFill>
                  <a:sysClr val="windowText" lastClr="000000"/>
                </a:solidFill>
              </a:rPr>
              <a:t>TS</a:t>
            </a:r>
          </a:p>
        </p:txBody>
      </p:sp>
    </p:spTree>
    <p:extLst>
      <p:ext uri="{BB962C8B-B14F-4D97-AF65-F5344CB8AC3E}">
        <p14:creationId xmlns:p14="http://schemas.microsoft.com/office/powerpoint/2010/main" val="4101050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15455B3-864D-8123-C873-AA693FDBE3E7}"/>
              </a:ext>
            </a:extLst>
          </p:cNvPr>
          <p:cNvSpPr txBox="1"/>
          <p:nvPr/>
        </p:nvSpPr>
        <p:spPr>
          <a:xfrm>
            <a:off x="5188282" y="2521142"/>
            <a:ext cx="1828800" cy="1828800"/>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6E3B15E5-424C-31E4-175C-82E797464C08}"/>
              </a:ext>
            </a:extLst>
          </p:cNvPr>
          <p:cNvSpPr txBox="1"/>
          <p:nvPr/>
        </p:nvSpPr>
        <p:spPr>
          <a:xfrm>
            <a:off x="990600" y="1828800"/>
            <a:ext cx="7391400" cy="3416320"/>
          </a:xfrm>
          <a:prstGeom prst="rect">
            <a:avLst/>
          </a:prstGeom>
          <a:noFill/>
        </p:spPr>
        <p:txBody>
          <a:bodyPr wrap="square" rtlCol="0">
            <a:spAutoFit/>
          </a:bodyPr>
          <a:lstStyle/>
          <a:p>
            <a:r>
              <a:rPr lang="en-GB" sz="3600" dirty="0">
                <a:latin typeface="Times New Roman" panose="02020603050405020304" pitchFamily="18" charset="0"/>
                <a:cs typeface="Times New Roman" panose="02020603050405020304" pitchFamily="18" charset="0"/>
              </a:rPr>
              <a:t>Employee performance analyses using various functions such as pivot table, graph etc.. Are created.  This helps to quickly analyse the given data.  It helps to find the employees with greater efficiency</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5897340A-DFC2-61D3-77D1-E6C799177F5B}"/>
              </a:ext>
            </a:extLst>
          </p:cNvPr>
          <p:cNvSpPr txBox="1"/>
          <p:nvPr/>
        </p:nvSpPr>
        <p:spPr>
          <a:xfrm>
            <a:off x="1255362" y="8568566"/>
            <a:ext cx="6340807" cy="496790"/>
          </a:xfrm>
          <a:prstGeom prst="rect">
            <a:avLst/>
          </a:prstGeom>
          <a:noFill/>
        </p:spPr>
        <p:txBody>
          <a:bodyPr wrap="square" rtlCol="0">
            <a:spAutoFit/>
          </a:bodyPr>
          <a:lstStyle/>
          <a:p>
            <a:pPr algn="l"/>
            <a:endParaRPr lang="en-US"/>
          </a:p>
        </p:txBody>
      </p:sp>
      <p:sp>
        <p:nvSpPr>
          <p:cNvPr id="11" name="TextBox 10">
            <a:extLst>
              <a:ext uri="{FF2B5EF4-FFF2-40B4-BE49-F238E27FC236}">
                <a16:creationId xmlns:a16="http://schemas.microsoft.com/office/drawing/2014/main" id="{6CD47CC7-1C45-2745-6857-021A7D543526}"/>
              </a:ext>
            </a:extLst>
          </p:cNvPr>
          <p:cNvSpPr txBox="1"/>
          <p:nvPr/>
        </p:nvSpPr>
        <p:spPr>
          <a:xfrm>
            <a:off x="676275" y="1942479"/>
            <a:ext cx="6340807" cy="496790"/>
          </a:xfrm>
          <a:prstGeom prst="rect">
            <a:avLst/>
          </a:prstGeom>
          <a:noFill/>
        </p:spPr>
        <p:txBody>
          <a:bodyPr wrap="square" rtlCol="0">
            <a:spAutoFit/>
          </a:bodyPr>
          <a:lstStyle/>
          <a:p>
            <a:pPr algn="l"/>
            <a:endParaRPr lang="en-US"/>
          </a:p>
        </p:txBody>
      </p:sp>
      <p:sp>
        <p:nvSpPr>
          <p:cNvPr id="14" name="TextBox 13">
            <a:extLst>
              <a:ext uri="{FF2B5EF4-FFF2-40B4-BE49-F238E27FC236}">
                <a16:creationId xmlns:a16="http://schemas.microsoft.com/office/drawing/2014/main" id="{D4256E20-8760-3386-110A-BCB054C1D292}"/>
              </a:ext>
            </a:extLst>
          </p:cNvPr>
          <p:cNvSpPr txBox="1"/>
          <p:nvPr/>
        </p:nvSpPr>
        <p:spPr>
          <a:xfrm>
            <a:off x="587185" y="1857375"/>
            <a:ext cx="6919894" cy="5262979"/>
          </a:xfrm>
          <a:prstGeom prst="rect">
            <a:avLst/>
          </a:prstGeom>
          <a:noFill/>
        </p:spPr>
        <p:txBody>
          <a:bodyPr wrap="square" rtlCol="0">
            <a:spAutoFit/>
          </a:bodyPr>
          <a:lstStyle/>
          <a:p>
            <a:pPr marL="285750" indent="-285750" algn="l">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To Analyse and optimize the performance of the employees by evaluating the key option such as emplyoee id, emplyoee status, emplyoee level and the employee performance rating, etc.</a:t>
            </a:r>
          </a:p>
          <a:p>
            <a:pPr marL="285750" indent="-285750" algn="l">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This analysis helps to identify the emplyoee according to their performance whether it is Very High, High, Medium or Low. </a:t>
            </a:r>
          </a:p>
          <a:p>
            <a:pPr marL="285750" indent="-285750" algn="l">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9775" y="2186345"/>
            <a:ext cx="7656981" cy="3970318"/>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The overall objective of the project is to create a performance analysis using excel by using the various functions such as</a:t>
            </a:r>
          </a:p>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a:t>
            </a:r>
            <a:r>
              <a:rPr lang="en-US" sz="2800" b="0" i="0" dirty="0">
                <a:solidFill>
                  <a:srgbClr val="0D0D0D"/>
                </a:solidFill>
                <a:effectLst/>
                <a:latin typeface="Times New Roman" panose="02020603050405020304" pitchFamily="18" charset="0"/>
                <a:cs typeface="Times New Roman" panose="02020603050405020304" pitchFamily="18" charset="0"/>
              </a:rPr>
              <a:t>onditional formatting. </a:t>
            </a:r>
          </a:p>
          <a:p>
            <a:pPr marL="457200" indent="-45720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Inserting Pivot table </a:t>
            </a:r>
          </a:p>
          <a:p>
            <a:pPr marL="457200" indent="-45720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Chart showing the analysis. </a:t>
            </a:r>
          </a:p>
          <a:p>
            <a:pPr marL="457200" indent="-457200" algn="l">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32D59219-FF5B-6F48-E085-E88552ED256D}"/>
              </a:ext>
            </a:extLst>
          </p:cNvPr>
          <p:cNvSpPr txBox="1"/>
          <p:nvPr/>
        </p:nvSpPr>
        <p:spPr>
          <a:xfrm>
            <a:off x="1234902" y="1857374"/>
            <a:ext cx="7507078" cy="1384995"/>
          </a:xfrm>
          <a:prstGeom prst="rect">
            <a:avLst/>
          </a:prstGeom>
          <a:noFill/>
        </p:spPr>
        <p:txBody>
          <a:bodyPr wrap="square" rtlCol="0">
            <a:spAutoFit/>
          </a:bodyPr>
          <a:lstStyle/>
          <a:p>
            <a:pPr marL="285750" indent="-285750" algn="l">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Employers</a:t>
            </a:r>
          </a:p>
          <a:p>
            <a:pPr marL="285750" indent="-285750" algn="l">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Employees</a:t>
            </a:r>
          </a:p>
          <a:p>
            <a:pPr marL="285750" indent="-285750" algn="l">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Organisation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8215AD98-85D2-04B1-F4CF-EF4D3D64E243}"/>
              </a:ext>
            </a:extLst>
          </p:cNvPr>
          <p:cNvSpPr txBox="1"/>
          <p:nvPr/>
        </p:nvSpPr>
        <p:spPr>
          <a:xfrm>
            <a:off x="2657475" y="1858137"/>
            <a:ext cx="7334353" cy="4832092"/>
          </a:xfrm>
          <a:prstGeom prst="rect">
            <a:avLst/>
          </a:prstGeom>
          <a:noFill/>
        </p:spPr>
        <p:txBody>
          <a:bodyPr wrap="square" rtlCol="0">
            <a:spAutoFit/>
          </a:bodyPr>
          <a:lstStyle/>
          <a:p>
            <a:pPr marL="457200" indent="-457200" algn="l">
              <a:buFont typeface="Arial" panose="020B0604020202020204" pitchFamily="34" charset="0"/>
              <a:buChar char="•"/>
            </a:pPr>
            <a:r>
              <a:rPr lang="en-US" sz="2800" b="1">
                <a:latin typeface="Times New Roman" panose="02020603050405020304" pitchFamily="18" charset="0"/>
                <a:cs typeface="Times New Roman" panose="02020603050405020304" pitchFamily="18" charset="0"/>
              </a:rPr>
              <a:t>Conditional formatting </a:t>
            </a:r>
            <a:r>
              <a:rPr lang="en-US" sz="2800">
                <a:latin typeface="Times New Roman" panose="02020603050405020304" pitchFamily="18" charset="0"/>
                <a:cs typeface="Times New Roman" panose="02020603050405020304" pitchFamily="18" charset="0"/>
              </a:rPr>
              <a:t>: To highlight the missing Data. </a:t>
            </a:r>
          </a:p>
          <a:p>
            <a:pPr marL="457200" indent="-457200" algn="l">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a:latin typeface="Times New Roman" panose="02020603050405020304" pitchFamily="18" charset="0"/>
                <a:cs typeface="Times New Roman" panose="02020603050405020304" pitchFamily="18" charset="0"/>
              </a:rPr>
              <a:t>Filtering</a:t>
            </a:r>
            <a:r>
              <a:rPr lang="en-US" sz="2800">
                <a:latin typeface="Times New Roman" panose="02020603050405020304" pitchFamily="18" charset="0"/>
                <a:cs typeface="Times New Roman" panose="02020603050405020304" pitchFamily="18" charset="0"/>
              </a:rPr>
              <a:t> : To remove the misssing data.</a:t>
            </a:r>
          </a:p>
          <a:p>
            <a:pPr algn="l"/>
            <a:endParaRPr lang="en-US" sz="28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a:latin typeface="Times New Roman" panose="02020603050405020304" pitchFamily="18" charset="0"/>
                <a:cs typeface="Times New Roman" panose="02020603050405020304" pitchFamily="18" charset="0"/>
              </a:rPr>
              <a:t>Pivot table </a:t>
            </a:r>
            <a:r>
              <a:rPr lang="en-US" sz="2800">
                <a:latin typeface="Times New Roman" panose="02020603050405020304" pitchFamily="18" charset="0"/>
                <a:cs typeface="Times New Roman" panose="02020603050405020304" pitchFamily="18" charset="0"/>
              </a:rPr>
              <a:t>: To summarise the data.</a:t>
            </a:r>
          </a:p>
          <a:p>
            <a:pPr marL="457200" indent="-457200" algn="l">
              <a:buFont typeface="Arial" panose="020B0604020202020204" pitchFamily="34" charset="0"/>
              <a:buChar char="•"/>
            </a:pPr>
            <a:endParaRPr lang="en-US" sz="280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800" b="1">
                <a:latin typeface="Times New Roman" panose="02020603050405020304" pitchFamily="18" charset="0"/>
                <a:cs typeface="Times New Roman" panose="02020603050405020304" pitchFamily="18" charset="0"/>
              </a:rPr>
              <a:t>Chart : </a:t>
            </a:r>
            <a:r>
              <a:rPr lang="en-US" sz="2800">
                <a:latin typeface="Times New Roman" panose="02020603050405020304" pitchFamily="18" charset="0"/>
                <a:cs typeface="Times New Roman" panose="02020603050405020304" pitchFamily="18" charset="0"/>
              </a:rPr>
              <a:t>To get the graphical representation of thr analysis.  </a:t>
            </a:r>
          </a:p>
          <a:p>
            <a:pPr marL="457200" indent="-457200" algn="l">
              <a:buFont typeface="Arial" panose="020B0604020202020204" pitchFamily="34" charset="0"/>
              <a:buChar char="•"/>
            </a:pPr>
            <a:endParaRPr lang="en-US" sz="2800" b="1">
              <a:latin typeface="Times New Roman" panose="02020603050405020304" pitchFamily="18" charset="0"/>
              <a:cs typeface="Times New Roman" panose="02020603050405020304" pitchFamily="18" charset="0"/>
            </a:endParaRPr>
          </a:p>
          <a:p>
            <a:pPr algn="l"/>
            <a:endParaRPr lang="en-US" sz="2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0D2CF64-82B0-A79B-BD4F-9E1BF46EF863}"/>
              </a:ext>
            </a:extLst>
          </p:cNvPr>
          <p:cNvSpPr txBox="1"/>
          <p:nvPr/>
        </p:nvSpPr>
        <p:spPr>
          <a:xfrm>
            <a:off x="655814" y="1418650"/>
            <a:ext cx="7640716" cy="7109639"/>
          </a:xfrm>
          <a:prstGeom prst="rect">
            <a:avLst/>
          </a:prstGeom>
          <a:noFill/>
        </p:spPr>
        <p:txBody>
          <a:bodyPr wrap="square" rtlCol="0">
            <a:spAutoFit/>
          </a:bodyPr>
          <a:lstStyle/>
          <a:p>
            <a:pPr algn="l"/>
            <a:r>
              <a:rPr lang="en-US" sz="2400" b="1">
                <a:latin typeface="Times New Roman" panose="02020603050405020304" pitchFamily="18" charset="0"/>
                <a:cs typeface="Times New Roman" panose="02020603050405020304" pitchFamily="18" charset="0"/>
              </a:rPr>
              <a:t>Employee dataset : Kaggle</a:t>
            </a:r>
          </a:p>
          <a:p>
            <a:pPr algn="l"/>
            <a:r>
              <a:rPr lang="en-US" sz="2400" b="1">
                <a:latin typeface="Times New Roman" panose="02020603050405020304" pitchFamily="18" charset="0"/>
                <a:cs typeface="Times New Roman" panose="02020603050405020304" pitchFamily="18" charset="0"/>
              </a:rPr>
              <a:t>Total : 26 features </a:t>
            </a:r>
          </a:p>
          <a:p>
            <a:pPr algn="l"/>
            <a:r>
              <a:rPr lang="en-US" sz="2400" b="1">
                <a:latin typeface="Times New Roman" panose="02020603050405020304" pitchFamily="18" charset="0"/>
                <a:cs typeface="Times New Roman" panose="02020603050405020304" pitchFamily="18" charset="0"/>
              </a:rPr>
              <a:t>Used: 9 Features </a:t>
            </a:r>
          </a:p>
          <a:p>
            <a:pPr algn="l"/>
            <a:endParaRPr lang="en-US" sz="2400" b="1">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Employee ID</a:t>
            </a:r>
          </a:p>
          <a:p>
            <a:pPr marL="342900" indent="-34290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First Name</a:t>
            </a:r>
          </a:p>
          <a:p>
            <a:pPr marL="342900" indent="-34290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Last name</a:t>
            </a:r>
          </a:p>
          <a:p>
            <a:pPr marL="342900" indent="-34290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Business unit</a:t>
            </a:r>
          </a:p>
          <a:p>
            <a:pPr marL="342900" indent="-34290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Employee Type</a:t>
            </a:r>
          </a:p>
          <a:p>
            <a:pPr marL="342900" indent="-34290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Gender</a:t>
            </a:r>
          </a:p>
          <a:p>
            <a:pPr marL="342900" indent="-34290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Performance score</a:t>
            </a:r>
          </a:p>
          <a:p>
            <a:pPr marL="342900" indent="-342900" algn="l">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Current Employee rating</a:t>
            </a:r>
          </a:p>
          <a:p>
            <a:pPr marL="342900" indent="-342900" algn="l">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algn="l"/>
            <a:endParaRPr lang="en-US" sz="240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algn="l"/>
            <a:endParaRPr lang="en-US" sz="240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29066" y="192678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73C7329-29D6-2FDF-5433-174B0DD7406E}"/>
              </a:ext>
            </a:extLst>
          </p:cNvPr>
          <p:cNvSpPr txBox="1"/>
          <p:nvPr/>
        </p:nvSpPr>
        <p:spPr>
          <a:xfrm>
            <a:off x="2610158" y="2789269"/>
            <a:ext cx="7200592" cy="1815882"/>
          </a:xfrm>
          <a:prstGeom prst="rect">
            <a:avLst/>
          </a:prstGeom>
          <a:noFill/>
        </p:spPr>
        <p:txBody>
          <a:bodyPr wrap="square" rtlCol="0">
            <a:spAutoFit/>
          </a:bodyPr>
          <a:lstStyle/>
          <a:p>
            <a:pPr algn="l"/>
            <a:r>
              <a:rPr lang="en-US" sz="2800" b="1">
                <a:latin typeface="Times New Roman" panose="02020603050405020304" pitchFamily="18" charset="0"/>
                <a:cs typeface="Times New Roman" panose="02020603050405020304" pitchFamily="18" charset="0"/>
              </a:rPr>
              <a:t>CONDITIONAL FORMATTING  : </a:t>
            </a:r>
            <a:r>
              <a:rPr lang="en-US" sz="2800">
                <a:latin typeface="Times New Roman" panose="02020603050405020304" pitchFamily="18" charset="0"/>
                <a:cs typeface="Times New Roman" panose="02020603050405020304" pitchFamily="18" charset="0"/>
              </a:rPr>
              <a:t>The Conditional formatting is used to identify and highlight the missing cells. It further helped to remove those empty cells.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Sandhiya Anandan</cp:lastModifiedBy>
  <cp:revision>20</cp:revision>
  <dcterms:created xsi:type="dcterms:W3CDTF">2024-03-29T15:07:22Z</dcterms:created>
  <dcterms:modified xsi:type="dcterms:W3CDTF">2024-09-01T09:34:52Z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