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7" r:id="rId4"/>
    <p:sldId id="268" r:id="rId5"/>
    <p:sldId id="259" r:id="rId6"/>
    <p:sldId id="270" r:id="rId7"/>
    <p:sldId id="271" r:id="rId8"/>
    <p:sldId id="260" r:id="rId9"/>
    <p:sldId id="272" r:id="rId10"/>
    <p:sldId id="262" r:id="rId11"/>
    <p:sldId id="263" r:id="rId12"/>
    <p:sldId id="264" r:id="rId13"/>
    <p:sldId id="265" r:id="rId14"/>
    <p:sldId id="269" r:id="rId15"/>
    <p:sldId id="266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2D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5774D-2A91-47D9-8D67-22FFCBF43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47C3E-5631-4396-BB95-043CB7BA9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F2FE1-79C6-42C7-82B4-01CFF2FDE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14E9-EF28-4961-B7FF-29BB1FAF7812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DE1C8-027A-4257-8767-A80DDDA7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69368-88BD-44D7-8AA0-D3B64BDAA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5B1E3-6307-47C4-9EC5-A8C851235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04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A702-FD89-4311-95B4-2ED706E2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0DAE3-4110-4927-B6DB-474524FA0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F7686-848B-4401-B507-B09C8960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14E9-EF28-4961-B7FF-29BB1FAF7812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3E9DA-DAED-47CF-8543-F28FB783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462B4-CAB4-44F7-B328-48160446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5B1E3-6307-47C4-9EC5-A8C851235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0C3750-FF26-4D60-A4DE-3536366CB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135E9-4FA9-4FB9-AF7F-51E1D9B41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C65B-6FF3-4BA8-BD06-5AE579F8B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14E9-EF28-4961-B7FF-29BB1FAF7812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D9015-6D9B-49DF-9764-0868CB5B1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5BA8F-B9C5-42B0-A974-86749273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5B1E3-6307-47C4-9EC5-A8C851235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A083-563B-46F8-9BCF-E888F08F3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41BA-043C-4248-930A-37A113352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CC257-55B7-4B2A-865E-3C21C220A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14E9-EF28-4961-B7FF-29BB1FAF7812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A4CE2-C729-472E-B507-D61CD990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950C8-CB9C-4200-8B15-F5E9AAC10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5B1E3-6307-47C4-9EC5-A8C851235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7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48BB-59AB-4229-93F2-F3F821FDA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80C32-019A-43AF-B431-C141D0844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CFC2E-4623-4C75-9FF1-3CAC7B8B1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14E9-EF28-4961-B7FF-29BB1FAF7812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4C6A4-29DD-45E6-95DA-1B9314AE3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06E34-6418-48D6-B356-0F249DB3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5B1E3-6307-47C4-9EC5-A8C851235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F664F-6D1C-44DD-85F5-A25A5AA04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A13F2-A162-489A-9CB2-CDC47001A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C3013-22C0-4927-AB33-B0A1387F2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FCB49-52E6-44F6-8D7C-C6EEAD090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14E9-EF28-4961-B7FF-29BB1FAF7812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FD18E-A8E5-48D5-B5BF-B54D0D85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43304-B811-4012-BC9D-41B96F80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5B1E3-6307-47C4-9EC5-A8C851235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9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BC2E-6523-4834-9A6B-16BAB8698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1EC52-C474-4505-9FB0-CF1BFA9DE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372A1-30F0-494B-B171-E8EEAD34F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5C2C17-7A08-4D8B-A96C-D211A67B9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DAECD3-66C7-49CC-B32F-F023485B1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A11B1D-E805-4109-87F2-1B7BA4BF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14E9-EF28-4961-B7FF-29BB1FAF7812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00D7B9-1E54-411A-95F9-259E37A4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15DD90-8EAC-4EDA-B32F-079F0A5C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5B1E3-6307-47C4-9EC5-A8C851235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26C55-7A34-46E9-8AA7-1213246B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866977-BB30-4C8F-9719-F5F17267E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14E9-EF28-4961-B7FF-29BB1FAF7812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1ADE38-B10F-4E31-BD49-897F4498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C8F1F-7269-4B69-8522-8B955559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5B1E3-6307-47C4-9EC5-A8C851235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8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9AAA18-697F-40B8-9A03-503941A9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14E9-EF28-4961-B7FF-29BB1FAF7812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14F771-EFE9-469D-BB8E-7CB23C301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A2D6B-3F14-4E02-B664-4CCD052E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5B1E3-6307-47C4-9EC5-A8C851235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0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4481-1818-45B7-8F85-9DF1A7635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7D990-9507-495F-9F3B-D0D1F4C75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D8C5D-E97F-4D94-BF12-BB4343DAD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0451E-302A-4476-AF8A-4FBE2681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14E9-EF28-4961-B7FF-29BB1FAF7812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E6C8B-A178-403A-A467-C06F760B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90CBC-56A8-4D8C-B9EC-B28945EE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5B1E3-6307-47C4-9EC5-A8C851235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2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5ADAB-7191-49D8-8E45-E32E72633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11A320-48A8-4C94-B503-B4489A76D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E9267-5D12-4556-B63E-FFE25BB3C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1F488-1E5C-4873-AFF0-07A75C844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14E9-EF28-4961-B7FF-29BB1FAF7812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48708-944D-4585-95E7-32059879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C9A3F-B968-45B7-B93B-2D5B74F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5B1E3-6307-47C4-9EC5-A8C851235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0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1C401B-1924-47F9-A6FA-9E1728A1D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DEE96-AB96-42AF-A23D-6387844E7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F9CA4-C34F-4E9A-8E56-7EF01E9A5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14E9-EF28-4961-B7FF-29BB1FAF7812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CA666-CE8D-4BBE-A36B-2CC638A1A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A14D2-D2ED-4260-9FC6-1D6E07E88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5B1E3-6307-47C4-9EC5-A8C851235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0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2D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TextBox 617">
            <a:extLst>
              <a:ext uri="{FF2B5EF4-FFF2-40B4-BE49-F238E27FC236}">
                <a16:creationId xmlns:a16="http://schemas.microsoft.com/office/drawing/2014/main" id="{79AAD1B2-971C-4F8D-9B49-271F5C2F4BF1}"/>
              </a:ext>
            </a:extLst>
          </p:cNvPr>
          <p:cNvSpPr txBox="1"/>
          <p:nvPr/>
        </p:nvSpPr>
        <p:spPr>
          <a:xfrm>
            <a:off x="0" y="166613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  <a:latin typeface="Bahnschrift" panose="020B0502040204020203" pitchFamily="34" charset="0"/>
              </a:rPr>
              <a:t>AI4I 2020 Predictive Maintenance Dataset Analysis</a:t>
            </a:r>
            <a:endParaRPr lang="ko-KR" altLang="en-US" sz="40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F8E7F2-36D5-0BE5-4944-1EB4A8DA423A}"/>
              </a:ext>
            </a:extLst>
          </p:cNvPr>
          <p:cNvSpPr txBox="1"/>
          <p:nvPr/>
        </p:nvSpPr>
        <p:spPr>
          <a:xfrm>
            <a:off x="128337" y="2732174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Identifying Factors Contributing to Machine Failures in Industry</a:t>
            </a:r>
            <a:endParaRPr lang="ko-KR" altLang="en-US" sz="3200" dirty="0">
              <a:solidFill>
                <a:schemeClr val="bg1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98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2D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0B573D-D73B-F508-C882-7BBB78913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TextBox 617">
            <a:extLst>
              <a:ext uri="{FF2B5EF4-FFF2-40B4-BE49-F238E27FC236}">
                <a16:creationId xmlns:a16="http://schemas.microsoft.com/office/drawing/2014/main" id="{8B36A0C5-75EE-261C-2087-04235D3D1606}"/>
              </a:ext>
            </a:extLst>
          </p:cNvPr>
          <p:cNvSpPr txBox="1"/>
          <p:nvPr/>
        </p:nvSpPr>
        <p:spPr>
          <a:xfrm>
            <a:off x="128336" y="67152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chemeClr val="bg1"/>
                </a:solidFill>
              </a:rPr>
              <a:t>Exploratory Data Analysis (EDA)</a:t>
            </a:r>
            <a:endParaRPr lang="ko-KR" altLang="en-US" sz="40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8718E0-15BB-4A48-53B8-5898556CD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794" y="2307347"/>
            <a:ext cx="1095684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Visualize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failure rates across failure modes.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Analyze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distributions of continuous variables like air temperature and torque.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Visuals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Boxplot of air temperature and machine failure (to show distribution by failure).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Histogram of tool wear to check for outliers and distribution.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Pie chart showing the distribution of different failure modes.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809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2D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79476D-544A-406F-D17E-261AEDF15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TextBox 617">
            <a:extLst>
              <a:ext uri="{FF2B5EF4-FFF2-40B4-BE49-F238E27FC236}">
                <a16:creationId xmlns:a16="http://schemas.microsoft.com/office/drawing/2014/main" id="{38B4DCAD-37ED-FCAD-7FFC-FDEE036EF37F}"/>
              </a:ext>
            </a:extLst>
          </p:cNvPr>
          <p:cNvSpPr txBox="1"/>
          <p:nvPr/>
        </p:nvSpPr>
        <p:spPr>
          <a:xfrm>
            <a:off x="128336" y="67152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chemeClr val="bg1"/>
                </a:solidFill>
              </a:rPr>
              <a:t>Correlation Analysis</a:t>
            </a:r>
            <a:endParaRPr lang="ko-KR" altLang="en-US" sz="40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20C82C-C381-3B2F-A0EF-2C38D2EF0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67" y="1843950"/>
            <a:ext cx="11628633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Correlation Heatmap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Identifies key relationships between features and machine failure.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Key Insights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Tool Wear, Rotational Speed, and Temperature Difference are highly correlated with machine failure.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Lower rotational speeds and high tool wear correlate with higher failure rates.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Visual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Correlation heatmap of features (air temperature, process temperature, torque,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tool wear, etc.). </a:t>
            </a:r>
          </a:p>
        </p:txBody>
      </p:sp>
    </p:spTree>
    <p:extLst>
      <p:ext uri="{BB962C8B-B14F-4D97-AF65-F5344CB8AC3E}">
        <p14:creationId xmlns:p14="http://schemas.microsoft.com/office/powerpoint/2010/main" val="2377328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2D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6C8ABE-22F2-5A99-621F-EFC5489F2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TextBox 617">
            <a:extLst>
              <a:ext uri="{FF2B5EF4-FFF2-40B4-BE49-F238E27FC236}">
                <a16:creationId xmlns:a16="http://schemas.microsoft.com/office/drawing/2014/main" id="{68873F3A-02F5-3087-7050-80591B164C09}"/>
              </a:ext>
            </a:extLst>
          </p:cNvPr>
          <p:cNvSpPr txBox="1"/>
          <p:nvPr/>
        </p:nvSpPr>
        <p:spPr>
          <a:xfrm>
            <a:off x="128336" y="67152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chemeClr val="bg1"/>
                </a:solidFill>
              </a:rPr>
              <a:t>Model Insights</a:t>
            </a:r>
            <a:endParaRPr lang="ko-KR" altLang="en-US" sz="40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84EF905-5968-C079-2DBA-9F0F7979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591" y="1700607"/>
            <a:ext cx="1104840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Model 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Classification (e.g., Logistic Regression, Random Forest, etc.)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Key Metrics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87%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Precision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85%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Recall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80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F1-Score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82%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Important Predictors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Tool wear : Strong predictor of failure.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Rotational speed : Key feature in predicting failure due to overstrain and tool wear.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Temperature difference : Significant impact on failure prediction.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Visual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Feature importance graph showing the most significant predictors for failure prediction. </a:t>
            </a:r>
          </a:p>
        </p:txBody>
      </p:sp>
    </p:spTree>
    <p:extLst>
      <p:ext uri="{BB962C8B-B14F-4D97-AF65-F5344CB8AC3E}">
        <p14:creationId xmlns:p14="http://schemas.microsoft.com/office/powerpoint/2010/main" val="2000089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2D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BDB739-EC89-36B4-3A58-FA0EA0DA0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TextBox 617">
            <a:extLst>
              <a:ext uri="{FF2B5EF4-FFF2-40B4-BE49-F238E27FC236}">
                <a16:creationId xmlns:a16="http://schemas.microsoft.com/office/drawing/2014/main" id="{845B4013-544F-ABB8-45C4-A1C9EDCCA6FE}"/>
              </a:ext>
            </a:extLst>
          </p:cNvPr>
          <p:cNvSpPr txBox="1"/>
          <p:nvPr/>
        </p:nvSpPr>
        <p:spPr>
          <a:xfrm>
            <a:off x="128336" y="67152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chemeClr val="bg1"/>
                </a:solidFill>
              </a:rPr>
              <a:t>Recommendations</a:t>
            </a:r>
            <a:endParaRPr lang="ko-KR" altLang="en-US" sz="40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BA0E1A-7313-F5ED-8D2A-3ADCBF470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338" y="1843951"/>
            <a:ext cx="11503662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Monitor Tool Wear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Regularly monitor and replace tools before wear reaches critical thresholds.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Optimize Process Temperatures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Ensure that process temperatures are well-maintained to avoid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heat dissipation failure.</a:t>
            </a: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Control Rotational Speed and Torque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Monitor torque and rotational speed to avoid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overstrain failure.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Automated Predictive Maintenance Systems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Implement machine learning models to predict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failures before they occur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43069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2D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855A8B-396C-9151-59CC-ECA4FAA0B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TextBox 617">
            <a:extLst>
              <a:ext uri="{FF2B5EF4-FFF2-40B4-BE49-F238E27FC236}">
                <a16:creationId xmlns:a16="http://schemas.microsoft.com/office/drawing/2014/main" id="{568CB893-020A-10B6-B681-1BB6291D0F06}"/>
              </a:ext>
            </a:extLst>
          </p:cNvPr>
          <p:cNvSpPr txBox="1"/>
          <p:nvPr/>
        </p:nvSpPr>
        <p:spPr>
          <a:xfrm>
            <a:off x="128336" y="67152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chemeClr val="bg1"/>
                </a:solidFill>
              </a:rPr>
              <a:t>Limitations of the Dataset</a:t>
            </a:r>
            <a:endParaRPr lang="ko-KR" altLang="en-US" sz="40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1DC0B0-707C-D263-6139-04C56D7F7CBF}"/>
              </a:ext>
            </a:extLst>
          </p:cNvPr>
          <p:cNvSpPr txBox="1"/>
          <p:nvPr/>
        </p:nvSpPr>
        <p:spPr>
          <a:xfrm>
            <a:off x="128336" y="160998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Why</a:t>
            </a:r>
            <a:r>
              <a:rPr lang="en-US" sz="2000" dirty="0">
                <a:solidFill>
                  <a:schemeClr val="bg1"/>
                </a:solidFill>
              </a:rPr>
              <a:t>: Mentioning </a:t>
            </a:r>
            <a:r>
              <a:rPr lang="en-US" sz="2000" b="1" dirty="0">
                <a:solidFill>
                  <a:schemeClr val="bg1"/>
                </a:solidFill>
              </a:rPr>
              <a:t>limitations</a:t>
            </a:r>
            <a:r>
              <a:rPr lang="en-US" sz="2000" dirty="0">
                <a:solidFill>
                  <a:schemeClr val="bg1"/>
                </a:solidFill>
              </a:rPr>
              <a:t> or </a:t>
            </a:r>
            <a:r>
              <a:rPr lang="en-US" sz="2000" b="1" dirty="0">
                <a:solidFill>
                  <a:schemeClr val="bg1"/>
                </a:solidFill>
              </a:rPr>
              <a:t>challenges</a:t>
            </a:r>
            <a:r>
              <a:rPr lang="en-US" sz="2000" dirty="0">
                <a:solidFill>
                  <a:schemeClr val="bg1"/>
                </a:solidFill>
              </a:rPr>
              <a:t> faced in the analysis (e.g., synthetic nature of the dataset) can help manage expectations and provide transparency regarding the results.</a:t>
            </a:r>
            <a:endParaRPr lang="ko-KR" altLang="en-US" sz="20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5258EC9-3C8E-15DC-AB07-9E5BB8D15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849" y="2859904"/>
            <a:ext cx="11562974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dataset is synthetic and does not fully capture the complexity of real-world industrial machinery.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May not reflect all potential failure modes or operational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Limited to predefined features and failure modes, which may constrain predictive model accuracy. </a:t>
            </a:r>
          </a:p>
        </p:txBody>
      </p:sp>
    </p:spTree>
    <p:extLst>
      <p:ext uri="{BB962C8B-B14F-4D97-AF65-F5344CB8AC3E}">
        <p14:creationId xmlns:p14="http://schemas.microsoft.com/office/powerpoint/2010/main" val="4274355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2D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FDA0B0-C846-75A7-AD0D-651329CB4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TextBox 617">
            <a:extLst>
              <a:ext uri="{FF2B5EF4-FFF2-40B4-BE49-F238E27FC236}">
                <a16:creationId xmlns:a16="http://schemas.microsoft.com/office/drawing/2014/main" id="{685F8252-3C3E-7302-36CA-F6DFEE989785}"/>
              </a:ext>
            </a:extLst>
          </p:cNvPr>
          <p:cNvSpPr txBox="1"/>
          <p:nvPr/>
        </p:nvSpPr>
        <p:spPr>
          <a:xfrm>
            <a:off x="128336" y="67152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chemeClr val="bg1"/>
                </a:solidFill>
              </a:rPr>
              <a:t>Conclusion</a:t>
            </a:r>
            <a:endParaRPr lang="ko-KR" altLang="en-US" sz="40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9F55D51-7DD3-CB9F-9332-71AD16F7C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868" y="1440966"/>
            <a:ext cx="11570796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Summary of Findings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Key process parameters like tool wear, temperature differences, and rotational speed are strong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predictors of machine failure.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Predictive maintenance can significantly reduce unexpected failures and improve overall machine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reliability.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Call to Action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Implement real-time monitoring systems to track the identified predictors.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Invest in predictive maintenance technologies to reduce machine downtime and maintenance costs.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581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2D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2620C3-8913-0D4C-62D9-0D80AA589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TextBox 617">
            <a:extLst>
              <a:ext uri="{FF2B5EF4-FFF2-40B4-BE49-F238E27FC236}">
                <a16:creationId xmlns:a16="http://schemas.microsoft.com/office/drawing/2014/main" id="{468C814E-0B65-EA5E-6959-03BF2E452485}"/>
              </a:ext>
            </a:extLst>
          </p:cNvPr>
          <p:cNvSpPr txBox="1"/>
          <p:nvPr/>
        </p:nvSpPr>
        <p:spPr>
          <a:xfrm>
            <a:off x="-153018" y="217989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ko-KR" sz="80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THANK YOU </a:t>
            </a:r>
            <a:endParaRPr lang="ko-KR" altLang="en-US" sz="80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690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2D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D2F84A-2326-7CBC-756A-2BE704BB3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TextBox 617">
            <a:extLst>
              <a:ext uri="{FF2B5EF4-FFF2-40B4-BE49-F238E27FC236}">
                <a16:creationId xmlns:a16="http://schemas.microsoft.com/office/drawing/2014/main" id="{6C9912EB-A53F-8726-8926-680606F6C455}"/>
              </a:ext>
            </a:extLst>
          </p:cNvPr>
          <p:cNvSpPr txBox="1"/>
          <p:nvPr/>
        </p:nvSpPr>
        <p:spPr>
          <a:xfrm>
            <a:off x="-176464" y="49506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</a:rPr>
              <a:t>Introduction to the Analysis</a:t>
            </a:r>
            <a:endParaRPr lang="ko-KR" altLang="en-US" sz="40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EA87C3-1602-2C3F-2356-2E83F47B55DC}"/>
              </a:ext>
            </a:extLst>
          </p:cNvPr>
          <p:cNvSpPr txBox="1"/>
          <p:nvPr/>
        </p:nvSpPr>
        <p:spPr>
          <a:xfrm>
            <a:off x="256674" y="1368595"/>
            <a:ext cx="12192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Objective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Predict and analyze machine failures using the AI4I 2020 Predictive Maintenance dataset.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Identify key factors affecting machine failures to develop actionable insights.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Analysis Focus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Investigating the relationship between process parameters like temperature, torque, and tool wear with machine failure.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Build predictive models to identify risk factors for machine failure before they occur.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Key Goals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Understand the impact of various factors (e.g., temperature, rotational speed) on machine failure.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Propose strategies for proactive maintenance and failure prevention.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Expected Outcome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Reduce operational downtime by predicting machine failures in advance.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13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2D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D97C64-2FEB-C59F-8FB5-279BF628C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TextBox 617">
            <a:extLst>
              <a:ext uri="{FF2B5EF4-FFF2-40B4-BE49-F238E27FC236}">
                <a16:creationId xmlns:a16="http://schemas.microsoft.com/office/drawing/2014/main" id="{AB9BF81D-2B85-1F48-D59B-C8F2E63F2F90}"/>
              </a:ext>
            </a:extLst>
          </p:cNvPr>
          <p:cNvSpPr txBox="1"/>
          <p:nvPr/>
        </p:nvSpPr>
        <p:spPr>
          <a:xfrm>
            <a:off x="-176464" y="49506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Problem Statement or Industry Context Slide</a:t>
            </a:r>
            <a:endParaRPr lang="ko-KR" altLang="en-US" sz="40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42F1E6-01B8-CE60-154A-477D0A8F0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391" y="1843950"/>
            <a:ext cx="11684609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Problem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In many industries, machine failures lead to significant downtime, affecting productivity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and profitability.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Challenge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Identifying failure patterns and predicting failures before they occur using available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operational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Importance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Predictive maintenance can reduce costs by optimizing machine usage and preventing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unplanned downtime.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This dataset simulates predictive maintenance data, which reflects real industry scenarios. </a:t>
            </a:r>
          </a:p>
        </p:txBody>
      </p:sp>
    </p:spTree>
    <p:extLst>
      <p:ext uri="{BB962C8B-B14F-4D97-AF65-F5344CB8AC3E}">
        <p14:creationId xmlns:p14="http://schemas.microsoft.com/office/powerpoint/2010/main" val="263280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2D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4A28C5-FDCE-D0CB-E06E-9DD9E0EFC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TextBox 617">
            <a:extLst>
              <a:ext uri="{FF2B5EF4-FFF2-40B4-BE49-F238E27FC236}">
                <a16:creationId xmlns:a16="http://schemas.microsoft.com/office/drawing/2014/main" id="{6761E9AB-F0B9-4162-D842-1DFED4FFBC7F}"/>
              </a:ext>
            </a:extLst>
          </p:cNvPr>
          <p:cNvSpPr txBox="1"/>
          <p:nvPr/>
        </p:nvSpPr>
        <p:spPr>
          <a:xfrm>
            <a:off x="-176464" y="49506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Research Question or Hypothesis</a:t>
            </a:r>
            <a:endParaRPr lang="ko-KR" altLang="en-US" sz="40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DAC6CD9-B504-006F-2D43-DF372D554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762" y="1897958"/>
            <a:ext cx="10306476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Research Questions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What are the key process parameters that influence machine failure in this dataset?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How can predictive models help anticipate machine failure and mitigate downtime?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Hypothesis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Machine failure is correlated with factors such as temperature differences, tool wear,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rotational speed.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Predictive maintenance based on these factors can improve operational efficiency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688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2D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2FED86-9C11-9298-F25B-DC4FD6728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TextBox 617">
            <a:extLst>
              <a:ext uri="{FF2B5EF4-FFF2-40B4-BE49-F238E27FC236}">
                <a16:creationId xmlns:a16="http://schemas.microsoft.com/office/drawing/2014/main" id="{14E98AC1-3E5D-6A21-CA7C-F91AA284BE11}"/>
              </a:ext>
            </a:extLst>
          </p:cNvPr>
          <p:cNvSpPr txBox="1"/>
          <p:nvPr/>
        </p:nvSpPr>
        <p:spPr>
          <a:xfrm>
            <a:off x="-176464" y="49506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chemeClr val="bg1"/>
                </a:solidFill>
              </a:rPr>
              <a:t>Dataset Overview</a:t>
            </a:r>
            <a:endParaRPr lang="ko-KR" altLang="en-US" sz="40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B796B6-AA2B-7CF4-02B7-C1BC9CB3333D}"/>
              </a:ext>
            </a:extLst>
          </p:cNvPr>
          <p:cNvSpPr txBox="1"/>
          <p:nvPr/>
        </p:nvSpPr>
        <p:spPr>
          <a:xfrm>
            <a:off x="256674" y="1368595"/>
            <a:ext cx="12192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Dataset</a:t>
            </a:r>
            <a:r>
              <a:rPr lang="en-IN" sz="2000" dirty="0">
                <a:solidFill>
                  <a:schemeClr val="bg1"/>
                </a:solidFill>
              </a:rPr>
              <a:t>: AI4I 2020 Predictive Maintenance (Synthetic Data)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Instances</a:t>
            </a:r>
            <a:r>
              <a:rPr lang="en-IN" sz="2000" dirty="0">
                <a:solidFill>
                  <a:schemeClr val="bg1"/>
                </a:solidFill>
              </a:rPr>
              <a:t>: 10,000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Features</a:t>
            </a:r>
            <a:r>
              <a:rPr lang="en-IN" sz="2000" dirty="0">
                <a:solidFill>
                  <a:schemeClr val="bg1"/>
                </a:solidFill>
              </a:rPr>
              <a:t>: 6 features including product ID, air temperature, torque, process temperature, rotational speed, and tool wear.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Failure Modes</a:t>
            </a:r>
            <a:r>
              <a:rPr lang="en-IN" sz="2000" dirty="0">
                <a:solidFill>
                  <a:schemeClr val="bg1"/>
                </a:solidFill>
              </a:rPr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Tool Wear Failure (TWF)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Heat Dissipation Failure (HDF)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Power Failure (PWF)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Overstrain Failure (OSF)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Random Failures (RNF)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Target Variable</a:t>
            </a:r>
            <a:r>
              <a:rPr lang="en-IN" sz="2000" dirty="0">
                <a:solidFill>
                  <a:schemeClr val="bg1"/>
                </a:solidFill>
              </a:rPr>
              <a:t>: Machine failure (binary: 0 or 1), indicating if the machine failed at any point.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140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2D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246F2C-D0D1-88A9-6152-2BCDC64C5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4C3FE91-A575-A8D6-022E-77CACA777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676810"/>
              </p:ext>
            </p:extLst>
          </p:nvPr>
        </p:nvGraphicFramePr>
        <p:xfrm>
          <a:off x="1420342" y="1346467"/>
          <a:ext cx="9980248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062">
                  <a:extLst>
                    <a:ext uri="{9D8B030D-6E8A-4147-A177-3AD203B41FA5}">
                      <a16:colId xmlns:a16="http://schemas.microsoft.com/office/drawing/2014/main" val="2224165260"/>
                    </a:ext>
                  </a:extLst>
                </a:gridCol>
                <a:gridCol w="1131277">
                  <a:extLst>
                    <a:ext uri="{9D8B030D-6E8A-4147-A177-3AD203B41FA5}">
                      <a16:colId xmlns:a16="http://schemas.microsoft.com/office/drawing/2014/main" val="227971865"/>
                    </a:ext>
                  </a:extLst>
                </a:gridCol>
                <a:gridCol w="1633415">
                  <a:extLst>
                    <a:ext uri="{9D8B030D-6E8A-4147-A177-3AD203B41FA5}">
                      <a16:colId xmlns:a16="http://schemas.microsoft.com/office/drawing/2014/main" val="527015813"/>
                    </a:ext>
                  </a:extLst>
                </a:gridCol>
                <a:gridCol w="4720494">
                  <a:extLst>
                    <a:ext uri="{9D8B030D-6E8A-4147-A177-3AD203B41FA5}">
                      <a16:colId xmlns:a16="http://schemas.microsoft.com/office/drawing/2014/main" val="2723089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name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identifier for each data point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689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Product variants (L, M, 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93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 Temperature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Temperature in Kelvin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52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 temperature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Process temperature in Kelvin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91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Rotational speed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Speed of the machine (rpm)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250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Torque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Torque applied (Nm)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80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 wear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Tool wear in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853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Machine failure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Whether machine failed (1 = Yes)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361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TWF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Tool wear failure (1 = Yes)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844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HDF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Heat dissipation failure (1 = Yes)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556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PWF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Power failure (1 = Yes)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1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OSF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Overstrain failure (1 = Yes)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197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RNF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Random failure (1 = Yes)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5251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072C8C-C2A5-D75A-395A-8B1E4F1A7797}"/>
              </a:ext>
            </a:extLst>
          </p:cNvPr>
          <p:cNvSpPr txBox="1"/>
          <p:nvPr/>
        </p:nvSpPr>
        <p:spPr>
          <a:xfrm>
            <a:off x="1042737" y="465221"/>
            <a:ext cx="10443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Visual 1: Table Summarizing Key Features</a:t>
            </a:r>
          </a:p>
          <a:p>
            <a:r>
              <a:rPr lang="en-US" dirty="0">
                <a:solidFill>
                  <a:schemeClr val="bg1"/>
                </a:solidFill>
              </a:rPr>
              <a:t>Data: Show the 14 variables in the dataset.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34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2D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B5ACDB-D974-4030-173D-1943FD3C2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D66DBF-9308-7B46-13CC-E4C742BC5750}"/>
              </a:ext>
            </a:extLst>
          </p:cNvPr>
          <p:cNvSpPr txBox="1"/>
          <p:nvPr/>
        </p:nvSpPr>
        <p:spPr>
          <a:xfrm>
            <a:off x="1042737" y="465221"/>
            <a:ext cx="10443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Visual 1: Table Summarizing Key Features</a:t>
            </a:r>
          </a:p>
          <a:p>
            <a:r>
              <a:rPr lang="en-US" dirty="0">
                <a:solidFill>
                  <a:schemeClr val="bg1"/>
                </a:solidFill>
              </a:rPr>
              <a:t>Data: Show the 14 variables in the dataset.      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D13973-4A6D-FBD1-14CF-B81044860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231" y="1890927"/>
            <a:ext cx="6020978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71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2D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FF4D02-740E-048E-CA50-6EF9DB213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TextBox 617">
            <a:extLst>
              <a:ext uri="{FF2B5EF4-FFF2-40B4-BE49-F238E27FC236}">
                <a16:creationId xmlns:a16="http://schemas.microsoft.com/office/drawing/2014/main" id="{50867C54-0AC6-CCA9-F822-6C39E7C56AE9}"/>
              </a:ext>
            </a:extLst>
          </p:cNvPr>
          <p:cNvSpPr txBox="1"/>
          <p:nvPr/>
        </p:nvSpPr>
        <p:spPr>
          <a:xfrm>
            <a:off x="-176464" y="49506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chemeClr val="bg1"/>
                </a:solidFill>
              </a:rPr>
              <a:t>Objectives</a:t>
            </a:r>
            <a:endParaRPr lang="ko-KR" altLang="en-US" sz="40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EDA42-4EB9-664F-1BD6-10C203BAECB2}"/>
              </a:ext>
            </a:extLst>
          </p:cNvPr>
          <p:cNvSpPr txBox="1"/>
          <p:nvPr/>
        </p:nvSpPr>
        <p:spPr>
          <a:xfrm>
            <a:off x="548251" y="1901824"/>
            <a:ext cx="118334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Predict machine failures based on key process parameters.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Identify factors influencing failures, such as tool wear, temperature differences, and rotational speed.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Provide actionable recommendations for preventive maintenance.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Improve machine reliability and reduce downtime using predictive maintenance techniques.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859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2D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8B5215-8DBC-685C-4CD6-9C8F0E59E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TextBox 617">
            <a:extLst>
              <a:ext uri="{FF2B5EF4-FFF2-40B4-BE49-F238E27FC236}">
                <a16:creationId xmlns:a16="http://schemas.microsoft.com/office/drawing/2014/main" id="{332A9510-FB8B-46DB-5CF9-9CC1B2AE0170}"/>
              </a:ext>
            </a:extLst>
          </p:cNvPr>
          <p:cNvSpPr txBox="1"/>
          <p:nvPr/>
        </p:nvSpPr>
        <p:spPr>
          <a:xfrm>
            <a:off x="-176464" y="49506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chemeClr val="bg1"/>
                </a:solidFill>
              </a:rPr>
              <a:t>Data Preprocessing </a:t>
            </a:r>
            <a:endParaRPr lang="ko-KR" altLang="en-US" sz="40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CB16B3-7F68-66CA-49DD-74B724FCCDEF}"/>
              </a:ext>
            </a:extLst>
          </p:cNvPr>
          <p:cNvSpPr txBox="1"/>
          <p:nvPr/>
        </p:nvSpPr>
        <p:spPr>
          <a:xfrm>
            <a:off x="580335" y="1580982"/>
            <a:ext cx="1183343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Handling Categorical Data</a:t>
            </a:r>
            <a:r>
              <a:rPr lang="en-US" sz="2400" dirty="0">
                <a:solidFill>
                  <a:schemeClr val="bg1"/>
                </a:solidFill>
              </a:rPr>
              <a:t>: Product ID encoded as categories (L, M, H).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Feature Engineering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Temperature Difference = Process Temperature - Air Temperature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Power = Torque * Rotational Speed (converted to appropriate units)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Stress Factor: Calculated based on tool wear and rotational speed.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Normalization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Continuous features (e.g., air temperature, torque) normalized to ensure consistent scale.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Missing Values</a:t>
            </a:r>
            <a:r>
              <a:rPr lang="en-US" sz="2400" dirty="0">
                <a:solidFill>
                  <a:schemeClr val="bg1"/>
                </a:solidFill>
              </a:rPr>
              <a:t>: No missing values detected.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157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2918</TotalTime>
  <Words>1068</Words>
  <Application>Microsoft Office PowerPoint</Application>
  <PresentationFormat>Widescreen</PresentationFormat>
  <Paragraphs>192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Rounded MT Bold</vt:lpstr>
      <vt:lpstr>Bahnschrift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Deckzi Solutions</dc:creator>
  <cp:lastModifiedBy>koneti kavya</cp:lastModifiedBy>
  <cp:revision>8</cp:revision>
  <dcterms:created xsi:type="dcterms:W3CDTF">2021-12-01T08:58:27Z</dcterms:created>
  <dcterms:modified xsi:type="dcterms:W3CDTF">2024-12-26T06:29:05Z</dcterms:modified>
</cp:coreProperties>
</file>