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6"/>
    <p:sldId id="257" r:id="rId27"/>
    <p:sldId id="258" r:id="rId28"/>
    <p:sldId id="259" r:id="rId29"/>
    <p:sldId id="260" r:id="rId30"/>
    <p:sldId id="261" r:id="rId31"/>
    <p:sldId id="262" r:id="rId32"/>
    <p:sldId id="263" r:id="rId33"/>
    <p:sldId id="264" r:id="rId3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Playfair Display" charset="1" panose="00000500000000000000"/>
      <p:regular r:id="rId10"/>
    </p:embeddedFont>
    <p:embeddedFont>
      <p:font typeface="Playfair Display Bold" charset="1" panose="00000800000000000000"/>
      <p:regular r:id="rId11"/>
    </p:embeddedFont>
    <p:embeddedFont>
      <p:font typeface="Playfair Display Italics" charset="1" panose="00000500000000000000"/>
      <p:regular r:id="rId12"/>
    </p:embeddedFont>
    <p:embeddedFont>
      <p:font typeface="Playfair Display Bold Italics" charset="1" panose="00000800000000000000"/>
      <p:regular r:id="rId13"/>
    </p:embeddedFont>
    <p:embeddedFont>
      <p:font typeface="Playfair Display Heavy" charset="1" panose="00000A00000000000000"/>
      <p:regular r:id="rId14"/>
    </p:embeddedFont>
    <p:embeddedFont>
      <p:font typeface="Playfair Display Heavy Italics" charset="1" panose="00000A00000000000000"/>
      <p:regular r:id="rId15"/>
    </p:embeddedFont>
    <p:embeddedFont>
      <p:font typeface="Public Sans" charset="1" panose="00000000000000000000"/>
      <p:regular r:id="rId16"/>
    </p:embeddedFont>
    <p:embeddedFont>
      <p:font typeface="Public Sans Bold" charset="1" panose="00000000000000000000"/>
      <p:regular r:id="rId17"/>
    </p:embeddedFont>
    <p:embeddedFont>
      <p:font typeface="Public Sans Italics" charset="1" panose="00000000000000000000"/>
      <p:regular r:id="rId18"/>
    </p:embeddedFont>
    <p:embeddedFont>
      <p:font typeface="Public Sans Bold Italics" charset="1" panose="00000000000000000000"/>
      <p:regular r:id="rId19"/>
    </p:embeddedFont>
    <p:embeddedFont>
      <p:font typeface="Public Sans Thin" charset="1" panose="00000000000000000000"/>
      <p:regular r:id="rId20"/>
    </p:embeddedFont>
    <p:embeddedFont>
      <p:font typeface="Public Sans Thin Italics" charset="1" panose="00000000000000000000"/>
      <p:regular r:id="rId21"/>
    </p:embeddedFont>
    <p:embeddedFont>
      <p:font typeface="Public Sans Medium" charset="1" panose="00000000000000000000"/>
      <p:regular r:id="rId22"/>
    </p:embeddedFont>
    <p:embeddedFont>
      <p:font typeface="Public Sans Medium Italics" charset="1" panose="00000000000000000000"/>
      <p:regular r:id="rId23"/>
    </p:embeddedFont>
    <p:embeddedFont>
      <p:font typeface="Public Sans Heavy" charset="1" panose="00000000000000000000"/>
      <p:regular r:id="rId24"/>
    </p:embeddedFont>
    <p:embeddedFont>
      <p:font typeface="Public Sans Heavy Italics" charset="1" panose="000000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slides/slide1.xml" Type="http://schemas.openxmlformats.org/officeDocument/2006/relationships/slide"/><Relationship Id="rId27" Target="slides/slide2.xml" Type="http://schemas.openxmlformats.org/officeDocument/2006/relationships/slide"/><Relationship Id="rId28" Target="slides/slide3.xml" Type="http://schemas.openxmlformats.org/officeDocument/2006/relationships/slide"/><Relationship Id="rId29" Target="slides/slide4.xml" Type="http://schemas.openxmlformats.org/officeDocument/2006/relationships/slide"/><Relationship Id="rId3" Target="viewProps.xml" Type="http://schemas.openxmlformats.org/officeDocument/2006/relationships/viewProps"/><Relationship Id="rId30" Target="slides/slide5.xml" Type="http://schemas.openxmlformats.org/officeDocument/2006/relationships/slide"/><Relationship Id="rId31" Target="slides/slide6.xml" Type="http://schemas.openxmlformats.org/officeDocument/2006/relationships/slide"/><Relationship Id="rId32" Target="slides/slide7.xml" Type="http://schemas.openxmlformats.org/officeDocument/2006/relationships/slide"/><Relationship Id="rId33" Target="slides/slide8.xml" Type="http://schemas.openxmlformats.org/officeDocument/2006/relationships/slide"/><Relationship Id="rId34" Target="slides/slide9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06" y="4514765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06882" y="4728792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PRESENTATION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50974" y="2986092"/>
            <a:ext cx="15850772" cy="14304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431"/>
              </a:lnSpc>
            </a:pPr>
            <a:r>
              <a:rPr lang="en-US" sz="11463" spc="57">
                <a:solidFill>
                  <a:srgbClr val="2B2C30"/>
                </a:solidFill>
                <a:latin typeface="Playfair Display"/>
              </a:rPr>
              <a:t>INTERNSHIP REVIEW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6" y="8511706"/>
            <a:ext cx="11283292" cy="607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51"/>
              </a:lnSpc>
            </a:pPr>
            <a:r>
              <a:rPr lang="en-US" sz="3300">
                <a:solidFill>
                  <a:srgbClr val="2B2C30"/>
                </a:solidFill>
                <a:latin typeface="Public Sans"/>
              </a:rPr>
              <a:t>Santhosh Kumar S - 21BCE1829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16407" y="2172020"/>
            <a:ext cx="16450506" cy="59019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69591" indent="-434795" lvl="1">
              <a:lnSpc>
                <a:spcPts val="5236"/>
              </a:lnSpc>
              <a:buFont typeface="Arial"/>
              <a:buChar char="•"/>
            </a:pPr>
            <a:r>
              <a:rPr lang="en-US" sz="4027" spc="20">
                <a:solidFill>
                  <a:srgbClr val="2B2C30"/>
                </a:solidFill>
                <a:latin typeface="Playfair Display"/>
              </a:rPr>
              <a:t>Company Name: </a:t>
            </a:r>
          </a:p>
          <a:p>
            <a:pPr>
              <a:lnSpc>
                <a:spcPts val="5236"/>
              </a:lnSpc>
            </a:pPr>
            <a:r>
              <a:rPr lang="en-US" sz="4027" spc="20">
                <a:solidFill>
                  <a:srgbClr val="2B2C30"/>
                </a:solidFill>
                <a:latin typeface="Playfair Display"/>
              </a:rPr>
              <a:t>      </a:t>
            </a:r>
            <a:r>
              <a:rPr lang="en-US" sz="4027" spc="20">
                <a:solidFill>
                  <a:srgbClr val="2B2C30"/>
                </a:solidFill>
                <a:latin typeface="Playfair Display"/>
              </a:rPr>
              <a:t>ARMSOFTECH PRIVATE LIMITED</a:t>
            </a:r>
          </a:p>
          <a:p>
            <a:pPr>
              <a:lnSpc>
                <a:spcPts val="5236"/>
              </a:lnSpc>
            </a:pPr>
          </a:p>
          <a:p>
            <a:pPr marL="869591" indent="-434795" lvl="1">
              <a:lnSpc>
                <a:spcPts val="5236"/>
              </a:lnSpc>
              <a:buFont typeface="Arial"/>
              <a:buChar char="•"/>
            </a:pPr>
            <a:r>
              <a:rPr lang="en-US" sz="4027" spc="20">
                <a:solidFill>
                  <a:srgbClr val="2B2C30"/>
                </a:solidFill>
                <a:latin typeface="Playfair Display"/>
              </a:rPr>
              <a:t>Duration: </a:t>
            </a:r>
          </a:p>
          <a:p>
            <a:pPr>
              <a:lnSpc>
                <a:spcPts val="5236"/>
              </a:lnSpc>
            </a:pPr>
            <a:r>
              <a:rPr lang="en-US" sz="4027" spc="20">
                <a:solidFill>
                  <a:srgbClr val="2B2C30"/>
                </a:solidFill>
                <a:latin typeface="Playfair Display"/>
              </a:rPr>
              <a:t>      </a:t>
            </a:r>
            <a:r>
              <a:rPr lang="en-US" sz="4027" spc="20">
                <a:solidFill>
                  <a:srgbClr val="2B2C30"/>
                </a:solidFill>
                <a:latin typeface="Playfair Display"/>
              </a:rPr>
              <a:t>7th August 2023 - 1st November 2023</a:t>
            </a:r>
          </a:p>
          <a:p>
            <a:pPr>
              <a:lnSpc>
                <a:spcPts val="5236"/>
              </a:lnSpc>
            </a:pPr>
          </a:p>
          <a:p>
            <a:pPr marL="869591" indent="-434795" lvl="1">
              <a:lnSpc>
                <a:spcPts val="5236"/>
              </a:lnSpc>
              <a:buFont typeface="Arial"/>
              <a:buChar char="•"/>
            </a:pPr>
            <a:r>
              <a:rPr lang="en-US" sz="4027" spc="20">
                <a:solidFill>
                  <a:srgbClr val="2B2C30"/>
                </a:solidFill>
                <a:latin typeface="Playfair Display"/>
              </a:rPr>
              <a:t>Role: </a:t>
            </a:r>
          </a:p>
          <a:p>
            <a:pPr>
              <a:lnSpc>
                <a:spcPts val="5236"/>
              </a:lnSpc>
            </a:pPr>
            <a:r>
              <a:rPr lang="en-US" sz="4027" spc="20">
                <a:solidFill>
                  <a:srgbClr val="2B2C30"/>
                </a:solidFill>
                <a:latin typeface="Playfair Display"/>
              </a:rPr>
              <a:t>      </a:t>
            </a:r>
            <a:r>
              <a:rPr lang="en-US" sz="4027" spc="20">
                <a:solidFill>
                  <a:srgbClr val="2B2C30"/>
                </a:solidFill>
                <a:latin typeface="Playfair Display"/>
              </a:rPr>
              <a:t>Data Analyst Intern</a:t>
            </a:r>
          </a:p>
          <a:p>
            <a:pPr>
              <a:lnSpc>
                <a:spcPts val="5236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INTRODUCTION</a:t>
            </a:r>
          </a:p>
        </p:txBody>
      </p:sp>
      <p:sp>
        <p:nvSpPr>
          <p:cNvPr name="AutoShape 4" id="4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OBJECTVIES OF THE INTERNSHIP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843426" y="1970368"/>
            <a:ext cx="16756014" cy="8090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24001" indent="-312001" lvl="1">
              <a:lnSpc>
                <a:spcPts val="5404"/>
              </a:lnSpc>
              <a:buFont typeface="Arial"/>
              <a:buChar char="•"/>
            </a:pPr>
            <a:r>
              <a:rPr lang="en-US" sz="2890">
                <a:solidFill>
                  <a:srgbClr val="2B2C30"/>
                </a:solidFill>
                <a:latin typeface="Public Sans Bold"/>
              </a:rPr>
              <a:t>Skill Development:</a:t>
            </a:r>
            <a:r>
              <a:rPr lang="en-US" sz="2890">
                <a:solidFill>
                  <a:srgbClr val="2B2C30"/>
                </a:solidFill>
                <a:latin typeface="Public Sans"/>
              </a:rPr>
              <a:t> To enhance my technical skills in Software development, and applying them in real-world health sciences related projects.`</a:t>
            </a:r>
          </a:p>
          <a:p>
            <a:pPr marL="624001" indent="-312001" lvl="1">
              <a:lnSpc>
                <a:spcPts val="5404"/>
              </a:lnSpc>
              <a:buFont typeface="Arial"/>
              <a:buChar char="•"/>
            </a:pPr>
            <a:r>
              <a:rPr lang="en-US" sz="2890">
                <a:solidFill>
                  <a:srgbClr val="2B2C30"/>
                </a:solidFill>
                <a:latin typeface="Public Sans Bold"/>
              </a:rPr>
              <a:t>Professional Experience:</a:t>
            </a:r>
            <a:r>
              <a:rPr lang="en-US" sz="2890">
                <a:solidFill>
                  <a:srgbClr val="2B2C30"/>
                </a:solidFill>
                <a:latin typeface="Public Sans"/>
              </a:rPr>
              <a:t> To gain hands-on experience in the software development field within the pharmaceutical sector.</a:t>
            </a:r>
          </a:p>
          <a:p>
            <a:pPr marL="624001" indent="-312001" lvl="1">
              <a:lnSpc>
                <a:spcPts val="5404"/>
              </a:lnSpc>
              <a:buFont typeface="Arial"/>
              <a:buChar char="•"/>
            </a:pPr>
            <a:r>
              <a:rPr lang="en-US" sz="2890">
                <a:solidFill>
                  <a:srgbClr val="2B2C30"/>
                </a:solidFill>
                <a:latin typeface="Public Sans Bold"/>
              </a:rPr>
              <a:t>Network Building:</a:t>
            </a:r>
            <a:r>
              <a:rPr lang="en-US" sz="2890">
                <a:solidFill>
                  <a:srgbClr val="2B2C30"/>
                </a:solidFill>
                <a:latin typeface="Public Sans"/>
              </a:rPr>
              <a:t> To build professional connections with experienced mentors and colleagues in my field of interest.</a:t>
            </a:r>
          </a:p>
          <a:p>
            <a:pPr marL="624001" indent="-312001" lvl="1">
              <a:lnSpc>
                <a:spcPts val="5404"/>
              </a:lnSpc>
              <a:buFont typeface="Arial"/>
              <a:buChar char="•"/>
            </a:pPr>
            <a:r>
              <a:rPr lang="en-US" sz="2890">
                <a:solidFill>
                  <a:srgbClr val="2B2C30"/>
                </a:solidFill>
                <a:latin typeface="Public Sans Bold"/>
              </a:rPr>
              <a:t>Industry Insight:</a:t>
            </a:r>
            <a:r>
              <a:rPr lang="en-US" sz="2890">
                <a:solidFill>
                  <a:srgbClr val="2B2C30"/>
                </a:solidFill>
                <a:latin typeface="Public Sans"/>
              </a:rPr>
              <a:t> To gain insights into the pharma industry, focusing on providing services to these companies.</a:t>
            </a:r>
          </a:p>
          <a:p>
            <a:pPr marL="624001" indent="-312001" lvl="1">
              <a:lnSpc>
                <a:spcPts val="5404"/>
              </a:lnSpc>
              <a:buFont typeface="Arial"/>
              <a:buChar char="•"/>
            </a:pPr>
            <a:r>
              <a:rPr lang="en-US" sz="2890">
                <a:solidFill>
                  <a:srgbClr val="2B2C30"/>
                </a:solidFill>
                <a:latin typeface="Public Sans Bold"/>
              </a:rPr>
              <a:t>Project Contribution:</a:t>
            </a:r>
            <a:r>
              <a:rPr lang="en-US" sz="2890">
                <a:solidFill>
                  <a:srgbClr val="2B2C30"/>
                </a:solidFill>
                <a:latin typeface="Public Sans"/>
              </a:rPr>
              <a:t> To contribute significantly to ongoing projects.</a:t>
            </a:r>
          </a:p>
          <a:p>
            <a:pPr marL="624001" indent="-312001" lvl="1">
              <a:lnSpc>
                <a:spcPts val="5404"/>
              </a:lnSpc>
              <a:buFont typeface="Arial"/>
              <a:buChar char="•"/>
            </a:pPr>
            <a:r>
              <a:rPr lang="en-US" sz="2890">
                <a:solidFill>
                  <a:srgbClr val="2B2C30"/>
                </a:solidFill>
                <a:latin typeface="Public Sans Bold"/>
              </a:rPr>
              <a:t>Understanding Hierarchy:</a:t>
            </a:r>
            <a:r>
              <a:rPr lang="en-US" sz="2890">
                <a:solidFill>
                  <a:srgbClr val="2B2C30"/>
                </a:solidFill>
                <a:latin typeface="Public Sans"/>
              </a:rPr>
              <a:t> To comprehend the organizational structure and hierarchy within the company, understanding reporting lines, roles, and responsibilities, which will facilitate effective navigation and collaboration during the internship.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DAILY RESPONSIBLITIES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717666" y="2083612"/>
            <a:ext cx="14729695" cy="62676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24451" indent="-362225" lvl="1">
              <a:lnSpc>
                <a:spcPts val="6274"/>
              </a:lnSpc>
              <a:buFont typeface="Arial"/>
              <a:buChar char="•"/>
            </a:pPr>
            <a:r>
              <a:rPr lang="en-US" sz="3355">
                <a:solidFill>
                  <a:srgbClr val="2B2C30"/>
                </a:solidFill>
                <a:latin typeface="Public Sans Bold"/>
              </a:rPr>
              <a:t>Conducting Software Testing: </a:t>
            </a:r>
            <a:r>
              <a:rPr lang="en-US" sz="3355">
                <a:solidFill>
                  <a:srgbClr val="2B2C30"/>
                </a:solidFill>
                <a:latin typeface="Public Sans"/>
              </a:rPr>
              <a:t>Ensuring feature functionality, reliability through rigorous software testing procedures.</a:t>
            </a:r>
          </a:p>
          <a:p>
            <a:pPr>
              <a:lnSpc>
                <a:spcPts val="6274"/>
              </a:lnSpc>
            </a:pPr>
          </a:p>
          <a:p>
            <a:pPr marL="724451" indent="-362225" lvl="1">
              <a:lnSpc>
                <a:spcPts val="6274"/>
              </a:lnSpc>
              <a:buFont typeface="Arial"/>
              <a:buChar char="•"/>
            </a:pPr>
            <a:r>
              <a:rPr lang="en-US" sz="3355">
                <a:solidFill>
                  <a:srgbClr val="2B2C30"/>
                </a:solidFill>
                <a:latin typeface="Public Sans Bold"/>
              </a:rPr>
              <a:t>Meetings and Collaboration: </a:t>
            </a:r>
            <a:r>
              <a:rPr lang="en-US" sz="3355">
                <a:solidFill>
                  <a:srgbClr val="2B2C30"/>
                </a:solidFill>
                <a:latin typeface="Public Sans"/>
              </a:rPr>
              <a:t>Active participation in daily team meetings, collaborative problem-solving sessions.</a:t>
            </a:r>
          </a:p>
          <a:p>
            <a:pPr>
              <a:lnSpc>
                <a:spcPts val="6274"/>
              </a:lnSpc>
            </a:pPr>
          </a:p>
          <a:p>
            <a:pPr marL="724451" indent="-362225" lvl="1">
              <a:lnSpc>
                <a:spcPts val="6274"/>
              </a:lnSpc>
              <a:buFont typeface="Arial"/>
              <a:buChar char="•"/>
            </a:pPr>
            <a:r>
              <a:rPr lang="en-US" sz="3355">
                <a:solidFill>
                  <a:srgbClr val="2B2C30"/>
                </a:solidFill>
                <a:latin typeface="Public Sans Bold"/>
              </a:rPr>
              <a:t>Assisting in Software Deployment: </a:t>
            </a:r>
            <a:r>
              <a:rPr lang="en-US" sz="3355">
                <a:solidFill>
                  <a:srgbClr val="2B2C30"/>
                </a:solidFill>
                <a:latin typeface="Public Sans"/>
              </a:rPr>
              <a:t>Supporting smooth software release deployment, following established procedures meticulously.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SKILLS DEVELOPED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471250" y="2060889"/>
            <a:ext cx="17345500" cy="7848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24451" indent="-362225" lvl="1">
              <a:lnSpc>
                <a:spcPts val="6274"/>
              </a:lnSpc>
              <a:buFont typeface="Arial"/>
              <a:buChar char="•"/>
            </a:pPr>
            <a:r>
              <a:rPr lang="en-US" sz="3355">
                <a:solidFill>
                  <a:srgbClr val="2B2C30"/>
                </a:solidFill>
                <a:latin typeface="Public Sans Bold"/>
              </a:rPr>
              <a:t>Analytics Proficiency: </a:t>
            </a:r>
            <a:r>
              <a:rPr lang="en-US" sz="3355">
                <a:solidFill>
                  <a:srgbClr val="2B2C30"/>
                </a:solidFill>
                <a:latin typeface="Public Sans"/>
              </a:rPr>
              <a:t>Skilled in PowerBI, Excel, with strong analytical abilities, deriving valuable insights from diverse datasets.</a:t>
            </a:r>
          </a:p>
          <a:p>
            <a:pPr marL="724451" indent="-362225" lvl="1">
              <a:lnSpc>
                <a:spcPts val="6274"/>
              </a:lnSpc>
              <a:buFont typeface="Arial"/>
              <a:buChar char="•"/>
            </a:pPr>
            <a:r>
              <a:rPr lang="en-US" sz="3355">
                <a:solidFill>
                  <a:srgbClr val="2B2C30"/>
                </a:solidFill>
                <a:latin typeface="Public Sans Bold"/>
              </a:rPr>
              <a:t>Technical Acumen: </a:t>
            </a:r>
            <a:r>
              <a:rPr lang="en-US" sz="3355">
                <a:solidFill>
                  <a:srgbClr val="2B2C30"/>
                </a:solidFill>
                <a:latin typeface="Public Sans"/>
              </a:rPr>
              <a:t>Proficient in Python, Macros(EXCEL) for coding, problem-solving, adept at handling complex data challenges</a:t>
            </a:r>
            <a:r>
              <a:rPr lang="en-US" sz="3355">
                <a:solidFill>
                  <a:srgbClr val="2B2C30"/>
                </a:solidFill>
                <a:latin typeface="Public Sans Bold"/>
              </a:rPr>
              <a:t>.</a:t>
            </a:r>
          </a:p>
          <a:p>
            <a:pPr marL="724451" indent="-362225" lvl="1">
              <a:lnSpc>
                <a:spcPts val="6274"/>
              </a:lnSpc>
              <a:buFont typeface="Arial"/>
              <a:buChar char="•"/>
            </a:pPr>
            <a:r>
              <a:rPr lang="en-US" sz="3355">
                <a:solidFill>
                  <a:srgbClr val="2B2C30"/>
                </a:solidFill>
                <a:latin typeface="Public Sans Bold"/>
              </a:rPr>
              <a:t>Project Management: </a:t>
            </a:r>
            <a:r>
              <a:rPr lang="en-US" sz="3355">
                <a:solidFill>
                  <a:srgbClr val="2B2C30"/>
                </a:solidFill>
                <a:latin typeface="Public Sans"/>
              </a:rPr>
              <a:t>Effective planner, prioritizer, tracker, ensuring project success within timelines, through resource and time management.</a:t>
            </a:r>
          </a:p>
          <a:p>
            <a:pPr marL="724451" indent="-362225" lvl="1">
              <a:lnSpc>
                <a:spcPts val="6274"/>
              </a:lnSpc>
              <a:buFont typeface="Arial"/>
              <a:buChar char="•"/>
            </a:pPr>
            <a:r>
              <a:rPr lang="en-US" sz="3355">
                <a:solidFill>
                  <a:srgbClr val="2B2C30"/>
                </a:solidFill>
                <a:latin typeface="Public Sans Bold"/>
              </a:rPr>
              <a:t>Communication: </a:t>
            </a:r>
            <a:r>
              <a:rPr lang="en-US" sz="3355">
                <a:solidFill>
                  <a:srgbClr val="2B2C30"/>
                </a:solidFill>
                <a:latin typeface="Public Sans"/>
              </a:rPr>
              <a:t>Clear, concise communicator, presenting complex information effectively, fostering collaboration, understanding across diverse teams.</a:t>
            </a:r>
          </a:p>
          <a:p>
            <a:pPr marL="724451" indent="-362225" lvl="1">
              <a:lnSpc>
                <a:spcPts val="6274"/>
              </a:lnSpc>
              <a:buFont typeface="Arial"/>
              <a:buChar char="•"/>
            </a:pPr>
            <a:r>
              <a:rPr lang="en-US" sz="3355">
                <a:solidFill>
                  <a:srgbClr val="2B2C30"/>
                </a:solidFill>
                <a:latin typeface="Public Sans Bold"/>
              </a:rPr>
              <a:t>Team Collaboration and Problem-Solving: </a:t>
            </a:r>
            <a:r>
              <a:rPr lang="en-US" sz="3355">
                <a:solidFill>
                  <a:srgbClr val="2B2C30"/>
                </a:solidFill>
                <a:latin typeface="Public Sans"/>
              </a:rPr>
              <a:t>Collaborates effectively, problem-solves adeptly within diverse teams, achieving project objectives efficiently.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PROJECT IMPLEMENTATION AND OUTCOMES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684129" y="2062318"/>
            <a:ext cx="16553342" cy="7461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91366" indent="-345683" lvl="1">
              <a:lnSpc>
                <a:spcPts val="5988"/>
              </a:lnSpc>
              <a:buFont typeface="Arial"/>
              <a:buChar char="•"/>
            </a:pPr>
            <a:r>
              <a:rPr lang="en-US" sz="3202">
                <a:solidFill>
                  <a:srgbClr val="2B2C30"/>
                </a:solidFill>
                <a:latin typeface="Public Sans Bold"/>
              </a:rPr>
              <a:t>Initial Goal:</a:t>
            </a:r>
            <a:r>
              <a:rPr lang="en-US" sz="3202">
                <a:solidFill>
                  <a:srgbClr val="2B2C30"/>
                </a:solidFill>
                <a:latin typeface="Public Sans"/>
              </a:rPr>
              <a:t> The internship aimed to analyze bank customer call data to derive insights and create PowerBI dashboards. Additionally, to develop a Django-based online dashboard with MySQL backend, integrating PowerBI dashboards for client accessibility.</a:t>
            </a:r>
          </a:p>
          <a:p>
            <a:pPr marL="691366" indent="-345683" lvl="1">
              <a:lnSpc>
                <a:spcPts val="5988"/>
              </a:lnSpc>
              <a:buFont typeface="Arial"/>
              <a:buChar char="•"/>
            </a:pPr>
            <a:r>
              <a:rPr lang="en-US" sz="3202">
                <a:solidFill>
                  <a:srgbClr val="2B2C30"/>
                </a:solidFill>
                <a:latin typeface="Public Sans Bold"/>
              </a:rPr>
              <a:t>Achievements:</a:t>
            </a:r>
            <a:r>
              <a:rPr lang="en-US" sz="3202">
                <a:solidFill>
                  <a:srgbClr val="2B2C30"/>
                </a:solidFill>
                <a:latin typeface="Public Sans"/>
              </a:rPr>
              <a:t> Successful analysis of bank customer call data, creation, and deployment of PowerBI dashboards met project objectives. Timely completion showcased effective project management skills.</a:t>
            </a:r>
          </a:p>
          <a:p>
            <a:pPr marL="691366" indent="-345683" lvl="1">
              <a:lnSpc>
                <a:spcPts val="5988"/>
              </a:lnSpc>
              <a:buFont typeface="Arial"/>
              <a:buChar char="•"/>
            </a:pPr>
            <a:r>
              <a:rPr lang="en-US" sz="3202">
                <a:solidFill>
                  <a:srgbClr val="2B2C30"/>
                </a:solidFill>
                <a:latin typeface="Public Sans Bold"/>
              </a:rPr>
              <a:t>Future Directions:</a:t>
            </a:r>
            <a:r>
              <a:rPr lang="en-US" sz="3202">
                <a:solidFill>
                  <a:srgbClr val="2B2C30"/>
                </a:solidFill>
                <a:latin typeface="Public Sans"/>
              </a:rPr>
              <a:t> Future iterations may focus on enhancing dashboard functionalities, integrating advanced features for better data visualization, and exploring automation through bots.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KEY LEARNINGS AND PROFESSIONAL GROWTH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713157" y="2421017"/>
            <a:ext cx="16818029" cy="7278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73079" indent="-336539" lvl="1">
              <a:lnSpc>
                <a:spcPts val="5829"/>
              </a:lnSpc>
              <a:buFont typeface="Arial"/>
              <a:buChar char="•"/>
            </a:pPr>
            <a:r>
              <a:rPr lang="en-US" sz="3117">
                <a:solidFill>
                  <a:srgbClr val="2B2C30"/>
                </a:solidFill>
                <a:latin typeface="Public Sans Bold"/>
              </a:rPr>
              <a:t>Professional Skills: </a:t>
            </a:r>
            <a:r>
              <a:rPr lang="en-US" sz="3117">
                <a:solidFill>
                  <a:srgbClr val="2B2C30"/>
                </a:solidFill>
                <a:latin typeface="Public Sans"/>
              </a:rPr>
              <a:t>Enhanced analytical skills in data analysis, PowerBI, Django, MySQL, and bot oversight during the internship, broadening technical expertise and enhancing software development capabilities.</a:t>
            </a:r>
          </a:p>
          <a:p>
            <a:pPr marL="673079" indent="-336539" lvl="1">
              <a:lnSpc>
                <a:spcPts val="5829"/>
              </a:lnSpc>
              <a:buFont typeface="Arial"/>
              <a:buChar char="•"/>
            </a:pPr>
            <a:r>
              <a:rPr lang="en-US" sz="3117">
                <a:solidFill>
                  <a:srgbClr val="2B2C30"/>
                </a:solidFill>
                <a:latin typeface="Public Sans Bold"/>
              </a:rPr>
              <a:t>Growth: </a:t>
            </a:r>
            <a:r>
              <a:rPr lang="en-US" sz="3117">
                <a:solidFill>
                  <a:srgbClr val="2B2C30"/>
                </a:solidFill>
                <a:latin typeface="Public Sans"/>
              </a:rPr>
              <a:t>Experienced significant personal and professional growth in data analysis, dashboard creation, and project management, fostering adaptability, resilience, and effective communication skills essential for future endeavors.</a:t>
            </a:r>
          </a:p>
          <a:p>
            <a:pPr marL="673079" indent="-336539" lvl="1">
              <a:lnSpc>
                <a:spcPts val="5829"/>
              </a:lnSpc>
              <a:buFont typeface="Arial"/>
              <a:buChar char="•"/>
            </a:pPr>
            <a:r>
              <a:rPr lang="en-US" sz="3117">
                <a:solidFill>
                  <a:srgbClr val="2B2C30"/>
                </a:solidFill>
                <a:latin typeface="Public Sans Bold"/>
              </a:rPr>
              <a:t>Future Application: </a:t>
            </a:r>
            <a:r>
              <a:rPr lang="en-US" sz="3117">
                <a:solidFill>
                  <a:srgbClr val="2B2C30"/>
                </a:solidFill>
                <a:latin typeface="Public Sans"/>
              </a:rPr>
              <a:t>Acquired skills for future roles in data analysis, dashboard development, and project management, facilitating career advancement and ensuring success in complex projects.</a:t>
            </a:r>
          </a:p>
          <a:p>
            <a:pPr>
              <a:lnSpc>
                <a:spcPts val="5829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FUTURE DIRECTIONS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208087" y="2262418"/>
            <a:ext cx="16559078" cy="7462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650"/>
              </a:lnSpc>
            </a:pPr>
          </a:p>
          <a:p>
            <a:pPr marL="767777" indent="-383888" lvl="1">
              <a:lnSpc>
                <a:spcPts val="6650"/>
              </a:lnSpc>
              <a:buFont typeface="Arial"/>
              <a:buChar char="•"/>
            </a:pPr>
            <a:r>
              <a:rPr lang="en-US" sz="3556">
                <a:solidFill>
                  <a:srgbClr val="2B2C30"/>
                </a:solidFill>
                <a:latin typeface="Public Sans Bold"/>
              </a:rPr>
              <a:t>Career Aspiration: </a:t>
            </a:r>
            <a:r>
              <a:rPr lang="en-US" sz="3556">
                <a:solidFill>
                  <a:srgbClr val="2B2C30"/>
                </a:solidFill>
                <a:latin typeface="Public Sans"/>
              </a:rPr>
              <a:t>My aim is to excel as a data analyst or software developer, contributing to innovative projects with my technical skills.</a:t>
            </a:r>
          </a:p>
          <a:p>
            <a:pPr marL="767777" indent="-383888" lvl="1">
              <a:lnSpc>
                <a:spcPts val="6650"/>
              </a:lnSpc>
              <a:buFont typeface="Arial"/>
              <a:buChar char="•"/>
            </a:pPr>
            <a:r>
              <a:rPr lang="en-US" sz="3556">
                <a:solidFill>
                  <a:srgbClr val="2B2C30"/>
                </a:solidFill>
                <a:latin typeface="Public Sans Bold"/>
              </a:rPr>
              <a:t>Academic Pursuits: </a:t>
            </a:r>
            <a:r>
              <a:rPr lang="en-US" sz="3556">
                <a:solidFill>
                  <a:srgbClr val="2B2C30"/>
                </a:solidFill>
                <a:latin typeface="Public Sans"/>
              </a:rPr>
              <a:t>To support this, I intend to pursue a Master's in Computer Science abroad, specializing in software development and data analysis.</a:t>
            </a:r>
          </a:p>
          <a:p>
            <a:pPr marL="767777" indent="-383888" lvl="1">
              <a:lnSpc>
                <a:spcPts val="6650"/>
              </a:lnSpc>
              <a:buFont typeface="Arial"/>
              <a:buChar char="•"/>
            </a:pPr>
            <a:r>
              <a:rPr lang="en-US" sz="3556">
                <a:solidFill>
                  <a:srgbClr val="2B2C30"/>
                </a:solidFill>
                <a:latin typeface="Public Sans Bold"/>
              </a:rPr>
              <a:t>Long-Term Goal: </a:t>
            </a:r>
            <a:r>
              <a:rPr lang="en-US" sz="3556">
                <a:solidFill>
                  <a:srgbClr val="2B2C30"/>
                </a:solidFill>
                <a:latin typeface="Public Sans"/>
              </a:rPr>
              <a:t>Ultimately, I aspire to be a respected technology professional, continuously learning and making a positive impact</a:t>
            </a:r>
          </a:p>
          <a:p>
            <a:pPr>
              <a:lnSpc>
                <a:spcPts val="6650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19447" y="2444735"/>
            <a:ext cx="15718024" cy="6786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96"/>
              </a:lnSpc>
            </a:pPr>
            <a:r>
              <a:rPr lang="en-US" sz="4612" spc="23">
                <a:solidFill>
                  <a:srgbClr val="2B2C30"/>
                </a:solidFill>
                <a:latin typeface="Playfair Display"/>
              </a:rPr>
              <a:t>Closing with heartfelt appreciation, I extend my gratitude to ARSMOFTECH for an exceptional internship. Their guidance, support, and growth opportunities were invaluable. I appreciate contributing to impactful projects and collaborating with talented professionals. This internship profoundly shaped my career aspirations, and I am thankful for the valuable experiences and lessons. I eagerly await the opportunity again. Thank you for an unforgettable journey.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CONCLUSION</a:t>
            </a:r>
          </a:p>
        </p:txBody>
      </p:sp>
      <p:sp>
        <p:nvSpPr>
          <p:cNvPr name="AutoShape 4" id="4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DAGCgCHnG00</dc:identifier>
  <dcterms:modified xsi:type="dcterms:W3CDTF">2011-08-01T06:04:30Z</dcterms:modified>
  <cp:revision>1</cp:revision>
  <dc:title>Cream Neutral Minimalist New Business Pitch Deck Presentation</dc:title>
</cp:coreProperties>
</file>