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97B8F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97B8F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97B8F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97B8F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39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4630399" y="0"/>
                </a:lnTo>
                <a:lnTo>
                  <a:pt x="14630399" y="8229599"/>
                </a:lnTo>
                <a:close/>
              </a:path>
            </a:pathLst>
          </a:custGeom>
          <a:solidFill>
            <a:srgbClr val="06060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39215" y="7749540"/>
            <a:ext cx="1722604" cy="41147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24" y="7660049"/>
            <a:ext cx="14631035" cy="569595"/>
          </a:xfrm>
          <a:custGeom>
            <a:avLst/>
            <a:gdLst/>
            <a:ahLst/>
            <a:cxnLst/>
            <a:rect l="l" t="t" r="r" b="b"/>
            <a:pathLst>
              <a:path w="14631035" h="569595">
                <a:moveTo>
                  <a:pt x="0" y="569550"/>
                </a:moveTo>
                <a:lnTo>
                  <a:pt x="24" y="0"/>
                </a:lnTo>
                <a:lnTo>
                  <a:pt x="14630424" y="0"/>
                </a:lnTo>
                <a:lnTo>
                  <a:pt x="14630400" y="569550"/>
                </a:lnTo>
                <a:lnTo>
                  <a:pt x="0" y="5695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-24" y="7660049"/>
            <a:ext cx="14631035" cy="569595"/>
          </a:xfrm>
          <a:custGeom>
            <a:avLst/>
            <a:gdLst/>
            <a:ahLst/>
            <a:cxnLst/>
            <a:rect l="l" t="t" r="r" b="b"/>
            <a:pathLst>
              <a:path w="14631035" h="569595">
                <a:moveTo>
                  <a:pt x="0" y="569550"/>
                </a:moveTo>
                <a:lnTo>
                  <a:pt x="24" y="0"/>
                </a:lnTo>
                <a:lnTo>
                  <a:pt x="14630424" y="0"/>
                </a:lnTo>
                <a:lnTo>
                  <a:pt x="14630400" y="569550"/>
                </a:lnTo>
              </a:path>
            </a:pathLst>
          </a:custGeom>
          <a:ln w="9524">
            <a:solidFill>
              <a:srgbClr val="3030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924" y="341280"/>
            <a:ext cx="8607133" cy="93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97B8FF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6840" y="1915238"/>
            <a:ext cx="674624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4630400" cy="7660640"/>
          </a:xfrm>
          <a:custGeom>
            <a:avLst/>
            <a:gdLst/>
            <a:ahLst/>
            <a:cxnLst/>
            <a:rect l="l" t="t" r="r" b="b"/>
            <a:pathLst>
              <a:path w="14630400" h="7660640">
                <a:moveTo>
                  <a:pt x="0" y="7660049"/>
                </a:moveTo>
                <a:lnTo>
                  <a:pt x="14630399" y="7660049"/>
                </a:lnTo>
                <a:lnTo>
                  <a:pt x="14630399" y="0"/>
                </a:lnTo>
                <a:lnTo>
                  <a:pt x="0" y="0"/>
                </a:lnTo>
                <a:lnTo>
                  <a:pt x="0" y="7660049"/>
                </a:lnTo>
                <a:close/>
              </a:path>
            </a:pathLst>
          </a:custGeom>
          <a:solidFill>
            <a:srgbClr val="06060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4787" y="7655287"/>
            <a:ext cx="14640560" cy="579120"/>
            <a:chOff x="-4787" y="7655287"/>
            <a:chExt cx="14640560" cy="579120"/>
          </a:xfrm>
        </p:grpSpPr>
        <p:pic>
          <p:nvPicPr>
            <p:cNvPr id="4" name="object 4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9215" y="7749540"/>
              <a:ext cx="1722604" cy="41147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-24" y="7660050"/>
              <a:ext cx="14631035" cy="569595"/>
            </a:xfrm>
            <a:custGeom>
              <a:avLst/>
              <a:gdLst/>
              <a:ahLst/>
              <a:cxnLst/>
              <a:rect l="l" t="t" r="r" b="b"/>
              <a:pathLst>
                <a:path w="14631035" h="569595">
                  <a:moveTo>
                    <a:pt x="0" y="569550"/>
                  </a:moveTo>
                  <a:lnTo>
                    <a:pt x="24" y="0"/>
                  </a:lnTo>
                  <a:lnTo>
                    <a:pt x="14630424" y="0"/>
                  </a:lnTo>
                  <a:lnTo>
                    <a:pt x="14630400" y="569550"/>
                  </a:lnTo>
                  <a:lnTo>
                    <a:pt x="0" y="5695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-24" y="7660050"/>
              <a:ext cx="14631035" cy="569595"/>
            </a:xfrm>
            <a:custGeom>
              <a:avLst/>
              <a:gdLst/>
              <a:ahLst/>
              <a:cxnLst/>
              <a:rect l="l" t="t" r="r" b="b"/>
              <a:pathLst>
                <a:path w="14631035" h="569595">
                  <a:moveTo>
                    <a:pt x="0" y="569550"/>
                  </a:moveTo>
                  <a:lnTo>
                    <a:pt x="24" y="0"/>
                  </a:lnTo>
                  <a:lnTo>
                    <a:pt x="14630424" y="0"/>
                  </a:lnTo>
                  <a:lnTo>
                    <a:pt x="14630400" y="569550"/>
                  </a:lnTo>
                </a:path>
              </a:pathLst>
            </a:custGeom>
            <a:ln w="9524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2415" y="2504829"/>
            <a:ext cx="6414135" cy="2372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00"/>
              </a:lnSpc>
              <a:spcBef>
                <a:spcPts val="100"/>
              </a:spcBef>
            </a:pPr>
            <a:r>
              <a:rPr dirty="0" sz="6150"/>
              <a:t>Sales</a:t>
            </a:r>
            <a:r>
              <a:rPr dirty="0" sz="6150" spc="-640"/>
              <a:t> </a:t>
            </a:r>
            <a:r>
              <a:rPr dirty="0" sz="6150" spc="-20"/>
              <a:t>Data </a:t>
            </a:r>
            <a:r>
              <a:rPr dirty="0" sz="6150" spc="100"/>
              <a:t>Analysis</a:t>
            </a:r>
            <a:r>
              <a:rPr dirty="0" sz="6150" spc="-800"/>
              <a:t> </a:t>
            </a:r>
            <a:r>
              <a:rPr dirty="0" sz="6150" spc="160"/>
              <a:t>Project</a:t>
            </a:r>
            <a:endParaRPr sz="6150"/>
          </a:p>
        </p:txBody>
      </p:sp>
      <p:sp>
        <p:nvSpPr>
          <p:cNvPr id="8" name="object 8" descr=""/>
          <p:cNvSpPr txBox="1"/>
          <p:nvPr/>
        </p:nvSpPr>
        <p:spPr>
          <a:xfrm>
            <a:off x="703714" y="5317173"/>
            <a:ext cx="4178935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750" spc="-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Step-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by-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Step</a:t>
            </a:r>
            <a:r>
              <a:rPr dirty="0" sz="175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Tutorial</a:t>
            </a:r>
            <a:r>
              <a:rPr dirty="0" sz="175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750" spc="-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Google</a:t>
            </a:r>
            <a:r>
              <a:rPr dirty="0" sz="175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Colab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67724" y="6521370"/>
            <a:ext cx="506539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m</a:t>
            </a:r>
            <a:r>
              <a:rPr dirty="0" sz="3500">
                <a:latin typeface="Arial MT"/>
                <a:cs typeface="Arial MT"/>
              </a:rPr>
              <a:t>_</a:t>
            </a:r>
            <a:r>
              <a:rPr dirty="0" sz="3500">
                <a:solidFill>
                  <a:srgbClr val="E0D6DE"/>
                </a:solidFill>
                <a:latin typeface="Arial MT"/>
                <a:cs typeface="Arial MT"/>
              </a:rPr>
              <a:t>-</a:t>
            </a:r>
            <a:r>
              <a:rPr dirty="0" sz="3500" spc="-90">
                <a:solidFill>
                  <a:srgbClr val="E0D6DE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FFFFFF"/>
                </a:solidFill>
                <a:latin typeface="Arial MT"/>
                <a:cs typeface="Arial MT"/>
              </a:rPr>
              <a:t>DONE</a:t>
            </a:r>
            <a:r>
              <a:rPr dirty="0" sz="23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23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FFFFFF"/>
                </a:solidFill>
                <a:latin typeface="Arial MT"/>
                <a:cs typeface="Arial MT"/>
              </a:rPr>
              <a:t>M.</a:t>
            </a:r>
            <a:r>
              <a:rPr dirty="0" sz="23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FFFFFF"/>
                </a:solidFill>
                <a:latin typeface="Arial MT"/>
                <a:cs typeface="Arial MT"/>
              </a:rPr>
              <a:t>DHANUSH</a:t>
            </a:r>
            <a:r>
              <a:rPr dirty="0" sz="23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Arial MT"/>
                <a:cs typeface="Arial MT"/>
              </a:rPr>
              <a:t>KUMAR</a:t>
            </a:r>
            <a:endParaRPr sz="2300">
              <a:latin typeface="Arial MT"/>
              <a:cs typeface="Arial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097762" y="7085887"/>
            <a:ext cx="4737100" cy="156845"/>
            <a:chOff x="7097762" y="7085887"/>
            <a:chExt cx="4737100" cy="156845"/>
          </a:xfrm>
        </p:grpSpPr>
        <p:sp>
          <p:nvSpPr>
            <p:cNvPr id="11" name="object 11" descr=""/>
            <p:cNvSpPr/>
            <p:nvPr/>
          </p:nvSpPr>
          <p:spPr>
            <a:xfrm>
              <a:off x="7102524" y="7090650"/>
              <a:ext cx="4727575" cy="147320"/>
            </a:xfrm>
            <a:custGeom>
              <a:avLst/>
              <a:gdLst/>
              <a:ahLst/>
              <a:cxnLst/>
              <a:rect l="l" t="t" r="r" b="b"/>
              <a:pathLst>
                <a:path w="4727575" h="147320">
                  <a:moveTo>
                    <a:pt x="4727399" y="146999"/>
                  </a:moveTo>
                  <a:lnTo>
                    <a:pt x="0" y="146999"/>
                  </a:lnTo>
                  <a:lnTo>
                    <a:pt x="0" y="0"/>
                  </a:lnTo>
                  <a:lnTo>
                    <a:pt x="4727399" y="0"/>
                  </a:lnTo>
                  <a:lnTo>
                    <a:pt x="4727399" y="146999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102524" y="7090650"/>
              <a:ext cx="4727575" cy="147320"/>
            </a:xfrm>
            <a:custGeom>
              <a:avLst/>
              <a:gdLst/>
              <a:ahLst/>
              <a:cxnLst/>
              <a:rect l="l" t="t" r="r" b="b"/>
              <a:pathLst>
                <a:path w="4727575" h="147320">
                  <a:moveTo>
                    <a:pt x="0" y="146999"/>
                  </a:moveTo>
                  <a:lnTo>
                    <a:pt x="4727399" y="146999"/>
                  </a:lnTo>
                  <a:lnTo>
                    <a:pt x="4727399" y="0"/>
                  </a:lnTo>
                  <a:lnTo>
                    <a:pt x="0" y="0"/>
                  </a:lnTo>
                  <a:lnTo>
                    <a:pt x="0" y="146999"/>
                  </a:lnTo>
                  <a:close/>
                </a:path>
              </a:pathLst>
            </a:custGeom>
            <a:ln w="9524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4400" y="152400"/>
            <a:ext cx="7193599" cy="6001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375" y="4478250"/>
            <a:ext cx="13073723" cy="32268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924" y="341280"/>
            <a:ext cx="476821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Export</a:t>
            </a:r>
            <a:r>
              <a:rPr dirty="0" sz="2600" spc="-160"/>
              <a:t> </a:t>
            </a:r>
            <a:r>
              <a:rPr dirty="0" sz="2600"/>
              <a:t>Results</a:t>
            </a:r>
            <a:r>
              <a:rPr dirty="0" sz="2600" spc="-155"/>
              <a:t> </a:t>
            </a:r>
            <a:r>
              <a:rPr dirty="0" sz="2600" spc="-85"/>
              <a:t>&amp;</a:t>
            </a:r>
            <a:r>
              <a:rPr dirty="0" sz="2600" spc="-155"/>
              <a:t> </a:t>
            </a:r>
            <a:r>
              <a:rPr dirty="0" sz="2600" spc="100"/>
              <a:t>Conclusion</a:t>
            </a:r>
            <a:endParaRPr sz="2600"/>
          </a:p>
        </p:txBody>
      </p:sp>
      <p:sp>
        <p:nvSpPr>
          <p:cNvPr id="4" name="object 4" descr=""/>
          <p:cNvSpPr txBox="1"/>
          <p:nvPr/>
        </p:nvSpPr>
        <p:spPr>
          <a:xfrm>
            <a:off x="454620" y="1033526"/>
            <a:ext cx="11541760" cy="720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0">
                <a:solidFill>
                  <a:srgbClr val="E0D6DE"/>
                </a:solidFill>
                <a:latin typeface="Tahoma"/>
                <a:cs typeface="Tahoma"/>
              </a:rPr>
              <a:t>The</a:t>
            </a:r>
            <a:r>
              <a:rPr dirty="0" sz="105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50">
                <a:solidFill>
                  <a:srgbClr val="E0D6DE"/>
                </a:solidFill>
                <a:latin typeface="Tahoma"/>
                <a:cs typeface="Tahoma"/>
              </a:rPr>
              <a:t>ﬁnal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step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involves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summarizing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our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ﬁndings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50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05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ensuring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the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processed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data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is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ready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2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05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future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use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or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20">
                <a:solidFill>
                  <a:srgbClr val="E0D6DE"/>
                </a:solidFill>
                <a:latin typeface="Tahoma"/>
                <a:cs typeface="Tahoma"/>
              </a:rPr>
              <a:t>sharing.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This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20">
                <a:solidFill>
                  <a:srgbClr val="E0D6DE"/>
                </a:solidFill>
                <a:latin typeface="Tahoma"/>
                <a:cs typeface="Tahoma"/>
              </a:rPr>
              <a:t>reinforces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the</a:t>
            </a:r>
            <a:r>
              <a:rPr dirty="0" sz="105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project's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impact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50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facilitates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30">
                <a:solidFill>
                  <a:srgbClr val="E0D6DE"/>
                </a:solidFill>
                <a:latin typeface="Tahoma"/>
                <a:cs typeface="Tahoma"/>
              </a:rPr>
              <a:t>subsequent</a:t>
            </a:r>
            <a:r>
              <a:rPr dirty="0" sz="10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E0D6DE"/>
                </a:solidFill>
                <a:latin typeface="Tahoma"/>
                <a:cs typeface="Tahoma"/>
              </a:rPr>
              <a:t>analysis.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300" spc="-20">
                <a:solidFill>
                  <a:srgbClr val="97B8FF"/>
                </a:solidFill>
                <a:latin typeface="Verdana"/>
                <a:cs typeface="Verdana"/>
              </a:rPr>
              <a:t>Summary</a:t>
            </a:r>
            <a:r>
              <a:rPr dirty="0" sz="1300" spc="-120">
                <a:solidFill>
                  <a:srgbClr val="97B8FF"/>
                </a:solidFill>
                <a:latin typeface="Verdana"/>
                <a:cs typeface="Verdana"/>
              </a:rPr>
              <a:t> </a:t>
            </a:r>
            <a:r>
              <a:rPr dirty="0" sz="1300" spc="-10">
                <a:solidFill>
                  <a:srgbClr val="97B8FF"/>
                </a:solidFill>
                <a:latin typeface="Verdana"/>
                <a:cs typeface="Verdana"/>
              </a:rPr>
              <a:t>Statistics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67320" y="1907619"/>
            <a:ext cx="6685280" cy="1961514"/>
          </a:xfrm>
          <a:custGeom>
            <a:avLst/>
            <a:gdLst/>
            <a:ahLst/>
            <a:cxnLst/>
            <a:rect l="l" t="t" r="r" b="b"/>
            <a:pathLst>
              <a:path w="6685280" h="1961514">
                <a:moveTo>
                  <a:pt x="0" y="20025"/>
                </a:moveTo>
                <a:lnTo>
                  <a:pt x="1573" y="12230"/>
                </a:lnTo>
                <a:lnTo>
                  <a:pt x="5865" y="5865"/>
                </a:lnTo>
                <a:lnTo>
                  <a:pt x="12230" y="1573"/>
                </a:lnTo>
                <a:lnTo>
                  <a:pt x="20025" y="0"/>
                </a:lnTo>
                <a:lnTo>
                  <a:pt x="6664976" y="0"/>
                </a:lnTo>
                <a:lnTo>
                  <a:pt x="6670287" y="0"/>
                </a:lnTo>
                <a:lnTo>
                  <a:pt x="6675381" y="2109"/>
                </a:lnTo>
                <a:lnTo>
                  <a:pt x="6679136" y="5865"/>
                </a:lnTo>
                <a:lnTo>
                  <a:pt x="6682892" y="9620"/>
                </a:lnTo>
                <a:lnTo>
                  <a:pt x="6685001" y="14713"/>
                </a:lnTo>
                <a:lnTo>
                  <a:pt x="6685001" y="20025"/>
                </a:lnTo>
                <a:lnTo>
                  <a:pt x="6685001" y="1941291"/>
                </a:lnTo>
                <a:lnTo>
                  <a:pt x="6683428" y="1949086"/>
                </a:lnTo>
                <a:lnTo>
                  <a:pt x="6679136" y="1955451"/>
                </a:lnTo>
                <a:lnTo>
                  <a:pt x="6672771" y="1959743"/>
                </a:lnTo>
                <a:lnTo>
                  <a:pt x="6664976" y="1961316"/>
                </a:lnTo>
                <a:lnTo>
                  <a:pt x="20025" y="1961316"/>
                </a:lnTo>
                <a:lnTo>
                  <a:pt x="12230" y="1959743"/>
                </a:lnTo>
                <a:lnTo>
                  <a:pt x="5865" y="1955451"/>
                </a:lnTo>
                <a:lnTo>
                  <a:pt x="1573" y="1949086"/>
                </a:lnTo>
                <a:lnTo>
                  <a:pt x="0" y="1941291"/>
                </a:lnTo>
                <a:lnTo>
                  <a:pt x="0" y="2002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474940" y="1915238"/>
          <a:ext cx="6746240" cy="194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3010"/>
                <a:gridCol w="4176395"/>
              </a:tblGrid>
              <a:tr h="388620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05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Total</a:t>
                      </a:r>
                      <a:r>
                        <a:rPr dirty="0" sz="1050" spc="-25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Revenue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B="0" marT="819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853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05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$420,000.00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B="0" marT="81915"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05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Average</a:t>
                      </a:r>
                      <a:r>
                        <a:rPr dirty="0" sz="1050" spc="4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Order</a:t>
                      </a:r>
                      <a:r>
                        <a:rPr dirty="0" sz="1050" spc="45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-2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Value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B="0" marT="81915">
                    <a:solidFill>
                      <a:srgbClr val="000000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853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05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$428.G2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B="0" marT="81915">
                    <a:solidFill>
                      <a:srgbClr val="000000">
                        <a:alpha val="3921"/>
                      </a:srgb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05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Total</a:t>
                      </a:r>
                      <a:r>
                        <a:rPr dirty="0" sz="1050" spc="-25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Transactions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B="0" marT="819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853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050" spc="-25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380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B="0" marT="81915"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050" spc="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Average</a:t>
                      </a:r>
                      <a:r>
                        <a:rPr dirty="0" sz="1050" spc="2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Customer</a:t>
                      </a:r>
                      <a:r>
                        <a:rPr dirty="0" sz="1050" spc="2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-25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Age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B="0" marT="81915">
                    <a:solidFill>
                      <a:srgbClr val="000000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853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05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40.3</a:t>
                      </a:r>
                      <a:r>
                        <a:rPr dirty="0" sz="1050" spc="-95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years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B="0" marT="81915">
                    <a:solidFill>
                      <a:srgbClr val="000000">
                        <a:alpha val="3921"/>
                      </a:srgbClr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05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Average</a:t>
                      </a:r>
                      <a:r>
                        <a:rPr dirty="0" sz="1050" spc="-5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05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Satisfaction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B="0" marT="819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853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105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3.02/5</a:t>
                      </a:r>
                      <a:endParaRPr sz="1050">
                        <a:latin typeface="Tahoma"/>
                        <a:cs typeface="Tahoma"/>
                      </a:endParaRPr>
                    </a:p>
                  </a:txBody>
                  <a:tcPr marL="0" marR="0" marB="0" marT="81915"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454620" y="4001039"/>
            <a:ext cx="30353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80">
                <a:solidFill>
                  <a:srgbClr val="E0D6DE"/>
                </a:solidFill>
                <a:latin typeface="Arial Black"/>
                <a:cs typeface="Arial Black"/>
              </a:rPr>
              <a:t>Analysis</a:t>
            </a:r>
            <a:r>
              <a:rPr dirty="0" sz="1050" spc="-7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050" spc="-60">
                <a:solidFill>
                  <a:srgbClr val="E0D6DE"/>
                </a:solidFill>
                <a:latin typeface="Arial Black"/>
                <a:cs typeface="Arial Black"/>
              </a:rPr>
              <a:t>Complete!</a:t>
            </a:r>
            <a:r>
              <a:rPr dirty="0" sz="1050" spc="-65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050" spc="-90">
                <a:solidFill>
                  <a:srgbClr val="E0D6DE"/>
                </a:solidFill>
                <a:latin typeface="Arial Black"/>
                <a:cs typeface="Arial Black"/>
              </a:rPr>
              <a:t>Data</a:t>
            </a:r>
            <a:r>
              <a:rPr dirty="0" sz="1050" spc="-7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050" spc="-65">
                <a:solidFill>
                  <a:srgbClr val="E0D6DE"/>
                </a:solidFill>
                <a:latin typeface="Arial Black"/>
                <a:cs typeface="Arial Black"/>
              </a:rPr>
              <a:t>ready </a:t>
            </a:r>
            <a:r>
              <a:rPr dirty="0" sz="1050" spc="-40">
                <a:solidFill>
                  <a:srgbClr val="E0D6DE"/>
                </a:solidFill>
                <a:latin typeface="Arial Black"/>
                <a:cs typeface="Arial Black"/>
              </a:rPr>
              <a:t>for</a:t>
            </a:r>
            <a:r>
              <a:rPr dirty="0" sz="1050" spc="-65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050" spc="-40">
                <a:solidFill>
                  <a:srgbClr val="E0D6DE"/>
                </a:solidFill>
                <a:latin typeface="Arial Black"/>
                <a:cs typeface="Arial Black"/>
              </a:rPr>
              <a:t>further</a:t>
            </a:r>
            <a:r>
              <a:rPr dirty="0" sz="1050" spc="-7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050" spc="-25">
                <a:solidFill>
                  <a:srgbClr val="E0D6DE"/>
                </a:solidFill>
                <a:latin typeface="Arial Black"/>
                <a:cs typeface="Arial Black"/>
              </a:rPr>
              <a:t>use.</a:t>
            </a:r>
            <a:endParaRPr sz="10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39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4630399" y="0"/>
                </a:lnTo>
                <a:lnTo>
                  <a:pt x="14630399" y="8229599"/>
                </a:lnTo>
                <a:close/>
              </a:path>
            </a:pathLst>
          </a:custGeom>
          <a:solidFill>
            <a:srgbClr val="06060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00207" y="5836325"/>
            <a:ext cx="13862050" cy="2324735"/>
            <a:chOff x="700207" y="5836325"/>
            <a:chExt cx="13862050" cy="2324735"/>
          </a:xfrm>
        </p:grpSpPr>
        <p:pic>
          <p:nvPicPr>
            <p:cNvPr id="4" name="object 4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9215" y="7749540"/>
              <a:ext cx="1722604" cy="41147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00207" y="5859184"/>
              <a:ext cx="4276725" cy="1788795"/>
            </a:xfrm>
            <a:custGeom>
              <a:avLst/>
              <a:gdLst/>
              <a:ahLst/>
              <a:cxnLst/>
              <a:rect l="l" t="t" r="r" b="b"/>
              <a:pathLst>
                <a:path w="4276725" h="1788795">
                  <a:moveTo>
                    <a:pt x="4166877" y="1788557"/>
                  </a:moveTo>
                  <a:lnTo>
                    <a:pt x="109727" y="1788557"/>
                  </a:lnTo>
                  <a:lnTo>
                    <a:pt x="67016" y="1779934"/>
                  </a:lnTo>
                  <a:lnTo>
                    <a:pt x="32138" y="1756418"/>
                  </a:lnTo>
                  <a:lnTo>
                    <a:pt x="8622" y="1721540"/>
                  </a:lnTo>
                  <a:lnTo>
                    <a:pt x="0" y="1678828"/>
                  </a:lnTo>
                  <a:lnTo>
                    <a:pt x="0" y="109727"/>
                  </a:lnTo>
                  <a:lnTo>
                    <a:pt x="8622" y="67016"/>
                  </a:lnTo>
                  <a:lnTo>
                    <a:pt x="32138" y="32138"/>
                  </a:lnTo>
                  <a:lnTo>
                    <a:pt x="67016" y="8622"/>
                  </a:lnTo>
                  <a:lnTo>
                    <a:pt x="109727" y="0"/>
                  </a:lnTo>
                  <a:lnTo>
                    <a:pt x="4166877" y="0"/>
                  </a:lnTo>
                  <a:lnTo>
                    <a:pt x="4208869" y="8352"/>
                  </a:lnTo>
                  <a:lnTo>
                    <a:pt x="4244467" y="32138"/>
                  </a:lnTo>
                  <a:lnTo>
                    <a:pt x="4268253" y="67736"/>
                  </a:lnTo>
                  <a:lnTo>
                    <a:pt x="4276605" y="109727"/>
                  </a:lnTo>
                  <a:lnTo>
                    <a:pt x="4276605" y="1678828"/>
                  </a:lnTo>
                  <a:lnTo>
                    <a:pt x="4267982" y="1721540"/>
                  </a:lnTo>
                  <a:lnTo>
                    <a:pt x="4244467" y="1756418"/>
                  </a:lnTo>
                  <a:lnTo>
                    <a:pt x="4209589" y="1779934"/>
                  </a:lnTo>
                  <a:lnTo>
                    <a:pt x="4166877" y="1788557"/>
                  </a:lnTo>
                  <a:close/>
                </a:path>
              </a:pathLst>
            </a:custGeom>
            <a:solidFill>
              <a:srgbClr val="0606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207" y="5836325"/>
              <a:ext cx="4276605" cy="9143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076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00"/>
              </a:spcBef>
            </a:pPr>
            <a:r>
              <a:rPr dirty="0" sz="3900" spc="114"/>
              <a:t>Agenda</a:t>
            </a:r>
            <a:endParaRPr sz="3900"/>
          </a:p>
        </p:txBody>
      </p:sp>
      <p:grpSp>
        <p:nvGrpSpPr>
          <p:cNvPr id="8" name="object 8" descr=""/>
          <p:cNvGrpSpPr/>
          <p:nvPr/>
        </p:nvGrpSpPr>
        <p:grpSpPr>
          <a:xfrm>
            <a:off x="700207" y="1884402"/>
            <a:ext cx="4276725" cy="1499235"/>
            <a:chOff x="700207" y="1884402"/>
            <a:chExt cx="4276725" cy="1499235"/>
          </a:xfrm>
        </p:grpSpPr>
        <p:sp>
          <p:nvSpPr>
            <p:cNvPr id="9" name="object 9" descr=""/>
            <p:cNvSpPr/>
            <p:nvPr/>
          </p:nvSpPr>
          <p:spPr>
            <a:xfrm>
              <a:off x="700207" y="1907261"/>
              <a:ext cx="4276725" cy="1476375"/>
            </a:xfrm>
            <a:custGeom>
              <a:avLst/>
              <a:gdLst/>
              <a:ahLst/>
              <a:cxnLst/>
              <a:rect l="l" t="t" r="r" b="b"/>
              <a:pathLst>
                <a:path w="4276725" h="1476375">
                  <a:moveTo>
                    <a:pt x="4166872" y="1475898"/>
                  </a:moveTo>
                  <a:lnTo>
                    <a:pt x="109733" y="1475898"/>
                  </a:lnTo>
                  <a:lnTo>
                    <a:pt x="67020" y="1467275"/>
                  </a:lnTo>
                  <a:lnTo>
                    <a:pt x="32140" y="1443758"/>
                  </a:lnTo>
                  <a:lnTo>
                    <a:pt x="8623" y="1408878"/>
                  </a:lnTo>
                  <a:lnTo>
                    <a:pt x="0" y="1366165"/>
                  </a:lnTo>
                  <a:lnTo>
                    <a:pt x="0" y="109733"/>
                  </a:lnTo>
                  <a:lnTo>
                    <a:pt x="8623" y="67020"/>
                  </a:lnTo>
                  <a:lnTo>
                    <a:pt x="32140" y="32140"/>
                  </a:lnTo>
                  <a:lnTo>
                    <a:pt x="67020" y="8623"/>
                  </a:lnTo>
                  <a:lnTo>
                    <a:pt x="109733" y="0"/>
                  </a:lnTo>
                  <a:lnTo>
                    <a:pt x="4166872" y="0"/>
                  </a:lnTo>
                  <a:lnTo>
                    <a:pt x="4208865" y="8352"/>
                  </a:lnTo>
                  <a:lnTo>
                    <a:pt x="4244465" y="32140"/>
                  </a:lnTo>
                  <a:lnTo>
                    <a:pt x="4268253" y="67740"/>
                  </a:lnTo>
                  <a:lnTo>
                    <a:pt x="4276605" y="109733"/>
                  </a:lnTo>
                  <a:lnTo>
                    <a:pt x="4276605" y="1366165"/>
                  </a:lnTo>
                  <a:lnTo>
                    <a:pt x="4267982" y="1408878"/>
                  </a:lnTo>
                  <a:lnTo>
                    <a:pt x="4244465" y="1443758"/>
                  </a:lnTo>
                  <a:lnTo>
                    <a:pt x="4209586" y="1467275"/>
                  </a:lnTo>
                  <a:lnTo>
                    <a:pt x="4166872" y="1475898"/>
                  </a:lnTo>
                  <a:close/>
                </a:path>
              </a:pathLst>
            </a:custGeom>
            <a:solidFill>
              <a:srgbClr val="0606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207" y="1884402"/>
              <a:ext cx="4276605" cy="9143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2705675" y="1735145"/>
            <a:ext cx="125095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450">
                <a:latin typeface="Verdana"/>
                <a:cs typeface="Verdana"/>
              </a:rPr>
              <a:t>1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10392" y="2211822"/>
            <a:ext cx="3092450" cy="86995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1950">
                <a:solidFill>
                  <a:srgbClr val="E0D6DE"/>
                </a:solidFill>
                <a:latin typeface="Verdana"/>
                <a:cs typeface="Verdana"/>
              </a:rPr>
              <a:t>Import</a:t>
            </a:r>
            <a:r>
              <a:rPr dirty="0" sz="1950" spc="-165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E0D6DE"/>
                </a:solidFill>
                <a:latin typeface="Verdana"/>
                <a:cs typeface="Verdana"/>
              </a:rPr>
              <a:t>Libraries</a:t>
            </a:r>
            <a:r>
              <a:rPr dirty="0" sz="1950" spc="-16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1950" spc="-65">
                <a:solidFill>
                  <a:srgbClr val="E0D6DE"/>
                </a:solidFill>
                <a:latin typeface="Verdana"/>
                <a:cs typeface="Verdana"/>
              </a:rPr>
              <a:t>&amp;</a:t>
            </a:r>
            <a:r>
              <a:rPr dirty="0" sz="1950" spc="-16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E0D6DE"/>
                </a:solidFill>
                <a:latin typeface="Verdana"/>
                <a:cs typeface="Verdana"/>
              </a:rPr>
              <a:t>Setup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Essential</a:t>
            </a:r>
            <a:r>
              <a:rPr dirty="0" sz="1550" spc="-9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E0D6DE"/>
                </a:solidFill>
                <a:latin typeface="Tahoma"/>
                <a:cs typeface="Tahoma"/>
              </a:rPr>
              <a:t>tools</a:t>
            </a:r>
            <a:r>
              <a:rPr dirty="0" sz="1550" spc="-9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550" spc="-9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data</a:t>
            </a:r>
            <a:r>
              <a:rPr dirty="0" sz="1550" spc="-9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analysis.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176837" y="1884402"/>
            <a:ext cx="4276725" cy="1499235"/>
            <a:chOff x="5176837" y="1884402"/>
            <a:chExt cx="4276725" cy="1499235"/>
          </a:xfrm>
        </p:grpSpPr>
        <p:sp>
          <p:nvSpPr>
            <p:cNvPr id="14" name="object 14" descr=""/>
            <p:cNvSpPr/>
            <p:nvPr/>
          </p:nvSpPr>
          <p:spPr>
            <a:xfrm>
              <a:off x="5176837" y="1907261"/>
              <a:ext cx="4276725" cy="1476375"/>
            </a:xfrm>
            <a:custGeom>
              <a:avLst/>
              <a:gdLst/>
              <a:ahLst/>
              <a:cxnLst/>
              <a:rect l="l" t="t" r="r" b="b"/>
              <a:pathLst>
                <a:path w="4276725" h="1476375">
                  <a:moveTo>
                    <a:pt x="4166872" y="1475898"/>
                  </a:moveTo>
                  <a:lnTo>
                    <a:pt x="109732" y="1475898"/>
                  </a:lnTo>
                  <a:lnTo>
                    <a:pt x="67020" y="1467275"/>
                  </a:lnTo>
                  <a:lnTo>
                    <a:pt x="32140" y="1443758"/>
                  </a:lnTo>
                  <a:lnTo>
                    <a:pt x="8623" y="1408878"/>
                  </a:lnTo>
                  <a:lnTo>
                    <a:pt x="0" y="1366165"/>
                  </a:lnTo>
                  <a:lnTo>
                    <a:pt x="0" y="109733"/>
                  </a:lnTo>
                  <a:lnTo>
                    <a:pt x="8623" y="67020"/>
                  </a:lnTo>
                  <a:lnTo>
                    <a:pt x="32140" y="32140"/>
                  </a:lnTo>
                  <a:lnTo>
                    <a:pt x="67020" y="8623"/>
                  </a:lnTo>
                  <a:lnTo>
                    <a:pt x="109732" y="0"/>
                  </a:lnTo>
                  <a:lnTo>
                    <a:pt x="4166872" y="0"/>
                  </a:lnTo>
                  <a:lnTo>
                    <a:pt x="4208865" y="8352"/>
                  </a:lnTo>
                  <a:lnTo>
                    <a:pt x="4244465" y="32140"/>
                  </a:lnTo>
                  <a:lnTo>
                    <a:pt x="4268252" y="67740"/>
                  </a:lnTo>
                  <a:lnTo>
                    <a:pt x="4276605" y="109733"/>
                  </a:lnTo>
                  <a:lnTo>
                    <a:pt x="4276605" y="1366165"/>
                  </a:lnTo>
                  <a:lnTo>
                    <a:pt x="4267982" y="1408878"/>
                  </a:lnTo>
                  <a:lnTo>
                    <a:pt x="4244465" y="1443758"/>
                  </a:lnTo>
                  <a:lnTo>
                    <a:pt x="4209586" y="1467275"/>
                  </a:lnTo>
                  <a:lnTo>
                    <a:pt x="4166872" y="1475898"/>
                  </a:lnTo>
                  <a:close/>
                </a:path>
              </a:pathLst>
            </a:custGeom>
            <a:solidFill>
              <a:srgbClr val="0606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6838" y="1884402"/>
              <a:ext cx="4276605" cy="9143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7182305" y="1735145"/>
            <a:ext cx="172085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50">
                <a:latin typeface="Verdana"/>
                <a:cs typeface="Verdana"/>
              </a:rPr>
              <a:t>2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387022" y="2211822"/>
            <a:ext cx="2624455" cy="86995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1950">
                <a:solidFill>
                  <a:srgbClr val="E0D6DE"/>
                </a:solidFill>
                <a:latin typeface="Verdana"/>
                <a:cs typeface="Verdana"/>
              </a:rPr>
              <a:t>Create/Load</a:t>
            </a:r>
            <a:r>
              <a:rPr dirty="0" sz="1950" spc="-15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E0D6DE"/>
                </a:solidFill>
                <a:latin typeface="Verdana"/>
                <a:cs typeface="Verdana"/>
              </a:rPr>
              <a:t>Dataset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Establishing</a:t>
            </a:r>
            <a:r>
              <a:rPr dirty="0" sz="15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E0D6DE"/>
                </a:solidFill>
                <a:latin typeface="Tahoma"/>
                <a:cs typeface="Tahoma"/>
              </a:rPr>
              <a:t>our</a:t>
            </a:r>
            <a:r>
              <a:rPr dirty="0" sz="15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45">
                <a:solidFill>
                  <a:srgbClr val="E0D6DE"/>
                </a:solidFill>
                <a:latin typeface="Tahoma"/>
                <a:cs typeface="Tahoma"/>
              </a:rPr>
              <a:t>foundation.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9653468" y="1884402"/>
            <a:ext cx="4276725" cy="1499235"/>
            <a:chOff x="9653468" y="1884402"/>
            <a:chExt cx="4276725" cy="1499235"/>
          </a:xfrm>
        </p:grpSpPr>
        <p:sp>
          <p:nvSpPr>
            <p:cNvPr id="19" name="object 19" descr=""/>
            <p:cNvSpPr/>
            <p:nvPr/>
          </p:nvSpPr>
          <p:spPr>
            <a:xfrm>
              <a:off x="9653468" y="1907261"/>
              <a:ext cx="4276725" cy="1476375"/>
            </a:xfrm>
            <a:custGeom>
              <a:avLst/>
              <a:gdLst/>
              <a:ahLst/>
              <a:cxnLst/>
              <a:rect l="l" t="t" r="r" b="b"/>
              <a:pathLst>
                <a:path w="4276725" h="1476375">
                  <a:moveTo>
                    <a:pt x="4166991" y="1475898"/>
                  </a:moveTo>
                  <a:lnTo>
                    <a:pt x="109732" y="1475898"/>
                  </a:lnTo>
                  <a:lnTo>
                    <a:pt x="67019" y="1467275"/>
                  </a:lnTo>
                  <a:lnTo>
                    <a:pt x="32139" y="1443758"/>
                  </a:lnTo>
                  <a:lnTo>
                    <a:pt x="8623" y="1408878"/>
                  </a:lnTo>
                  <a:lnTo>
                    <a:pt x="0" y="1366165"/>
                  </a:lnTo>
                  <a:lnTo>
                    <a:pt x="0" y="109733"/>
                  </a:lnTo>
                  <a:lnTo>
                    <a:pt x="8623" y="67020"/>
                  </a:lnTo>
                  <a:lnTo>
                    <a:pt x="32139" y="32140"/>
                  </a:lnTo>
                  <a:lnTo>
                    <a:pt x="67019" y="8623"/>
                  </a:lnTo>
                  <a:lnTo>
                    <a:pt x="109732" y="0"/>
                  </a:lnTo>
                  <a:lnTo>
                    <a:pt x="4166991" y="0"/>
                  </a:lnTo>
                  <a:lnTo>
                    <a:pt x="4208984" y="8352"/>
                  </a:lnTo>
                  <a:lnTo>
                    <a:pt x="4244584" y="32140"/>
                  </a:lnTo>
                  <a:lnTo>
                    <a:pt x="4268372" y="67740"/>
                  </a:lnTo>
                  <a:lnTo>
                    <a:pt x="4276725" y="109733"/>
                  </a:lnTo>
                  <a:lnTo>
                    <a:pt x="4276725" y="1366165"/>
                  </a:lnTo>
                  <a:lnTo>
                    <a:pt x="4268102" y="1408878"/>
                  </a:lnTo>
                  <a:lnTo>
                    <a:pt x="4244585" y="1443758"/>
                  </a:lnTo>
                  <a:lnTo>
                    <a:pt x="4209705" y="1467275"/>
                  </a:lnTo>
                  <a:lnTo>
                    <a:pt x="4166991" y="1475898"/>
                  </a:lnTo>
                  <a:close/>
                </a:path>
              </a:pathLst>
            </a:custGeom>
            <a:solidFill>
              <a:srgbClr val="0606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3468" y="1884402"/>
              <a:ext cx="4276725" cy="9143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11659056" y="1735145"/>
            <a:ext cx="171450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50">
                <a:latin typeface="Verdana"/>
                <a:cs typeface="Verdana"/>
              </a:rPr>
              <a:t>3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863653" y="2211822"/>
            <a:ext cx="2626995" cy="86995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1950" spc="-10">
                <a:solidFill>
                  <a:srgbClr val="E0D6DE"/>
                </a:solidFill>
                <a:latin typeface="Verdana"/>
                <a:cs typeface="Verdana"/>
              </a:rPr>
              <a:t>Data</a:t>
            </a:r>
            <a:r>
              <a:rPr dirty="0" sz="1950" spc="-235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E0D6DE"/>
                </a:solidFill>
                <a:latin typeface="Verdana"/>
                <a:cs typeface="Verdana"/>
              </a:rPr>
              <a:t>Exploration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Understanding</a:t>
            </a:r>
            <a:r>
              <a:rPr dirty="0" sz="1550" spc="-8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the</a:t>
            </a:r>
            <a:r>
              <a:rPr dirty="0" sz="1550" spc="-8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raw</a:t>
            </a:r>
            <a:r>
              <a:rPr dirty="0" sz="1550" spc="-8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E0D6DE"/>
                </a:solidFill>
                <a:latin typeface="Tahoma"/>
                <a:cs typeface="Tahoma"/>
              </a:rPr>
              <a:t>data.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700207" y="3860363"/>
            <a:ext cx="4276725" cy="1499235"/>
            <a:chOff x="700207" y="3860363"/>
            <a:chExt cx="4276725" cy="1499235"/>
          </a:xfrm>
        </p:grpSpPr>
        <p:sp>
          <p:nvSpPr>
            <p:cNvPr id="24" name="object 24" descr=""/>
            <p:cNvSpPr/>
            <p:nvPr/>
          </p:nvSpPr>
          <p:spPr>
            <a:xfrm>
              <a:off x="700207" y="3883223"/>
              <a:ext cx="4276725" cy="1476375"/>
            </a:xfrm>
            <a:custGeom>
              <a:avLst/>
              <a:gdLst/>
              <a:ahLst/>
              <a:cxnLst/>
              <a:rect l="l" t="t" r="r" b="b"/>
              <a:pathLst>
                <a:path w="4276725" h="1476375">
                  <a:moveTo>
                    <a:pt x="4166872" y="1475898"/>
                  </a:moveTo>
                  <a:lnTo>
                    <a:pt x="109733" y="1475898"/>
                  </a:lnTo>
                  <a:lnTo>
                    <a:pt x="67020" y="1467275"/>
                  </a:lnTo>
                  <a:lnTo>
                    <a:pt x="32140" y="1443758"/>
                  </a:lnTo>
                  <a:lnTo>
                    <a:pt x="8623" y="1408879"/>
                  </a:lnTo>
                  <a:lnTo>
                    <a:pt x="0" y="1366165"/>
                  </a:lnTo>
                  <a:lnTo>
                    <a:pt x="0" y="109733"/>
                  </a:lnTo>
                  <a:lnTo>
                    <a:pt x="8623" y="67020"/>
                  </a:lnTo>
                  <a:lnTo>
                    <a:pt x="32140" y="32140"/>
                  </a:lnTo>
                  <a:lnTo>
                    <a:pt x="67020" y="8623"/>
                  </a:lnTo>
                  <a:lnTo>
                    <a:pt x="109733" y="0"/>
                  </a:lnTo>
                  <a:lnTo>
                    <a:pt x="4166872" y="0"/>
                  </a:lnTo>
                  <a:lnTo>
                    <a:pt x="4208865" y="8352"/>
                  </a:lnTo>
                  <a:lnTo>
                    <a:pt x="4244465" y="32139"/>
                  </a:lnTo>
                  <a:lnTo>
                    <a:pt x="4268253" y="67740"/>
                  </a:lnTo>
                  <a:lnTo>
                    <a:pt x="4276605" y="109733"/>
                  </a:lnTo>
                  <a:lnTo>
                    <a:pt x="4276605" y="1366165"/>
                  </a:lnTo>
                  <a:lnTo>
                    <a:pt x="4267982" y="1408879"/>
                  </a:lnTo>
                  <a:lnTo>
                    <a:pt x="4244465" y="1443758"/>
                  </a:lnTo>
                  <a:lnTo>
                    <a:pt x="4209586" y="1467275"/>
                  </a:lnTo>
                  <a:lnTo>
                    <a:pt x="4166872" y="1475898"/>
                  </a:lnTo>
                  <a:close/>
                </a:path>
              </a:pathLst>
            </a:custGeom>
            <a:solidFill>
              <a:srgbClr val="0606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207" y="3860363"/>
              <a:ext cx="4276605" cy="9143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2705675" y="3711107"/>
            <a:ext cx="179070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50">
                <a:latin typeface="Verdana"/>
                <a:cs typeface="Verdana"/>
              </a:rPr>
              <a:t>4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10392" y="4187784"/>
            <a:ext cx="3229610" cy="86995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1950" spc="-10">
                <a:solidFill>
                  <a:srgbClr val="E0D6DE"/>
                </a:solidFill>
                <a:latin typeface="Verdana"/>
                <a:cs typeface="Verdana"/>
              </a:rPr>
              <a:t>Data</a:t>
            </a:r>
            <a:r>
              <a:rPr dirty="0" sz="1950" spc="-235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1950" spc="40">
                <a:solidFill>
                  <a:srgbClr val="E0D6DE"/>
                </a:solidFill>
                <a:latin typeface="Verdana"/>
                <a:cs typeface="Verdana"/>
              </a:rPr>
              <a:t>Cleaning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Ensuring</a:t>
            </a:r>
            <a:r>
              <a:rPr dirty="0" sz="1550" spc="-1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data</a:t>
            </a:r>
            <a:r>
              <a:rPr dirty="0" sz="1550" spc="-1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E0D6DE"/>
                </a:solidFill>
                <a:latin typeface="Tahoma"/>
                <a:cs typeface="Tahoma"/>
              </a:rPr>
              <a:t>quality</a:t>
            </a:r>
            <a:r>
              <a:rPr dirty="0" sz="1550" spc="-1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550" spc="-1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integrity.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5176837" y="3860363"/>
            <a:ext cx="4276725" cy="1499235"/>
            <a:chOff x="5176837" y="3860363"/>
            <a:chExt cx="4276725" cy="1499235"/>
          </a:xfrm>
        </p:grpSpPr>
        <p:sp>
          <p:nvSpPr>
            <p:cNvPr id="29" name="object 29" descr=""/>
            <p:cNvSpPr/>
            <p:nvPr/>
          </p:nvSpPr>
          <p:spPr>
            <a:xfrm>
              <a:off x="5176837" y="3883223"/>
              <a:ext cx="4276725" cy="1476375"/>
            </a:xfrm>
            <a:custGeom>
              <a:avLst/>
              <a:gdLst/>
              <a:ahLst/>
              <a:cxnLst/>
              <a:rect l="l" t="t" r="r" b="b"/>
              <a:pathLst>
                <a:path w="4276725" h="1476375">
                  <a:moveTo>
                    <a:pt x="4166872" y="1475898"/>
                  </a:moveTo>
                  <a:lnTo>
                    <a:pt x="109732" y="1475898"/>
                  </a:lnTo>
                  <a:lnTo>
                    <a:pt x="67020" y="1467275"/>
                  </a:lnTo>
                  <a:lnTo>
                    <a:pt x="32140" y="1443758"/>
                  </a:lnTo>
                  <a:lnTo>
                    <a:pt x="8623" y="1408879"/>
                  </a:lnTo>
                  <a:lnTo>
                    <a:pt x="0" y="1366165"/>
                  </a:lnTo>
                  <a:lnTo>
                    <a:pt x="0" y="109733"/>
                  </a:lnTo>
                  <a:lnTo>
                    <a:pt x="8623" y="67020"/>
                  </a:lnTo>
                  <a:lnTo>
                    <a:pt x="32140" y="32140"/>
                  </a:lnTo>
                  <a:lnTo>
                    <a:pt x="67020" y="8623"/>
                  </a:lnTo>
                  <a:lnTo>
                    <a:pt x="109732" y="0"/>
                  </a:lnTo>
                  <a:lnTo>
                    <a:pt x="4166872" y="0"/>
                  </a:lnTo>
                  <a:lnTo>
                    <a:pt x="4208865" y="8352"/>
                  </a:lnTo>
                  <a:lnTo>
                    <a:pt x="4244465" y="32139"/>
                  </a:lnTo>
                  <a:lnTo>
                    <a:pt x="4268252" y="67740"/>
                  </a:lnTo>
                  <a:lnTo>
                    <a:pt x="4276605" y="109733"/>
                  </a:lnTo>
                  <a:lnTo>
                    <a:pt x="4276605" y="1366165"/>
                  </a:lnTo>
                  <a:lnTo>
                    <a:pt x="4267982" y="1408879"/>
                  </a:lnTo>
                  <a:lnTo>
                    <a:pt x="4244465" y="1443758"/>
                  </a:lnTo>
                  <a:lnTo>
                    <a:pt x="4209586" y="1467275"/>
                  </a:lnTo>
                  <a:lnTo>
                    <a:pt x="4166872" y="1475898"/>
                  </a:lnTo>
                  <a:close/>
                </a:path>
              </a:pathLst>
            </a:custGeom>
            <a:solidFill>
              <a:srgbClr val="0606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6838" y="3860363"/>
              <a:ext cx="4276605" cy="9143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7182305" y="3711107"/>
            <a:ext cx="173990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50">
                <a:latin typeface="Verdana"/>
                <a:cs typeface="Verdana"/>
              </a:rPr>
              <a:t>5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387022" y="4187784"/>
            <a:ext cx="2750185" cy="86995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1950" spc="50">
                <a:solidFill>
                  <a:srgbClr val="E0D6DE"/>
                </a:solidFill>
                <a:latin typeface="Verdana"/>
                <a:cs typeface="Verdana"/>
              </a:rPr>
              <a:t>Descriptive</a:t>
            </a:r>
            <a:r>
              <a:rPr dirty="0" sz="1950" spc="-21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1950" spc="40">
                <a:solidFill>
                  <a:srgbClr val="E0D6DE"/>
                </a:solidFill>
                <a:latin typeface="Verdana"/>
                <a:cs typeface="Verdana"/>
              </a:rPr>
              <a:t>Statistics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550" spc="70">
                <a:solidFill>
                  <a:srgbClr val="E0D6DE"/>
                </a:solidFill>
                <a:latin typeface="Tahoma"/>
                <a:cs typeface="Tahoma"/>
              </a:rPr>
              <a:t>Summarizing</a:t>
            </a:r>
            <a:r>
              <a:rPr dirty="0" sz="1550" spc="-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key</a:t>
            </a:r>
            <a:r>
              <a:rPr dirty="0" sz="155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metrics.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9653468" y="3860363"/>
            <a:ext cx="4276725" cy="1499235"/>
            <a:chOff x="9653468" y="3860363"/>
            <a:chExt cx="4276725" cy="1499235"/>
          </a:xfrm>
        </p:grpSpPr>
        <p:sp>
          <p:nvSpPr>
            <p:cNvPr id="34" name="object 34" descr=""/>
            <p:cNvSpPr/>
            <p:nvPr/>
          </p:nvSpPr>
          <p:spPr>
            <a:xfrm>
              <a:off x="9653468" y="3883223"/>
              <a:ext cx="4276725" cy="1476375"/>
            </a:xfrm>
            <a:custGeom>
              <a:avLst/>
              <a:gdLst/>
              <a:ahLst/>
              <a:cxnLst/>
              <a:rect l="l" t="t" r="r" b="b"/>
              <a:pathLst>
                <a:path w="4276725" h="1476375">
                  <a:moveTo>
                    <a:pt x="4166991" y="1475898"/>
                  </a:moveTo>
                  <a:lnTo>
                    <a:pt x="109732" y="1475898"/>
                  </a:lnTo>
                  <a:lnTo>
                    <a:pt x="67019" y="1467275"/>
                  </a:lnTo>
                  <a:lnTo>
                    <a:pt x="32139" y="1443758"/>
                  </a:lnTo>
                  <a:lnTo>
                    <a:pt x="8623" y="1408879"/>
                  </a:lnTo>
                  <a:lnTo>
                    <a:pt x="0" y="1366165"/>
                  </a:lnTo>
                  <a:lnTo>
                    <a:pt x="0" y="109733"/>
                  </a:lnTo>
                  <a:lnTo>
                    <a:pt x="8623" y="67020"/>
                  </a:lnTo>
                  <a:lnTo>
                    <a:pt x="32139" y="32140"/>
                  </a:lnTo>
                  <a:lnTo>
                    <a:pt x="67019" y="8623"/>
                  </a:lnTo>
                  <a:lnTo>
                    <a:pt x="109732" y="0"/>
                  </a:lnTo>
                  <a:lnTo>
                    <a:pt x="4166991" y="0"/>
                  </a:lnTo>
                  <a:lnTo>
                    <a:pt x="4208984" y="8352"/>
                  </a:lnTo>
                  <a:lnTo>
                    <a:pt x="4244584" y="32139"/>
                  </a:lnTo>
                  <a:lnTo>
                    <a:pt x="4268372" y="67740"/>
                  </a:lnTo>
                  <a:lnTo>
                    <a:pt x="4276725" y="109733"/>
                  </a:lnTo>
                  <a:lnTo>
                    <a:pt x="4276725" y="1366165"/>
                  </a:lnTo>
                  <a:lnTo>
                    <a:pt x="4268102" y="1408879"/>
                  </a:lnTo>
                  <a:lnTo>
                    <a:pt x="4244585" y="1443758"/>
                  </a:lnTo>
                  <a:lnTo>
                    <a:pt x="4209705" y="1467275"/>
                  </a:lnTo>
                  <a:lnTo>
                    <a:pt x="4166991" y="1475898"/>
                  </a:lnTo>
                  <a:close/>
                </a:path>
              </a:pathLst>
            </a:custGeom>
            <a:solidFill>
              <a:srgbClr val="0606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3468" y="3860363"/>
              <a:ext cx="4276725" cy="91439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11659056" y="3711107"/>
            <a:ext cx="182880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5">
                <a:latin typeface="Verdana"/>
                <a:cs typeface="Verdana"/>
              </a:rPr>
              <a:t>6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863653" y="4187784"/>
            <a:ext cx="1868805" cy="86995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1950" spc="-10">
                <a:solidFill>
                  <a:srgbClr val="E0D6DE"/>
                </a:solidFill>
                <a:latin typeface="Verdana"/>
                <a:cs typeface="Verdana"/>
              </a:rPr>
              <a:t>Visualizations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550" spc="55">
                <a:solidFill>
                  <a:srgbClr val="E0D6DE"/>
                </a:solidFill>
                <a:latin typeface="Tahoma"/>
                <a:cs typeface="Tahoma"/>
              </a:rPr>
              <a:t>Bringing</a:t>
            </a:r>
            <a:r>
              <a:rPr dirty="0" sz="1550" spc="-1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data</a:t>
            </a:r>
            <a:r>
              <a:rPr dirty="0" sz="1550" spc="-1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E0D6DE"/>
                </a:solidFill>
                <a:latin typeface="Tahoma"/>
                <a:cs typeface="Tahoma"/>
              </a:rPr>
              <a:t>to</a:t>
            </a:r>
            <a:r>
              <a:rPr dirty="0" sz="1550" spc="-1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E0D6DE"/>
                </a:solidFill>
                <a:latin typeface="Tahoma"/>
                <a:cs typeface="Tahoma"/>
              </a:rPr>
              <a:t>life.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705675" y="5687067"/>
            <a:ext cx="163195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50">
                <a:latin typeface="Verdana"/>
                <a:cs typeface="Verdana"/>
              </a:rPr>
              <a:t>7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910392" y="6163744"/>
            <a:ext cx="3037840" cy="86995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1950" spc="60">
                <a:solidFill>
                  <a:srgbClr val="E0D6DE"/>
                </a:solidFill>
                <a:latin typeface="Verdana"/>
                <a:cs typeface="Verdana"/>
              </a:rPr>
              <a:t>Advanced</a:t>
            </a:r>
            <a:r>
              <a:rPr dirty="0" sz="1950" spc="-229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E0D6DE"/>
                </a:solidFill>
                <a:latin typeface="Verdana"/>
                <a:cs typeface="Verdana"/>
              </a:rPr>
              <a:t>Analytics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550">
                <a:solidFill>
                  <a:srgbClr val="E0D6DE"/>
                </a:solidFill>
                <a:latin typeface="Tahoma"/>
                <a:cs typeface="Tahoma"/>
              </a:rPr>
              <a:t>Deeper</a:t>
            </a:r>
            <a:r>
              <a:rPr dirty="0" sz="155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insights</a:t>
            </a:r>
            <a:r>
              <a:rPr dirty="0" sz="155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5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35">
                <a:solidFill>
                  <a:srgbClr val="E0D6DE"/>
                </a:solidFill>
                <a:latin typeface="Tahoma"/>
                <a:cs typeface="Tahoma"/>
              </a:rPr>
              <a:t>correlations.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5176837" y="5836325"/>
            <a:ext cx="4276725" cy="1811655"/>
            <a:chOff x="5176837" y="5836325"/>
            <a:chExt cx="4276725" cy="1811655"/>
          </a:xfrm>
        </p:grpSpPr>
        <p:sp>
          <p:nvSpPr>
            <p:cNvPr id="41" name="object 41" descr=""/>
            <p:cNvSpPr/>
            <p:nvPr/>
          </p:nvSpPr>
          <p:spPr>
            <a:xfrm>
              <a:off x="5176837" y="5859184"/>
              <a:ext cx="4276725" cy="1788795"/>
            </a:xfrm>
            <a:custGeom>
              <a:avLst/>
              <a:gdLst/>
              <a:ahLst/>
              <a:cxnLst/>
              <a:rect l="l" t="t" r="r" b="b"/>
              <a:pathLst>
                <a:path w="4276725" h="1788795">
                  <a:moveTo>
                    <a:pt x="4166878" y="1788557"/>
                  </a:moveTo>
                  <a:lnTo>
                    <a:pt x="109727" y="1788557"/>
                  </a:lnTo>
                  <a:lnTo>
                    <a:pt x="67016" y="1779934"/>
                  </a:lnTo>
                  <a:lnTo>
                    <a:pt x="32138" y="1756418"/>
                  </a:lnTo>
                  <a:lnTo>
                    <a:pt x="8622" y="1721540"/>
                  </a:lnTo>
                  <a:lnTo>
                    <a:pt x="0" y="1678828"/>
                  </a:lnTo>
                  <a:lnTo>
                    <a:pt x="0" y="109727"/>
                  </a:lnTo>
                  <a:lnTo>
                    <a:pt x="8622" y="67016"/>
                  </a:lnTo>
                  <a:lnTo>
                    <a:pt x="32138" y="32138"/>
                  </a:lnTo>
                  <a:lnTo>
                    <a:pt x="67016" y="8622"/>
                  </a:lnTo>
                  <a:lnTo>
                    <a:pt x="109727" y="0"/>
                  </a:lnTo>
                  <a:lnTo>
                    <a:pt x="4166878" y="0"/>
                  </a:lnTo>
                  <a:lnTo>
                    <a:pt x="4208869" y="8352"/>
                  </a:lnTo>
                  <a:lnTo>
                    <a:pt x="4244467" y="32138"/>
                  </a:lnTo>
                  <a:lnTo>
                    <a:pt x="4268253" y="67736"/>
                  </a:lnTo>
                  <a:lnTo>
                    <a:pt x="4276605" y="109727"/>
                  </a:lnTo>
                  <a:lnTo>
                    <a:pt x="4276605" y="1678828"/>
                  </a:lnTo>
                  <a:lnTo>
                    <a:pt x="4267982" y="1721540"/>
                  </a:lnTo>
                  <a:lnTo>
                    <a:pt x="4244467" y="1756418"/>
                  </a:lnTo>
                  <a:lnTo>
                    <a:pt x="4209589" y="1779934"/>
                  </a:lnTo>
                  <a:lnTo>
                    <a:pt x="4166878" y="1788557"/>
                  </a:lnTo>
                  <a:close/>
                </a:path>
              </a:pathLst>
            </a:custGeom>
            <a:solidFill>
              <a:srgbClr val="0606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6838" y="5836325"/>
              <a:ext cx="4276605" cy="91439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7182305" y="5687067"/>
            <a:ext cx="177800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50">
                <a:latin typeface="Verdana"/>
                <a:cs typeface="Verdana"/>
              </a:rPr>
              <a:t>8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387022" y="6260560"/>
            <a:ext cx="3461385" cy="1085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39494">
              <a:lnSpc>
                <a:spcPct val="125600"/>
              </a:lnSpc>
              <a:spcBef>
                <a:spcPts val="100"/>
              </a:spcBef>
            </a:pPr>
            <a:r>
              <a:rPr dirty="0" sz="1950" spc="-30">
                <a:solidFill>
                  <a:srgbClr val="E0D6DE"/>
                </a:solidFill>
                <a:latin typeface="Verdana"/>
                <a:cs typeface="Verdana"/>
              </a:rPr>
              <a:t>Key</a:t>
            </a:r>
            <a:r>
              <a:rPr dirty="0" sz="1950" spc="-16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E0D6DE"/>
                </a:solidFill>
                <a:latin typeface="Verdana"/>
                <a:cs typeface="Verdana"/>
              </a:rPr>
              <a:t>Insights</a:t>
            </a:r>
            <a:r>
              <a:rPr dirty="0" sz="1950" spc="-155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1950" spc="-50">
                <a:solidFill>
                  <a:srgbClr val="E0D6DE"/>
                </a:solidFill>
                <a:latin typeface="Verdana"/>
                <a:cs typeface="Verdana"/>
              </a:rPr>
              <a:t>&amp; </a:t>
            </a:r>
            <a:r>
              <a:rPr dirty="0" sz="1950" spc="45">
                <a:solidFill>
                  <a:srgbClr val="E0D6DE"/>
                </a:solidFill>
                <a:latin typeface="Verdana"/>
                <a:cs typeface="Verdana"/>
              </a:rPr>
              <a:t>Recommendations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550" spc="65">
                <a:solidFill>
                  <a:srgbClr val="E0D6DE"/>
                </a:solidFill>
                <a:latin typeface="Tahoma"/>
                <a:cs typeface="Tahoma"/>
              </a:rPr>
              <a:t>Actionable</a:t>
            </a:r>
            <a:r>
              <a:rPr dirty="0" sz="1550" spc="-1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E0D6DE"/>
                </a:solidFill>
                <a:latin typeface="Tahoma"/>
                <a:cs typeface="Tahoma"/>
              </a:rPr>
              <a:t>conclusions</a:t>
            </a:r>
            <a:r>
              <a:rPr dirty="0" sz="1550" spc="-1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E0D6DE"/>
                </a:solidFill>
                <a:latin typeface="Tahoma"/>
                <a:cs typeface="Tahoma"/>
              </a:rPr>
              <a:t>from</a:t>
            </a:r>
            <a:r>
              <a:rPr dirty="0" sz="1550" spc="-1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E0D6DE"/>
                </a:solidFill>
                <a:latin typeface="Tahoma"/>
                <a:cs typeface="Tahoma"/>
              </a:rPr>
              <a:t>analysis.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9653468" y="5836325"/>
            <a:ext cx="4276725" cy="1811655"/>
            <a:chOff x="9653468" y="5836325"/>
            <a:chExt cx="4276725" cy="1811655"/>
          </a:xfrm>
        </p:grpSpPr>
        <p:sp>
          <p:nvSpPr>
            <p:cNvPr id="46" name="object 46" descr=""/>
            <p:cNvSpPr/>
            <p:nvPr/>
          </p:nvSpPr>
          <p:spPr>
            <a:xfrm>
              <a:off x="9653468" y="5859184"/>
              <a:ext cx="4276725" cy="1788795"/>
            </a:xfrm>
            <a:custGeom>
              <a:avLst/>
              <a:gdLst/>
              <a:ahLst/>
              <a:cxnLst/>
              <a:rect l="l" t="t" r="r" b="b"/>
              <a:pathLst>
                <a:path w="4276725" h="1788795">
                  <a:moveTo>
                    <a:pt x="4166996" y="1788557"/>
                  </a:moveTo>
                  <a:lnTo>
                    <a:pt x="109727" y="1788557"/>
                  </a:lnTo>
                  <a:lnTo>
                    <a:pt x="67016" y="1779934"/>
                  </a:lnTo>
                  <a:lnTo>
                    <a:pt x="32138" y="1756418"/>
                  </a:lnTo>
                  <a:lnTo>
                    <a:pt x="8622" y="1721540"/>
                  </a:lnTo>
                  <a:lnTo>
                    <a:pt x="0" y="1678828"/>
                  </a:lnTo>
                  <a:lnTo>
                    <a:pt x="0" y="109727"/>
                  </a:lnTo>
                  <a:lnTo>
                    <a:pt x="8622" y="67016"/>
                  </a:lnTo>
                  <a:lnTo>
                    <a:pt x="32138" y="32138"/>
                  </a:lnTo>
                  <a:lnTo>
                    <a:pt x="67016" y="8622"/>
                  </a:lnTo>
                  <a:lnTo>
                    <a:pt x="109727" y="0"/>
                  </a:lnTo>
                  <a:lnTo>
                    <a:pt x="4166996" y="0"/>
                  </a:lnTo>
                  <a:lnTo>
                    <a:pt x="4208988" y="8352"/>
                  </a:lnTo>
                  <a:lnTo>
                    <a:pt x="4244586" y="32138"/>
                  </a:lnTo>
                  <a:lnTo>
                    <a:pt x="4268372" y="67736"/>
                  </a:lnTo>
                  <a:lnTo>
                    <a:pt x="4276725" y="109727"/>
                  </a:lnTo>
                  <a:lnTo>
                    <a:pt x="4276725" y="1678828"/>
                  </a:lnTo>
                  <a:lnTo>
                    <a:pt x="4268102" y="1721540"/>
                  </a:lnTo>
                  <a:lnTo>
                    <a:pt x="4244586" y="1756418"/>
                  </a:lnTo>
                  <a:lnTo>
                    <a:pt x="4209707" y="1779934"/>
                  </a:lnTo>
                  <a:lnTo>
                    <a:pt x="4166996" y="1788557"/>
                  </a:lnTo>
                  <a:close/>
                </a:path>
              </a:pathLst>
            </a:custGeom>
            <a:solidFill>
              <a:srgbClr val="06060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3468" y="5836325"/>
              <a:ext cx="4276725" cy="91439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11659056" y="5687067"/>
            <a:ext cx="182880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5">
                <a:latin typeface="Verdana"/>
                <a:cs typeface="Verdana"/>
              </a:rPr>
              <a:t>9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863653" y="6163744"/>
            <a:ext cx="2962275" cy="86995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1950">
                <a:solidFill>
                  <a:srgbClr val="E0D6DE"/>
                </a:solidFill>
                <a:latin typeface="Verdana"/>
                <a:cs typeface="Verdana"/>
              </a:rPr>
              <a:t>Export</a:t>
            </a:r>
            <a:r>
              <a:rPr dirty="0" sz="1950" spc="-6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E0D6DE"/>
                </a:solidFill>
                <a:latin typeface="Verdana"/>
                <a:cs typeface="Verdana"/>
              </a:rPr>
              <a:t>Results</a:t>
            </a: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Saving</a:t>
            </a:r>
            <a:r>
              <a:rPr dirty="0" sz="1550" spc="-1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550" spc="-1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E0D6DE"/>
                </a:solidFill>
                <a:latin typeface="Tahoma"/>
                <a:cs typeface="Tahoma"/>
              </a:rPr>
              <a:t>sharing</a:t>
            </a:r>
            <a:r>
              <a:rPr dirty="0" sz="1550" spc="-1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E0D6DE"/>
                </a:solidFill>
                <a:latin typeface="Tahoma"/>
                <a:cs typeface="Tahoma"/>
              </a:rPr>
              <a:t>our</a:t>
            </a:r>
            <a:r>
              <a:rPr dirty="0" sz="1550" spc="-1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50" spc="40">
                <a:solidFill>
                  <a:srgbClr val="E0D6DE"/>
                </a:solidFill>
                <a:latin typeface="Tahoma"/>
                <a:cs typeface="Tahoma"/>
              </a:rPr>
              <a:t>ﬁndings.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-4787" y="7655287"/>
            <a:ext cx="14640560" cy="579120"/>
            <a:chOff x="-4787" y="7655287"/>
            <a:chExt cx="14640560" cy="579120"/>
          </a:xfrm>
        </p:grpSpPr>
        <p:sp>
          <p:nvSpPr>
            <p:cNvPr id="51" name="object 51" descr=""/>
            <p:cNvSpPr/>
            <p:nvPr/>
          </p:nvSpPr>
          <p:spPr>
            <a:xfrm>
              <a:off x="-24" y="7660050"/>
              <a:ext cx="14631035" cy="569595"/>
            </a:xfrm>
            <a:custGeom>
              <a:avLst/>
              <a:gdLst/>
              <a:ahLst/>
              <a:cxnLst/>
              <a:rect l="l" t="t" r="r" b="b"/>
              <a:pathLst>
                <a:path w="14631035" h="569595">
                  <a:moveTo>
                    <a:pt x="0" y="569550"/>
                  </a:moveTo>
                  <a:lnTo>
                    <a:pt x="24" y="0"/>
                  </a:lnTo>
                  <a:lnTo>
                    <a:pt x="14630424" y="0"/>
                  </a:lnTo>
                  <a:lnTo>
                    <a:pt x="14630400" y="569550"/>
                  </a:lnTo>
                  <a:lnTo>
                    <a:pt x="0" y="5695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-24" y="7660050"/>
              <a:ext cx="14631035" cy="569595"/>
            </a:xfrm>
            <a:custGeom>
              <a:avLst/>
              <a:gdLst/>
              <a:ahLst/>
              <a:cxnLst/>
              <a:rect l="l" t="t" r="r" b="b"/>
              <a:pathLst>
                <a:path w="14631035" h="569595">
                  <a:moveTo>
                    <a:pt x="0" y="569550"/>
                  </a:moveTo>
                  <a:lnTo>
                    <a:pt x="24" y="0"/>
                  </a:lnTo>
                  <a:lnTo>
                    <a:pt x="14630424" y="0"/>
                  </a:lnTo>
                  <a:lnTo>
                    <a:pt x="14630400" y="569550"/>
                  </a:lnTo>
                </a:path>
              </a:pathLst>
            </a:custGeom>
            <a:ln w="9524">
              <a:solidFill>
                <a:srgbClr val="3030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3230" rIns="0" bIns="0" rtlCol="0" vert="horz">
            <a:spAutoFit/>
          </a:bodyPr>
          <a:lstStyle/>
          <a:p>
            <a:pPr marL="254635">
              <a:lnSpc>
                <a:spcPct val="100000"/>
              </a:lnSpc>
              <a:spcBef>
                <a:spcPts val="100"/>
              </a:spcBef>
            </a:pPr>
            <a:r>
              <a:rPr dirty="0" sz="4400" spc="50"/>
              <a:t>Import</a:t>
            </a:r>
            <a:r>
              <a:rPr dirty="0" sz="4400" spc="-560"/>
              <a:t> </a:t>
            </a:r>
            <a:r>
              <a:rPr dirty="0" sz="4400" spc="100"/>
              <a:t>Required</a:t>
            </a:r>
            <a:r>
              <a:rPr dirty="0" sz="4400" spc="-560"/>
              <a:t> </a:t>
            </a:r>
            <a:r>
              <a:rPr dirty="0" sz="4400" spc="45"/>
              <a:t>Libraries</a:t>
            </a:r>
            <a:endParaRPr sz="4400"/>
          </a:p>
        </p:txBody>
      </p:sp>
      <p:sp>
        <p:nvSpPr>
          <p:cNvPr id="3" name="object 3" descr=""/>
          <p:cNvSpPr/>
          <p:nvPr/>
        </p:nvSpPr>
        <p:spPr>
          <a:xfrm>
            <a:off x="771880" y="2730830"/>
            <a:ext cx="13086715" cy="4272915"/>
          </a:xfrm>
          <a:custGeom>
            <a:avLst/>
            <a:gdLst/>
            <a:ahLst/>
            <a:cxnLst/>
            <a:rect l="l" t="t" r="r" b="b"/>
            <a:pathLst>
              <a:path w="13086715" h="4272915">
                <a:moveTo>
                  <a:pt x="13086626" y="33528"/>
                </a:moveTo>
                <a:lnTo>
                  <a:pt x="13059664" y="647"/>
                </a:lnTo>
                <a:lnTo>
                  <a:pt x="13053098" y="0"/>
                </a:lnTo>
                <a:lnTo>
                  <a:pt x="13042024" y="0"/>
                </a:lnTo>
                <a:lnTo>
                  <a:pt x="44602" y="0"/>
                </a:lnTo>
                <a:lnTo>
                  <a:pt x="33528" y="0"/>
                </a:lnTo>
                <a:lnTo>
                  <a:pt x="20485" y="2628"/>
                </a:lnTo>
                <a:lnTo>
                  <a:pt x="9817" y="9817"/>
                </a:lnTo>
                <a:lnTo>
                  <a:pt x="2628" y="20472"/>
                </a:lnTo>
                <a:lnTo>
                  <a:pt x="0" y="33528"/>
                </a:lnTo>
                <a:lnTo>
                  <a:pt x="0" y="4238891"/>
                </a:lnTo>
                <a:lnTo>
                  <a:pt x="2628" y="4251947"/>
                </a:lnTo>
                <a:lnTo>
                  <a:pt x="9817" y="4262615"/>
                </a:lnTo>
                <a:lnTo>
                  <a:pt x="20485" y="4269803"/>
                </a:lnTo>
                <a:lnTo>
                  <a:pt x="33528" y="4272432"/>
                </a:lnTo>
                <a:lnTo>
                  <a:pt x="44602" y="4272432"/>
                </a:lnTo>
                <a:lnTo>
                  <a:pt x="13042024" y="4272432"/>
                </a:lnTo>
                <a:lnTo>
                  <a:pt x="13053098" y="4272432"/>
                </a:lnTo>
                <a:lnTo>
                  <a:pt x="13066141" y="4269803"/>
                </a:lnTo>
                <a:lnTo>
                  <a:pt x="13076809" y="4262615"/>
                </a:lnTo>
                <a:lnTo>
                  <a:pt x="13083997" y="4251947"/>
                </a:lnTo>
                <a:lnTo>
                  <a:pt x="13086626" y="4238891"/>
                </a:lnTo>
                <a:lnTo>
                  <a:pt x="13086626" y="33528"/>
                </a:lnTo>
                <a:close/>
              </a:path>
            </a:pathLst>
          </a:custGeom>
          <a:solidFill>
            <a:srgbClr val="14141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70255" y="1741845"/>
            <a:ext cx="12995910" cy="2280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We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begin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by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importing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essential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E0D6DE"/>
                </a:solidFill>
                <a:latin typeface="Tahoma"/>
                <a:cs typeface="Tahoma"/>
              </a:rPr>
              <a:t>Python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libraries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to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perform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sales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data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analysis.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These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libraries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provide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powerful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tools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40">
                <a:solidFill>
                  <a:srgbClr val="E0D6DE"/>
                </a:solidFill>
                <a:latin typeface="Tahoma"/>
                <a:cs typeface="Tahoma"/>
              </a:rPr>
              <a:t>data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manipulation,</a:t>
            </a:r>
            <a:r>
              <a:rPr dirty="0" sz="1750" spc="-1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numerical</a:t>
            </a:r>
            <a:r>
              <a:rPr dirty="0" sz="1750" spc="-1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operations,</a:t>
            </a:r>
            <a:r>
              <a:rPr dirty="0" sz="1750" spc="-1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-1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visualization.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750">
              <a:latin typeface="Tahoma"/>
              <a:cs typeface="Tahoma"/>
            </a:endParaRPr>
          </a:p>
          <a:p>
            <a:pPr marL="224790" marR="316865">
              <a:lnSpc>
                <a:spcPct val="160000"/>
              </a:lnSpc>
            </a:pPr>
            <a:r>
              <a:rPr dirty="0" sz="1750">
                <a:solidFill>
                  <a:srgbClr val="E0D6DE"/>
                </a:solidFill>
                <a:latin typeface="Consolas"/>
                <a:cs typeface="Consolas"/>
              </a:rPr>
              <a:t>import</a:t>
            </a:r>
            <a:r>
              <a:rPr dirty="0" sz="1750" spc="-80">
                <a:solidFill>
                  <a:srgbClr val="E0D6DE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E0D6DE"/>
                </a:solidFill>
                <a:latin typeface="Consolas"/>
                <a:cs typeface="Consolas"/>
              </a:rPr>
              <a:t>pandas</a:t>
            </a:r>
            <a:r>
              <a:rPr dirty="0" sz="1750" spc="-80">
                <a:solidFill>
                  <a:srgbClr val="E0D6DE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E0D6DE"/>
                </a:solidFill>
                <a:latin typeface="Consolas"/>
                <a:cs typeface="Consolas"/>
              </a:rPr>
              <a:t>as</a:t>
            </a:r>
            <a:r>
              <a:rPr dirty="0" sz="1750" spc="-75">
                <a:solidFill>
                  <a:srgbClr val="E0D6DE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E0D6DE"/>
                </a:solidFill>
                <a:latin typeface="Consolas"/>
                <a:cs typeface="Consolas"/>
              </a:rPr>
              <a:t>pdimport</a:t>
            </a:r>
            <a:r>
              <a:rPr dirty="0" sz="1750" spc="-80">
                <a:solidFill>
                  <a:srgbClr val="E0D6DE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E0D6DE"/>
                </a:solidFill>
                <a:latin typeface="Consolas"/>
                <a:cs typeface="Consolas"/>
              </a:rPr>
              <a:t>numpy</a:t>
            </a:r>
            <a:r>
              <a:rPr dirty="0" sz="1750" spc="-80">
                <a:solidFill>
                  <a:srgbClr val="E0D6DE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E0D6DE"/>
                </a:solidFill>
                <a:latin typeface="Consolas"/>
                <a:cs typeface="Consolas"/>
              </a:rPr>
              <a:t>as</a:t>
            </a:r>
            <a:r>
              <a:rPr dirty="0" sz="1750" spc="-75">
                <a:solidFill>
                  <a:srgbClr val="E0D6DE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E0D6DE"/>
                </a:solidFill>
                <a:latin typeface="Consolas"/>
                <a:cs typeface="Consolas"/>
              </a:rPr>
              <a:t>npimport</a:t>
            </a:r>
            <a:r>
              <a:rPr dirty="0" sz="1750" spc="-80">
                <a:solidFill>
                  <a:srgbClr val="E0D6DE"/>
                </a:solidFill>
                <a:latin typeface="Consolas"/>
                <a:cs typeface="Consolas"/>
              </a:rPr>
              <a:t> </a:t>
            </a:r>
            <a:r>
              <a:rPr dirty="0" sz="1750" spc="-10">
                <a:solidFill>
                  <a:srgbClr val="E0D6DE"/>
                </a:solidFill>
                <a:latin typeface="Consolas"/>
                <a:cs typeface="Consolas"/>
              </a:rPr>
              <a:t>matplotlib.pyplot</a:t>
            </a:r>
            <a:r>
              <a:rPr dirty="0" sz="1750" spc="-75">
                <a:solidFill>
                  <a:srgbClr val="E0D6DE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E0D6DE"/>
                </a:solidFill>
                <a:latin typeface="Consolas"/>
                <a:cs typeface="Consolas"/>
              </a:rPr>
              <a:t>as</a:t>
            </a:r>
            <a:r>
              <a:rPr dirty="0" sz="1750" spc="-80">
                <a:solidFill>
                  <a:srgbClr val="E0D6DE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E0D6DE"/>
                </a:solidFill>
                <a:latin typeface="Consolas"/>
                <a:cs typeface="Consolas"/>
              </a:rPr>
              <a:t>pltimport</a:t>
            </a:r>
            <a:r>
              <a:rPr dirty="0" sz="1750" spc="-80">
                <a:solidFill>
                  <a:srgbClr val="E0D6DE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E0D6DE"/>
                </a:solidFill>
                <a:latin typeface="Consolas"/>
                <a:cs typeface="Consolas"/>
              </a:rPr>
              <a:t>seaborn</a:t>
            </a:r>
            <a:r>
              <a:rPr dirty="0" sz="1750" spc="-75">
                <a:solidFill>
                  <a:srgbClr val="E0D6DE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E0D6DE"/>
                </a:solidFill>
                <a:latin typeface="Consolas"/>
                <a:cs typeface="Consolas"/>
              </a:rPr>
              <a:t>as</a:t>
            </a:r>
            <a:r>
              <a:rPr dirty="0" sz="1750" spc="-80">
                <a:solidFill>
                  <a:srgbClr val="E0D6DE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E0D6DE"/>
                </a:solidFill>
                <a:latin typeface="Consolas"/>
                <a:cs typeface="Consolas"/>
              </a:rPr>
              <a:t>snsfrom</a:t>
            </a:r>
            <a:r>
              <a:rPr dirty="0" sz="1750" spc="-75">
                <a:solidFill>
                  <a:srgbClr val="E0D6DE"/>
                </a:solidFill>
                <a:latin typeface="Consolas"/>
                <a:cs typeface="Consolas"/>
              </a:rPr>
              <a:t> </a:t>
            </a:r>
            <a:r>
              <a:rPr dirty="0" sz="1750" spc="-10">
                <a:solidFill>
                  <a:srgbClr val="E0D6DE"/>
                </a:solidFill>
                <a:latin typeface="Consolas"/>
                <a:cs typeface="Consolas"/>
              </a:rPr>
              <a:t>datetime </a:t>
            </a:r>
            <a:r>
              <a:rPr dirty="0" sz="1750">
                <a:solidFill>
                  <a:srgbClr val="E0D6DE"/>
                </a:solidFill>
                <a:latin typeface="Consolas"/>
                <a:cs typeface="Consolas"/>
              </a:rPr>
              <a:t>import</a:t>
            </a:r>
            <a:r>
              <a:rPr dirty="0" sz="1750" spc="-110">
                <a:solidFill>
                  <a:srgbClr val="E0D6DE"/>
                </a:solidFill>
                <a:latin typeface="Consolas"/>
                <a:cs typeface="Consolas"/>
              </a:rPr>
              <a:t> </a:t>
            </a:r>
            <a:r>
              <a:rPr dirty="0" sz="1750">
                <a:solidFill>
                  <a:srgbClr val="E0D6DE"/>
                </a:solidFill>
                <a:latin typeface="Consolas"/>
                <a:cs typeface="Consolas"/>
              </a:rPr>
              <a:t>datetime,</a:t>
            </a:r>
            <a:r>
              <a:rPr dirty="0" sz="1750" spc="-110">
                <a:solidFill>
                  <a:srgbClr val="E0D6DE"/>
                </a:solidFill>
                <a:latin typeface="Consolas"/>
                <a:cs typeface="Consolas"/>
              </a:rPr>
              <a:t> </a:t>
            </a:r>
            <a:r>
              <a:rPr dirty="0" sz="1750" spc="-10">
                <a:solidFill>
                  <a:srgbClr val="E0D6DE"/>
                </a:solidFill>
                <a:latin typeface="Consolas"/>
                <a:cs typeface="Consolas"/>
              </a:rPr>
              <a:t>timedeltaimport</a:t>
            </a:r>
            <a:endParaRPr sz="1750">
              <a:latin typeface="Consolas"/>
              <a:cs typeface="Consolas"/>
            </a:endParaRPr>
          </a:p>
          <a:p>
            <a:pPr marL="224790">
              <a:lnSpc>
                <a:spcPct val="100000"/>
              </a:lnSpc>
              <a:spcBef>
                <a:spcPts val="1260"/>
              </a:spcBef>
            </a:pPr>
            <a:r>
              <a:rPr dirty="0" sz="1750" spc="-20">
                <a:solidFill>
                  <a:srgbClr val="E0D6DE"/>
                </a:solidFill>
                <a:latin typeface="Consolas"/>
                <a:cs typeface="Consolas"/>
              </a:rPr>
              <a:t>warningswarnings.filterwarnings('ignore')plt.style.use('seaborn-</a:t>
            </a:r>
            <a:r>
              <a:rPr dirty="0" sz="1750" spc="-10">
                <a:solidFill>
                  <a:srgbClr val="E0D6DE"/>
                </a:solidFill>
                <a:latin typeface="Consolas"/>
                <a:cs typeface="Consolas"/>
              </a:rPr>
              <a:t>v0_8')sns.set_palette("husl")</a:t>
            </a:r>
            <a:endParaRPr sz="175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0255" y="7233245"/>
            <a:ext cx="7805420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This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setup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ensures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consistent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visually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appealing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style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E0D6DE"/>
                </a:solidFill>
                <a:latin typeface="Tahoma"/>
                <a:cs typeface="Tahoma"/>
              </a:rPr>
              <a:t>all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our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40">
                <a:solidFill>
                  <a:srgbClr val="E0D6DE"/>
                </a:solidFill>
                <a:latin typeface="Tahoma"/>
                <a:cs typeface="Tahoma"/>
              </a:rPr>
              <a:t>plots.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615" y="367054"/>
            <a:ext cx="561975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5"/>
              <a:t>Create</a:t>
            </a:r>
            <a:r>
              <a:rPr dirty="0" sz="2800" spc="-310"/>
              <a:t> </a:t>
            </a:r>
            <a:r>
              <a:rPr dirty="0" sz="2800" spc="70"/>
              <a:t>or</a:t>
            </a:r>
            <a:r>
              <a:rPr dirty="0" sz="2800" spc="-310"/>
              <a:t> </a:t>
            </a:r>
            <a:r>
              <a:rPr dirty="0" sz="2800" spc="65"/>
              <a:t>Load</a:t>
            </a:r>
            <a:r>
              <a:rPr dirty="0" sz="2800" spc="-310"/>
              <a:t> </a:t>
            </a:r>
            <a:r>
              <a:rPr dirty="0" sz="2800"/>
              <a:t>Sample</a:t>
            </a:r>
            <a:r>
              <a:rPr dirty="0" sz="2800" spc="-310"/>
              <a:t> </a:t>
            </a:r>
            <a:r>
              <a:rPr dirty="0" sz="2800" spc="-10"/>
              <a:t>Dataset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488672" y="1109947"/>
            <a:ext cx="10872470" cy="1550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this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tutorial,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55">
                <a:solidFill>
                  <a:srgbClr val="E0D6DE"/>
                </a:solidFill>
                <a:latin typeface="Tahoma"/>
                <a:cs typeface="Tahoma"/>
              </a:rPr>
              <a:t>we'll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E0D6DE"/>
                </a:solidFill>
                <a:latin typeface="Tahoma"/>
                <a:cs typeface="Tahoma"/>
              </a:rPr>
              <a:t>generate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comprehensive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synthetic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sales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E0D6DE"/>
                </a:solidFill>
                <a:latin typeface="Tahoma"/>
                <a:cs typeface="Tahoma"/>
              </a:rPr>
              <a:t>dataset.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This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50">
                <a:solidFill>
                  <a:srgbClr val="E0D6DE"/>
                </a:solidFill>
                <a:latin typeface="Tahoma"/>
                <a:cs typeface="Tahoma"/>
              </a:rPr>
              <a:t>allows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us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to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demonstrate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the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full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analysis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50">
                <a:solidFill>
                  <a:srgbClr val="E0D6DE"/>
                </a:solidFill>
                <a:latin typeface="Tahoma"/>
                <a:cs typeface="Tahoma"/>
              </a:rPr>
              <a:t>pipeline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55">
                <a:solidFill>
                  <a:srgbClr val="E0D6DE"/>
                </a:solidFill>
                <a:latin typeface="Tahoma"/>
                <a:cs typeface="Tahoma"/>
              </a:rPr>
              <a:t>without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requiring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20">
                <a:solidFill>
                  <a:srgbClr val="E0D6DE"/>
                </a:solidFill>
                <a:latin typeface="Tahoma"/>
                <a:cs typeface="Tahoma"/>
              </a:rPr>
              <a:t>external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data</a:t>
            </a:r>
            <a:r>
              <a:rPr dirty="0" sz="1100" spc="-5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E0D6DE"/>
                </a:solidFill>
                <a:latin typeface="Tahoma"/>
                <a:cs typeface="Tahoma"/>
              </a:rPr>
              <a:t>sources.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95">
                <a:solidFill>
                  <a:srgbClr val="E0D6DE"/>
                </a:solidFill>
                <a:latin typeface="Arial Black"/>
                <a:cs typeface="Arial Black"/>
              </a:rPr>
              <a:t>1000</a:t>
            </a:r>
            <a:r>
              <a:rPr dirty="0" sz="1100" spc="-1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100" spc="-80">
                <a:solidFill>
                  <a:srgbClr val="E0D6DE"/>
                </a:solidFill>
                <a:latin typeface="Arial Black"/>
                <a:cs typeface="Arial Black"/>
              </a:rPr>
              <a:t>records:</a:t>
            </a:r>
            <a:r>
              <a:rPr dirty="0" sz="1100" spc="-25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Covering</a:t>
            </a:r>
            <a:r>
              <a:rPr dirty="0" sz="110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100" spc="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full</a:t>
            </a:r>
            <a:r>
              <a:rPr dirty="0" sz="110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year</a:t>
            </a:r>
            <a:r>
              <a:rPr dirty="0" sz="110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of</a:t>
            </a:r>
            <a:r>
              <a:rPr dirty="0" sz="1100" spc="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sales</a:t>
            </a:r>
            <a:r>
              <a:rPr dirty="0" sz="1100" spc="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E0D6DE"/>
                </a:solidFill>
                <a:latin typeface="Tahoma"/>
                <a:cs typeface="Tahoma"/>
              </a:rPr>
              <a:t>(2023).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100" spc="-85">
                <a:solidFill>
                  <a:srgbClr val="E0D6DE"/>
                </a:solidFill>
                <a:latin typeface="Arial Black"/>
                <a:cs typeface="Arial Black"/>
              </a:rPr>
              <a:t>Diverse</a:t>
            </a:r>
            <a:r>
              <a:rPr dirty="0" sz="1100" spc="4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100" spc="-90">
                <a:solidFill>
                  <a:srgbClr val="E0D6DE"/>
                </a:solidFill>
                <a:latin typeface="Arial Black"/>
                <a:cs typeface="Arial Black"/>
              </a:rPr>
              <a:t>categories:</a:t>
            </a:r>
            <a:r>
              <a:rPr dirty="0" sz="1100" spc="3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Electronics,</a:t>
            </a:r>
            <a:r>
              <a:rPr dirty="0" sz="1100" spc="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Clothing,</a:t>
            </a:r>
            <a:r>
              <a:rPr dirty="0" sz="1100" spc="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Books,</a:t>
            </a:r>
            <a:r>
              <a:rPr dirty="0" sz="1100" spc="6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60">
                <a:solidFill>
                  <a:srgbClr val="E0D6DE"/>
                </a:solidFill>
                <a:latin typeface="Tahoma"/>
                <a:cs typeface="Tahoma"/>
              </a:rPr>
              <a:t>Home</a:t>
            </a:r>
            <a:r>
              <a:rPr dirty="0" sz="1100" spc="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&amp;</a:t>
            </a:r>
            <a:r>
              <a:rPr dirty="0" sz="1100" spc="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Garden,</a:t>
            </a:r>
            <a:r>
              <a:rPr dirty="0" sz="1100" spc="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Sports,</a:t>
            </a:r>
            <a:r>
              <a:rPr dirty="0" sz="1100" spc="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Beauty,</a:t>
            </a:r>
            <a:r>
              <a:rPr dirty="0" sz="1100" spc="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E0D6DE"/>
                </a:solidFill>
                <a:latin typeface="Tahoma"/>
                <a:cs typeface="Tahoma"/>
              </a:rPr>
              <a:t>Toys.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100" spc="-55">
                <a:solidFill>
                  <a:srgbClr val="E0D6DE"/>
                </a:solidFill>
                <a:latin typeface="Arial Black"/>
                <a:cs typeface="Arial Black"/>
              </a:rPr>
              <a:t>Multiple</a:t>
            </a:r>
            <a:r>
              <a:rPr dirty="0" sz="1100" spc="5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100" spc="-80">
                <a:solidFill>
                  <a:srgbClr val="E0D6DE"/>
                </a:solidFill>
                <a:latin typeface="Arial Black"/>
                <a:cs typeface="Arial Black"/>
              </a:rPr>
              <a:t>channels:</a:t>
            </a:r>
            <a:r>
              <a:rPr dirty="0" sz="1100" spc="-5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Online,</a:t>
            </a:r>
            <a:r>
              <a:rPr dirty="0" sz="110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E0D6DE"/>
                </a:solidFill>
                <a:latin typeface="Tahoma"/>
                <a:cs typeface="Tahoma"/>
              </a:rPr>
              <a:t>In-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Store,</a:t>
            </a:r>
            <a:r>
              <a:rPr dirty="0" sz="1100" spc="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Phone,</a:t>
            </a:r>
            <a:r>
              <a:rPr dirty="0" sz="110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50">
                <a:solidFill>
                  <a:srgbClr val="E0D6DE"/>
                </a:solidFill>
                <a:latin typeface="Tahoma"/>
                <a:cs typeface="Tahoma"/>
              </a:rPr>
              <a:t>Mobile</a:t>
            </a:r>
            <a:r>
              <a:rPr dirty="0" sz="110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E0D6DE"/>
                </a:solidFill>
                <a:latin typeface="Tahoma"/>
                <a:cs typeface="Tahoma"/>
              </a:rPr>
              <a:t>App.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100" spc="-65">
                <a:solidFill>
                  <a:srgbClr val="E0D6DE"/>
                </a:solidFill>
                <a:latin typeface="Arial Black"/>
                <a:cs typeface="Arial Black"/>
              </a:rPr>
              <a:t>Derived</a:t>
            </a:r>
            <a:r>
              <a:rPr dirty="0" sz="1100" spc="15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100" spc="-75">
                <a:solidFill>
                  <a:srgbClr val="E0D6DE"/>
                </a:solidFill>
                <a:latin typeface="Arial Black"/>
                <a:cs typeface="Arial Black"/>
              </a:rPr>
              <a:t>metrics:</a:t>
            </a:r>
            <a:r>
              <a:rPr dirty="0" sz="1100" spc="5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Gross</a:t>
            </a:r>
            <a:r>
              <a:rPr dirty="0" sz="1100" spc="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Sales,</a:t>
            </a:r>
            <a:r>
              <a:rPr dirty="0" sz="1100" spc="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Discount</a:t>
            </a:r>
            <a:r>
              <a:rPr dirty="0" sz="1100" spc="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Amount,</a:t>
            </a:r>
            <a:r>
              <a:rPr dirty="0" sz="1100" spc="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Net</a:t>
            </a:r>
            <a:r>
              <a:rPr dirty="0" sz="1100" spc="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Sales,</a:t>
            </a:r>
            <a:r>
              <a:rPr dirty="0" sz="1100" spc="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Month,</a:t>
            </a:r>
            <a:r>
              <a:rPr dirty="0" sz="1100" spc="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Quarter,</a:t>
            </a:r>
            <a:r>
              <a:rPr dirty="0" sz="1100" spc="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Day</a:t>
            </a:r>
            <a:r>
              <a:rPr dirty="0" sz="1100" spc="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of</a:t>
            </a:r>
            <a:r>
              <a:rPr dirty="0" sz="1100" spc="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E0D6DE"/>
                </a:solidFill>
                <a:latin typeface="Tahoma"/>
                <a:cs typeface="Tahoma"/>
              </a:rPr>
              <a:t>Week,</a:t>
            </a:r>
            <a:r>
              <a:rPr dirty="0" sz="1100" spc="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E0D6DE"/>
                </a:solidFill>
                <a:latin typeface="Tahoma"/>
                <a:cs typeface="Tahoma"/>
              </a:rPr>
              <a:t>Season.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0425" y="1788301"/>
            <a:ext cx="6084574" cy="5794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553" y="905644"/>
            <a:ext cx="8750300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0"/>
              <a:t>Data</a:t>
            </a:r>
            <a:r>
              <a:rPr dirty="0" sz="4450" spc="-565"/>
              <a:t> </a:t>
            </a:r>
            <a:r>
              <a:rPr dirty="0" sz="4450" spc="85"/>
              <a:t>Exploration</a:t>
            </a:r>
            <a:r>
              <a:rPr dirty="0" sz="4450" spc="-565"/>
              <a:t> </a:t>
            </a:r>
            <a:r>
              <a:rPr dirty="0" sz="4450" spc="80"/>
              <a:t>and</a:t>
            </a:r>
            <a:r>
              <a:rPr dirty="0" sz="4450" spc="-565"/>
              <a:t> </a:t>
            </a:r>
            <a:r>
              <a:rPr dirty="0" sz="4450" spc="110"/>
              <a:t>Cleaning</a:t>
            </a:r>
            <a:endParaRPr sz="4450"/>
          </a:p>
        </p:txBody>
      </p:sp>
      <p:sp>
        <p:nvSpPr>
          <p:cNvPr id="3" name="object 3" descr=""/>
          <p:cNvSpPr txBox="1"/>
          <p:nvPr/>
        </p:nvSpPr>
        <p:spPr>
          <a:xfrm>
            <a:off x="781090" y="2081767"/>
            <a:ext cx="1293558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Understanding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our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data's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10">
                <a:solidFill>
                  <a:srgbClr val="E0D6DE"/>
                </a:solidFill>
                <a:latin typeface="Tahoma"/>
                <a:cs typeface="Tahoma"/>
              </a:rPr>
              <a:t>structure</a:t>
            </a:r>
            <a:r>
              <a:rPr dirty="0" sz="17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ensuring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its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quality</a:t>
            </a:r>
            <a:r>
              <a:rPr dirty="0" sz="17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10">
                <a:solidFill>
                  <a:srgbClr val="E0D6DE"/>
                </a:solidFill>
                <a:latin typeface="Tahoma"/>
                <a:cs typeface="Tahoma"/>
              </a:rPr>
              <a:t>are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critical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ﬁrst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10">
                <a:solidFill>
                  <a:srgbClr val="E0D6DE"/>
                </a:solidFill>
                <a:latin typeface="Tahoma"/>
                <a:cs typeface="Tahoma"/>
              </a:rPr>
              <a:t>steps.</a:t>
            </a:r>
            <a:r>
              <a:rPr dirty="0" sz="17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We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examine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the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dataset's</a:t>
            </a:r>
            <a:r>
              <a:rPr dirty="0" sz="17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shape,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data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types,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 spc="9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-1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initial</a:t>
            </a:r>
            <a:r>
              <a:rPr dirty="0" sz="1750" spc="-1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rows</a:t>
            </a:r>
            <a:r>
              <a:rPr dirty="0" sz="1750" spc="-1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to</a:t>
            </a:r>
            <a:r>
              <a:rPr dirty="0" sz="1750" spc="-1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gain</a:t>
            </a:r>
            <a:r>
              <a:rPr dirty="0" sz="1750" spc="-1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40">
                <a:solidFill>
                  <a:srgbClr val="E0D6DE"/>
                </a:solidFill>
                <a:latin typeface="Tahoma"/>
                <a:cs typeface="Tahoma"/>
              </a:rPr>
              <a:t>familiarity.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1090" y="3287252"/>
            <a:ext cx="2571115" cy="875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97B8FF"/>
                </a:solidFill>
                <a:latin typeface="Verdana"/>
                <a:cs typeface="Verdana"/>
              </a:rPr>
              <a:t>Data</a:t>
            </a:r>
            <a:r>
              <a:rPr dirty="0" sz="2200" spc="-265">
                <a:solidFill>
                  <a:srgbClr val="97B8FF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97B8FF"/>
                </a:solidFill>
                <a:latin typeface="Verdana"/>
                <a:cs typeface="Verdana"/>
              </a:rPr>
              <a:t>Exploration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Dataset</a:t>
            </a:r>
            <a:r>
              <a:rPr dirty="0" sz="1750" spc="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Shape:</a:t>
            </a:r>
            <a:r>
              <a:rPr dirty="0" sz="1750" spc="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E0D6DE"/>
                </a:solidFill>
                <a:latin typeface="Arial Black"/>
                <a:cs typeface="Arial Black"/>
              </a:rPr>
              <a:t>(t80,</a:t>
            </a:r>
            <a:r>
              <a:rPr dirty="0" sz="1750" spc="-5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750" spc="-75">
                <a:solidFill>
                  <a:srgbClr val="E0D6DE"/>
                </a:solidFill>
                <a:latin typeface="Arial Black"/>
                <a:cs typeface="Arial Black"/>
              </a:rPr>
              <a:t>15)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0015" y="4312880"/>
            <a:ext cx="5313680" cy="1176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6090" indent="-453390">
              <a:lnSpc>
                <a:spcPct val="100000"/>
              </a:lnSpc>
              <a:spcBef>
                <a:spcPts val="100"/>
              </a:spcBef>
              <a:buChar char="·"/>
              <a:tabLst>
                <a:tab pos="466090" algn="l"/>
              </a:tabLst>
            </a:pPr>
            <a:r>
              <a:rPr dirty="0" sz="1750" spc="95">
                <a:solidFill>
                  <a:srgbClr val="E0D6DE"/>
                </a:solidFill>
                <a:latin typeface="Tahoma"/>
                <a:cs typeface="Tahoma"/>
              </a:rPr>
              <a:t>Column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Names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&amp;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Types: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Verify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formats.</a:t>
            </a:r>
            <a:endParaRPr sz="1750">
              <a:latin typeface="Tahoma"/>
              <a:cs typeface="Tahoma"/>
            </a:endParaRPr>
          </a:p>
          <a:p>
            <a:pPr marL="466090" indent="-453390">
              <a:lnSpc>
                <a:spcPct val="100000"/>
              </a:lnSpc>
              <a:spcBef>
                <a:spcPts val="1380"/>
              </a:spcBef>
              <a:buChar char="·"/>
              <a:tabLst>
                <a:tab pos="466090" algn="l"/>
              </a:tabLst>
            </a:pP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First</a:t>
            </a:r>
            <a:r>
              <a:rPr dirty="0" sz="1750" spc="-8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5</a:t>
            </a:r>
            <a:r>
              <a:rPr dirty="0" sz="1750" spc="-8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rows:</a:t>
            </a:r>
            <a:r>
              <a:rPr dirty="0" sz="1750" spc="-8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Quick</a:t>
            </a:r>
            <a:r>
              <a:rPr dirty="0" sz="1750" spc="-8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data</a:t>
            </a:r>
            <a:r>
              <a:rPr dirty="0" sz="1750" spc="-8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preview.</a:t>
            </a:r>
            <a:endParaRPr sz="1750">
              <a:latin typeface="Tahoma"/>
              <a:cs typeface="Tahoma"/>
            </a:endParaRPr>
          </a:p>
          <a:p>
            <a:pPr marL="466090" indent="-453390">
              <a:lnSpc>
                <a:spcPct val="100000"/>
              </a:lnSpc>
              <a:spcBef>
                <a:spcPts val="1380"/>
              </a:spcBef>
              <a:buChar char="·"/>
              <a:tabLst>
                <a:tab pos="466090" algn="l"/>
              </a:tabLst>
            </a:pP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Statistical</a:t>
            </a:r>
            <a:r>
              <a:rPr dirty="0" sz="1750" spc="-1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Summary:</a:t>
            </a:r>
            <a:r>
              <a:rPr dirty="0" sz="1750" spc="-1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Understand</a:t>
            </a:r>
            <a:r>
              <a:rPr dirty="0" sz="1750" spc="-1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distributions.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86821" y="3287252"/>
            <a:ext cx="6061075" cy="2920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97B8FF"/>
                </a:solidFill>
                <a:latin typeface="Verdana"/>
                <a:cs typeface="Verdana"/>
              </a:rPr>
              <a:t>Data</a:t>
            </a:r>
            <a:r>
              <a:rPr dirty="0" sz="2200" spc="-265">
                <a:solidFill>
                  <a:srgbClr val="97B8FF"/>
                </a:solidFill>
                <a:latin typeface="Verdana"/>
                <a:cs typeface="Verdana"/>
              </a:rPr>
              <a:t> </a:t>
            </a:r>
            <a:r>
              <a:rPr dirty="0" sz="2200" spc="45">
                <a:solidFill>
                  <a:srgbClr val="97B8FF"/>
                </a:solidFill>
                <a:latin typeface="Verdana"/>
                <a:cs typeface="Verdana"/>
              </a:rPr>
              <a:t>Cleaning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62900"/>
              </a:lnSpc>
              <a:spcBef>
                <a:spcPts val="630"/>
              </a:spcBef>
            </a:pPr>
            <a:r>
              <a:rPr dirty="0" sz="1750" spc="-135">
                <a:solidFill>
                  <a:srgbClr val="E0D6DE"/>
                </a:solidFill>
                <a:latin typeface="Arial Black"/>
                <a:cs typeface="Arial Black"/>
              </a:rPr>
              <a:t>Missing</a:t>
            </a:r>
            <a:r>
              <a:rPr dirty="0" sz="1750" spc="-125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750" spc="-150">
                <a:solidFill>
                  <a:srgbClr val="E0D6DE"/>
                </a:solidFill>
                <a:latin typeface="Arial Black"/>
                <a:cs typeface="Arial Black"/>
              </a:rPr>
              <a:t>Values:</a:t>
            </a:r>
            <a:r>
              <a:rPr dirty="0" sz="1750" spc="-135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Check</a:t>
            </a:r>
            <a:r>
              <a:rPr dirty="0" sz="1750" spc="-9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-9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address</a:t>
            </a:r>
            <a:r>
              <a:rPr dirty="0" sz="1750" spc="-8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any</a:t>
            </a:r>
            <a:r>
              <a:rPr dirty="0" sz="1750" spc="-9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gaps.</a:t>
            </a:r>
            <a:r>
              <a:rPr dirty="0" sz="1750" spc="-9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(None</a:t>
            </a:r>
            <a:r>
              <a:rPr dirty="0" sz="1750" spc="-9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in</a:t>
            </a:r>
            <a:r>
              <a:rPr dirty="0" sz="1750" spc="-8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30">
                <a:solidFill>
                  <a:srgbClr val="E0D6DE"/>
                </a:solidFill>
                <a:latin typeface="Tahoma"/>
                <a:cs typeface="Tahoma"/>
              </a:rPr>
              <a:t>this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synthetic</a:t>
            </a:r>
            <a:r>
              <a:rPr dirty="0" sz="1750" spc="-1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20">
                <a:solidFill>
                  <a:srgbClr val="E0D6DE"/>
                </a:solidFill>
                <a:latin typeface="Tahoma"/>
                <a:cs typeface="Tahoma"/>
              </a:rPr>
              <a:t>data)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750" spc="-120">
                <a:solidFill>
                  <a:srgbClr val="E0D6DE"/>
                </a:solidFill>
                <a:latin typeface="Arial Black"/>
                <a:cs typeface="Arial Black"/>
              </a:rPr>
              <a:t>Duplicates:</a:t>
            </a:r>
            <a:r>
              <a:rPr dirty="0" sz="1750" spc="-8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Identify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remove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redundant</a:t>
            </a:r>
            <a:r>
              <a:rPr dirty="0" sz="175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entries.</a:t>
            </a:r>
            <a:r>
              <a:rPr dirty="0" sz="175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(None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found)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750" spc="-85">
                <a:solidFill>
                  <a:srgbClr val="E0D6DE"/>
                </a:solidFill>
                <a:latin typeface="Arial Black"/>
                <a:cs typeface="Arial Black"/>
              </a:rPr>
              <a:t>Outliers:</a:t>
            </a:r>
            <a:r>
              <a:rPr dirty="0" sz="1750" spc="-165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750" spc="90">
                <a:solidFill>
                  <a:srgbClr val="E0D6DE"/>
                </a:solidFill>
                <a:latin typeface="Tahoma"/>
                <a:cs typeface="Tahoma"/>
              </a:rPr>
              <a:t>Handled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7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'Customer_Age'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using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25">
                <a:solidFill>
                  <a:srgbClr val="E0D6DE"/>
                </a:solidFill>
                <a:latin typeface="Tahoma"/>
                <a:cs typeface="Tahoma"/>
              </a:rPr>
              <a:t>IQR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method,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ﬁltering</a:t>
            </a:r>
            <a:r>
              <a:rPr dirty="0" sz="1750" spc="-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out</a:t>
            </a:r>
            <a:r>
              <a:rPr dirty="0" sz="1750" spc="-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extreme</a:t>
            </a:r>
            <a:r>
              <a:rPr dirty="0" sz="1750" spc="-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values</a:t>
            </a:r>
            <a:r>
              <a:rPr dirty="0" sz="1750" spc="-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to</a:t>
            </a:r>
            <a:r>
              <a:rPr dirty="0" sz="1750" spc="-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ensure</a:t>
            </a:r>
            <a:r>
              <a:rPr dirty="0" sz="1750" spc="-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realistic</a:t>
            </a:r>
            <a:r>
              <a:rPr dirty="0" sz="1750" spc="-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35">
                <a:solidFill>
                  <a:srgbClr val="E0D6DE"/>
                </a:solidFill>
                <a:latin typeface="Tahoma"/>
                <a:cs typeface="Tahoma"/>
              </a:rPr>
              <a:t>insights.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1090" y="6904038"/>
            <a:ext cx="6773545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After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cleaning,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our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dataset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is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robust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analysis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with</a:t>
            </a:r>
            <a:r>
              <a:rPr dirty="0" sz="1750" spc="-1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145">
                <a:solidFill>
                  <a:srgbClr val="E0D6DE"/>
                </a:solidFill>
                <a:latin typeface="Arial Black"/>
                <a:cs typeface="Arial Black"/>
              </a:rPr>
              <a:t>680</a:t>
            </a:r>
            <a:r>
              <a:rPr dirty="0" sz="1750" spc="-155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750" spc="-80">
                <a:solidFill>
                  <a:srgbClr val="E0D6DE"/>
                </a:solidFill>
                <a:latin typeface="Arial Black"/>
                <a:cs typeface="Arial Black"/>
              </a:rPr>
              <a:t>records</a:t>
            </a:r>
            <a:r>
              <a:rPr dirty="0" sz="1750" spc="-80">
                <a:solidFill>
                  <a:srgbClr val="E0D6DE"/>
                </a:solidFill>
                <a:latin typeface="Tahoma"/>
                <a:cs typeface="Tahoma"/>
              </a:rPr>
              <a:t>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9838" rIns="0" bIns="0" rtlCol="0" vert="horz">
            <a:spAutoFit/>
          </a:bodyPr>
          <a:lstStyle/>
          <a:p>
            <a:pPr marL="344170">
              <a:lnSpc>
                <a:spcPct val="100000"/>
              </a:lnSpc>
              <a:spcBef>
                <a:spcPts val="100"/>
              </a:spcBef>
            </a:pPr>
            <a:r>
              <a:rPr dirty="0" sz="4200" spc="114"/>
              <a:t>Descriptive</a:t>
            </a:r>
            <a:r>
              <a:rPr dirty="0" sz="4200" spc="-530"/>
              <a:t> </a:t>
            </a:r>
            <a:r>
              <a:rPr dirty="0" sz="4200" spc="114"/>
              <a:t>Statistics</a:t>
            </a:r>
            <a:r>
              <a:rPr dirty="0" sz="4200" spc="-530"/>
              <a:t> </a:t>
            </a:r>
            <a:r>
              <a:rPr dirty="0" sz="4200" spc="40"/>
              <a:t>Analysis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741323" y="1675558"/>
            <a:ext cx="1185354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We</a:t>
            </a:r>
            <a:r>
              <a:rPr dirty="0" sz="1650" spc="-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60">
                <a:solidFill>
                  <a:srgbClr val="E0D6DE"/>
                </a:solidFill>
                <a:latin typeface="Tahoma"/>
                <a:cs typeface="Tahoma"/>
              </a:rPr>
              <a:t>calculate</a:t>
            </a:r>
            <a:r>
              <a:rPr dirty="0" sz="1650" spc="-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key</a:t>
            </a:r>
            <a:r>
              <a:rPr dirty="0" sz="1650" spc="-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60">
                <a:solidFill>
                  <a:srgbClr val="E0D6DE"/>
                </a:solidFill>
                <a:latin typeface="Tahoma"/>
                <a:cs typeface="Tahoma"/>
              </a:rPr>
              <a:t>business</a:t>
            </a:r>
            <a:r>
              <a:rPr dirty="0" sz="1650" spc="-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65">
                <a:solidFill>
                  <a:srgbClr val="E0D6DE"/>
                </a:solidFill>
                <a:latin typeface="Tahoma"/>
                <a:cs typeface="Tahoma"/>
              </a:rPr>
              <a:t>metrics</a:t>
            </a:r>
            <a:r>
              <a:rPr dirty="0" sz="1650" spc="-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80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650" spc="-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60">
                <a:solidFill>
                  <a:srgbClr val="E0D6DE"/>
                </a:solidFill>
                <a:latin typeface="Tahoma"/>
                <a:cs typeface="Tahoma"/>
              </a:rPr>
              <a:t>perform</a:t>
            </a:r>
            <a:r>
              <a:rPr dirty="0" sz="1650" spc="-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category-wise</a:t>
            </a:r>
            <a:r>
              <a:rPr dirty="0" sz="1650" spc="-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55">
                <a:solidFill>
                  <a:srgbClr val="E0D6DE"/>
                </a:solidFill>
                <a:latin typeface="Tahoma"/>
                <a:cs typeface="Tahoma"/>
              </a:rPr>
              <a:t>analysis</a:t>
            </a:r>
            <a:r>
              <a:rPr dirty="0" sz="1650" spc="-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70">
                <a:solidFill>
                  <a:srgbClr val="E0D6DE"/>
                </a:solidFill>
                <a:latin typeface="Tahoma"/>
                <a:cs typeface="Tahoma"/>
              </a:rPr>
              <a:t>to</a:t>
            </a:r>
            <a:r>
              <a:rPr dirty="0" sz="1650" spc="-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60">
                <a:solidFill>
                  <a:srgbClr val="E0D6DE"/>
                </a:solidFill>
                <a:latin typeface="Tahoma"/>
                <a:cs typeface="Tahoma"/>
              </a:rPr>
              <a:t>summarize</a:t>
            </a:r>
            <a:r>
              <a:rPr dirty="0" sz="1650" spc="-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60">
                <a:solidFill>
                  <a:srgbClr val="E0D6DE"/>
                </a:solidFill>
                <a:latin typeface="Tahoma"/>
                <a:cs typeface="Tahoma"/>
              </a:rPr>
              <a:t>the</a:t>
            </a:r>
            <a:r>
              <a:rPr dirty="0" sz="1650" spc="-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50">
                <a:solidFill>
                  <a:srgbClr val="E0D6DE"/>
                </a:solidFill>
                <a:latin typeface="Tahoma"/>
                <a:cs typeface="Tahoma"/>
              </a:rPr>
              <a:t>sales</a:t>
            </a:r>
            <a:r>
              <a:rPr dirty="0" sz="1650" spc="-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60">
                <a:solidFill>
                  <a:srgbClr val="E0D6DE"/>
                </a:solidFill>
                <a:latin typeface="Tahoma"/>
                <a:cs typeface="Tahoma"/>
              </a:rPr>
              <a:t>performance</a:t>
            </a:r>
            <a:r>
              <a:rPr dirty="0" sz="1650" spc="-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50">
                <a:solidFill>
                  <a:srgbClr val="E0D6DE"/>
                </a:solidFill>
                <a:latin typeface="Tahoma"/>
                <a:cs typeface="Tahoma"/>
              </a:rPr>
              <a:t>at</a:t>
            </a:r>
            <a:r>
              <a:rPr dirty="0" sz="1650" spc="-10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60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650" spc="-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50">
                <a:solidFill>
                  <a:srgbClr val="E0D6DE"/>
                </a:solidFill>
                <a:latin typeface="Tahoma"/>
                <a:cs typeface="Tahoma"/>
              </a:rPr>
              <a:t>high</a:t>
            </a:r>
            <a:r>
              <a:rPr dirty="0" sz="1650" spc="-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E0D6DE"/>
                </a:solidFill>
                <a:latin typeface="Tahoma"/>
                <a:cs typeface="Tahoma"/>
              </a:rPr>
              <a:t>level.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89427" y="1949214"/>
            <a:ext cx="2407920" cy="2144395"/>
          </a:xfrm>
          <a:prstGeom prst="rect">
            <a:avLst/>
          </a:prstGeom>
        </p:spPr>
        <p:txBody>
          <a:bodyPr wrap="square" lIns="0" tIns="4140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59"/>
              </a:spcBef>
            </a:pPr>
            <a:r>
              <a:rPr dirty="0" sz="5550" spc="130">
                <a:solidFill>
                  <a:srgbClr val="E0D6DE"/>
                </a:solidFill>
                <a:latin typeface="Verdana"/>
                <a:cs typeface="Verdana"/>
              </a:rPr>
              <a:t>$420K</a:t>
            </a:r>
            <a:endParaRPr sz="555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  <a:spcBef>
                <a:spcPts val="1195"/>
              </a:spcBef>
            </a:pPr>
            <a:r>
              <a:rPr dirty="0" sz="2100">
                <a:solidFill>
                  <a:srgbClr val="E0D6DE"/>
                </a:solidFill>
                <a:latin typeface="Verdana"/>
                <a:cs typeface="Verdana"/>
              </a:rPr>
              <a:t>Total</a:t>
            </a:r>
            <a:r>
              <a:rPr dirty="0" sz="2100" spc="-245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2100" spc="-10">
                <a:solidFill>
                  <a:srgbClr val="E0D6DE"/>
                </a:solidFill>
                <a:latin typeface="Verdana"/>
                <a:cs typeface="Verdana"/>
              </a:rPr>
              <a:t>Revenue</a:t>
            </a:r>
            <a:endParaRPr sz="21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dirty="0" sz="1650" spc="85">
                <a:solidFill>
                  <a:srgbClr val="E0D6DE"/>
                </a:solidFill>
                <a:latin typeface="Tahoma"/>
                <a:cs typeface="Tahoma"/>
              </a:rPr>
              <a:t>Sum</a:t>
            </a:r>
            <a:r>
              <a:rPr dirty="0" sz="1650" spc="-1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of</a:t>
            </a:r>
            <a:r>
              <a:rPr dirty="0" sz="16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80">
                <a:solidFill>
                  <a:srgbClr val="E0D6DE"/>
                </a:solidFill>
                <a:latin typeface="Tahoma"/>
                <a:cs typeface="Tahoma"/>
              </a:rPr>
              <a:t>all</a:t>
            </a:r>
            <a:r>
              <a:rPr dirty="0" sz="1650" spc="-1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55">
                <a:solidFill>
                  <a:srgbClr val="E0D6DE"/>
                </a:solidFill>
                <a:latin typeface="Tahoma"/>
                <a:cs typeface="Tahoma"/>
              </a:rPr>
              <a:t>net</a:t>
            </a:r>
            <a:r>
              <a:rPr dirty="0" sz="16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40">
                <a:solidFill>
                  <a:srgbClr val="E0D6DE"/>
                </a:solidFill>
                <a:latin typeface="Tahoma"/>
                <a:cs typeface="Tahoma"/>
              </a:rPr>
              <a:t>sales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72675" y="1949214"/>
            <a:ext cx="2937510" cy="2555875"/>
          </a:xfrm>
          <a:prstGeom prst="rect">
            <a:avLst/>
          </a:prstGeom>
        </p:spPr>
        <p:txBody>
          <a:bodyPr wrap="square" lIns="0" tIns="4140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59"/>
              </a:spcBef>
            </a:pPr>
            <a:r>
              <a:rPr dirty="0" sz="5550" spc="-20">
                <a:solidFill>
                  <a:srgbClr val="E0D6DE"/>
                </a:solidFill>
                <a:latin typeface="Verdana"/>
                <a:cs typeface="Verdana"/>
              </a:rPr>
              <a:t>$428.62</a:t>
            </a:r>
            <a:endParaRPr sz="555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  <a:spcBef>
                <a:spcPts val="1195"/>
              </a:spcBef>
            </a:pPr>
            <a:r>
              <a:rPr dirty="0" sz="2100" spc="-10">
                <a:solidFill>
                  <a:srgbClr val="E0D6DE"/>
                </a:solidFill>
                <a:latin typeface="Verdana"/>
                <a:cs typeface="Verdana"/>
              </a:rPr>
              <a:t>Avg.</a:t>
            </a:r>
            <a:r>
              <a:rPr dirty="0" sz="2100" spc="-275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2100" spc="50">
                <a:solidFill>
                  <a:srgbClr val="E0D6DE"/>
                </a:solidFill>
                <a:latin typeface="Verdana"/>
                <a:cs typeface="Verdana"/>
              </a:rPr>
              <a:t>Order</a:t>
            </a:r>
            <a:r>
              <a:rPr dirty="0" sz="2100" spc="-27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2100" spc="-10">
                <a:solidFill>
                  <a:srgbClr val="E0D6DE"/>
                </a:solidFill>
                <a:latin typeface="Verdana"/>
                <a:cs typeface="Verdana"/>
              </a:rPr>
              <a:t>Value</a:t>
            </a:r>
            <a:endParaRPr sz="2100">
              <a:latin typeface="Verdana"/>
              <a:cs typeface="Verdana"/>
            </a:endParaRPr>
          </a:p>
          <a:p>
            <a:pPr algn="ctr" marL="443230" marR="434975">
              <a:lnSpc>
                <a:spcPts val="3240"/>
              </a:lnSpc>
              <a:spcBef>
                <a:spcPts val="20"/>
              </a:spcBef>
            </a:pP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Average</a:t>
            </a:r>
            <a:r>
              <a:rPr dirty="0" sz="1650" spc="-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55">
                <a:solidFill>
                  <a:srgbClr val="E0D6DE"/>
                </a:solidFill>
                <a:latin typeface="Tahoma"/>
                <a:cs typeface="Tahoma"/>
              </a:rPr>
              <a:t>net</a:t>
            </a:r>
            <a:r>
              <a:rPr dirty="0" sz="1650" spc="-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50">
                <a:solidFill>
                  <a:srgbClr val="E0D6DE"/>
                </a:solidFill>
                <a:latin typeface="Tahoma"/>
                <a:cs typeface="Tahoma"/>
              </a:rPr>
              <a:t>sales</a:t>
            </a:r>
            <a:r>
              <a:rPr dirty="0" sz="1650" spc="-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35">
                <a:solidFill>
                  <a:srgbClr val="E0D6DE"/>
                </a:solidFill>
                <a:latin typeface="Tahoma"/>
                <a:cs typeface="Tahoma"/>
              </a:rPr>
              <a:t>per </a:t>
            </a:r>
            <a:r>
              <a:rPr dirty="0" sz="1650" spc="45">
                <a:solidFill>
                  <a:srgbClr val="E0D6DE"/>
                </a:solidFill>
                <a:latin typeface="Tahoma"/>
                <a:cs typeface="Tahoma"/>
              </a:rPr>
              <a:t>transaction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77139" y="1949214"/>
            <a:ext cx="2624455" cy="2144395"/>
          </a:xfrm>
          <a:prstGeom prst="rect">
            <a:avLst/>
          </a:prstGeom>
        </p:spPr>
        <p:txBody>
          <a:bodyPr wrap="square" lIns="0" tIns="4140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59"/>
              </a:spcBef>
            </a:pPr>
            <a:r>
              <a:rPr dirty="0" sz="5550" spc="254">
                <a:solidFill>
                  <a:srgbClr val="E0D6DE"/>
                </a:solidFill>
                <a:latin typeface="Verdana"/>
                <a:cs typeface="Verdana"/>
              </a:rPr>
              <a:t>980</a:t>
            </a:r>
            <a:endParaRPr sz="555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  <a:spcBef>
                <a:spcPts val="1195"/>
              </a:spcBef>
            </a:pPr>
            <a:r>
              <a:rPr dirty="0" sz="2100">
                <a:solidFill>
                  <a:srgbClr val="E0D6DE"/>
                </a:solidFill>
                <a:latin typeface="Verdana"/>
                <a:cs typeface="Verdana"/>
              </a:rPr>
              <a:t>Total</a:t>
            </a:r>
            <a:r>
              <a:rPr dirty="0" sz="2100" spc="-245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2100" spc="-10">
                <a:solidFill>
                  <a:srgbClr val="E0D6DE"/>
                </a:solidFill>
                <a:latin typeface="Verdana"/>
                <a:cs typeface="Verdana"/>
              </a:rPr>
              <a:t>Transactions</a:t>
            </a:r>
            <a:endParaRPr sz="21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dirty="0" sz="1650" spc="75">
                <a:solidFill>
                  <a:srgbClr val="E0D6DE"/>
                </a:solidFill>
                <a:latin typeface="Tahoma"/>
                <a:cs typeface="Tahoma"/>
              </a:rPr>
              <a:t>Number</a:t>
            </a:r>
            <a:r>
              <a:rPr dirty="0" sz="16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of</a:t>
            </a:r>
            <a:r>
              <a:rPr dirty="0" sz="16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75">
                <a:solidFill>
                  <a:srgbClr val="E0D6DE"/>
                </a:solidFill>
                <a:latin typeface="Tahoma"/>
                <a:cs typeface="Tahoma"/>
              </a:rPr>
              <a:t>individual</a:t>
            </a:r>
            <a:r>
              <a:rPr dirty="0" sz="16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40">
                <a:solidFill>
                  <a:srgbClr val="E0D6DE"/>
                </a:solidFill>
                <a:latin typeface="Tahoma"/>
                <a:cs typeface="Tahoma"/>
              </a:rPr>
              <a:t>sales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012682" y="1949214"/>
            <a:ext cx="2649855" cy="2144395"/>
          </a:xfrm>
          <a:prstGeom prst="rect">
            <a:avLst/>
          </a:prstGeom>
        </p:spPr>
        <p:txBody>
          <a:bodyPr wrap="square" lIns="0" tIns="4140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59"/>
              </a:spcBef>
            </a:pPr>
            <a:r>
              <a:rPr dirty="0" sz="5550" spc="-20">
                <a:solidFill>
                  <a:srgbClr val="E0D6DE"/>
                </a:solidFill>
                <a:latin typeface="Verdana"/>
                <a:cs typeface="Verdana"/>
              </a:rPr>
              <a:t>40.3</a:t>
            </a:r>
            <a:endParaRPr sz="55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dirty="0" sz="2100" spc="-10">
                <a:solidFill>
                  <a:srgbClr val="E0D6DE"/>
                </a:solidFill>
                <a:latin typeface="Verdana"/>
                <a:cs typeface="Verdana"/>
              </a:rPr>
              <a:t>Avg.</a:t>
            </a:r>
            <a:r>
              <a:rPr dirty="0" sz="2100" spc="-27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2100" spc="60">
                <a:solidFill>
                  <a:srgbClr val="E0D6DE"/>
                </a:solidFill>
                <a:latin typeface="Verdana"/>
                <a:cs typeface="Verdana"/>
              </a:rPr>
              <a:t>Customer</a:t>
            </a:r>
            <a:r>
              <a:rPr dirty="0" sz="2100" spc="-27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2100" spc="70">
                <a:solidFill>
                  <a:srgbClr val="E0D6DE"/>
                </a:solidFill>
                <a:latin typeface="Verdana"/>
                <a:cs typeface="Verdana"/>
              </a:rPr>
              <a:t>Age</a:t>
            </a:r>
            <a:endParaRPr sz="21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dirty="0" sz="1650" spc="45">
                <a:solidFill>
                  <a:srgbClr val="E0D6DE"/>
                </a:solidFill>
                <a:latin typeface="Tahoma"/>
                <a:cs typeface="Tahoma"/>
              </a:rPr>
              <a:t>Mean</a:t>
            </a:r>
            <a:r>
              <a:rPr dirty="0" sz="1650" spc="-8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age</a:t>
            </a:r>
            <a:r>
              <a:rPr dirty="0" sz="1650" spc="-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of</a:t>
            </a:r>
            <a:r>
              <a:rPr dirty="0" sz="1650" spc="-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40">
                <a:solidFill>
                  <a:srgbClr val="E0D6DE"/>
                </a:solidFill>
                <a:latin typeface="Tahoma"/>
                <a:cs typeface="Tahoma"/>
              </a:rPr>
              <a:t>customers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1323" y="4961184"/>
            <a:ext cx="510476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97B8FF"/>
                </a:solidFill>
                <a:latin typeface="Verdana"/>
                <a:cs typeface="Verdana"/>
              </a:rPr>
              <a:t>Top</a:t>
            </a:r>
            <a:r>
              <a:rPr dirty="0" sz="2100" spc="-235">
                <a:solidFill>
                  <a:srgbClr val="97B8FF"/>
                </a:solidFill>
                <a:latin typeface="Verdana"/>
                <a:cs typeface="Verdana"/>
              </a:rPr>
              <a:t> </a:t>
            </a:r>
            <a:r>
              <a:rPr dirty="0" sz="2100" spc="-35">
                <a:solidFill>
                  <a:srgbClr val="97B8FF"/>
                </a:solidFill>
                <a:latin typeface="Verdana"/>
                <a:cs typeface="Verdana"/>
              </a:rPr>
              <a:t>5</a:t>
            </a:r>
            <a:r>
              <a:rPr dirty="0" sz="2100" spc="-235">
                <a:solidFill>
                  <a:srgbClr val="97B8FF"/>
                </a:solidFill>
                <a:latin typeface="Verdana"/>
                <a:cs typeface="Verdana"/>
              </a:rPr>
              <a:t> </a:t>
            </a:r>
            <a:r>
              <a:rPr dirty="0" sz="2100" spc="80">
                <a:solidFill>
                  <a:srgbClr val="97B8FF"/>
                </a:solidFill>
                <a:latin typeface="Verdana"/>
                <a:cs typeface="Verdana"/>
              </a:rPr>
              <a:t>Product</a:t>
            </a:r>
            <a:r>
              <a:rPr dirty="0" sz="2100" spc="-235">
                <a:solidFill>
                  <a:srgbClr val="97B8FF"/>
                </a:solidFill>
                <a:latin typeface="Verdana"/>
                <a:cs typeface="Verdana"/>
              </a:rPr>
              <a:t> </a:t>
            </a:r>
            <a:r>
              <a:rPr dirty="0" sz="2100" spc="55">
                <a:solidFill>
                  <a:srgbClr val="97B8FF"/>
                </a:solidFill>
                <a:latin typeface="Verdana"/>
                <a:cs typeface="Verdana"/>
              </a:rPr>
              <a:t>Categories</a:t>
            </a:r>
            <a:r>
              <a:rPr dirty="0" sz="2100" spc="-229">
                <a:solidFill>
                  <a:srgbClr val="97B8FF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97B8FF"/>
                </a:solidFill>
                <a:latin typeface="Verdana"/>
                <a:cs typeface="Verdana"/>
              </a:rPr>
              <a:t>by</a:t>
            </a:r>
            <a:r>
              <a:rPr dirty="0" sz="2100" spc="-235">
                <a:solidFill>
                  <a:srgbClr val="97B8FF"/>
                </a:solidFill>
                <a:latin typeface="Verdana"/>
                <a:cs typeface="Verdana"/>
              </a:rPr>
              <a:t> </a:t>
            </a:r>
            <a:r>
              <a:rPr dirty="0" sz="2100" spc="-10">
                <a:solidFill>
                  <a:srgbClr val="97B8FF"/>
                </a:solidFill>
                <a:latin typeface="Verdana"/>
                <a:cs typeface="Verdana"/>
              </a:rPr>
              <a:t>Revenue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36547" y="5515442"/>
            <a:ext cx="3166110" cy="1957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740" algn="l"/>
              </a:tabLst>
            </a:pPr>
            <a:r>
              <a:rPr dirty="0" sz="1650" spc="1005">
                <a:solidFill>
                  <a:srgbClr val="E0D6DE"/>
                </a:solidFill>
                <a:latin typeface="Tahoma"/>
                <a:cs typeface="Tahoma"/>
              </a:rPr>
              <a:t>·</a:t>
            </a: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	Books:</a:t>
            </a:r>
            <a:r>
              <a:rPr dirty="0" sz="1650" spc="1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E0D6DE"/>
                </a:solidFill>
                <a:latin typeface="Tahoma"/>
                <a:cs typeface="Tahoma"/>
              </a:rPr>
              <a:t>$G9,220.73</a:t>
            </a:r>
            <a:endParaRPr sz="1650">
              <a:latin typeface="Tahoma"/>
              <a:cs typeface="Tahoma"/>
            </a:endParaRPr>
          </a:p>
          <a:p>
            <a:pPr marL="459740" indent="-447040">
              <a:lnSpc>
                <a:spcPct val="100000"/>
              </a:lnSpc>
              <a:spcBef>
                <a:spcPts val="1325"/>
              </a:spcBef>
              <a:buChar char="·"/>
              <a:tabLst>
                <a:tab pos="459740" algn="l"/>
              </a:tabLst>
            </a:pPr>
            <a:r>
              <a:rPr dirty="0" sz="1650" spc="20">
                <a:solidFill>
                  <a:srgbClr val="E0D6DE"/>
                </a:solidFill>
                <a:latin typeface="Tahoma"/>
                <a:cs typeface="Tahoma"/>
              </a:rPr>
              <a:t>Electronics:</a:t>
            </a:r>
            <a:r>
              <a:rPr dirty="0" sz="1650" spc="1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E0D6DE"/>
                </a:solidFill>
                <a:latin typeface="Tahoma"/>
                <a:cs typeface="Tahoma"/>
              </a:rPr>
              <a:t>$G8,823.15</a:t>
            </a:r>
            <a:endParaRPr sz="1650">
              <a:latin typeface="Tahoma"/>
              <a:cs typeface="Tahoma"/>
            </a:endParaRPr>
          </a:p>
          <a:p>
            <a:pPr marL="459740" indent="-447040">
              <a:lnSpc>
                <a:spcPct val="100000"/>
              </a:lnSpc>
              <a:spcBef>
                <a:spcPts val="1330"/>
              </a:spcBef>
              <a:buChar char="·"/>
              <a:tabLst>
                <a:tab pos="459740" algn="l"/>
              </a:tabLst>
            </a:pPr>
            <a:r>
              <a:rPr dirty="0" sz="1650" spc="10">
                <a:solidFill>
                  <a:srgbClr val="E0D6DE"/>
                </a:solidFill>
                <a:latin typeface="Tahoma"/>
                <a:cs typeface="Tahoma"/>
              </a:rPr>
              <a:t>Clothing:</a:t>
            </a:r>
            <a:r>
              <a:rPr dirty="0" sz="1650" spc="1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E0D6DE"/>
                </a:solidFill>
                <a:latin typeface="Tahoma"/>
                <a:cs typeface="Tahoma"/>
              </a:rPr>
              <a:t>$G0,942.50</a:t>
            </a:r>
            <a:endParaRPr sz="1650">
              <a:latin typeface="Tahoma"/>
              <a:cs typeface="Tahoma"/>
            </a:endParaRPr>
          </a:p>
          <a:p>
            <a:pPr marL="459740" indent="-447040">
              <a:lnSpc>
                <a:spcPct val="100000"/>
              </a:lnSpc>
              <a:spcBef>
                <a:spcPts val="1330"/>
              </a:spcBef>
              <a:buChar char="·"/>
              <a:tabLst>
                <a:tab pos="459740" algn="l"/>
              </a:tabLst>
            </a:pPr>
            <a:r>
              <a:rPr dirty="0" sz="1650" spc="85">
                <a:solidFill>
                  <a:srgbClr val="E0D6DE"/>
                </a:solidFill>
                <a:latin typeface="Tahoma"/>
                <a:cs typeface="Tahoma"/>
              </a:rPr>
              <a:t>Home</a:t>
            </a:r>
            <a:r>
              <a:rPr dirty="0" sz="1650" spc="-8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&amp;</a:t>
            </a:r>
            <a:r>
              <a:rPr dirty="0" sz="1650" spc="-8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Garden:</a:t>
            </a:r>
            <a:r>
              <a:rPr dirty="0" sz="1650" spc="-8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E0D6DE"/>
                </a:solidFill>
                <a:latin typeface="Tahoma"/>
                <a:cs typeface="Tahoma"/>
              </a:rPr>
              <a:t>$5G,798.81</a:t>
            </a:r>
            <a:endParaRPr sz="1650">
              <a:latin typeface="Tahoma"/>
              <a:cs typeface="Tahoma"/>
            </a:endParaRPr>
          </a:p>
          <a:p>
            <a:pPr marL="459740" indent="-447040">
              <a:lnSpc>
                <a:spcPct val="100000"/>
              </a:lnSpc>
              <a:spcBef>
                <a:spcPts val="1325"/>
              </a:spcBef>
              <a:buChar char="·"/>
              <a:tabLst>
                <a:tab pos="459740" algn="l"/>
              </a:tabLst>
            </a:pP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Beauty:</a:t>
            </a:r>
            <a:r>
              <a:rPr dirty="0" sz="1650" spc="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E0D6DE"/>
                </a:solidFill>
                <a:latin typeface="Tahoma"/>
                <a:cs typeface="Tahoma"/>
              </a:rPr>
              <a:t>$55,G2G.G8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572891" y="4961184"/>
            <a:ext cx="303911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97B8FF"/>
                </a:solidFill>
                <a:latin typeface="Verdana"/>
                <a:cs typeface="Verdana"/>
              </a:rPr>
              <a:t>Regional</a:t>
            </a:r>
            <a:r>
              <a:rPr dirty="0" sz="2100" spc="95">
                <a:solidFill>
                  <a:srgbClr val="97B8FF"/>
                </a:solidFill>
                <a:latin typeface="Verdana"/>
                <a:cs typeface="Verdana"/>
              </a:rPr>
              <a:t> </a:t>
            </a:r>
            <a:r>
              <a:rPr dirty="0" sz="2100" spc="-10">
                <a:solidFill>
                  <a:srgbClr val="97B8FF"/>
                </a:solidFill>
                <a:latin typeface="Verdana"/>
                <a:cs typeface="Verdana"/>
              </a:rPr>
              <a:t>Performance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468115" y="5515442"/>
            <a:ext cx="2334895" cy="1957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740" algn="l"/>
              </a:tabLst>
            </a:pPr>
            <a:r>
              <a:rPr dirty="0" sz="1650" spc="1005">
                <a:solidFill>
                  <a:srgbClr val="E0D6DE"/>
                </a:solidFill>
                <a:latin typeface="Tahoma"/>
                <a:cs typeface="Tahoma"/>
              </a:rPr>
              <a:t>·</a:t>
            </a: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	East:</a:t>
            </a:r>
            <a:r>
              <a:rPr dirty="0" sz="16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E0D6DE"/>
                </a:solidFill>
                <a:latin typeface="Tahoma"/>
                <a:cs typeface="Tahoma"/>
              </a:rPr>
              <a:t>$93,028.G0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  <a:tabLst>
                <a:tab pos="459740" algn="l"/>
              </a:tabLst>
            </a:pPr>
            <a:r>
              <a:rPr dirty="0" sz="1650" spc="1005">
                <a:solidFill>
                  <a:srgbClr val="E0D6DE"/>
                </a:solidFill>
                <a:latin typeface="Tahoma"/>
                <a:cs typeface="Tahoma"/>
              </a:rPr>
              <a:t>·</a:t>
            </a: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	North:</a:t>
            </a:r>
            <a:r>
              <a:rPr dirty="0" sz="1650" spc="8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E0D6DE"/>
                </a:solidFill>
                <a:latin typeface="Tahoma"/>
                <a:cs typeface="Tahoma"/>
              </a:rPr>
              <a:t>$92,572.24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  <a:tabLst>
                <a:tab pos="459740" algn="l"/>
              </a:tabLst>
            </a:pPr>
            <a:r>
              <a:rPr dirty="0" sz="1650" spc="1005">
                <a:solidFill>
                  <a:srgbClr val="E0D6DE"/>
                </a:solidFill>
                <a:latin typeface="Tahoma"/>
                <a:cs typeface="Tahoma"/>
              </a:rPr>
              <a:t>·</a:t>
            </a: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	South:</a:t>
            </a:r>
            <a:r>
              <a:rPr dirty="0" sz="1650" spc="9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E0D6DE"/>
                </a:solidFill>
                <a:latin typeface="Tahoma"/>
                <a:cs typeface="Tahoma"/>
              </a:rPr>
              <a:t>$83,382.2G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  <a:tabLst>
                <a:tab pos="459740" algn="l"/>
              </a:tabLst>
            </a:pPr>
            <a:r>
              <a:rPr dirty="0" sz="1650" spc="1005">
                <a:solidFill>
                  <a:srgbClr val="E0D6DE"/>
                </a:solidFill>
                <a:latin typeface="Tahoma"/>
                <a:cs typeface="Tahoma"/>
              </a:rPr>
              <a:t>·</a:t>
            </a: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	Central:</a:t>
            </a:r>
            <a:r>
              <a:rPr dirty="0" sz="1650" spc="9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E0D6DE"/>
                </a:solidFill>
                <a:latin typeface="Tahoma"/>
                <a:cs typeface="Tahoma"/>
              </a:rPr>
              <a:t>$82,347.1G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  <a:tabLst>
                <a:tab pos="459740" algn="l"/>
              </a:tabLst>
            </a:pPr>
            <a:r>
              <a:rPr dirty="0" sz="1650" spc="1005">
                <a:solidFill>
                  <a:srgbClr val="E0D6DE"/>
                </a:solidFill>
                <a:latin typeface="Tahoma"/>
                <a:cs typeface="Tahoma"/>
              </a:rPr>
              <a:t>·</a:t>
            </a:r>
            <a:r>
              <a:rPr dirty="0" sz="1650">
                <a:solidFill>
                  <a:srgbClr val="E0D6DE"/>
                </a:solidFill>
                <a:latin typeface="Tahoma"/>
                <a:cs typeface="Tahoma"/>
              </a:rPr>
              <a:t>	</a:t>
            </a:r>
            <a:r>
              <a:rPr dirty="0" sz="1650" spc="-20">
                <a:solidFill>
                  <a:srgbClr val="E0D6DE"/>
                </a:solidFill>
                <a:latin typeface="Tahoma"/>
                <a:cs typeface="Tahoma"/>
              </a:rPr>
              <a:t>West:</a:t>
            </a:r>
            <a:r>
              <a:rPr dirty="0" sz="16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E0D6DE"/>
                </a:solidFill>
                <a:latin typeface="Tahoma"/>
                <a:cs typeface="Tahoma"/>
              </a:rPr>
              <a:t>$G9,178.G1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8307" rIns="0" bIns="0" rtlCol="0" vert="horz">
            <a:spAutoFit/>
          </a:bodyPr>
          <a:lstStyle/>
          <a:p>
            <a:pPr marL="25019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Create</a:t>
            </a:r>
            <a:r>
              <a:rPr dirty="0" spc="-490"/>
              <a:t> </a:t>
            </a:r>
            <a:r>
              <a:rPr dirty="0" spc="60"/>
              <a:t>Visualizations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0122" y="1493559"/>
            <a:ext cx="1299464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50">
                <a:solidFill>
                  <a:srgbClr val="E0D6DE"/>
                </a:solidFill>
                <a:latin typeface="Tahoma"/>
                <a:cs typeface="Tahoma"/>
              </a:rPr>
              <a:t>Visualizing</a:t>
            </a:r>
            <a:r>
              <a:rPr dirty="0" sz="1500" spc="-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E0D6DE"/>
                </a:solidFill>
                <a:latin typeface="Tahoma"/>
                <a:cs typeface="Tahoma"/>
              </a:rPr>
              <a:t>sales</a:t>
            </a:r>
            <a:r>
              <a:rPr dirty="0" sz="150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50">
                <a:solidFill>
                  <a:srgbClr val="E0D6DE"/>
                </a:solidFill>
                <a:latin typeface="Tahoma"/>
                <a:cs typeface="Tahoma"/>
              </a:rPr>
              <a:t>data</a:t>
            </a:r>
            <a:r>
              <a:rPr dirty="0" sz="150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60">
                <a:solidFill>
                  <a:srgbClr val="E0D6DE"/>
                </a:solidFill>
                <a:latin typeface="Tahoma"/>
                <a:cs typeface="Tahoma"/>
              </a:rPr>
              <a:t>helps</a:t>
            </a:r>
            <a:r>
              <a:rPr dirty="0" sz="150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70">
                <a:solidFill>
                  <a:srgbClr val="E0D6DE"/>
                </a:solidFill>
                <a:latin typeface="Tahoma"/>
                <a:cs typeface="Tahoma"/>
              </a:rPr>
              <a:t>in</a:t>
            </a:r>
            <a:r>
              <a:rPr dirty="0" sz="1500" spc="-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70">
                <a:solidFill>
                  <a:srgbClr val="E0D6DE"/>
                </a:solidFill>
                <a:latin typeface="Tahoma"/>
                <a:cs typeface="Tahoma"/>
              </a:rPr>
              <a:t>quickly</a:t>
            </a:r>
            <a:r>
              <a:rPr dirty="0" sz="150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E0D6DE"/>
                </a:solidFill>
                <a:latin typeface="Tahoma"/>
                <a:cs typeface="Tahoma"/>
              </a:rPr>
              <a:t>identifying</a:t>
            </a:r>
            <a:r>
              <a:rPr dirty="0" sz="150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E0D6DE"/>
                </a:solidFill>
                <a:latin typeface="Tahoma"/>
                <a:cs typeface="Tahoma"/>
              </a:rPr>
              <a:t>trends,</a:t>
            </a:r>
            <a:r>
              <a:rPr dirty="0" sz="150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E0D6DE"/>
                </a:solidFill>
                <a:latin typeface="Tahoma"/>
                <a:cs typeface="Tahoma"/>
              </a:rPr>
              <a:t>patterns,</a:t>
            </a:r>
            <a:r>
              <a:rPr dirty="0" sz="150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70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500" spc="-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E0D6DE"/>
                </a:solidFill>
                <a:latin typeface="Tahoma"/>
                <a:cs typeface="Tahoma"/>
              </a:rPr>
              <a:t>outliers</a:t>
            </a:r>
            <a:r>
              <a:rPr dirty="0" sz="150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E0D6DE"/>
                </a:solidFill>
                <a:latin typeface="Tahoma"/>
                <a:cs typeface="Tahoma"/>
              </a:rPr>
              <a:t>that</a:t>
            </a:r>
            <a:r>
              <a:rPr dirty="0" sz="150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65">
                <a:solidFill>
                  <a:srgbClr val="E0D6DE"/>
                </a:solidFill>
                <a:latin typeface="Tahoma"/>
                <a:cs typeface="Tahoma"/>
              </a:rPr>
              <a:t>might</a:t>
            </a:r>
            <a:r>
              <a:rPr dirty="0" sz="150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70">
                <a:solidFill>
                  <a:srgbClr val="E0D6DE"/>
                </a:solidFill>
                <a:latin typeface="Tahoma"/>
                <a:cs typeface="Tahoma"/>
              </a:rPr>
              <a:t>be</a:t>
            </a:r>
            <a:r>
              <a:rPr dirty="0" sz="150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60">
                <a:solidFill>
                  <a:srgbClr val="E0D6DE"/>
                </a:solidFill>
                <a:latin typeface="Tahoma"/>
                <a:cs typeface="Tahoma"/>
              </a:rPr>
              <a:t>missed</a:t>
            </a:r>
            <a:r>
              <a:rPr dirty="0" sz="1500" spc="-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70">
                <a:solidFill>
                  <a:srgbClr val="E0D6DE"/>
                </a:solidFill>
                <a:latin typeface="Tahoma"/>
                <a:cs typeface="Tahoma"/>
              </a:rPr>
              <a:t>in</a:t>
            </a:r>
            <a:r>
              <a:rPr dirty="0" sz="150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E0D6DE"/>
                </a:solidFill>
                <a:latin typeface="Tahoma"/>
                <a:cs typeface="Tahoma"/>
              </a:rPr>
              <a:t>raw</a:t>
            </a:r>
            <a:r>
              <a:rPr dirty="0" sz="150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50">
                <a:solidFill>
                  <a:srgbClr val="E0D6DE"/>
                </a:solidFill>
                <a:latin typeface="Tahoma"/>
                <a:cs typeface="Tahoma"/>
              </a:rPr>
              <a:t>numbers.</a:t>
            </a:r>
            <a:r>
              <a:rPr dirty="0" sz="150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E0D6DE"/>
                </a:solidFill>
                <a:latin typeface="Tahoma"/>
                <a:cs typeface="Tahoma"/>
              </a:rPr>
              <a:t>We</a:t>
            </a:r>
            <a:r>
              <a:rPr dirty="0" sz="1500" spc="-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E0D6DE"/>
                </a:solidFill>
                <a:latin typeface="Tahoma"/>
                <a:cs typeface="Tahoma"/>
              </a:rPr>
              <a:t>generate</a:t>
            </a:r>
            <a:r>
              <a:rPr dirty="0" sz="150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50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45">
                <a:solidFill>
                  <a:srgbClr val="E0D6DE"/>
                </a:solidFill>
                <a:latin typeface="Tahoma"/>
                <a:cs typeface="Tahoma"/>
              </a:rPr>
              <a:t>comprehensive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500" spc="60">
                <a:solidFill>
                  <a:srgbClr val="E0D6DE"/>
                </a:solidFill>
                <a:latin typeface="Tahoma"/>
                <a:cs typeface="Tahoma"/>
              </a:rPr>
              <a:t>dashboard</a:t>
            </a:r>
            <a:r>
              <a:rPr dirty="0" sz="150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65">
                <a:solidFill>
                  <a:srgbClr val="E0D6DE"/>
                </a:solidFill>
                <a:latin typeface="Tahoma"/>
                <a:cs typeface="Tahoma"/>
              </a:rPr>
              <a:t>with</a:t>
            </a:r>
            <a:r>
              <a:rPr dirty="0" sz="150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E0D6DE"/>
                </a:solidFill>
                <a:latin typeface="Tahoma"/>
                <a:cs typeface="Tahoma"/>
              </a:rPr>
              <a:t>several</a:t>
            </a:r>
            <a:r>
              <a:rPr dirty="0" sz="1500" spc="-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E0D6DE"/>
                </a:solidFill>
                <a:latin typeface="Tahoma"/>
                <a:cs typeface="Tahoma"/>
              </a:rPr>
              <a:t>key</a:t>
            </a:r>
            <a:r>
              <a:rPr dirty="0" sz="1500" spc="-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E0D6DE"/>
                </a:solidFill>
                <a:latin typeface="Tahoma"/>
                <a:cs typeface="Tahoma"/>
              </a:rPr>
              <a:t>plots.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281600"/>
            <a:ext cx="6166749" cy="23475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375" y="4781550"/>
            <a:ext cx="6442274" cy="26553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1549" y="2281595"/>
            <a:ext cx="7507411" cy="234755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94050" y="4781550"/>
            <a:ext cx="7583950" cy="22763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201" y="400787"/>
            <a:ext cx="3950335" cy="4902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 spc="95"/>
              <a:t>Advanced</a:t>
            </a:r>
            <a:r>
              <a:rPr dirty="0" sz="3050" spc="-375"/>
              <a:t> </a:t>
            </a:r>
            <a:r>
              <a:rPr dirty="0" sz="3050" spc="75"/>
              <a:t>Analytics</a:t>
            </a:r>
            <a:endParaRPr sz="3050"/>
          </a:p>
        </p:txBody>
      </p:sp>
      <p:sp>
        <p:nvSpPr>
          <p:cNvPr id="3" name="object 3" descr=""/>
          <p:cNvSpPr txBox="1"/>
          <p:nvPr/>
        </p:nvSpPr>
        <p:spPr>
          <a:xfrm>
            <a:off x="533201" y="1209691"/>
            <a:ext cx="127914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E0D6DE"/>
                </a:solidFill>
                <a:latin typeface="Tahoma"/>
                <a:cs typeface="Tahoma"/>
              </a:rPr>
              <a:t>Beyond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basic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statistics,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advanced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analytics</a:t>
            </a:r>
            <a:r>
              <a:rPr dirty="0" sz="1200" spc="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reveals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deeper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relationships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E0D6DE"/>
                </a:solidFill>
                <a:latin typeface="Tahoma"/>
                <a:cs typeface="Tahoma"/>
              </a:rPr>
              <a:t>within</a:t>
            </a:r>
            <a:r>
              <a:rPr dirty="0" sz="1200" spc="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the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data.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E0D6DE"/>
                </a:solidFill>
                <a:latin typeface="Tahoma"/>
                <a:cs typeface="Tahoma"/>
              </a:rPr>
              <a:t>We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explore</a:t>
            </a:r>
            <a:r>
              <a:rPr dirty="0" sz="1200" spc="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correlations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5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seasonal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patterns,</a:t>
            </a:r>
            <a:r>
              <a:rPr dirty="0" sz="1200" spc="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5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segment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customers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200" spc="10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targeted</a:t>
            </a:r>
            <a:r>
              <a:rPr dirty="0" sz="1200" spc="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E0D6DE"/>
                </a:solidFill>
                <a:latin typeface="Tahoma"/>
                <a:cs typeface="Tahoma"/>
              </a:rPr>
              <a:t>insights.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3201" y="1789191"/>
            <a:ext cx="4164965" cy="609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0">
                <a:solidFill>
                  <a:srgbClr val="97B8FF"/>
                </a:solidFill>
                <a:latin typeface="Verdana"/>
                <a:cs typeface="Verdana"/>
              </a:rPr>
              <a:t>Correlation</a:t>
            </a:r>
            <a:r>
              <a:rPr dirty="0" sz="1500" spc="130">
                <a:solidFill>
                  <a:srgbClr val="97B8FF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97B8FF"/>
                </a:solidFill>
                <a:latin typeface="Verdana"/>
                <a:cs typeface="Verdana"/>
              </a:rPr>
              <a:t>Analysis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200" spc="30">
                <a:solidFill>
                  <a:srgbClr val="E0D6DE"/>
                </a:solidFill>
                <a:latin typeface="Tahoma"/>
                <a:cs typeface="Tahoma"/>
              </a:rPr>
              <a:t>Understanding</a:t>
            </a:r>
            <a:r>
              <a:rPr dirty="0" sz="120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60">
                <a:solidFill>
                  <a:srgbClr val="E0D6DE"/>
                </a:solidFill>
                <a:latin typeface="Tahoma"/>
                <a:cs typeface="Tahoma"/>
              </a:rPr>
              <a:t>how</a:t>
            </a:r>
            <a:r>
              <a:rPr dirty="0" sz="120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30">
                <a:solidFill>
                  <a:srgbClr val="E0D6DE"/>
                </a:solidFill>
                <a:latin typeface="Tahoma"/>
                <a:cs typeface="Tahoma"/>
              </a:rPr>
              <a:t>numeric</a:t>
            </a:r>
            <a:r>
              <a:rPr dirty="0" sz="120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30">
                <a:solidFill>
                  <a:srgbClr val="E0D6DE"/>
                </a:solidFill>
                <a:latin typeface="Tahoma"/>
                <a:cs typeface="Tahoma"/>
              </a:rPr>
              <a:t>variables</a:t>
            </a:r>
            <a:r>
              <a:rPr dirty="0" sz="120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E0D6DE"/>
                </a:solidFill>
                <a:latin typeface="Tahoma"/>
                <a:cs typeface="Tahoma"/>
              </a:rPr>
              <a:t>relate</a:t>
            </a:r>
            <a:r>
              <a:rPr dirty="0" sz="120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30">
                <a:solidFill>
                  <a:srgbClr val="E0D6DE"/>
                </a:solidFill>
                <a:latin typeface="Tahoma"/>
                <a:cs typeface="Tahoma"/>
              </a:rPr>
              <a:t>to</a:t>
            </a:r>
            <a:r>
              <a:rPr dirty="0" sz="120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30">
                <a:solidFill>
                  <a:srgbClr val="E0D6DE"/>
                </a:solidFill>
                <a:latin typeface="Tahoma"/>
                <a:cs typeface="Tahoma"/>
              </a:rPr>
              <a:t>each</a:t>
            </a:r>
            <a:r>
              <a:rPr dirty="0" sz="120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E0D6DE"/>
                </a:solidFill>
                <a:latin typeface="Tahoma"/>
                <a:cs typeface="Tahoma"/>
              </a:rPr>
              <a:t>other.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45901" y="2634258"/>
            <a:ext cx="6579234" cy="2275205"/>
          </a:xfrm>
          <a:custGeom>
            <a:avLst/>
            <a:gdLst/>
            <a:ahLst/>
            <a:cxnLst/>
            <a:rect l="l" t="t" r="r" b="b"/>
            <a:pathLst>
              <a:path w="6579234" h="2275204">
                <a:moveTo>
                  <a:pt x="0" y="23410"/>
                </a:moveTo>
                <a:lnTo>
                  <a:pt x="1839" y="14297"/>
                </a:lnTo>
                <a:lnTo>
                  <a:pt x="6856" y="6856"/>
                </a:lnTo>
                <a:lnTo>
                  <a:pt x="14297" y="1839"/>
                </a:lnTo>
                <a:lnTo>
                  <a:pt x="23410" y="0"/>
                </a:lnTo>
                <a:lnTo>
                  <a:pt x="6555626" y="0"/>
                </a:lnTo>
                <a:lnTo>
                  <a:pt x="6561835" y="0"/>
                </a:lnTo>
                <a:lnTo>
                  <a:pt x="6567790" y="2466"/>
                </a:lnTo>
                <a:lnTo>
                  <a:pt x="6572179" y="6856"/>
                </a:lnTo>
                <a:lnTo>
                  <a:pt x="6576570" y="11246"/>
                </a:lnTo>
                <a:lnTo>
                  <a:pt x="6579036" y="17201"/>
                </a:lnTo>
                <a:lnTo>
                  <a:pt x="6579036" y="23410"/>
                </a:lnTo>
                <a:lnTo>
                  <a:pt x="6579036" y="2251635"/>
                </a:lnTo>
                <a:lnTo>
                  <a:pt x="6577197" y="2260748"/>
                </a:lnTo>
                <a:lnTo>
                  <a:pt x="6572180" y="2268189"/>
                </a:lnTo>
                <a:lnTo>
                  <a:pt x="6564738" y="2273206"/>
                </a:lnTo>
                <a:lnTo>
                  <a:pt x="6555626" y="2275045"/>
                </a:lnTo>
                <a:lnTo>
                  <a:pt x="23410" y="2275045"/>
                </a:lnTo>
                <a:lnTo>
                  <a:pt x="14297" y="2273206"/>
                </a:lnTo>
                <a:lnTo>
                  <a:pt x="6856" y="2268189"/>
                </a:lnTo>
                <a:lnTo>
                  <a:pt x="1839" y="2260748"/>
                </a:lnTo>
                <a:lnTo>
                  <a:pt x="0" y="2251635"/>
                </a:lnTo>
                <a:lnTo>
                  <a:pt x="0" y="2341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553521" y="2641878"/>
          <a:ext cx="6641465" cy="2257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325"/>
                <a:gridCol w="915035"/>
                <a:gridCol w="1120775"/>
                <a:gridCol w="1094105"/>
                <a:gridCol w="1067435"/>
                <a:gridCol w="1290955"/>
              </a:tblGrid>
              <a:tr h="451484"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Quantity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1.000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0.015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50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0.003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0.014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0.244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Unit_Price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000000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0.015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000000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1.000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000000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0.015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000000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0.008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000000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0.370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000000">
                        <a:alpha val="3921"/>
                      </a:srgbClr>
                    </a:solidFill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Cust_Age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0.003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0.015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50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1.000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0.00G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0.010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Cust_Sat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000000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0.014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000000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0.008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000000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508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0.00G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000000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1.000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000000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0.012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000000">
                        <a:alpha val="3921"/>
                      </a:srgbClr>
                    </a:solidFill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Net_Sales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0.244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0.370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0.010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0.012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200" spc="-10">
                          <a:solidFill>
                            <a:srgbClr val="E0D6DE"/>
                          </a:solidFill>
                          <a:latin typeface="Tahoma"/>
                          <a:cs typeface="Tahoma"/>
                        </a:rPr>
                        <a:t>1.000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94615"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7500382" y="1789191"/>
            <a:ext cx="6407150" cy="146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97B8FF"/>
                </a:solidFill>
                <a:latin typeface="Verdana"/>
                <a:cs typeface="Verdana"/>
              </a:rPr>
              <a:t>Seasonal</a:t>
            </a:r>
            <a:r>
              <a:rPr dirty="0" sz="1500" spc="-160">
                <a:solidFill>
                  <a:srgbClr val="97B8FF"/>
                </a:solidFill>
                <a:latin typeface="Verdana"/>
                <a:cs typeface="Verdana"/>
              </a:rPr>
              <a:t> </a:t>
            </a:r>
            <a:r>
              <a:rPr dirty="0" sz="1500" spc="-50">
                <a:solidFill>
                  <a:srgbClr val="97B8FF"/>
                </a:solidFill>
                <a:latin typeface="Verdana"/>
                <a:cs typeface="Verdana"/>
              </a:rPr>
              <a:t>&amp;</a:t>
            </a:r>
            <a:r>
              <a:rPr dirty="0" sz="1500" spc="-160">
                <a:solidFill>
                  <a:srgbClr val="97B8FF"/>
                </a:solidFill>
                <a:latin typeface="Verdana"/>
                <a:cs typeface="Verdana"/>
              </a:rPr>
              <a:t> </a:t>
            </a:r>
            <a:r>
              <a:rPr dirty="0" sz="1500" spc="70">
                <a:solidFill>
                  <a:srgbClr val="97B8FF"/>
                </a:solidFill>
                <a:latin typeface="Verdana"/>
                <a:cs typeface="Verdana"/>
              </a:rPr>
              <a:t>Age</a:t>
            </a:r>
            <a:r>
              <a:rPr dirty="0" sz="1500" spc="-155">
                <a:solidFill>
                  <a:srgbClr val="97B8FF"/>
                </a:solidFill>
                <a:latin typeface="Verdana"/>
                <a:cs typeface="Verdana"/>
              </a:rPr>
              <a:t> </a:t>
            </a:r>
            <a:r>
              <a:rPr dirty="0" sz="1500" spc="70">
                <a:solidFill>
                  <a:srgbClr val="97B8FF"/>
                </a:solidFill>
                <a:latin typeface="Verdana"/>
                <a:cs typeface="Verdana"/>
              </a:rPr>
              <a:t>Croup</a:t>
            </a:r>
            <a:r>
              <a:rPr dirty="0" sz="1500" spc="-160">
                <a:solidFill>
                  <a:srgbClr val="97B8FF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97B8FF"/>
                </a:solidFill>
                <a:latin typeface="Verdana"/>
                <a:cs typeface="Verdana"/>
              </a:rPr>
              <a:t>Analysis</a:t>
            </a:r>
            <a:endParaRPr sz="1500">
              <a:latin typeface="Verdana"/>
              <a:cs typeface="Verdana"/>
            </a:endParaRPr>
          </a:p>
          <a:p>
            <a:pPr marL="12700" marR="183515">
              <a:lnSpc>
                <a:spcPct val="162500"/>
              </a:lnSpc>
              <a:spcBef>
                <a:spcPts val="459"/>
              </a:spcBef>
            </a:pPr>
            <a:r>
              <a:rPr dirty="0" sz="1200" spc="-95">
                <a:solidFill>
                  <a:srgbClr val="E0D6DE"/>
                </a:solidFill>
                <a:latin typeface="Arial Black"/>
                <a:cs typeface="Arial Black"/>
              </a:rPr>
              <a:t>Seasonal</a:t>
            </a:r>
            <a:r>
              <a:rPr dirty="0" sz="1200" spc="2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200" spc="-75">
                <a:solidFill>
                  <a:srgbClr val="E0D6DE"/>
                </a:solidFill>
                <a:latin typeface="Arial Black"/>
                <a:cs typeface="Arial Black"/>
              </a:rPr>
              <a:t>Performance:</a:t>
            </a:r>
            <a:r>
              <a:rPr dirty="0" sz="1200" spc="15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Analyze</a:t>
            </a:r>
            <a:r>
              <a:rPr dirty="0" sz="1200" spc="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sales</a:t>
            </a:r>
            <a:r>
              <a:rPr dirty="0" sz="120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trends</a:t>
            </a:r>
            <a:r>
              <a:rPr dirty="0" sz="1200" spc="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across</a:t>
            </a:r>
            <a:r>
              <a:rPr dirty="0" sz="1200" spc="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Winter,</a:t>
            </a:r>
            <a:r>
              <a:rPr dirty="0" sz="1200" spc="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Spring,</a:t>
            </a:r>
            <a:r>
              <a:rPr dirty="0" sz="1200" spc="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Summer,</a:t>
            </a:r>
            <a:r>
              <a:rPr dirty="0" sz="1200" spc="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5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200" spc="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Fall</a:t>
            </a:r>
            <a:r>
              <a:rPr dirty="0" sz="120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E0D6DE"/>
                </a:solidFill>
                <a:latin typeface="Tahoma"/>
                <a:cs typeface="Tahoma"/>
              </a:rPr>
              <a:t>to </a:t>
            </a:r>
            <a:r>
              <a:rPr dirty="0" sz="1200" spc="20">
                <a:solidFill>
                  <a:srgbClr val="E0D6DE"/>
                </a:solidFill>
                <a:latin typeface="Tahoma"/>
                <a:cs typeface="Tahoma"/>
              </a:rPr>
              <a:t>identify</a:t>
            </a:r>
            <a:r>
              <a:rPr dirty="0" sz="1200" spc="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E0D6DE"/>
                </a:solidFill>
                <a:latin typeface="Tahoma"/>
                <a:cs typeface="Tahoma"/>
              </a:rPr>
              <a:t>peak</a:t>
            </a:r>
            <a:r>
              <a:rPr dirty="0" sz="1200" spc="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E0D6DE"/>
                </a:solidFill>
                <a:latin typeface="Tahoma"/>
                <a:cs typeface="Tahoma"/>
              </a:rPr>
              <a:t>periods</a:t>
            </a:r>
            <a:r>
              <a:rPr dirty="0" sz="1200" spc="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5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200" spc="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E0D6DE"/>
                </a:solidFill>
                <a:latin typeface="Tahoma"/>
                <a:cs typeface="Tahoma"/>
              </a:rPr>
              <a:t>inform</a:t>
            </a:r>
            <a:r>
              <a:rPr dirty="0" sz="1200" spc="3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E0D6DE"/>
                </a:solidFill>
                <a:latin typeface="Tahoma"/>
                <a:cs typeface="Tahoma"/>
              </a:rPr>
              <a:t>marketing</a:t>
            </a:r>
            <a:r>
              <a:rPr dirty="0" sz="1200" spc="3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E0D6DE"/>
                </a:solidFill>
                <a:latin typeface="Tahoma"/>
                <a:cs typeface="Tahoma"/>
              </a:rPr>
              <a:t>campaigns.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200" spc="-95">
                <a:solidFill>
                  <a:srgbClr val="E0D6DE"/>
                </a:solidFill>
                <a:latin typeface="Arial Black"/>
                <a:cs typeface="Arial Black"/>
              </a:rPr>
              <a:t>Customer</a:t>
            </a:r>
            <a:r>
              <a:rPr dirty="0" sz="1200" spc="-4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E0D6DE"/>
                </a:solidFill>
                <a:latin typeface="Arial Black"/>
                <a:cs typeface="Arial Black"/>
              </a:rPr>
              <a:t>Segmentation:</a:t>
            </a:r>
            <a:r>
              <a:rPr dirty="0" sz="1200" spc="-4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Group</a:t>
            </a:r>
            <a:r>
              <a:rPr dirty="0" sz="1200" spc="-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customers</a:t>
            </a:r>
            <a:r>
              <a:rPr dirty="0" sz="1200" spc="-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by</a:t>
            </a:r>
            <a:r>
              <a:rPr dirty="0" sz="1200" spc="-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age</a:t>
            </a:r>
            <a:r>
              <a:rPr dirty="0" sz="1200" spc="-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E0D6DE"/>
                </a:solidFill>
                <a:latin typeface="Tahoma"/>
                <a:cs typeface="Tahoma"/>
              </a:rPr>
              <a:t>(e.g.,</a:t>
            </a:r>
            <a:r>
              <a:rPr dirty="0" sz="1200" spc="-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E0D6DE"/>
                </a:solidFill>
                <a:latin typeface="Tahoma"/>
                <a:cs typeface="Tahoma"/>
              </a:rPr>
              <a:t>18-25,</a:t>
            </a:r>
            <a:r>
              <a:rPr dirty="0" sz="1200" spc="-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E0D6DE"/>
                </a:solidFill>
                <a:latin typeface="Tahoma"/>
                <a:cs typeface="Tahoma"/>
              </a:rPr>
              <a:t>2G-</a:t>
            </a:r>
            <a:r>
              <a:rPr dirty="0" sz="1200" spc="-30">
                <a:solidFill>
                  <a:srgbClr val="E0D6DE"/>
                </a:solidFill>
                <a:latin typeface="Tahoma"/>
                <a:cs typeface="Tahoma"/>
              </a:rPr>
              <a:t>35,</a:t>
            </a:r>
            <a:r>
              <a:rPr dirty="0" sz="1200" spc="-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E0D6DE"/>
                </a:solidFill>
                <a:latin typeface="Tahoma"/>
                <a:cs typeface="Tahoma"/>
              </a:rPr>
              <a:t>3G-</a:t>
            </a:r>
            <a:r>
              <a:rPr dirty="0" sz="1200" spc="-30">
                <a:solidFill>
                  <a:srgbClr val="E0D6DE"/>
                </a:solidFill>
                <a:latin typeface="Tahoma"/>
                <a:cs typeface="Tahoma"/>
              </a:rPr>
              <a:t>45,</a:t>
            </a:r>
            <a:r>
              <a:rPr dirty="0" sz="1200" spc="-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-35">
                <a:solidFill>
                  <a:srgbClr val="E0D6DE"/>
                </a:solidFill>
                <a:latin typeface="Tahoma"/>
                <a:cs typeface="Tahoma"/>
              </a:rPr>
              <a:t>4G-</a:t>
            </a:r>
            <a:r>
              <a:rPr dirty="0" sz="1200" spc="-30">
                <a:solidFill>
                  <a:srgbClr val="E0D6DE"/>
                </a:solidFill>
                <a:latin typeface="Tahoma"/>
                <a:cs typeface="Tahoma"/>
              </a:rPr>
              <a:t>55,</a:t>
            </a:r>
            <a:r>
              <a:rPr dirty="0" sz="1200" spc="-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-65">
                <a:solidFill>
                  <a:srgbClr val="E0D6DE"/>
                </a:solidFill>
                <a:latin typeface="Tahoma"/>
                <a:cs typeface="Tahoma"/>
              </a:rPr>
              <a:t>55+)</a:t>
            </a:r>
            <a:r>
              <a:rPr dirty="0" sz="1200" spc="-1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E0D6DE"/>
                </a:solidFill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200" spc="20">
                <a:solidFill>
                  <a:srgbClr val="E0D6DE"/>
                </a:solidFill>
                <a:latin typeface="Tahoma"/>
                <a:cs typeface="Tahoma"/>
              </a:rPr>
              <a:t>understand</a:t>
            </a:r>
            <a:r>
              <a:rPr dirty="0" sz="1200" spc="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50">
                <a:solidFill>
                  <a:srgbClr val="E0D6DE"/>
                </a:solidFill>
                <a:latin typeface="Tahoma"/>
                <a:cs typeface="Tahoma"/>
              </a:rPr>
              <a:t>demographic</a:t>
            </a:r>
            <a:r>
              <a:rPr dirty="0" sz="1200" spc="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20">
                <a:solidFill>
                  <a:srgbClr val="E0D6DE"/>
                </a:solidFill>
                <a:latin typeface="Tahoma"/>
                <a:cs typeface="Tahoma"/>
              </a:rPr>
              <a:t>purchasing</a:t>
            </a:r>
            <a:r>
              <a:rPr dirty="0" sz="1200" spc="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E0D6DE"/>
                </a:solidFill>
                <a:latin typeface="Tahoma"/>
                <a:cs typeface="Tahoma"/>
              </a:rPr>
              <a:t>behaviors.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90" y="1170083"/>
            <a:ext cx="9652635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60"/>
              <a:t>Key</a:t>
            </a:r>
            <a:r>
              <a:rPr dirty="0" sz="4450" spc="-565"/>
              <a:t> </a:t>
            </a:r>
            <a:r>
              <a:rPr dirty="0" sz="4450" spc="45"/>
              <a:t>Insights</a:t>
            </a:r>
            <a:r>
              <a:rPr dirty="0" sz="4450" spc="-565"/>
              <a:t> </a:t>
            </a:r>
            <a:r>
              <a:rPr dirty="0" sz="4450" spc="-135"/>
              <a:t>&amp;</a:t>
            </a:r>
            <a:r>
              <a:rPr dirty="0" sz="4450" spc="-560"/>
              <a:t> </a:t>
            </a:r>
            <a:r>
              <a:rPr dirty="0" sz="4450" spc="114"/>
              <a:t>Recommendations</a:t>
            </a:r>
            <a:endParaRPr sz="4450"/>
          </a:p>
        </p:txBody>
      </p:sp>
      <p:sp>
        <p:nvSpPr>
          <p:cNvPr id="3" name="object 3" descr=""/>
          <p:cNvSpPr txBox="1"/>
          <p:nvPr/>
        </p:nvSpPr>
        <p:spPr>
          <a:xfrm>
            <a:off x="781090" y="2346206"/>
            <a:ext cx="1268793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0">
                <a:solidFill>
                  <a:srgbClr val="E0D6DE"/>
                </a:solidFill>
                <a:latin typeface="Tahoma"/>
                <a:cs typeface="Tahoma"/>
              </a:rPr>
              <a:t>Translating</a:t>
            </a:r>
            <a:r>
              <a:rPr dirty="0" sz="1750" spc="-1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data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into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actionable</a:t>
            </a:r>
            <a:r>
              <a:rPr dirty="0" sz="1750" spc="-1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insights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is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the</a:t>
            </a:r>
            <a:r>
              <a:rPr dirty="0" sz="1750" spc="-1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ultimate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20">
                <a:solidFill>
                  <a:srgbClr val="E0D6DE"/>
                </a:solidFill>
                <a:latin typeface="Tahoma"/>
                <a:cs typeface="Tahoma"/>
              </a:rPr>
              <a:t>goal.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Based</a:t>
            </a:r>
            <a:r>
              <a:rPr dirty="0" sz="1750" spc="-1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E0D6DE"/>
                </a:solidFill>
                <a:latin typeface="Tahoma"/>
                <a:cs typeface="Tahoma"/>
              </a:rPr>
              <a:t>on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our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analysis,</a:t>
            </a:r>
            <a:r>
              <a:rPr dirty="0" sz="1750" spc="-1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we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formulate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20">
                <a:solidFill>
                  <a:srgbClr val="E0D6DE"/>
                </a:solidFill>
                <a:latin typeface="Tahoma"/>
                <a:cs typeface="Tahoma"/>
              </a:rPr>
              <a:t>key</a:t>
            </a:r>
            <a:r>
              <a:rPr dirty="0" sz="1750" spc="-12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ﬁndings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-12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strategic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recommendations.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63310" y="3333514"/>
            <a:ext cx="6454140" cy="3088005"/>
            <a:chOff x="763310" y="3333514"/>
            <a:chExt cx="6454140" cy="3088005"/>
          </a:xfrm>
        </p:grpSpPr>
        <p:sp>
          <p:nvSpPr>
            <p:cNvPr id="5" name="object 5" descr=""/>
            <p:cNvSpPr/>
            <p:nvPr/>
          </p:nvSpPr>
          <p:spPr>
            <a:xfrm>
              <a:off x="793790" y="3348751"/>
              <a:ext cx="6408420" cy="3057525"/>
            </a:xfrm>
            <a:custGeom>
              <a:avLst/>
              <a:gdLst/>
              <a:ahLst/>
              <a:cxnLst/>
              <a:rect l="l" t="t" r="r" b="b"/>
              <a:pathLst>
                <a:path w="6408420" h="3057525">
                  <a:moveTo>
                    <a:pt x="6261647" y="3057405"/>
                  </a:moveTo>
                  <a:lnTo>
                    <a:pt x="146296" y="3057405"/>
                  </a:lnTo>
                  <a:lnTo>
                    <a:pt x="100055" y="3049947"/>
                  </a:lnTo>
                  <a:lnTo>
                    <a:pt x="59895" y="3029178"/>
                  </a:lnTo>
                  <a:lnTo>
                    <a:pt x="28226" y="2997509"/>
                  </a:lnTo>
                  <a:lnTo>
                    <a:pt x="7458" y="2957350"/>
                  </a:lnTo>
                  <a:lnTo>
                    <a:pt x="0" y="2911108"/>
                  </a:lnTo>
                  <a:lnTo>
                    <a:pt x="0" y="146296"/>
                  </a:lnTo>
                  <a:lnTo>
                    <a:pt x="7458" y="100055"/>
                  </a:lnTo>
                  <a:lnTo>
                    <a:pt x="28226" y="59895"/>
                  </a:lnTo>
                  <a:lnTo>
                    <a:pt x="59895" y="28226"/>
                  </a:lnTo>
                  <a:lnTo>
                    <a:pt x="100055" y="7458"/>
                  </a:lnTo>
                  <a:lnTo>
                    <a:pt x="146296" y="0"/>
                  </a:lnTo>
                  <a:lnTo>
                    <a:pt x="6261647" y="0"/>
                  </a:lnTo>
                  <a:lnTo>
                    <a:pt x="6317632" y="11136"/>
                  </a:lnTo>
                  <a:lnTo>
                    <a:pt x="6365094" y="42849"/>
                  </a:lnTo>
                  <a:lnTo>
                    <a:pt x="6396807" y="90311"/>
                  </a:lnTo>
                  <a:lnTo>
                    <a:pt x="6407944" y="146296"/>
                  </a:lnTo>
                  <a:lnTo>
                    <a:pt x="6407944" y="2911108"/>
                  </a:lnTo>
                  <a:lnTo>
                    <a:pt x="6400486" y="2957350"/>
                  </a:lnTo>
                  <a:lnTo>
                    <a:pt x="6379717" y="2997509"/>
                  </a:lnTo>
                  <a:lnTo>
                    <a:pt x="6348048" y="3029178"/>
                  </a:lnTo>
                  <a:lnTo>
                    <a:pt x="6307888" y="3049947"/>
                  </a:lnTo>
                  <a:lnTo>
                    <a:pt x="6261647" y="3057405"/>
                  </a:lnTo>
                  <a:close/>
                </a:path>
              </a:pathLst>
            </a:custGeom>
            <a:solidFill>
              <a:srgbClr val="0606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3790" y="3348751"/>
              <a:ext cx="6408420" cy="3057525"/>
            </a:xfrm>
            <a:custGeom>
              <a:avLst/>
              <a:gdLst/>
              <a:ahLst/>
              <a:cxnLst/>
              <a:rect l="l" t="t" r="r" b="b"/>
              <a:pathLst>
                <a:path w="6408420" h="3057525">
                  <a:moveTo>
                    <a:pt x="0" y="146296"/>
                  </a:moveTo>
                  <a:lnTo>
                    <a:pt x="7458" y="100055"/>
                  </a:lnTo>
                  <a:lnTo>
                    <a:pt x="28226" y="59895"/>
                  </a:lnTo>
                  <a:lnTo>
                    <a:pt x="59895" y="28226"/>
                  </a:lnTo>
                  <a:lnTo>
                    <a:pt x="100055" y="7458"/>
                  </a:lnTo>
                  <a:lnTo>
                    <a:pt x="146296" y="0"/>
                  </a:lnTo>
                  <a:lnTo>
                    <a:pt x="6261647" y="0"/>
                  </a:lnTo>
                  <a:lnTo>
                    <a:pt x="6317632" y="11136"/>
                  </a:lnTo>
                  <a:lnTo>
                    <a:pt x="6365094" y="42849"/>
                  </a:lnTo>
                  <a:lnTo>
                    <a:pt x="6396807" y="90311"/>
                  </a:lnTo>
                  <a:lnTo>
                    <a:pt x="6407944" y="146296"/>
                  </a:lnTo>
                  <a:lnTo>
                    <a:pt x="6407944" y="2911108"/>
                  </a:lnTo>
                  <a:lnTo>
                    <a:pt x="6400486" y="2957350"/>
                  </a:lnTo>
                  <a:lnTo>
                    <a:pt x="6379717" y="2997509"/>
                  </a:lnTo>
                  <a:lnTo>
                    <a:pt x="6348048" y="3029178"/>
                  </a:lnTo>
                  <a:lnTo>
                    <a:pt x="6307888" y="3049947"/>
                  </a:lnTo>
                  <a:lnTo>
                    <a:pt x="6261647" y="3057405"/>
                  </a:lnTo>
                  <a:lnTo>
                    <a:pt x="146296" y="3057405"/>
                  </a:lnTo>
                  <a:lnTo>
                    <a:pt x="100055" y="3049947"/>
                  </a:lnTo>
                  <a:lnTo>
                    <a:pt x="59895" y="3029178"/>
                  </a:lnTo>
                  <a:lnTo>
                    <a:pt x="28226" y="2997509"/>
                  </a:lnTo>
                  <a:lnTo>
                    <a:pt x="7458" y="2957350"/>
                  </a:lnTo>
                  <a:lnTo>
                    <a:pt x="0" y="2911108"/>
                  </a:lnTo>
                  <a:lnTo>
                    <a:pt x="0" y="146296"/>
                  </a:lnTo>
                  <a:close/>
                </a:path>
              </a:pathLst>
            </a:custGeom>
            <a:ln w="30474">
              <a:solidFill>
                <a:srgbClr val="3E3E4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310" y="3348751"/>
              <a:ext cx="121919" cy="3057405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129824" y="3582170"/>
            <a:ext cx="3905885" cy="2112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5">
                <a:solidFill>
                  <a:srgbClr val="E0D6DE"/>
                </a:solidFill>
                <a:latin typeface="Verdana"/>
                <a:cs typeface="Verdana"/>
              </a:rPr>
              <a:t>Key</a:t>
            </a:r>
            <a:r>
              <a:rPr dirty="0" sz="2200" spc="-260">
                <a:solidFill>
                  <a:srgbClr val="E0D6DE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E0D6DE"/>
                </a:solidFill>
                <a:latin typeface="Verdana"/>
                <a:cs typeface="Verdana"/>
              </a:rPr>
              <a:t>Insights</a:t>
            </a:r>
            <a:endParaRPr sz="2200">
              <a:latin typeface="Verdana"/>
              <a:cs typeface="Verdana"/>
            </a:endParaRPr>
          </a:p>
          <a:p>
            <a:pPr marL="12700" marR="608965">
              <a:lnSpc>
                <a:spcPts val="3479"/>
              </a:lnSpc>
              <a:spcBef>
                <a:spcPts val="204"/>
              </a:spcBef>
            </a:pP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Best</a:t>
            </a:r>
            <a:r>
              <a:rPr dirty="0" sz="1750" spc="-1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performing</a:t>
            </a:r>
            <a:r>
              <a:rPr dirty="0" sz="1750" spc="-1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month:</a:t>
            </a:r>
            <a:r>
              <a:rPr dirty="0" sz="1750" spc="-1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125">
                <a:solidFill>
                  <a:srgbClr val="E0D6DE"/>
                </a:solidFill>
                <a:latin typeface="Arial Black"/>
                <a:cs typeface="Arial Black"/>
              </a:rPr>
              <a:t>August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Top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E0D6DE"/>
                </a:solidFill>
                <a:latin typeface="Tahoma"/>
                <a:cs typeface="Tahoma"/>
              </a:rPr>
              <a:t>product</a:t>
            </a:r>
            <a:r>
              <a:rPr dirty="0" sz="1750" spc="-4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category:</a:t>
            </a:r>
            <a:r>
              <a:rPr dirty="0" sz="1750" spc="-6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E0D6DE"/>
                </a:solidFill>
                <a:latin typeface="Arial Black"/>
                <a:cs typeface="Arial Black"/>
              </a:rPr>
              <a:t>Books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Leading</a:t>
            </a:r>
            <a:r>
              <a:rPr dirty="0" sz="1750" spc="-6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region:</a:t>
            </a:r>
            <a:r>
              <a:rPr dirty="0" sz="175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20">
                <a:solidFill>
                  <a:srgbClr val="E0D6DE"/>
                </a:solidFill>
                <a:latin typeface="Arial Black"/>
                <a:cs typeface="Arial Black"/>
              </a:rPr>
              <a:t>East</a:t>
            </a:r>
            <a:endParaRPr sz="17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750" spc="20">
                <a:solidFill>
                  <a:srgbClr val="E0D6DE"/>
                </a:solidFill>
                <a:latin typeface="Tahoma"/>
                <a:cs typeface="Tahoma"/>
              </a:rPr>
              <a:t>Average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customer</a:t>
            </a:r>
            <a:r>
              <a:rPr dirty="0" sz="1750" spc="-4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20">
                <a:solidFill>
                  <a:srgbClr val="E0D6DE"/>
                </a:solidFill>
                <a:latin typeface="Tahoma"/>
                <a:cs typeface="Tahoma"/>
              </a:rPr>
              <a:t>satisfaction:</a:t>
            </a:r>
            <a:r>
              <a:rPr dirty="0" sz="175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35">
                <a:solidFill>
                  <a:srgbClr val="E0D6DE"/>
                </a:solidFill>
                <a:latin typeface="Arial Black"/>
                <a:cs typeface="Arial Black"/>
              </a:rPr>
              <a:t>3.02/5</a:t>
            </a:r>
            <a:endParaRPr sz="1750">
              <a:latin typeface="Arial Black"/>
              <a:cs typeface="Arial Black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398067" y="3333514"/>
            <a:ext cx="6454140" cy="3088005"/>
            <a:chOff x="7398067" y="3333514"/>
            <a:chExt cx="6454140" cy="3088005"/>
          </a:xfrm>
        </p:grpSpPr>
        <p:sp>
          <p:nvSpPr>
            <p:cNvPr id="10" name="object 10" descr=""/>
            <p:cNvSpPr/>
            <p:nvPr/>
          </p:nvSpPr>
          <p:spPr>
            <a:xfrm>
              <a:off x="7428547" y="3348751"/>
              <a:ext cx="6408420" cy="3057525"/>
            </a:xfrm>
            <a:custGeom>
              <a:avLst/>
              <a:gdLst/>
              <a:ahLst/>
              <a:cxnLst/>
              <a:rect l="l" t="t" r="r" b="b"/>
              <a:pathLst>
                <a:path w="6408419" h="3057525">
                  <a:moveTo>
                    <a:pt x="6261766" y="3057405"/>
                  </a:moveTo>
                  <a:lnTo>
                    <a:pt x="146296" y="3057405"/>
                  </a:lnTo>
                  <a:lnTo>
                    <a:pt x="100056" y="3049947"/>
                  </a:lnTo>
                  <a:lnTo>
                    <a:pt x="59896" y="3029178"/>
                  </a:lnTo>
                  <a:lnTo>
                    <a:pt x="28227" y="2997509"/>
                  </a:lnTo>
                  <a:lnTo>
                    <a:pt x="7458" y="2957350"/>
                  </a:lnTo>
                  <a:lnTo>
                    <a:pt x="0" y="2911108"/>
                  </a:lnTo>
                  <a:lnTo>
                    <a:pt x="0" y="146296"/>
                  </a:lnTo>
                  <a:lnTo>
                    <a:pt x="7458" y="100055"/>
                  </a:lnTo>
                  <a:lnTo>
                    <a:pt x="28227" y="59895"/>
                  </a:lnTo>
                  <a:lnTo>
                    <a:pt x="59896" y="28226"/>
                  </a:lnTo>
                  <a:lnTo>
                    <a:pt x="100056" y="7458"/>
                  </a:lnTo>
                  <a:lnTo>
                    <a:pt x="146296" y="0"/>
                  </a:lnTo>
                  <a:lnTo>
                    <a:pt x="6261766" y="0"/>
                  </a:lnTo>
                  <a:lnTo>
                    <a:pt x="6317751" y="11136"/>
                  </a:lnTo>
                  <a:lnTo>
                    <a:pt x="6365213" y="42849"/>
                  </a:lnTo>
                  <a:lnTo>
                    <a:pt x="6396927" y="90311"/>
                  </a:lnTo>
                  <a:lnTo>
                    <a:pt x="6408063" y="146296"/>
                  </a:lnTo>
                  <a:lnTo>
                    <a:pt x="6408063" y="2911108"/>
                  </a:lnTo>
                  <a:lnTo>
                    <a:pt x="6400605" y="2957350"/>
                  </a:lnTo>
                  <a:lnTo>
                    <a:pt x="6379836" y="2997509"/>
                  </a:lnTo>
                  <a:lnTo>
                    <a:pt x="6348167" y="3029178"/>
                  </a:lnTo>
                  <a:lnTo>
                    <a:pt x="6308007" y="3049947"/>
                  </a:lnTo>
                  <a:lnTo>
                    <a:pt x="6261766" y="3057405"/>
                  </a:lnTo>
                  <a:close/>
                </a:path>
              </a:pathLst>
            </a:custGeom>
            <a:solidFill>
              <a:srgbClr val="0606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428547" y="3348751"/>
              <a:ext cx="6408420" cy="3057525"/>
            </a:xfrm>
            <a:custGeom>
              <a:avLst/>
              <a:gdLst/>
              <a:ahLst/>
              <a:cxnLst/>
              <a:rect l="l" t="t" r="r" b="b"/>
              <a:pathLst>
                <a:path w="6408419" h="3057525">
                  <a:moveTo>
                    <a:pt x="0" y="146296"/>
                  </a:moveTo>
                  <a:lnTo>
                    <a:pt x="7458" y="100055"/>
                  </a:lnTo>
                  <a:lnTo>
                    <a:pt x="28227" y="59895"/>
                  </a:lnTo>
                  <a:lnTo>
                    <a:pt x="59896" y="28226"/>
                  </a:lnTo>
                  <a:lnTo>
                    <a:pt x="100056" y="7458"/>
                  </a:lnTo>
                  <a:lnTo>
                    <a:pt x="146296" y="0"/>
                  </a:lnTo>
                  <a:lnTo>
                    <a:pt x="6261766" y="0"/>
                  </a:lnTo>
                  <a:lnTo>
                    <a:pt x="6317751" y="11136"/>
                  </a:lnTo>
                  <a:lnTo>
                    <a:pt x="6365213" y="42849"/>
                  </a:lnTo>
                  <a:lnTo>
                    <a:pt x="6396927" y="90311"/>
                  </a:lnTo>
                  <a:lnTo>
                    <a:pt x="6408063" y="146296"/>
                  </a:lnTo>
                  <a:lnTo>
                    <a:pt x="6408063" y="2911108"/>
                  </a:lnTo>
                  <a:lnTo>
                    <a:pt x="6400605" y="2957350"/>
                  </a:lnTo>
                  <a:lnTo>
                    <a:pt x="6379836" y="2997509"/>
                  </a:lnTo>
                  <a:lnTo>
                    <a:pt x="6348167" y="3029178"/>
                  </a:lnTo>
                  <a:lnTo>
                    <a:pt x="6308007" y="3049947"/>
                  </a:lnTo>
                  <a:lnTo>
                    <a:pt x="6261766" y="3057405"/>
                  </a:lnTo>
                  <a:lnTo>
                    <a:pt x="146296" y="3057405"/>
                  </a:lnTo>
                  <a:lnTo>
                    <a:pt x="100056" y="3049947"/>
                  </a:lnTo>
                  <a:lnTo>
                    <a:pt x="59896" y="3029178"/>
                  </a:lnTo>
                  <a:lnTo>
                    <a:pt x="28227" y="2997509"/>
                  </a:lnTo>
                  <a:lnTo>
                    <a:pt x="7458" y="2957350"/>
                  </a:lnTo>
                  <a:lnTo>
                    <a:pt x="0" y="2911108"/>
                  </a:lnTo>
                  <a:lnTo>
                    <a:pt x="0" y="146296"/>
                  </a:lnTo>
                  <a:close/>
                </a:path>
              </a:pathLst>
            </a:custGeom>
            <a:ln w="30474">
              <a:solidFill>
                <a:srgbClr val="3E3E4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8067" y="3348751"/>
              <a:ext cx="121918" cy="3057405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7653508" y="3582170"/>
            <a:ext cx="5815965" cy="16694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00"/>
              </a:spcBef>
            </a:pPr>
            <a:r>
              <a:rPr dirty="0" sz="2200" spc="50">
                <a:solidFill>
                  <a:srgbClr val="E0D6DE"/>
                </a:solidFill>
                <a:latin typeface="Verdana"/>
                <a:cs typeface="Verdana"/>
              </a:rPr>
              <a:t>Recommendations</a:t>
            </a:r>
            <a:endParaRPr sz="2200">
              <a:latin typeface="Verdana"/>
              <a:cs typeface="Verdana"/>
            </a:endParaRPr>
          </a:p>
          <a:p>
            <a:pPr marL="123189" marR="1244600">
              <a:lnSpc>
                <a:spcPts val="3479"/>
              </a:lnSpc>
              <a:spcBef>
                <a:spcPts val="204"/>
              </a:spcBef>
            </a:pPr>
            <a:r>
              <a:rPr dirty="0" sz="1750" spc="65">
                <a:solidFill>
                  <a:srgbClr val="E0D6DE"/>
                </a:solidFill>
                <a:latin typeface="Tahoma"/>
                <a:cs typeface="Tahoma"/>
              </a:rPr>
              <a:t>Focus</a:t>
            </a:r>
            <a:r>
              <a:rPr dirty="0" sz="1750" spc="-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marketing</a:t>
            </a:r>
            <a:r>
              <a:rPr dirty="0" sz="1750" spc="-7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eﬀorts</a:t>
            </a:r>
            <a:r>
              <a:rPr dirty="0" sz="1750" spc="-7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E0D6DE"/>
                </a:solidFill>
                <a:latin typeface="Tahoma"/>
                <a:cs typeface="Tahoma"/>
              </a:rPr>
              <a:t>on</a:t>
            </a:r>
            <a:r>
              <a:rPr dirty="0" sz="1750" spc="-9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E0D6DE"/>
                </a:solidFill>
                <a:latin typeface="Arial Black"/>
                <a:cs typeface="Arial Black"/>
              </a:rPr>
              <a:t>Books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. </a:t>
            </a:r>
            <a:r>
              <a:rPr dirty="0" sz="1750" spc="55">
                <a:solidFill>
                  <a:srgbClr val="E0D6DE"/>
                </a:solidFill>
                <a:latin typeface="Tahoma"/>
                <a:cs typeface="Tahoma"/>
              </a:rPr>
              <a:t>Replicate</a:t>
            </a:r>
            <a:r>
              <a:rPr dirty="0" sz="1750" spc="-6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160">
                <a:solidFill>
                  <a:srgbClr val="E0D6DE"/>
                </a:solidFill>
                <a:latin typeface="Arial Black"/>
                <a:cs typeface="Arial Black"/>
              </a:rPr>
              <a:t>East</a:t>
            </a:r>
            <a:r>
              <a:rPr dirty="0" sz="1750" spc="-80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750" spc="-95">
                <a:solidFill>
                  <a:srgbClr val="E0D6DE"/>
                </a:solidFill>
                <a:latin typeface="Arial Black"/>
                <a:cs typeface="Arial Black"/>
              </a:rPr>
              <a:t>region</a:t>
            </a:r>
            <a:r>
              <a:rPr dirty="0" sz="1750" spc="-85">
                <a:solidFill>
                  <a:srgbClr val="E0D6DE"/>
                </a:solidFill>
                <a:latin typeface="Arial Black"/>
                <a:cs typeface="Arial Black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strategies</a:t>
            </a:r>
            <a:r>
              <a:rPr dirty="0" sz="1750" spc="-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35">
                <a:solidFill>
                  <a:srgbClr val="E0D6DE"/>
                </a:solidFill>
                <a:latin typeface="Tahoma"/>
                <a:cs typeface="Tahoma"/>
              </a:rPr>
              <a:t>elsewhere.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466090" algn="l"/>
              </a:tabLst>
            </a:pPr>
            <a:r>
              <a:rPr dirty="0" sz="1750" spc="1080">
                <a:solidFill>
                  <a:srgbClr val="E0D6DE"/>
                </a:solidFill>
                <a:latin typeface="Tahoma"/>
                <a:cs typeface="Tahoma"/>
              </a:rPr>
              <a:t>·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	Investigate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August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success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factors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other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months.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81090" y="5764371"/>
            <a:ext cx="11478260" cy="1167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84670">
              <a:lnSpc>
                <a:spcPct val="100000"/>
              </a:lnSpc>
              <a:spcBef>
                <a:spcPts val="100"/>
              </a:spcBef>
              <a:tabLst>
                <a:tab pos="7338695" algn="l"/>
              </a:tabLst>
            </a:pPr>
            <a:r>
              <a:rPr dirty="0" sz="1750" spc="1080">
                <a:solidFill>
                  <a:srgbClr val="E0D6DE"/>
                </a:solidFill>
                <a:latin typeface="Tahoma"/>
                <a:cs typeface="Tahoma"/>
              </a:rPr>
              <a:t>·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	Improve</a:t>
            </a:r>
            <a:r>
              <a:rPr dirty="0" sz="1750" spc="-5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customer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35">
                <a:solidFill>
                  <a:srgbClr val="E0D6DE"/>
                </a:solidFill>
                <a:latin typeface="Tahoma"/>
                <a:cs typeface="Tahoma"/>
              </a:rPr>
              <a:t>satisfaction.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These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E0D6DE"/>
                </a:solidFill>
                <a:latin typeface="Tahoma"/>
                <a:cs typeface="Tahoma"/>
              </a:rPr>
              <a:t>recommendations</a:t>
            </a:r>
            <a:r>
              <a:rPr dirty="0" sz="17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provide</a:t>
            </a:r>
            <a:r>
              <a:rPr dirty="0" sz="17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a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clear</a:t>
            </a:r>
            <a:r>
              <a:rPr dirty="0" sz="17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E0D6DE"/>
                </a:solidFill>
                <a:latin typeface="Tahoma"/>
                <a:cs typeface="Tahoma"/>
              </a:rPr>
              <a:t>roadmap</a:t>
            </a:r>
            <a:r>
              <a:rPr dirty="0" sz="17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E0D6DE"/>
                </a:solidFill>
                <a:latin typeface="Tahoma"/>
                <a:cs typeface="Tahoma"/>
              </a:rPr>
              <a:t>for</a:t>
            </a:r>
            <a:r>
              <a:rPr dirty="0" sz="17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E0D6DE"/>
                </a:solidFill>
                <a:latin typeface="Tahoma"/>
                <a:cs typeface="Tahoma"/>
              </a:rPr>
              <a:t>enhancing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E0D6DE"/>
                </a:solidFill>
                <a:latin typeface="Tahoma"/>
                <a:cs typeface="Tahoma"/>
              </a:rPr>
              <a:t>sales</a:t>
            </a:r>
            <a:r>
              <a:rPr dirty="0" sz="17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performance</a:t>
            </a:r>
            <a:r>
              <a:rPr dirty="0" sz="17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E0D6DE"/>
                </a:solidFill>
                <a:latin typeface="Tahoma"/>
                <a:cs typeface="Tahoma"/>
              </a:rPr>
              <a:t>and</a:t>
            </a:r>
            <a:r>
              <a:rPr dirty="0" sz="1750" spc="-114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E0D6DE"/>
                </a:solidFill>
                <a:latin typeface="Tahoma"/>
                <a:cs typeface="Tahoma"/>
              </a:rPr>
              <a:t>customer</a:t>
            </a:r>
            <a:r>
              <a:rPr dirty="0" sz="1750" spc="-110">
                <a:solidFill>
                  <a:srgbClr val="E0D6DE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E0D6DE"/>
                </a:solidFill>
                <a:latin typeface="Tahoma"/>
                <a:cs typeface="Tahoma"/>
              </a:rPr>
              <a:t>engagement.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Sales-Data-Analysis-Project (1) (1)</dc:title>
  <dcterms:created xsi:type="dcterms:W3CDTF">2025-07-26T16:28:12Z</dcterms:created>
  <dcterms:modified xsi:type="dcterms:W3CDTF">2025-07-26T16:28:12Z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2025-07-26T00:00:00Z</vt:filetime>
  </property>
  <property fmtid="{D5CDD505-2E9C-101B-9397-08002B2CF9AE}" pid="3" name="Creator">
    <vt:lpwstr>Google</vt:lpwstr>
  </property>
  <property fmtid="{D5CDD505-2E9C-101B-9397-08002B2CF9AE}" pid="4" name="LastSaved">
    <vt:filetime>2025-07-26T00:00:00Z</vt:filetime>
  </property>
</Properties>
</file>