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a03cff4f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a03cff4f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8a03cff4f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8a03cff4f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8a03cff4f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8a03cff4f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a03cff4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a03cff4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a03cff4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a03cff4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a03cff4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a03cff4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a03cff4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a03cff4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a03cff4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a03cff4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a03cff4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a03cff4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a03cff4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a03cff4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8a03cff4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8a03cff4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a03cff4f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a03cff4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ekZJfXkk64E"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pencv-python-tutroals.readthedocs.io/en/latest/py_tutorials/py_feature2d/py_sift_intro/py_sift_intro.html" TargetMode="External"/><Relationship Id="rId4" Type="http://schemas.openxmlformats.org/officeDocument/2006/relationships/hyperlink" Target="https://en.wikipedia.org/wiki/Scale-invariant_feature_transform" TargetMode="External"/><Relationship Id="rId5" Type="http://schemas.openxmlformats.org/officeDocument/2006/relationships/hyperlink" Target="http://programmingcomputervisi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35253" y="1178008"/>
            <a:ext cx="5361300" cy="1448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GB" sz="3000">
                <a:solidFill>
                  <a:srgbClr val="000000"/>
                </a:solidFill>
              </a:rPr>
              <a:t>SCALE INVARIANT FEATURE </a:t>
            </a:r>
            <a:endParaRPr sz="3000">
              <a:solidFill>
                <a:srgbClr val="000000"/>
              </a:solidFill>
            </a:endParaRPr>
          </a:p>
          <a:p>
            <a:pPr indent="0" lvl="0" marL="0" rtl="0" algn="just">
              <a:spcBef>
                <a:spcPts val="0"/>
              </a:spcBef>
              <a:spcAft>
                <a:spcPts val="0"/>
              </a:spcAft>
              <a:buNone/>
            </a:pPr>
            <a:r>
              <a:rPr lang="en-GB" sz="3000">
                <a:solidFill>
                  <a:srgbClr val="000000"/>
                </a:solidFill>
              </a:rPr>
              <a:t>TRANSFORM(SIFT)</a:t>
            </a:r>
            <a:endParaRPr sz="3000">
              <a:solidFill>
                <a:srgbClr val="000000"/>
              </a:solidFill>
            </a:endParaRPr>
          </a:p>
        </p:txBody>
      </p:sp>
      <p:sp>
        <p:nvSpPr>
          <p:cNvPr id="129" name="Google Shape;129;p13"/>
          <p:cNvSpPr txBox="1"/>
          <p:nvPr>
            <p:ph idx="1" type="subTitle"/>
          </p:nvPr>
        </p:nvSpPr>
        <p:spPr>
          <a:xfrm>
            <a:off x="4271075" y="3390375"/>
            <a:ext cx="45192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000000"/>
                </a:solidFill>
              </a:rPr>
              <a:t>PRESENTED BY SANDRA KUMI(20185122)</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773625" y="337300"/>
            <a:ext cx="7505700" cy="4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IMPLEMENTING SIFT IN OPENCV PYTHON</a:t>
            </a:r>
            <a:endParaRPr>
              <a:solidFill>
                <a:srgbClr val="000000"/>
              </a:solidFill>
            </a:endParaRPr>
          </a:p>
        </p:txBody>
      </p:sp>
      <p:sp>
        <p:nvSpPr>
          <p:cNvPr id="193" name="Google Shape;193;p22"/>
          <p:cNvSpPr txBox="1"/>
          <p:nvPr>
            <p:ph idx="1" type="body"/>
          </p:nvPr>
        </p:nvSpPr>
        <p:spPr>
          <a:xfrm>
            <a:off x="826900" y="960250"/>
            <a:ext cx="7662000" cy="379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2"/>
            </a:pPr>
            <a:r>
              <a:rPr lang="en-GB" sz="1400"/>
              <a:t>Feature Matching</a:t>
            </a:r>
            <a:endParaRPr sz="1400"/>
          </a:p>
          <a:p>
            <a:pPr indent="0" lvl="0" marL="0" rtl="0" algn="l">
              <a:spcBef>
                <a:spcPts val="1600"/>
              </a:spcBef>
              <a:spcAft>
                <a:spcPts val="1600"/>
              </a:spcAft>
              <a:buNone/>
            </a:pPr>
            <a:r>
              <a:t/>
            </a:r>
            <a:endParaRPr/>
          </a:p>
        </p:txBody>
      </p:sp>
      <p:pic>
        <p:nvPicPr>
          <p:cNvPr id="194" name="Google Shape;194;p22"/>
          <p:cNvPicPr preferRelativeResize="0"/>
          <p:nvPr/>
        </p:nvPicPr>
        <p:blipFill>
          <a:blip r:embed="rId3">
            <a:alphaModFix/>
          </a:blip>
          <a:stretch>
            <a:fillRect/>
          </a:stretch>
        </p:blipFill>
        <p:spPr>
          <a:xfrm>
            <a:off x="3442800" y="960249"/>
            <a:ext cx="4200525" cy="371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735700" y="390425"/>
            <a:ext cx="75057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IMPLEMENTING SIFT IN OPENCV PYTHON</a:t>
            </a:r>
            <a:endParaRPr>
              <a:solidFill>
                <a:srgbClr val="000000"/>
              </a:solidFill>
            </a:endParaRPr>
          </a:p>
        </p:txBody>
      </p:sp>
      <p:sp>
        <p:nvSpPr>
          <p:cNvPr id="200" name="Google Shape;200;p23"/>
          <p:cNvSpPr txBox="1"/>
          <p:nvPr>
            <p:ph idx="1" type="body"/>
          </p:nvPr>
        </p:nvSpPr>
        <p:spPr>
          <a:xfrm>
            <a:off x="819150" y="1149925"/>
            <a:ext cx="7798800" cy="367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2"/>
            </a:pPr>
            <a:r>
              <a:rPr lang="en-GB" sz="1400"/>
              <a:t>Feature Matching </a:t>
            </a:r>
            <a:endParaRPr sz="1400"/>
          </a:p>
          <a:p>
            <a:pPr indent="0" lvl="0" marL="457200" rtl="0" algn="l">
              <a:spcBef>
                <a:spcPts val="1600"/>
              </a:spcBef>
              <a:spcAft>
                <a:spcPts val="1600"/>
              </a:spcAft>
              <a:buNone/>
            </a:pPr>
            <a:r>
              <a:t/>
            </a:r>
            <a:endParaRPr/>
          </a:p>
        </p:txBody>
      </p:sp>
      <p:pic>
        <p:nvPicPr>
          <p:cNvPr id="201" name="Google Shape;201;p23"/>
          <p:cNvPicPr preferRelativeResize="0"/>
          <p:nvPr/>
        </p:nvPicPr>
        <p:blipFill>
          <a:blip r:embed="rId3">
            <a:alphaModFix/>
          </a:blip>
          <a:stretch>
            <a:fillRect/>
          </a:stretch>
        </p:blipFill>
        <p:spPr>
          <a:xfrm>
            <a:off x="3065988" y="1117850"/>
            <a:ext cx="4772025" cy="374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413175"/>
            <a:ext cx="75057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IMPLEMENTING SIFT IN OPENCV PYTHON</a:t>
            </a:r>
            <a:endParaRPr>
              <a:solidFill>
                <a:srgbClr val="000000"/>
              </a:solidFill>
            </a:endParaRPr>
          </a:p>
        </p:txBody>
      </p:sp>
      <p:sp>
        <p:nvSpPr>
          <p:cNvPr id="207" name="Google Shape;207;p24"/>
          <p:cNvSpPr txBox="1"/>
          <p:nvPr>
            <p:ph idx="1" type="body"/>
          </p:nvPr>
        </p:nvSpPr>
        <p:spPr>
          <a:xfrm>
            <a:off x="819150" y="1104400"/>
            <a:ext cx="7927800" cy="356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2"/>
            </a:pPr>
            <a:r>
              <a:rPr lang="en-GB" sz="1400"/>
              <a:t>Feature Matching</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GB" sz="1400" u="sng">
                <a:solidFill>
                  <a:schemeClr val="hlink"/>
                </a:solidFill>
                <a:hlinkClick r:id="rId3"/>
              </a:rPr>
              <a:t>SIFT Feature matching with camera</a:t>
            </a:r>
            <a:endParaRPr sz="1400"/>
          </a:p>
          <a:p>
            <a:pPr indent="0" lvl="0" marL="0" rtl="0" algn="l">
              <a:spcBef>
                <a:spcPts val="1600"/>
              </a:spcBef>
              <a:spcAft>
                <a:spcPts val="0"/>
              </a:spcAft>
              <a:buNone/>
            </a:pPr>
            <a:r>
              <a:t/>
            </a:r>
            <a:endParaRPr sz="1400"/>
          </a:p>
          <a:p>
            <a:pPr indent="0" lvl="0" marL="457200" rtl="0" algn="l">
              <a:spcBef>
                <a:spcPts val="1600"/>
              </a:spcBef>
              <a:spcAft>
                <a:spcPts val="1600"/>
              </a:spcAft>
              <a:buNone/>
            </a:pPr>
            <a:r>
              <a:rPr lang="en-GB" sz="1400"/>
              <a:t> </a:t>
            </a:r>
            <a:endParaRPr/>
          </a:p>
        </p:txBody>
      </p:sp>
      <p:pic>
        <p:nvPicPr>
          <p:cNvPr id="208" name="Google Shape;208;p24"/>
          <p:cNvPicPr preferRelativeResize="0"/>
          <p:nvPr/>
        </p:nvPicPr>
        <p:blipFill rotWithShape="1">
          <a:blip r:embed="rId4">
            <a:alphaModFix/>
          </a:blip>
          <a:srcRect b="0" l="0" r="0" t="0"/>
          <a:stretch/>
        </p:blipFill>
        <p:spPr>
          <a:xfrm>
            <a:off x="2986088" y="1219200"/>
            <a:ext cx="3171825" cy="270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73625" y="428350"/>
            <a:ext cx="75057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REFERENCES</a:t>
            </a:r>
            <a:endParaRPr>
              <a:solidFill>
                <a:srgbClr val="000000"/>
              </a:solidFill>
            </a:endParaRPr>
          </a:p>
        </p:txBody>
      </p:sp>
      <p:sp>
        <p:nvSpPr>
          <p:cNvPr id="214" name="Google Shape;214;p25"/>
          <p:cNvSpPr txBox="1"/>
          <p:nvPr>
            <p:ph idx="1" type="body"/>
          </p:nvPr>
        </p:nvSpPr>
        <p:spPr>
          <a:xfrm>
            <a:off x="819150" y="1081650"/>
            <a:ext cx="7505700" cy="335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u="sng">
                <a:solidFill>
                  <a:schemeClr val="hlink"/>
                </a:solidFill>
                <a:hlinkClick r:id="rId3"/>
              </a:rPr>
              <a:t>https://opencv-python-tutroals.readthedocs.io/en/latest/py_tutorials/py_feature2d/py_sift_intro/py_sift_intro.html</a:t>
            </a:r>
            <a:endParaRPr sz="1400"/>
          </a:p>
          <a:p>
            <a:pPr indent="-317500" lvl="0" marL="457200" rtl="0" algn="l">
              <a:spcBef>
                <a:spcPts val="0"/>
              </a:spcBef>
              <a:spcAft>
                <a:spcPts val="0"/>
              </a:spcAft>
              <a:buSzPts val="1400"/>
              <a:buChar char="❖"/>
            </a:pPr>
            <a:r>
              <a:rPr lang="en-GB" sz="1400" u="sng">
                <a:solidFill>
                  <a:schemeClr val="hlink"/>
                </a:solidFill>
                <a:hlinkClick r:id="rId4"/>
              </a:rPr>
              <a:t>https://en.wikipedia.org/wiki/Scale-invariant_feature_transform</a:t>
            </a:r>
            <a:endParaRPr sz="1400"/>
          </a:p>
          <a:p>
            <a:pPr indent="-317500" lvl="0" marL="457200" rtl="0" algn="l">
              <a:spcBef>
                <a:spcPts val="0"/>
              </a:spcBef>
              <a:spcAft>
                <a:spcPts val="0"/>
              </a:spcAft>
              <a:buSzPts val="1400"/>
              <a:buChar char="❖"/>
            </a:pPr>
            <a:r>
              <a:rPr lang="en-GB" sz="1400" u="sng">
                <a:solidFill>
                  <a:schemeClr val="accent5"/>
                </a:solidFill>
                <a:hlinkClick r:id="rId5"/>
              </a:rPr>
              <a:t>Programming Computer Vision with Python</a:t>
            </a:r>
            <a:r>
              <a:rPr lang="en-GB" sz="1400">
                <a:solidFill>
                  <a:srgbClr val="000000"/>
                </a:solidFill>
              </a:rPr>
              <a:t>, Jan Erik Solem</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06975"/>
            <a:ext cx="7505700" cy="5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OUTLINE</a:t>
            </a:r>
            <a:endParaRPr sz="2400">
              <a:solidFill>
                <a:srgbClr val="000000"/>
              </a:solidFill>
            </a:endParaRPr>
          </a:p>
        </p:txBody>
      </p:sp>
      <p:sp>
        <p:nvSpPr>
          <p:cNvPr id="135" name="Google Shape;135;p14"/>
          <p:cNvSpPr txBox="1"/>
          <p:nvPr>
            <p:ph idx="1" type="body"/>
          </p:nvPr>
        </p:nvSpPr>
        <p:spPr>
          <a:xfrm>
            <a:off x="819150" y="1008975"/>
            <a:ext cx="7505700" cy="342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Self Introduction</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Introduction to SIFT</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Overview of SIFT Algorithm</a:t>
            </a:r>
            <a:endParaRPr sz="1400">
              <a:solidFill>
                <a:srgbClr val="000000"/>
              </a:solidFill>
            </a:endParaRPr>
          </a:p>
          <a:p>
            <a:pPr indent="-317500" lvl="1" marL="914400" rtl="0" algn="l">
              <a:spcBef>
                <a:spcPts val="0"/>
              </a:spcBef>
              <a:spcAft>
                <a:spcPts val="0"/>
              </a:spcAft>
              <a:buClr>
                <a:srgbClr val="000000"/>
              </a:buClr>
              <a:buSzPts val="1400"/>
              <a:buChar char="➢"/>
            </a:pPr>
            <a:r>
              <a:rPr lang="en-GB" sz="1300">
                <a:solidFill>
                  <a:srgbClr val="000000"/>
                </a:solidFill>
              </a:rPr>
              <a:t>Scale Space Extrema Detection</a:t>
            </a:r>
            <a:endParaRPr sz="1300">
              <a:solidFill>
                <a:srgbClr val="000000"/>
              </a:solidFill>
            </a:endParaRPr>
          </a:p>
          <a:p>
            <a:pPr indent="-311150" lvl="1" marL="914400" rtl="0" algn="l">
              <a:spcBef>
                <a:spcPts val="0"/>
              </a:spcBef>
              <a:spcAft>
                <a:spcPts val="0"/>
              </a:spcAft>
              <a:buClr>
                <a:srgbClr val="000000"/>
              </a:buClr>
              <a:buSzPts val="1300"/>
              <a:buChar char="➢"/>
            </a:pPr>
            <a:r>
              <a:rPr lang="en-GB" sz="1300">
                <a:solidFill>
                  <a:srgbClr val="000000"/>
                </a:solidFill>
              </a:rPr>
              <a:t>Keypoint Localization</a:t>
            </a:r>
            <a:endParaRPr sz="1300">
              <a:solidFill>
                <a:srgbClr val="000000"/>
              </a:solidFill>
            </a:endParaRPr>
          </a:p>
          <a:p>
            <a:pPr indent="-311150" lvl="1" marL="914400" rtl="0" algn="l">
              <a:spcBef>
                <a:spcPts val="0"/>
              </a:spcBef>
              <a:spcAft>
                <a:spcPts val="0"/>
              </a:spcAft>
              <a:buClr>
                <a:srgbClr val="000000"/>
              </a:buClr>
              <a:buSzPts val="1300"/>
              <a:buChar char="➢"/>
            </a:pPr>
            <a:r>
              <a:rPr lang="en-GB" sz="1400">
                <a:solidFill>
                  <a:srgbClr val="000000"/>
                </a:solidFill>
              </a:rPr>
              <a:t>Orientation Assignment</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highlight>
                  <a:srgbClr val="FCFCFC"/>
                </a:highlight>
              </a:rPr>
              <a:t>Keypoint Descriptor</a:t>
            </a:r>
            <a:endParaRPr sz="1400">
              <a:solidFill>
                <a:srgbClr val="000000"/>
              </a:solidFill>
              <a:highlight>
                <a:srgbClr val="FCFCFC"/>
              </a:highlight>
            </a:endParaRPr>
          </a:p>
          <a:p>
            <a:pPr indent="-317500" lvl="1" marL="914400" rtl="0" algn="l">
              <a:spcBef>
                <a:spcPts val="0"/>
              </a:spcBef>
              <a:spcAft>
                <a:spcPts val="0"/>
              </a:spcAft>
              <a:buClr>
                <a:srgbClr val="000000"/>
              </a:buClr>
              <a:buSzPts val="1400"/>
              <a:buChar char="➢"/>
            </a:pPr>
            <a:r>
              <a:rPr lang="en-GB" sz="1400">
                <a:solidFill>
                  <a:srgbClr val="000000"/>
                </a:solidFill>
              </a:rPr>
              <a:t>Keypoint Matching</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Implementing Sift in OpenCV PYTHON</a:t>
            </a:r>
            <a:endParaRPr sz="1400">
              <a:solidFill>
                <a:srgbClr val="000000"/>
              </a:solidFill>
            </a:endParaRPr>
          </a:p>
          <a:p>
            <a:pPr indent="0" lvl="0" marL="457200" rtl="0" algn="l">
              <a:spcBef>
                <a:spcPts val="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910175" y="337325"/>
            <a:ext cx="7505700" cy="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SELF INTRODUCTION/SANDRA KUMI</a:t>
            </a:r>
            <a:endParaRPr>
              <a:solidFill>
                <a:srgbClr val="000000"/>
              </a:solidFill>
            </a:endParaRPr>
          </a:p>
        </p:txBody>
      </p:sp>
      <p:sp>
        <p:nvSpPr>
          <p:cNvPr id="141" name="Google Shape;141;p15"/>
          <p:cNvSpPr txBox="1"/>
          <p:nvPr>
            <p:ph idx="1" type="body"/>
          </p:nvPr>
        </p:nvSpPr>
        <p:spPr>
          <a:xfrm>
            <a:off x="819150" y="929900"/>
            <a:ext cx="7829100" cy="3914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sz="1400"/>
              <a:t>NATIONALITY: GHANA</a:t>
            </a:r>
            <a:endParaRPr sz="1400"/>
          </a:p>
          <a:p>
            <a:pPr indent="-317500" lvl="0" marL="457200" rtl="0" algn="l">
              <a:lnSpc>
                <a:spcPct val="115000"/>
              </a:lnSpc>
              <a:spcBef>
                <a:spcPts val="0"/>
              </a:spcBef>
              <a:spcAft>
                <a:spcPts val="0"/>
              </a:spcAft>
              <a:buSzPts val="1400"/>
              <a:buChar char="❖"/>
            </a:pPr>
            <a:r>
              <a:rPr lang="en-GB" sz="1400"/>
              <a:t>EDUCATIONAL BACKGROUND:</a:t>
            </a:r>
            <a:endParaRPr sz="1400"/>
          </a:p>
          <a:p>
            <a:pPr indent="-317500" lvl="1" marL="914400" rtl="0" algn="l">
              <a:lnSpc>
                <a:spcPct val="115000"/>
              </a:lnSpc>
              <a:spcBef>
                <a:spcPts val="0"/>
              </a:spcBef>
              <a:spcAft>
                <a:spcPts val="0"/>
              </a:spcAft>
              <a:buSzPts val="1400"/>
              <a:buChar char="➢"/>
            </a:pPr>
            <a:r>
              <a:rPr lang="en-GB" sz="1400"/>
              <a:t>M.Sc. in Computer Engineering,Dongseo University,South Korea(Busan)</a:t>
            </a:r>
            <a:endParaRPr sz="1400"/>
          </a:p>
          <a:p>
            <a:pPr indent="-317500" lvl="1" marL="914400" rtl="0" algn="l">
              <a:lnSpc>
                <a:spcPct val="115000"/>
              </a:lnSpc>
              <a:spcBef>
                <a:spcPts val="0"/>
              </a:spcBef>
              <a:spcAft>
                <a:spcPts val="0"/>
              </a:spcAft>
              <a:buSzPts val="1400"/>
              <a:buChar char="➢"/>
            </a:pPr>
            <a:r>
              <a:rPr lang="en-GB" sz="1400"/>
              <a:t>B.Sc. in Computer Science,Kwame Nkrumah University of Science and </a:t>
            </a:r>
            <a:r>
              <a:rPr lang="en-GB" sz="1400"/>
              <a:t>Technology,Ghana(Kumasi)</a:t>
            </a:r>
            <a:endParaRPr sz="1400"/>
          </a:p>
          <a:p>
            <a:pPr indent="-317500" lvl="1" marL="914400" rtl="0" algn="l">
              <a:lnSpc>
                <a:spcPct val="115000"/>
              </a:lnSpc>
              <a:spcBef>
                <a:spcPts val="0"/>
              </a:spcBef>
              <a:spcAft>
                <a:spcPts val="0"/>
              </a:spcAft>
              <a:buSzPts val="1400"/>
              <a:buChar char="➢"/>
            </a:pPr>
            <a:r>
              <a:rPr lang="en-GB" sz="1400"/>
              <a:t>Yaa Asantewaa Girls’ Senior High School,Ghana(Kumasi)</a:t>
            </a:r>
            <a:endParaRPr sz="1400"/>
          </a:p>
          <a:p>
            <a:pPr indent="-317500" lvl="1" marL="914400" rtl="0" algn="l">
              <a:lnSpc>
                <a:spcPct val="115000"/>
              </a:lnSpc>
              <a:spcBef>
                <a:spcPts val="0"/>
              </a:spcBef>
              <a:spcAft>
                <a:spcPts val="0"/>
              </a:spcAft>
              <a:buSzPts val="1400"/>
              <a:buChar char="➢"/>
            </a:pPr>
            <a:r>
              <a:rPr lang="en-GB" sz="1400"/>
              <a:t>BOPP School Complex,Ghana(Takoradi)</a:t>
            </a:r>
            <a:endParaRPr sz="1400"/>
          </a:p>
          <a:p>
            <a:pPr indent="-317500" lvl="0" marL="457200" rtl="0" algn="l">
              <a:lnSpc>
                <a:spcPct val="115000"/>
              </a:lnSpc>
              <a:spcBef>
                <a:spcPts val="0"/>
              </a:spcBef>
              <a:spcAft>
                <a:spcPts val="0"/>
              </a:spcAft>
              <a:buSzPts val="1400"/>
              <a:buChar char="❖"/>
            </a:pPr>
            <a:r>
              <a:rPr lang="en-GB" sz="1400"/>
              <a:t>RESEARCH INTEREST:</a:t>
            </a:r>
            <a:endParaRPr sz="1400"/>
          </a:p>
          <a:p>
            <a:pPr indent="-317500" lvl="1" marL="914400" rtl="0" algn="l">
              <a:lnSpc>
                <a:spcPct val="115000"/>
              </a:lnSpc>
              <a:spcBef>
                <a:spcPts val="0"/>
              </a:spcBef>
              <a:spcAft>
                <a:spcPts val="0"/>
              </a:spcAft>
              <a:buSzPts val="1400"/>
              <a:buChar char="➢"/>
            </a:pPr>
            <a:r>
              <a:rPr lang="en-GB" sz="1400"/>
              <a:t>Software Defined Networking</a:t>
            </a:r>
            <a:endParaRPr sz="1400"/>
          </a:p>
          <a:p>
            <a:pPr indent="-317500" lvl="1" marL="914400" rtl="0" algn="l">
              <a:lnSpc>
                <a:spcPct val="115000"/>
              </a:lnSpc>
              <a:spcBef>
                <a:spcPts val="0"/>
              </a:spcBef>
              <a:spcAft>
                <a:spcPts val="0"/>
              </a:spcAft>
              <a:buSzPts val="1400"/>
              <a:buChar char="➢"/>
            </a:pPr>
            <a:r>
              <a:rPr lang="en-GB" sz="1400"/>
              <a:t>Industrial Control Systems</a:t>
            </a:r>
            <a:endParaRPr sz="1400"/>
          </a:p>
          <a:p>
            <a:pPr indent="-317500" lvl="0" marL="457200" rtl="0" algn="l">
              <a:lnSpc>
                <a:spcPct val="115000"/>
              </a:lnSpc>
              <a:spcBef>
                <a:spcPts val="0"/>
              </a:spcBef>
              <a:spcAft>
                <a:spcPts val="0"/>
              </a:spcAft>
              <a:buSzPts val="1400"/>
              <a:buChar char="❖"/>
            </a:pPr>
            <a:r>
              <a:rPr lang="en-GB" sz="1400"/>
              <a:t>HOBBIES:</a:t>
            </a:r>
            <a:endParaRPr sz="1400"/>
          </a:p>
          <a:p>
            <a:pPr indent="-317500" lvl="1" marL="914400" rtl="0" algn="l">
              <a:lnSpc>
                <a:spcPct val="115000"/>
              </a:lnSpc>
              <a:spcBef>
                <a:spcPts val="0"/>
              </a:spcBef>
              <a:spcAft>
                <a:spcPts val="0"/>
              </a:spcAft>
              <a:buSzPts val="1400"/>
              <a:buChar char="➢"/>
            </a:pPr>
            <a:r>
              <a:rPr lang="en-GB" sz="1400"/>
              <a:t>Listening to music, Watching Movies</a:t>
            </a:r>
            <a:endParaRPr sz="1400"/>
          </a:p>
          <a:p>
            <a:pPr indent="0" lvl="0" marL="914400" rtl="0" algn="l">
              <a:lnSpc>
                <a:spcPct val="115000"/>
              </a:lnSpc>
              <a:spcBef>
                <a:spcPts val="1600"/>
              </a:spcBef>
              <a:spcAft>
                <a:spcPts val="0"/>
              </a:spcAft>
              <a:buNone/>
            </a:pPr>
            <a:r>
              <a:t/>
            </a:r>
            <a:endParaRPr/>
          </a:p>
          <a:p>
            <a:pPr indent="0" lvl="0" marL="457200" rtl="0" algn="l">
              <a:lnSpc>
                <a:spcPct val="115000"/>
              </a:lnSpc>
              <a:spcBef>
                <a:spcPts val="1600"/>
              </a:spcBef>
              <a:spcAft>
                <a:spcPts val="0"/>
              </a:spcAft>
              <a:buNone/>
            </a:pPr>
            <a:r>
              <a:t/>
            </a:r>
            <a:endParaRPr/>
          </a:p>
          <a:p>
            <a:pPr indent="0" lvl="0" marL="457200" rtl="0" algn="r">
              <a:lnSpc>
                <a:spcPct val="115000"/>
              </a:lnSpc>
              <a:spcBef>
                <a:spcPts val="1600"/>
              </a:spcBef>
              <a:spcAft>
                <a:spcPts val="0"/>
              </a:spcAft>
              <a:buNone/>
            </a:pPr>
            <a:r>
              <a:t/>
            </a:r>
            <a:endParaRPr/>
          </a:p>
          <a:p>
            <a:pPr indent="-311150" lvl="0" marL="457200" rtl="0" algn="l">
              <a:lnSpc>
                <a:spcPct val="115000"/>
              </a:lnSpc>
              <a:spcBef>
                <a:spcPts val="1600"/>
              </a:spcBef>
              <a:spcAft>
                <a:spcPts val="0"/>
              </a:spcAft>
              <a:buSzPts val="1300"/>
              <a:buChar char="❖"/>
            </a:pPr>
            <a:r>
              <a:rPr lang="en-GB"/>
              <a:t>      </a:t>
            </a:r>
            <a:endParaRPr/>
          </a:p>
          <a:p>
            <a:pPr indent="0" lvl="0" marL="0" rtl="0" algn="l">
              <a:lnSpc>
                <a:spcPct val="115000"/>
              </a:lnSpc>
              <a:spcBef>
                <a:spcPts val="1600"/>
              </a:spcBef>
              <a:spcAft>
                <a:spcPts val="0"/>
              </a:spcAft>
              <a:buNone/>
            </a:pPr>
            <a:r>
              <a:t/>
            </a:r>
            <a:endParaRPr/>
          </a:p>
          <a:p>
            <a:pPr indent="0" lvl="0" marL="457200" rtl="0" algn="l">
              <a:lnSpc>
                <a:spcPct val="115000"/>
              </a:lnSpc>
              <a:spcBef>
                <a:spcPts val="1600"/>
              </a:spcBef>
              <a:spcAft>
                <a:spcPts val="1600"/>
              </a:spcAft>
              <a:buNone/>
            </a:pPr>
            <a:r>
              <a:t/>
            </a:r>
            <a:endParaRPr/>
          </a:p>
        </p:txBody>
      </p:sp>
      <p:pic>
        <p:nvPicPr>
          <p:cNvPr id="142" name="Google Shape;142;p15"/>
          <p:cNvPicPr preferRelativeResize="0"/>
          <p:nvPr/>
        </p:nvPicPr>
        <p:blipFill>
          <a:blip r:embed="rId3">
            <a:alphaModFix/>
          </a:blip>
          <a:stretch>
            <a:fillRect/>
          </a:stretch>
        </p:blipFill>
        <p:spPr>
          <a:xfrm>
            <a:off x="6857925" y="2158925"/>
            <a:ext cx="1342725" cy="161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58450" y="314550"/>
            <a:ext cx="7505700" cy="6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INTRODUCTION TO SIFT</a:t>
            </a:r>
            <a:endParaRPr>
              <a:solidFill>
                <a:srgbClr val="000000"/>
              </a:solidFill>
            </a:endParaRPr>
          </a:p>
        </p:txBody>
      </p:sp>
      <p:sp>
        <p:nvSpPr>
          <p:cNvPr id="148" name="Google Shape;148;p16"/>
          <p:cNvSpPr txBox="1"/>
          <p:nvPr>
            <p:ph idx="1" type="body"/>
          </p:nvPr>
        </p:nvSpPr>
        <p:spPr>
          <a:xfrm>
            <a:off x="819150" y="1168300"/>
            <a:ext cx="7505700" cy="327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Scale Invariant Feature Transform (SIFT) is an algorithm in computer vision to detect and describe local features in images. This algorithm was published by David Lowe.</a:t>
            </a:r>
            <a:endParaRPr sz="1400"/>
          </a:p>
          <a:p>
            <a:pPr indent="-317500" lvl="0" marL="457200" rtl="0" algn="l">
              <a:spcBef>
                <a:spcPts val="0"/>
              </a:spcBef>
              <a:spcAft>
                <a:spcPts val="0"/>
              </a:spcAft>
              <a:buSzPts val="1400"/>
              <a:buChar char="❖"/>
            </a:pPr>
            <a:r>
              <a:rPr lang="en-GB" sz="1400"/>
              <a:t>Application of SIFT include object recognition,gesture recognition,image stitching and 3D modeling.</a:t>
            </a:r>
            <a:endParaRPr sz="1400"/>
          </a:p>
          <a:p>
            <a:pPr indent="-317500" lvl="0" marL="457200" rtl="0" algn="l">
              <a:spcBef>
                <a:spcPts val="0"/>
              </a:spcBef>
              <a:spcAft>
                <a:spcPts val="0"/>
              </a:spcAft>
              <a:buSzPts val="1400"/>
              <a:buChar char="❖"/>
            </a:pPr>
            <a:r>
              <a:rPr lang="en-GB" sz="1400"/>
              <a:t>Advantages of SIFT:</a:t>
            </a:r>
            <a:endParaRPr sz="1400"/>
          </a:p>
          <a:p>
            <a:pPr indent="-317500" lvl="1" marL="914400" rtl="0" algn="l">
              <a:spcBef>
                <a:spcPts val="0"/>
              </a:spcBef>
              <a:spcAft>
                <a:spcPts val="0"/>
              </a:spcAft>
              <a:buSzPts val="1400"/>
              <a:buChar char="➢"/>
            </a:pPr>
            <a:r>
              <a:rPr lang="en-GB" sz="1400"/>
              <a:t>Distinctiveness: individual features can be matched to large database of objects</a:t>
            </a:r>
            <a:endParaRPr sz="1400"/>
          </a:p>
          <a:p>
            <a:pPr indent="-317500" lvl="1" marL="914400" rtl="0" algn="l">
              <a:spcBef>
                <a:spcPts val="0"/>
              </a:spcBef>
              <a:spcAft>
                <a:spcPts val="0"/>
              </a:spcAft>
              <a:buSzPts val="1400"/>
              <a:buChar char="➢"/>
            </a:pPr>
            <a:r>
              <a:rPr lang="en-GB" sz="1400"/>
              <a:t>Quantity: many features can be generated for even small objects</a:t>
            </a:r>
            <a:endParaRPr sz="1400"/>
          </a:p>
          <a:p>
            <a:pPr indent="-317500" lvl="1" marL="914400" rtl="0" algn="l">
              <a:spcBef>
                <a:spcPts val="0"/>
              </a:spcBef>
              <a:spcAft>
                <a:spcPts val="0"/>
              </a:spcAft>
              <a:buSzPts val="1400"/>
              <a:buChar char="➢"/>
            </a:pPr>
            <a:r>
              <a:rPr lang="en-GB" sz="1400"/>
              <a:t>Efficiency: close to real-time performance</a:t>
            </a:r>
            <a:endParaRPr sz="1400"/>
          </a:p>
          <a:p>
            <a:pPr indent="-317500" lvl="1" marL="914400" rtl="0" algn="l">
              <a:spcBef>
                <a:spcPts val="0"/>
              </a:spcBef>
              <a:spcAft>
                <a:spcPts val="0"/>
              </a:spcAft>
              <a:buSzPts val="1400"/>
              <a:buChar char="➢"/>
            </a:pPr>
            <a:r>
              <a:rPr lang="en-GB" sz="1400"/>
              <a:t>Extensibility: can be extended to wide range of differing feature types, with each adding robustness</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932925" y="291800"/>
            <a:ext cx="75057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SIFT ALGORITHM</a:t>
            </a:r>
            <a:endParaRPr>
              <a:solidFill>
                <a:srgbClr val="000000"/>
              </a:solidFill>
            </a:endParaRPr>
          </a:p>
        </p:txBody>
      </p:sp>
      <p:sp>
        <p:nvSpPr>
          <p:cNvPr id="154" name="Google Shape;154;p17"/>
          <p:cNvSpPr txBox="1"/>
          <p:nvPr>
            <p:ph idx="1" type="body"/>
          </p:nvPr>
        </p:nvSpPr>
        <p:spPr>
          <a:xfrm>
            <a:off x="819150" y="960250"/>
            <a:ext cx="7505700" cy="347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GB"/>
              <a:t>Scale Space Extrema Detection:</a:t>
            </a:r>
            <a:r>
              <a:rPr lang="en-GB"/>
              <a:t> SIFT interest point locations are found using difference-of-Gaussian functions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lang="en-GB"/>
              <a:t>W</a:t>
            </a:r>
            <a:r>
              <a:rPr lang="en-GB"/>
              <a:t>here        is the Gaussian 2D kernel,     is the Gaussian blurred grayscale image, and </a:t>
            </a:r>
            <a:r>
              <a:rPr b="1" lang="en-GB"/>
              <a:t>k </a:t>
            </a:r>
            <a:r>
              <a:rPr lang="en-GB"/>
              <a:t>is a constant factor determining the separation in scale. Interest points are the maxima and minima of              across both image location and scale.</a:t>
            </a:r>
            <a:endParaRPr/>
          </a:p>
          <a:p>
            <a:pPr indent="-311150" lvl="0" marL="457200" rtl="0" algn="l">
              <a:spcBef>
                <a:spcPts val="1600"/>
              </a:spcBef>
              <a:spcAft>
                <a:spcPts val="0"/>
              </a:spcAft>
              <a:buSzPts val="1300"/>
              <a:buAutoNum type="arabicPeriod" startAt="2"/>
            </a:pPr>
            <a:r>
              <a:rPr b="1" lang="en-GB"/>
              <a:t>Keypoint Localization:</a:t>
            </a:r>
            <a:r>
              <a:rPr lang="en-GB"/>
              <a:t> When </a:t>
            </a:r>
            <a:r>
              <a:rPr lang="en-GB" sz="1200">
                <a:solidFill>
                  <a:srgbClr val="404040"/>
                </a:solidFill>
                <a:latin typeface="Arial"/>
                <a:ea typeface="Arial"/>
                <a:cs typeface="Arial"/>
                <a:sym typeface="Arial"/>
              </a:rPr>
              <a:t>interest points(keypoints) are found, they have to be refined to get more accurate results. To do this, you locate the maxima and minima of the difference if Gaussians images and find subpixel maxima/minima.</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5" name="Google Shape;155;p17"/>
          <p:cNvPicPr preferRelativeResize="0"/>
          <p:nvPr/>
        </p:nvPicPr>
        <p:blipFill>
          <a:blip r:embed="rId3">
            <a:alphaModFix/>
          </a:blip>
          <a:stretch>
            <a:fillRect/>
          </a:stretch>
        </p:blipFill>
        <p:spPr>
          <a:xfrm>
            <a:off x="1813825" y="1528400"/>
            <a:ext cx="3999500" cy="399950"/>
          </a:xfrm>
          <a:prstGeom prst="rect">
            <a:avLst/>
          </a:prstGeom>
          <a:noFill/>
          <a:ln>
            <a:noFill/>
          </a:ln>
        </p:spPr>
      </p:pic>
      <p:pic>
        <p:nvPicPr>
          <p:cNvPr id="156" name="Google Shape;156;p17"/>
          <p:cNvPicPr preferRelativeResize="0"/>
          <p:nvPr/>
        </p:nvPicPr>
        <p:blipFill>
          <a:blip r:embed="rId4">
            <a:alphaModFix/>
          </a:blip>
          <a:stretch>
            <a:fillRect/>
          </a:stretch>
        </p:blipFill>
        <p:spPr>
          <a:xfrm>
            <a:off x="1813825" y="2103863"/>
            <a:ext cx="247650" cy="200025"/>
          </a:xfrm>
          <a:prstGeom prst="rect">
            <a:avLst/>
          </a:prstGeom>
          <a:noFill/>
          <a:ln>
            <a:noFill/>
          </a:ln>
        </p:spPr>
      </p:pic>
      <p:pic>
        <p:nvPicPr>
          <p:cNvPr id="157" name="Google Shape;157;p17"/>
          <p:cNvPicPr preferRelativeResize="0"/>
          <p:nvPr/>
        </p:nvPicPr>
        <p:blipFill>
          <a:blip r:embed="rId5">
            <a:alphaModFix/>
          </a:blip>
          <a:stretch>
            <a:fillRect/>
          </a:stretch>
        </p:blipFill>
        <p:spPr>
          <a:xfrm>
            <a:off x="3855125" y="2144625"/>
            <a:ext cx="161925" cy="209550"/>
          </a:xfrm>
          <a:prstGeom prst="rect">
            <a:avLst/>
          </a:prstGeom>
          <a:noFill/>
          <a:ln>
            <a:noFill/>
          </a:ln>
        </p:spPr>
      </p:pic>
      <p:pic>
        <p:nvPicPr>
          <p:cNvPr id="158" name="Google Shape;158;p17"/>
          <p:cNvPicPr preferRelativeResize="0"/>
          <p:nvPr/>
        </p:nvPicPr>
        <p:blipFill>
          <a:blip r:embed="rId6">
            <a:alphaModFix/>
          </a:blip>
          <a:stretch>
            <a:fillRect/>
          </a:stretch>
        </p:blipFill>
        <p:spPr>
          <a:xfrm>
            <a:off x="7457975" y="2354175"/>
            <a:ext cx="542925" cy="24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925350" y="381350"/>
            <a:ext cx="7505700" cy="6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SIFT ALGORITHM-KEYPOINT</a:t>
            </a:r>
            <a:r>
              <a:rPr lang="en-GB">
                <a:solidFill>
                  <a:srgbClr val="000000"/>
                </a:solidFill>
              </a:rPr>
              <a:t> </a:t>
            </a:r>
            <a:r>
              <a:rPr lang="en-GB" sz="2400">
                <a:solidFill>
                  <a:srgbClr val="000000"/>
                </a:solidFill>
              </a:rPr>
              <a:t>LOCALIZATION</a:t>
            </a:r>
            <a:endParaRPr sz="2400">
              <a:solidFill>
                <a:srgbClr val="000000"/>
              </a:solidFill>
            </a:endParaRPr>
          </a:p>
        </p:txBody>
      </p:sp>
      <p:sp>
        <p:nvSpPr>
          <p:cNvPr id="164" name="Google Shape;164;p18"/>
          <p:cNvSpPr txBox="1"/>
          <p:nvPr>
            <p:ph idx="1" type="body"/>
          </p:nvPr>
        </p:nvSpPr>
        <p:spPr>
          <a:xfrm>
            <a:off x="819150" y="1339575"/>
            <a:ext cx="2602200" cy="3099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u="sng"/>
              <a:t>Locate maxima/minima</a:t>
            </a:r>
            <a:endParaRPr u="sng"/>
          </a:p>
          <a:p>
            <a:pPr indent="0" lvl="0" marL="457200" rtl="0" algn="l">
              <a:spcBef>
                <a:spcPts val="1600"/>
              </a:spcBef>
              <a:spcAft>
                <a:spcPts val="1600"/>
              </a:spcAft>
              <a:buNone/>
            </a:pPr>
            <a:r>
              <a:t/>
            </a:r>
            <a:endParaRPr u="sng"/>
          </a:p>
        </p:txBody>
      </p:sp>
      <p:pic>
        <p:nvPicPr>
          <p:cNvPr id="165" name="Google Shape;165;p18"/>
          <p:cNvPicPr preferRelativeResize="0"/>
          <p:nvPr/>
        </p:nvPicPr>
        <p:blipFill>
          <a:blip r:embed="rId3">
            <a:alphaModFix/>
          </a:blip>
          <a:stretch>
            <a:fillRect/>
          </a:stretch>
        </p:blipFill>
        <p:spPr>
          <a:xfrm>
            <a:off x="1286225" y="1971650"/>
            <a:ext cx="1877250" cy="1977625"/>
          </a:xfrm>
          <a:prstGeom prst="rect">
            <a:avLst/>
          </a:prstGeom>
          <a:noFill/>
          <a:ln>
            <a:noFill/>
          </a:ln>
        </p:spPr>
      </p:pic>
      <p:sp>
        <p:nvSpPr>
          <p:cNvPr id="166" name="Google Shape;166;p18"/>
          <p:cNvSpPr txBox="1"/>
          <p:nvPr>
            <p:ph idx="2" type="body"/>
          </p:nvPr>
        </p:nvSpPr>
        <p:spPr>
          <a:xfrm>
            <a:off x="4217975" y="1210600"/>
            <a:ext cx="37629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Sub-pixel are generated using Taylor expansion of image around the keypoint found. Eliminating bad keypoints:</a:t>
            </a:r>
            <a:endParaRPr sz="1400"/>
          </a:p>
          <a:p>
            <a:pPr indent="-317500" lvl="0" marL="457200" rtl="0" algn="l">
              <a:spcBef>
                <a:spcPts val="1600"/>
              </a:spcBef>
              <a:spcAft>
                <a:spcPts val="0"/>
              </a:spcAft>
              <a:buSzPts val="1400"/>
              <a:buChar char="●"/>
            </a:pPr>
            <a:r>
              <a:rPr lang="en-GB" sz="1400"/>
              <a:t>Remove low Contrast features: if magnitude at current pixel is less than a threshold value(0.03) , it is rejected.</a:t>
            </a:r>
            <a:endParaRPr sz="1400"/>
          </a:p>
          <a:p>
            <a:pPr indent="-311150" lvl="0" marL="457200" rtl="0" algn="l">
              <a:spcBef>
                <a:spcPts val="0"/>
              </a:spcBef>
              <a:spcAft>
                <a:spcPts val="0"/>
              </a:spcAft>
              <a:buSzPts val="1300"/>
              <a:buChar char="●"/>
            </a:pPr>
            <a:r>
              <a:rPr lang="en-GB" sz="1400"/>
              <a:t>Remove edges: </a:t>
            </a:r>
            <a:r>
              <a:rPr lang="en-GB" sz="1400">
                <a:solidFill>
                  <a:srgbClr val="404040"/>
                </a:solidFill>
                <a:highlight>
                  <a:srgbClr val="FCFCFC"/>
                </a:highlight>
              </a:rPr>
              <a:t>DoG has higher response for edges, so edges also need to be removed.</a:t>
            </a:r>
            <a:r>
              <a:rPr lang="en-GB"/>
              <a:t> </a:t>
            </a:r>
            <a:r>
              <a:rPr lang="en-GB" sz="1400"/>
              <a:t>Hessian matrix is used to determine edges.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766050" y="352475"/>
            <a:ext cx="7505700" cy="5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SIFT ALGORITHM</a:t>
            </a:r>
            <a:endParaRPr>
              <a:solidFill>
                <a:srgbClr val="000000"/>
              </a:solidFill>
            </a:endParaRPr>
          </a:p>
        </p:txBody>
      </p:sp>
      <p:sp>
        <p:nvSpPr>
          <p:cNvPr id="172" name="Google Shape;172;p19"/>
          <p:cNvSpPr txBox="1"/>
          <p:nvPr>
            <p:ph idx="1" type="body"/>
          </p:nvPr>
        </p:nvSpPr>
        <p:spPr>
          <a:xfrm>
            <a:off x="819150" y="1043700"/>
            <a:ext cx="7505700" cy="3395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startAt="3"/>
            </a:pPr>
            <a:r>
              <a:rPr b="1" lang="en-GB" sz="1400"/>
              <a:t>Orientation</a:t>
            </a:r>
            <a:r>
              <a:rPr b="1" lang="en-GB" sz="1400"/>
              <a:t> Assignment:</a:t>
            </a:r>
            <a:r>
              <a:rPr lang="en-GB" sz="1400"/>
              <a:t> </a:t>
            </a:r>
            <a:r>
              <a:rPr lang="en-GB" sz="1400">
                <a:solidFill>
                  <a:srgbClr val="404040"/>
                </a:solidFill>
                <a:highlight>
                  <a:srgbClr val="FCFCFC"/>
                </a:highlight>
              </a:rPr>
              <a:t>an orientation is assigned to each keypoint to achieve invariance to image rotation. A </a:t>
            </a:r>
            <a:r>
              <a:rPr lang="en-GB" sz="1400">
                <a:solidFill>
                  <a:srgbClr val="404040"/>
                </a:solidFill>
                <a:highlight>
                  <a:srgbClr val="FCFCFC"/>
                </a:highlight>
              </a:rPr>
              <a:t>neighborhood</a:t>
            </a:r>
            <a:r>
              <a:rPr lang="en-GB" sz="1400">
                <a:solidFill>
                  <a:srgbClr val="404040"/>
                </a:solidFill>
                <a:highlight>
                  <a:srgbClr val="FCFCFC"/>
                </a:highlight>
              </a:rPr>
              <a:t> is taken around the keypoint location depending on the scale, and the gradient magnitude and direction is calculated in that region. An orientation histogram with 36 bins covering 360 degrees is created.</a:t>
            </a:r>
            <a:endParaRPr sz="1400">
              <a:solidFill>
                <a:srgbClr val="404040"/>
              </a:solidFill>
              <a:highlight>
                <a:srgbClr val="FCFCFC"/>
              </a:highlight>
            </a:endParaRPr>
          </a:p>
          <a:p>
            <a:pPr indent="-317500" lvl="0" marL="457200" rtl="0" algn="l">
              <a:lnSpc>
                <a:spcPct val="115000"/>
              </a:lnSpc>
              <a:spcBef>
                <a:spcPts val="0"/>
              </a:spcBef>
              <a:spcAft>
                <a:spcPts val="0"/>
              </a:spcAft>
              <a:buClr>
                <a:srgbClr val="404040"/>
              </a:buClr>
              <a:buSzPts val="1400"/>
              <a:buAutoNum type="arabicPeriod" startAt="3"/>
            </a:pPr>
            <a:r>
              <a:rPr b="1" lang="en-GB" sz="1400">
                <a:solidFill>
                  <a:srgbClr val="404040"/>
                </a:solidFill>
                <a:highlight>
                  <a:srgbClr val="FCFCFC"/>
                </a:highlight>
              </a:rPr>
              <a:t>Keypoint Descriptor:</a:t>
            </a:r>
            <a:r>
              <a:rPr lang="en-GB" sz="1400">
                <a:solidFill>
                  <a:srgbClr val="404040"/>
                </a:solidFill>
                <a:highlight>
                  <a:srgbClr val="FCFCFC"/>
                </a:highlight>
              </a:rPr>
              <a:t> To obtain robustness against image intensity, the SIFT descriptor uses image gradients. </a:t>
            </a:r>
            <a:r>
              <a:rPr lang="en-GB" sz="1200">
                <a:solidFill>
                  <a:srgbClr val="404040"/>
                </a:solidFill>
                <a:highlight>
                  <a:srgbClr val="FCFCFC"/>
                </a:highlight>
                <a:latin typeface="Arial"/>
                <a:ea typeface="Arial"/>
                <a:cs typeface="Arial"/>
                <a:sym typeface="Arial"/>
              </a:rPr>
              <a:t> </a:t>
            </a:r>
            <a:r>
              <a:rPr lang="en-GB" sz="1400">
                <a:solidFill>
                  <a:srgbClr val="404040"/>
                </a:solidFill>
                <a:highlight>
                  <a:srgbClr val="FCFCFC"/>
                </a:highlight>
              </a:rPr>
              <a:t>A 16x16 neighbourhood around the keypoint is taken. It is </a:t>
            </a:r>
            <a:r>
              <a:rPr lang="en-GB" sz="1400">
                <a:solidFill>
                  <a:srgbClr val="404040"/>
                </a:solidFill>
                <a:highlight>
                  <a:srgbClr val="FCFCFC"/>
                </a:highlight>
              </a:rPr>
              <a:t>divided</a:t>
            </a:r>
            <a:r>
              <a:rPr lang="en-GB" sz="1400">
                <a:solidFill>
                  <a:srgbClr val="404040"/>
                </a:solidFill>
                <a:highlight>
                  <a:srgbClr val="FCFCFC"/>
                </a:highlight>
              </a:rPr>
              <a:t> into 16 sub-blocks of 4x4 size. For each sub-block, 8 bin orientation histogram is created, resulting in a 128 bin histogram (4*4*8=128).</a:t>
            </a:r>
            <a:r>
              <a:rPr lang="en-GB" sz="1200">
                <a:solidFill>
                  <a:srgbClr val="404040"/>
                </a:solidFill>
                <a:highlight>
                  <a:srgbClr val="FCFCFC"/>
                </a:highlight>
                <a:latin typeface="Arial"/>
                <a:ea typeface="Arial"/>
                <a:cs typeface="Arial"/>
                <a:sym typeface="Arial"/>
              </a:rPr>
              <a:t> </a:t>
            </a:r>
            <a:endParaRPr sz="1400">
              <a:solidFill>
                <a:srgbClr val="404040"/>
              </a:solidFill>
              <a:highlight>
                <a:srgbClr val="FCFCFC"/>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405600"/>
            <a:ext cx="75057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SIFT ALGORITHM</a:t>
            </a:r>
            <a:endParaRPr>
              <a:solidFill>
                <a:srgbClr val="000000"/>
              </a:solidFill>
            </a:endParaRPr>
          </a:p>
        </p:txBody>
      </p:sp>
      <p:sp>
        <p:nvSpPr>
          <p:cNvPr id="178" name="Google Shape;178;p20"/>
          <p:cNvSpPr txBox="1"/>
          <p:nvPr>
            <p:ph idx="1" type="body"/>
          </p:nvPr>
        </p:nvSpPr>
        <p:spPr>
          <a:xfrm>
            <a:off x="773650" y="1203025"/>
            <a:ext cx="7829100" cy="31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AutoNum type="arabicPeriod" startAt="5"/>
            </a:pPr>
            <a:r>
              <a:rPr b="1" lang="en-GB" sz="1400"/>
              <a:t>Keypoint Matching:</a:t>
            </a:r>
            <a:r>
              <a:rPr lang="en-GB" sz="1400"/>
              <a:t> </a:t>
            </a:r>
            <a:r>
              <a:rPr lang="en-GB" sz="1400">
                <a:solidFill>
                  <a:srgbClr val="404040"/>
                </a:solidFill>
                <a:highlight>
                  <a:srgbClr val="FCFCFC"/>
                </a:highlight>
              </a:rPr>
              <a:t>Keypoints between two images are matched by identifying their nearest neighbours. Matching a feature in one image to a feature in another image is to use the ratio of the distance to the two closest matching features.</a:t>
            </a:r>
            <a:endParaRPr sz="1400"/>
          </a:p>
          <a:p>
            <a:pPr indent="0" lvl="0" marL="0" rtl="0" algn="l">
              <a:spcBef>
                <a:spcPts val="1600"/>
              </a:spcBef>
              <a:spcAft>
                <a:spcPts val="1600"/>
              </a:spcAft>
              <a:buNone/>
            </a:pPr>
            <a:r>
              <a:t/>
            </a:r>
            <a:endParaRPr/>
          </a:p>
        </p:txBody>
      </p:sp>
      <p:pic>
        <p:nvPicPr>
          <p:cNvPr id="179" name="Google Shape;179;p20"/>
          <p:cNvPicPr preferRelativeResize="0"/>
          <p:nvPr/>
        </p:nvPicPr>
        <p:blipFill>
          <a:blip r:embed="rId3">
            <a:alphaModFix/>
          </a:blip>
          <a:stretch>
            <a:fillRect/>
          </a:stretch>
        </p:blipFill>
        <p:spPr>
          <a:xfrm>
            <a:off x="910350" y="1240950"/>
            <a:ext cx="3732426" cy="1403950"/>
          </a:xfrm>
          <a:prstGeom prst="rect">
            <a:avLst/>
          </a:prstGeom>
          <a:noFill/>
          <a:ln>
            <a:noFill/>
          </a:ln>
        </p:spPr>
      </p:pic>
      <p:pic>
        <p:nvPicPr>
          <p:cNvPr id="180" name="Google Shape;180;p20"/>
          <p:cNvPicPr preferRelativeResize="0"/>
          <p:nvPr/>
        </p:nvPicPr>
        <p:blipFill>
          <a:blip r:embed="rId4">
            <a:alphaModFix/>
          </a:blip>
          <a:stretch>
            <a:fillRect/>
          </a:stretch>
        </p:blipFill>
        <p:spPr>
          <a:xfrm>
            <a:off x="4870200" y="1361825"/>
            <a:ext cx="3424300" cy="140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34450" y="376100"/>
            <a:ext cx="74751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rPr>
              <a:t>IMPLEMENTING SIFT IN OPENCV PYTHON</a:t>
            </a:r>
            <a:endParaRPr sz="2400">
              <a:solidFill>
                <a:srgbClr val="000000"/>
              </a:solidFill>
            </a:endParaRPr>
          </a:p>
        </p:txBody>
      </p:sp>
      <p:sp>
        <p:nvSpPr>
          <p:cNvPr id="186" name="Google Shape;186;p21"/>
          <p:cNvSpPr txBox="1"/>
          <p:nvPr>
            <p:ph idx="1" type="body"/>
          </p:nvPr>
        </p:nvSpPr>
        <p:spPr>
          <a:xfrm>
            <a:off x="887675" y="1043688"/>
            <a:ext cx="7475100" cy="362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04040"/>
              </a:buClr>
              <a:buSzPts val="1400"/>
              <a:buAutoNum type="arabicPeriod"/>
            </a:pPr>
            <a:r>
              <a:rPr lang="en-GB" sz="1400">
                <a:solidFill>
                  <a:srgbClr val="404040"/>
                </a:solidFill>
                <a:highlight>
                  <a:srgbClr val="FCFCFC"/>
                </a:highlight>
              </a:rPr>
              <a:t>Feature detection</a:t>
            </a:r>
            <a:endParaRPr sz="1400">
              <a:solidFill>
                <a:srgbClr val="404040"/>
              </a:solidFill>
              <a:highlight>
                <a:srgbClr val="FCFCFC"/>
              </a:highlight>
            </a:endParaRPr>
          </a:p>
          <a:p>
            <a:pPr indent="0" lvl="0" marL="914400" rtl="0" algn="l">
              <a:spcBef>
                <a:spcPts val="1600"/>
              </a:spcBef>
              <a:spcAft>
                <a:spcPts val="0"/>
              </a:spcAft>
              <a:buNone/>
            </a:pPr>
            <a:r>
              <a:t/>
            </a:r>
            <a:endParaRPr sz="1200">
              <a:solidFill>
                <a:srgbClr val="404040"/>
              </a:solidFill>
              <a:highlight>
                <a:srgbClr val="FCFCFC"/>
              </a:highlight>
              <a:latin typeface="Arial"/>
              <a:ea typeface="Arial"/>
              <a:cs typeface="Arial"/>
              <a:sym typeface="Arial"/>
            </a:endParaRPr>
          </a:p>
          <a:p>
            <a:pPr indent="0" lvl="0" marL="914400" rtl="0" algn="l">
              <a:spcBef>
                <a:spcPts val="1600"/>
              </a:spcBef>
              <a:spcAft>
                <a:spcPts val="1600"/>
              </a:spcAft>
              <a:buNone/>
            </a:pPr>
            <a:r>
              <a:t/>
            </a:r>
            <a:endParaRPr sz="1200">
              <a:solidFill>
                <a:srgbClr val="404040"/>
              </a:solidFill>
              <a:highlight>
                <a:srgbClr val="FCFCFC"/>
              </a:highlight>
              <a:latin typeface="Arial"/>
              <a:ea typeface="Arial"/>
              <a:cs typeface="Arial"/>
              <a:sym typeface="Arial"/>
            </a:endParaRPr>
          </a:p>
        </p:txBody>
      </p:sp>
      <p:pic>
        <p:nvPicPr>
          <p:cNvPr id="187" name="Google Shape;187;p21"/>
          <p:cNvPicPr preferRelativeResize="0"/>
          <p:nvPr/>
        </p:nvPicPr>
        <p:blipFill>
          <a:blip r:embed="rId3">
            <a:alphaModFix/>
          </a:blip>
          <a:stretch>
            <a:fillRect/>
          </a:stretch>
        </p:blipFill>
        <p:spPr>
          <a:xfrm>
            <a:off x="3228725" y="1043725"/>
            <a:ext cx="3657600" cy="362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