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2077-C318-4475-ABAF-3A876ECE0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3A92A-385F-4A6E-A972-AA539D80D3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C3476-32DD-4429-ACB2-0DBA3E0030F0}"/>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5" name="Footer Placeholder 4">
            <a:extLst>
              <a:ext uri="{FF2B5EF4-FFF2-40B4-BE49-F238E27FC236}">
                <a16:creationId xmlns:a16="http://schemas.microsoft.com/office/drawing/2014/main" id="{B2D92B6F-75E8-4E59-8D18-1E2810260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3D180-EEDC-4BCD-9C15-130180F88598}"/>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69642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57A6-606C-4F30-A824-2E111BE17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57B79C-096F-4868-8937-609CFD327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D16D8-C4A3-4871-B492-76D217392AFF}"/>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5" name="Footer Placeholder 4">
            <a:extLst>
              <a:ext uri="{FF2B5EF4-FFF2-40B4-BE49-F238E27FC236}">
                <a16:creationId xmlns:a16="http://schemas.microsoft.com/office/drawing/2014/main" id="{EBF10E4D-732B-429B-8A47-690B3F907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62992-275E-4379-BF87-9DBBBBCE29C6}"/>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213237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BD6513-7321-4566-92FF-82D1DB042E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80C46-011E-426E-B9CB-370C08C19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91AFD-D5CD-4B39-BAC0-6949CA303692}"/>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5" name="Footer Placeholder 4">
            <a:extLst>
              <a:ext uri="{FF2B5EF4-FFF2-40B4-BE49-F238E27FC236}">
                <a16:creationId xmlns:a16="http://schemas.microsoft.com/office/drawing/2014/main" id="{A57FE031-BA5C-4A11-8B99-5EFFAAFEF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E46F4-0D6F-4CF6-9E61-B065B38FE556}"/>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201670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C1B1-B933-4BCD-B883-9B7621188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5FA76-8E5A-408E-88BA-043FA2F237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01EEE-262F-4BC8-8622-CDDDFBD47FDD}"/>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5" name="Footer Placeholder 4">
            <a:extLst>
              <a:ext uri="{FF2B5EF4-FFF2-40B4-BE49-F238E27FC236}">
                <a16:creationId xmlns:a16="http://schemas.microsoft.com/office/drawing/2014/main" id="{E4769CCE-A134-448A-BDA4-24C936379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363F0-8A38-47D6-BBB4-E9BD39FFBDE0}"/>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40778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E3FC-0A30-4969-9ADF-F41EDD16C6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7346D9-F1BE-4125-9185-992D33D55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31882E-1F95-47BB-8CAC-E11811D4CE11}"/>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5" name="Footer Placeholder 4">
            <a:extLst>
              <a:ext uri="{FF2B5EF4-FFF2-40B4-BE49-F238E27FC236}">
                <a16:creationId xmlns:a16="http://schemas.microsoft.com/office/drawing/2014/main" id="{6919F6FD-C405-4E0C-8D8B-EC0F83850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F7941-AD00-4C32-8AFD-09B80A1680A7}"/>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82930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ABA8-8206-4700-9BEE-D2A79044F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2B838-4846-42F3-8903-22CFE0ECE6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F426EF-770D-47E9-8FBF-39397B7161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AEC142-DA55-4F70-8832-CFCCBBBDAFD8}"/>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6" name="Footer Placeholder 5">
            <a:extLst>
              <a:ext uri="{FF2B5EF4-FFF2-40B4-BE49-F238E27FC236}">
                <a16:creationId xmlns:a16="http://schemas.microsoft.com/office/drawing/2014/main" id="{48E13B6A-EC42-4441-96AC-52E027496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07BA6-918D-4764-8DE4-7AC79C6D5E75}"/>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267600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4B01-DC02-440E-B49E-3D31F29A30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0115E-D8AB-4D0C-83E9-E3FFB390E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7EA887-E033-4CE5-9A80-AC28C5159C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51E40-C68D-4D96-8865-32539BC45A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CB8D99-E427-49A0-8F2C-2AB2ACC8C4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E8A00-9D84-4480-A151-5B97EBC6640E}"/>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8" name="Footer Placeholder 7">
            <a:extLst>
              <a:ext uri="{FF2B5EF4-FFF2-40B4-BE49-F238E27FC236}">
                <a16:creationId xmlns:a16="http://schemas.microsoft.com/office/drawing/2014/main" id="{CEDF7343-7BB7-49BD-9DCF-CAC1876E2A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31121F-B9B4-4CDB-B1E5-474A3E2AA660}"/>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376678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6CF8-D511-4770-A210-14F6E778F7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2F82A5-912B-4AE8-8932-D3835F0B777D}"/>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4" name="Footer Placeholder 3">
            <a:extLst>
              <a:ext uri="{FF2B5EF4-FFF2-40B4-BE49-F238E27FC236}">
                <a16:creationId xmlns:a16="http://schemas.microsoft.com/office/drawing/2014/main" id="{9E9B06AB-4659-40F9-9890-CE44A333CA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9BE7D-465C-4CCE-8A1D-031F67971297}"/>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401640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107247-7D6C-4DE4-80A8-1CD5E1689A07}"/>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3" name="Footer Placeholder 2">
            <a:extLst>
              <a:ext uri="{FF2B5EF4-FFF2-40B4-BE49-F238E27FC236}">
                <a16:creationId xmlns:a16="http://schemas.microsoft.com/office/drawing/2014/main" id="{85166718-6546-4FC9-BFFA-039022279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A63E3-A0F9-4E44-B86C-98EA1030D769}"/>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132656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1BF8-BF22-45D3-B739-BF0F52874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AE7CF7-115E-4B0C-B72E-22690A86BD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9CA786-EF1D-4FEF-967B-0928B3A1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3EF1B9-8B1B-4E80-BEC4-2A7F7D93FF00}"/>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6" name="Footer Placeholder 5">
            <a:extLst>
              <a:ext uri="{FF2B5EF4-FFF2-40B4-BE49-F238E27FC236}">
                <a16:creationId xmlns:a16="http://schemas.microsoft.com/office/drawing/2014/main" id="{AD700F3A-D2E4-42DB-9AFA-9FDCBE29D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728A-AD55-4794-A8A3-A144B91E482D}"/>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121189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538E-282B-49DF-BAC7-FDC8196B9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0F271-B0D4-412C-87CC-AAB809DE2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609F73-AAC4-42AF-92B9-1ED52FFF8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99DAAF-835A-4B97-9EAC-6DABAD0F44C0}"/>
              </a:ext>
            </a:extLst>
          </p:cNvPr>
          <p:cNvSpPr>
            <a:spLocks noGrp="1"/>
          </p:cNvSpPr>
          <p:nvPr>
            <p:ph type="dt" sz="half" idx="10"/>
          </p:nvPr>
        </p:nvSpPr>
        <p:spPr/>
        <p:txBody>
          <a:bodyPr/>
          <a:lstStyle/>
          <a:p>
            <a:fld id="{0DD436F1-D541-4BBB-85C5-2EC0911A60FE}" type="datetimeFigureOut">
              <a:rPr lang="en-US" smtClean="0"/>
              <a:t>11/12/2018</a:t>
            </a:fld>
            <a:endParaRPr lang="en-US"/>
          </a:p>
        </p:txBody>
      </p:sp>
      <p:sp>
        <p:nvSpPr>
          <p:cNvPr id="6" name="Footer Placeholder 5">
            <a:extLst>
              <a:ext uri="{FF2B5EF4-FFF2-40B4-BE49-F238E27FC236}">
                <a16:creationId xmlns:a16="http://schemas.microsoft.com/office/drawing/2014/main" id="{CCD2AC6A-18CD-49DD-B1C5-DBBA45C69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4E124-FE3B-4428-9A30-D4ECB589FE5B}"/>
              </a:ext>
            </a:extLst>
          </p:cNvPr>
          <p:cNvSpPr>
            <a:spLocks noGrp="1"/>
          </p:cNvSpPr>
          <p:nvPr>
            <p:ph type="sldNum" sz="quarter" idx="12"/>
          </p:nvPr>
        </p:nvSpPr>
        <p:spPr/>
        <p:txBody>
          <a:bodyPr/>
          <a:lstStyle/>
          <a:p>
            <a:fld id="{D76EDDFA-C4EA-4AF5-8B96-A5580142AC2F}" type="slidenum">
              <a:rPr lang="en-US" smtClean="0"/>
              <a:t>‹#›</a:t>
            </a:fld>
            <a:endParaRPr lang="en-US"/>
          </a:p>
        </p:txBody>
      </p:sp>
    </p:spTree>
    <p:extLst>
      <p:ext uri="{BB962C8B-B14F-4D97-AF65-F5344CB8AC3E}">
        <p14:creationId xmlns:p14="http://schemas.microsoft.com/office/powerpoint/2010/main" val="375399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8DE2B-48D9-4A20-A42A-D3B5BAB93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474AFE-53C3-4E1A-ADA7-B07AFEA72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4B4CE-FEEF-49B0-A001-5FE8ED8567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436F1-D541-4BBB-85C5-2EC0911A60FE}" type="datetimeFigureOut">
              <a:rPr lang="en-US" smtClean="0"/>
              <a:t>11/12/2018</a:t>
            </a:fld>
            <a:endParaRPr lang="en-US"/>
          </a:p>
        </p:txBody>
      </p:sp>
      <p:sp>
        <p:nvSpPr>
          <p:cNvPr id="5" name="Footer Placeholder 4">
            <a:extLst>
              <a:ext uri="{FF2B5EF4-FFF2-40B4-BE49-F238E27FC236}">
                <a16:creationId xmlns:a16="http://schemas.microsoft.com/office/drawing/2014/main" id="{B9A7A2D5-7C9C-4594-B68D-E6DEED8F6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B3CA56-BA4A-4AF9-93E0-726C89BCB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EDDFA-C4EA-4AF5-8B96-A5580142AC2F}" type="slidenum">
              <a:rPr lang="en-US" smtClean="0"/>
              <a:t>‹#›</a:t>
            </a:fld>
            <a:endParaRPr lang="en-US"/>
          </a:p>
        </p:txBody>
      </p:sp>
    </p:spTree>
    <p:extLst>
      <p:ext uri="{BB962C8B-B14F-4D97-AF65-F5344CB8AC3E}">
        <p14:creationId xmlns:p14="http://schemas.microsoft.com/office/powerpoint/2010/main" val="2701751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4E87C-D051-444B-B240-F8DDF684837C}"/>
              </a:ext>
            </a:extLst>
          </p:cNvPr>
          <p:cNvSpPr>
            <a:spLocks noGrp="1"/>
          </p:cNvSpPr>
          <p:nvPr>
            <p:ph type="title"/>
          </p:nvPr>
        </p:nvSpPr>
        <p:spPr>
          <a:xfrm>
            <a:off x="924464" y="1883374"/>
            <a:ext cx="10515600" cy="1325563"/>
          </a:xfrm>
        </p:spPr>
        <p:txBody>
          <a:bodyPr>
            <a:normAutofit/>
          </a:bodyPr>
          <a:lstStyle/>
          <a:p>
            <a:pPr algn="ctr"/>
            <a:r>
              <a:rPr lang="en-US" sz="4800" dirty="0"/>
              <a:t>ADVERSARIAL MACHINE LEARNING</a:t>
            </a:r>
          </a:p>
        </p:txBody>
      </p:sp>
      <p:sp>
        <p:nvSpPr>
          <p:cNvPr id="6" name="Content Placeholder 5">
            <a:extLst>
              <a:ext uri="{FF2B5EF4-FFF2-40B4-BE49-F238E27FC236}">
                <a16:creationId xmlns:a16="http://schemas.microsoft.com/office/drawing/2014/main" id="{5126F6B7-9F19-4B47-82B1-D85CB989900F}"/>
              </a:ext>
            </a:extLst>
          </p:cNvPr>
          <p:cNvSpPr>
            <a:spLocks noGrp="1"/>
          </p:cNvSpPr>
          <p:nvPr>
            <p:ph idx="1"/>
          </p:nvPr>
        </p:nvSpPr>
        <p:spPr>
          <a:xfrm>
            <a:off x="924464" y="3740689"/>
            <a:ext cx="10515600" cy="2013130"/>
          </a:xfrm>
        </p:spPr>
        <p:txBody>
          <a:bodyPr/>
          <a:lstStyle/>
          <a:p>
            <a:pPr marL="0" indent="0" algn="ctr">
              <a:buNone/>
            </a:pPr>
            <a:r>
              <a:rPr lang="en-US" dirty="0"/>
              <a:t>PRESENTED BY: SANDRA KUMI</a:t>
            </a:r>
          </a:p>
        </p:txBody>
      </p:sp>
    </p:spTree>
    <p:extLst>
      <p:ext uri="{BB962C8B-B14F-4D97-AF65-F5344CB8AC3E}">
        <p14:creationId xmlns:p14="http://schemas.microsoft.com/office/powerpoint/2010/main" val="1639153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A9E1-B38B-497E-B3FE-47F1F5356E37}"/>
              </a:ext>
            </a:extLst>
          </p:cNvPr>
          <p:cNvSpPr>
            <a:spLocks noGrp="1"/>
          </p:cNvSpPr>
          <p:nvPr>
            <p:ph type="title"/>
          </p:nvPr>
        </p:nvSpPr>
        <p:spPr/>
        <p:txBody>
          <a:bodyPr/>
          <a:lstStyle/>
          <a:p>
            <a:r>
              <a:rPr lang="en-US" dirty="0"/>
              <a:t>GENERATING ADVERSARIAL EXAMPLES</a:t>
            </a:r>
          </a:p>
        </p:txBody>
      </p:sp>
      <p:sp>
        <p:nvSpPr>
          <p:cNvPr id="3" name="Content Placeholder 2">
            <a:extLst>
              <a:ext uri="{FF2B5EF4-FFF2-40B4-BE49-F238E27FC236}">
                <a16:creationId xmlns:a16="http://schemas.microsoft.com/office/drawing/2014/main" id="{5EBB708F-7E0B-4583-B926-E1077168CA93}"/>
              </a:ext>
            </a:extLst>
          </p:cNvPr>
          <p:cNvSpPr>
            <a:spLocks noGrp="1"/>
          </p:cNvSpPr>
          <p:nvPr>
            <p:ph idx="1"/>
          </p:nvPr>
        </p:nvSpPr>
        <p:spPr/>
        <p:txBody>
          <a:bodyPr/>
          <a:lstStyle/>
          <a:p>
            <a:pPr marL="514350" indent="-514350">
              <a:buFont typeface="+mj-lt"/>
              <a:buAutoNum type="alphaLcParenR" startAt="3"/>
            </a:pPr>
            <a:r>
              <a:rPr lang="en-US" dirty="0"/>
              <a:t>ITERATIVE FGSM: Extended Fast Gradient Sign method by running a finer optimization (smaller change) for multiple iterations.</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728E0D7F-658B-4E39-95DD-800C765DD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176" y="2919413"/>
            <a:ext cx="7851879" cy="2622405"/>
          </a:xfrm>
          <a:prstGeom prst="rect">
            <a:avLst/>
          </a:prstGeom>
        </p:spPr>
      </p:pic>
    </p:spTree>
    <p:extLst>
      <p:ext uri="{BB962C8B-B14F-4D97-AF65-F5344CB8AC3E}">
        <p14:creationId xmlns:p14="http://schemas.microsoft.com/office/powerpoint/2010/main" val="353199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121D-5224-47BE-A32B-DF0AEEB26368}"/>
              </a:ext>
            </a:extLst>
          </p:cNvPr>
          <p:cNvSpPr>
            <a:spLocks noGrp="1"/>
          </p:cNvSpPr>
          <p:nvPr>
            <p:ph type="title"/>
          </p:nvPr>
        </p:nvSpPr>
        <p:spPr/>
        <p:txBody>
          <a:bodyPr/>
          <a:lstStyle/>
          <a:p>
            <a:r>
              <a:rPr lang="en-US" dirty="0"/>
              <a:t>GENERATING ADVERSARIAL EXAMPLES</a:t>
            </a:r>
          </a:p>
        </p:txBody>
      </p:sp>
      <p:sp>
        <p:nvSpPr>
          <p:cNvPr id="3" name="Content Placeholder 2">
            <a:extLst>
              <a:ext uri="{FF2B5EF4-FFF2-40B4-BE49-F238E27FC236}">
                <a16:creationId xmlns:a16="http://schemas.microsoft.com/office/drawing/2014/main" id="{AE6A327A-FD8B-43EA-ACA2-D28B7F07D136}"/>
              </a:ext>
            </a:extLst>
          </p:cNvPr>
          <p:cNvSpPr>
            <a:spLocks noGrp="1"/>
          </p:cNvSpPr>
          <p:nvPr>
            <p:ph idx="1"/>
          </p:nvPr>
        </p:nvSpPr>
        <p:spPr/>
        <p:txBody>
          <a:bodyPr/>
          <a:lstStyle/>
          <a:p>
            <a:pPr marL="514350" indent="-514350">
              <a:buFont typeface="+mj-lt"/>
              <a:buAutoNum type="alphaLcParenR" startAt="4"/>
            </a:pPr>
            <a:r>
              <a:rPr lang="en-US" dirty="0" err="1"/>
              <a:t>Carlini</a:t>
            </a:r>
            <a:r>
              <a:rPr lang="en-US" dirty="0"/>
              <a:t> and Wagner Attacks </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0EFFE66E-F97F-44A4-A666-DA8FF19B1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886" y="2421501"/>
            <a:ext cx="7959951" cy="2658499"/>
          </a:xfrm>
          <a:prstGeom prst="rect">
            <a:avLst/>
          </a:prstGeom>
        </p:spPr>
      </p:pic>
    </p:spTree>
    <p:extLst>
      <p:ext uri="{BB962C8B-B14F-4D97-AF65-F5344CB8AC3E}">
        <p14:creationId xmlns:p14="http://schemas.microsoft.com/office/powerpoint/2010/main" val="269145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745-5467-4A8C-9EF9-8DD35B25E253}"/>
              </a:ext>
            </a:extLst>
          </p:cNvPr>
          <p:cNvSpPr>
            <a:spLocks noGrp="1"/>
          </p:cNvSpPr>
          <p:nvPr>
            <p:ph type="title"/>
          </p:nvPr>
        </p:nvSpPr>
        <p:spPr/>
        <p:txBody>
          <a:bodyPr/>
          <a:lstStyle/>
          <a:p>
            <a:r>
              <a:rPr lang="en-US" dirty="0"/>
              <a:t>GENERATING ADVERSARIAL EXAMPLES</a:t>
            </a:r>
          </a:p>
        </p:txBody>
      </p:sp>
      <p:sp>
        <p:nvSpPr>
          <p:cNvPr id="3" name="Content Placeholder 2">
            <a:extLst>
              <a:ext uri="{FF2B5EF4-FFF2-40B4-BE49-F238E27FC236}">
                <a16:creationId xmlns:a16="http://schemas.microsoft.com/office/drawing/2014/main" id="{08A1AA21-F273-4DA3-BB87-9711B4627C97}"/>
              </a:ext>
            </a:extLst>
          </p:cNvPr>
          <p:cNvSpPr>
            <a:spLocks noGrp="1"/>
          </p:cNvSpPr>
          <p:nvPr>
            <p:ph idx="1"/>
          </p:nvPr>
        </p:nvSpPr>
        <p:spPr/>
        <p:txBody>
          <a:bodyPr>
            <a:normAutofit/>
          </a:bodyPr>
          <a:lstStyle/>
          <a:p>
            <a:pPr marL="514350" indent="-514350">
              <a:buFont typeface="+mj-lt"/>
              <a:buAutoNum type="alphaLcParenR" startAt="5"/>
            </a:pPr>
            <a:r>
              <a:rPr lang="en-US" dirty="0"/>
              <a:t>JACOBIAN BASED SALIENCY MAP ATTACK : </a:t>
            </a:r>
            <a:r>
              <a:rPr lang="en-US" dirty="0" err="1"/>
              <a:t>Papernot</a:t>
            </a:r>
            <a:r>
              <a:rPr lang="en-US" dirty="0"/>
              <a:t> et al. designed an efficient saliency adversarial map, called Jacobian-based Saliency Map Attack. A small perturbation was designed to successfully induce large output variations so that change in a small portion of features could fool the neural network.</a:t>
            </a:r>
          </a:p>
          <a:p>
            <a:pPr marL="514350" indent="-514350">
              <a:buFont typeface="+mj-lt"/>
              <a:buAutoNum type="alphaLcParenR" startAt="5"/>
            </a:pPr>
            <a:r>
              <a:rPr lang="en-US" dirty="0"/>
              <a:t>DEEPFOOL: </a:t>
            </a:r>
            <a:r>
              <a:rPr lang="en-US" dirty="0" err="1"/>
              <a:t>Moosavi-Dezfooli</a:t>
            </a:r>
            <a:r>
              <a:rPr lang="en-US" dirty="0"/>
              <a:t> et al proposed to compute a minimal norm adversarial perturbation for a given image in an iterative manner. </a:t>
            </a:r>
            <a:r>
              <a:rPr lang="en-US" dirty="0" err="1"/>
              <a:t>DeepFool</a:t>
            </a:r>
            <a:r>
              <a:rPr lang="en-US" dirty="0"/>
              <a:t> initializes with the clean image that is assumed to reside in a region confined by the decision boundaries of the classifier.</a:t>
            </a:r>
          </a:p>
        </p:txBody>
      </p:sp>
    </p:spTree>
    <p:extLst>
      <p:ext uri="{BB962C8B-B14F-4D97-AF65-F5344CB8AC3E}">
        <p14:creationId xmlns:p14="http://schemas.microsoft.com/office/powerpoint/2010/main" val="101477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3769-3C28-4DFF-AF15-BFF2D2205140}"/>
              </a:ext>
            </a:extLst>
          </p:cNvPr>
          <p:cNvSpPr>
            <a:spLocks noGrp="1"/>
          </p:cNvSpPr>
          <p:nvPr>
            <p:ph type="title"/>
          </p:nvPr>
        </p:nvSpPr>
        <p:spPr/>
        <p:txBody>
          <a:bodyPr/>
          <a:lstStyle/>
          <a:p>
            <a:r>
              <a:rPr lang="en-US" dirty="0"/>
              <a:t>BLACK BOX ATTACKS</a:t>
            </a:r>
          </a:p>
        </p:txBody>
      </p:sp>
      <p:sp>
        <p:nvSpPr>
          <p:cNvPr id="3" name="Content Placeholder 2">
            <a:extLst>
              <a:ext uri="{FF2B5EF4-FFF2-40B4-BE49-F238E27FC236}">
                <a16:creationId xmlns:a16="http://schemas.microsoft.com/office/drawing/2014/main" id="{C5EB15B3-2714-4B94-A9BB-CB187046E315}"/>
              </a:ext>
            </a:extLst>
          </p:cNvPr>
          <p:cNvSpPr>
            <a:spLocks noGrp="1"/>
          </p:cNvSpPr>
          <p:nvPr>
            <p:ph idx="1"/>
          </p:nvPr>
        </p:nvSpPr>
        <p:spPr/>
        <p:txBody>
          <a:bodyPr/>
          <a:lstStyle/>
          <a:p>
            <a:r>
              <a:rPr lang="en-US" dirty="0"/>
              <a:t>Adversarial Sample Transferability</a:t>
            </a:r>
          </a:p>
          <a:p>
            <a:pPr lvl="1"/>
            <a:r>
              <a:rPr lang="en-US" dirty="0"/>
              <a:t>Cross model transferability: The same adversarial sample is often misclassified by a variety of classifiers with different architectures</a:t>
            </a:r>
          </a:p>
          <a:p>
            <a:pPr lvl="1"/>
            <a:r>
              <a:rPr lang="en-US" dirty="0"/>
              <a:t>cross training-set transferability: The same adversarial sample is often misclassified trained on different subsets of the training data. </a:t>
            </a:r>
          </a:p>
          <a:p>
            <a:r>
              <a:rPr lang="en-US" dirty="0"/>
              <a:t>Therefore, an attacker can </a:t>
            </a:r>
          </a:p>
          <a:p>
            <a:pPr lvl="1"/>
            <a:r>
              <a:rPr lang="en-US" dirty="0"/>
              <a:t>First train his own (white-box) substitute model</a:t>
            </a:r>
          </a:p>
          <a:p>
            <a:pPr lvl="1"/>
            <a:r>
              <a:rPr lang="en-US" dirty="0"/>
              <a:t>Then generate adversarial samples</a:t>
            </a:r>
          </a:p>
          <a:p>
            <a:pPr lvl="1"/>
            <a:r>
              <a:rPr lang="en-US" dirty="0"/>
              <a:t>Finally, apply the adversarial samples to the target ML model  </a:t>
            </a:r>
          </a:p>
          <a:p>
            <a:endParaRPr lang="en-US" dirty="0"/>
          </a:p>
        </p:txBody>
      </p:sp>
    </p:spTree>
    <p:extLst>
      <p:ext uri="{BB962C8B-B14F-4D97-AF65-F5344CB8AC3E}">
        <p14:creationId xmlns:p14="http://schemas.microsoft.com/office/powerpoint/2010/main" val="155549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1B1C-0F9C-4C93-866E-49DAE399D4A1}"/>
              </a:ext>
            </a:extLst>
          </p:cNvPr>
          <p:cNvSpPr>
            <a:spLocks noGrp="1"/>
          </p:cNvSpPr>
          <p:nvPr>
            <p:ph type="title"/>
          </p:nvPr>
        </p:nvSpPr>
        <p:spPr/>
        <p:txBody>
          <a:bodyPr/>
          <a:lstStyle/>
          <a:p>
            <a:r>
              <a:rPr lang="en-US" dirty="0"/>
              <a:t>DEFENSES AGAINST ADVERSARIAL ATTACKS</a:t>
            </a:r>
          </a:p>
        </p:txBody>
      </p:sp>
      <p:sp>
        <p:nvSpPr>
          <p:cNvPr id="3" name="Content Placeholder 2">
            <a:extLst>
              <a:ext uri="{FF2B5EF4-FFF2-40B4-BE49-F238E27FC236}">
                <a16:creationId xmlns:a16="http://schemas.microsoft.com/office/drawing/2014/main" id="{B2309C1F-6F34-488F-AF49-D741641F5314}"/>
              </a:ext>
            </a:extLst>
          </p:cNvPr>
          <p:cNvSpPr>
            <a:spLocks noGrp="1"/>
          </p:cNvSpPr>
          <p:nvPr>
            <p:ph idx="1"/>
          </p:nvPr>
        </p:nvSpPr>
        <p:spPr/>
        <p:txBody>
          <a:bodyPr>
            <a:normAutofit lnSpcReduction="10000"/>
          </a:bodyPr>
          <a:lstStyle/>
          <a:p>
            <a:pPr marL="514350" indent="-514350">
              <a:buFont typeface="+mj-lt"/>
              <a:buAutoNum type="arabicPeriod"/>
            </a:pPr>
            <a:r>
              <a:rPr lang="en-US" dirty="0"/>
              <a:t>USING BRUTE-FORCE ADVERSARIAL TRAINING: Training with</a:t>
            </a:r>
          </a:p>
          <a:p>
            <a:pPr marL="0" indent="0">
              <a:buNone/>
            </a:pPr>
            <a:r>
              <a:rPr lang="en-US" dirty="0"/>
              <a:t>adversarial examples is one of the countermeasures to make</a:t>
            </a:r>
          </a:p>
          <a:p>
            <a:pPr marL="0" indent="0">
              <a:buNone/>
            </a:pPr>
            <a:r>
              <a:rPr lang="en-US" dirty="0"/>
              <a:t>neural networks more robust. Goodfellow et al and Huang et al</a:t>
            </a:r>
          </a:p>
          <a:p>
            <a:pPr marL="0" indent="0">
              <a:buNone/>
            </a:pPr>
            <a:r>
              <a:rPr lang="en-US" dirty="0"/>
              <a:t>included adversarial examples in the training stage. They</a:t>
            </a:r>
          </a:p>
          <a:p>
            <a:pPr marL="0" indent="0">
              <a:buNone/>
            </a:pPr>
            <a:r>
              <a:rPr lang="en-US" dirty="0"/>
              <a:t>generated adversarial examples in every step of training and</a:t>
            </a:r>
          </a:p>
          <a:p>
            <a:pPr marL="0" indent="0">
              <a:buNone/>
            </a:pPr>
            <a:r>
              <a:rPr lang="en-US" dirty="0"/>
              <a:t>inject them into the training set. They showed that adversarial</a:t>
            </a:r>
          </a:p>
          <a:p>
            <a:pPr marL="0" indent="0">
              <a:buNone/>
            </a:pPr>
            <a:r>
              <a:rPr lang="en-US" dirty="0"/>
              <a:t>training improved the robustness of deep neural networks.</a:t>
            </a:r>
          </a:p>
          <a:p>
            <a:pPr marL="0" indent="0">
              <a:buNone/>
            </a:pPr>
            <a:r>
              <a:rPr lang="en-US" dirty="0"/>
              <a:t>Adversarial training could provide regularization for deep neural</a:t>
            </a:r>
          </a:p>
          <a:p>
            <a:pPr marL="0" indent="0">
              <a:buNone/>
            </a:pPr>
            <a:r>
              <a:rPr lang="en-US" dirty="0"/>
              <a:t>networks and improve the precision as well.</a:t>
            </a:r>
          </a:p>
        </p:txBody>
      </p:sp>
    </p:spTree>
    <p:extLst>
      <p:ext uri="{BB962C8B-B14F-4D97-AF65-F5344CB8AC3E}">
        <p14:creationId xmlns:p14="http://schemas.microsoft.com/office/powerpoint/2010/main" val="344160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1B1C-0F9C-4C93-866E-49DAE399D4A1}"/>
              </a:ext>
            </a:extLst>
          </p:cNvPr>
          <p:cNvSpPr>
            <a:spLocks noGrp="1"/>
          </p:cNvSpPr>
          <p:nvPr>
            <p:ph type="title"/>
          </p:nvPr>
        </p:nvSpPr>
        <p:spPr/>
        <p:txBody>
          <a:bodyPr/>
          <a:lstStyle/>
          <a:p>
            <a:r>
              <a:rPr lang="en-US" dirty="0"/>
              <a:t>DEFENSES AGAINST ADVERSARIAL ATTACKS</a:t>
            </a:r>
          </a:p>
        </p:txBody>
      </p:sp>
      <p:sp>
        <p:nvSpPr>
          <p:cNvPr id="3" name="Content Placeholder 2">
            <a:extLst>
              <a:ext uri="{FF2B5EF4-FFF2-40B4-BE49-F238E27FC236}">
                <a16:creationId xmlns:a16="http://schemas.microsoft.com/office/drawing/2014/main" id="{B2309C1F-6F34-488F-AF49-D741641F5314}"/>
              </a:ext>
            </a:extLst>
          </p:cNvPr>
          <p:cNvSpPr>
            <a:spLocks noGrp="1"/>
          </p:cNvSpPr>
          <p:nvPr>
            <p:ph idx="1"/>
          </p:nvPr>
        </p:nvSpPr>
        <p:spPr/>
        <p:txBody>
          <a:bodyPr>
            <a:normAutofit/>
          </a:bodyPr>
          <a:lstStyle/>
          <a:p>
            <a:pPr marL="514350" indent="-514350">
              <a:buFont typeface="+mj-lt"/>
              <a:buAutoNum type="arabicPeriod" startAt="2"/>
            </a:pPr>
            <a:r>
              <a:rPr lang="en-US" dirty="0"/>
              <a:t>INPUT RECONSTRUCTION: Adversarial examples can be transformed to clean data through reconstruction. After transformation, the adversarial examples will not affect the prediction of deep learning models. Gu and </a:t>
            </a:r>
            <a:r>
              <a:rPr lang="en-US" dirty="0" err="1"/>
              <a:t>Rigazio</a:t>
            </a:r>
            <a:r>
              <a:rPr lang="en-US" dirty="0"/>
              <a:t> proposed a variant of autoencoder network with a penalty, called deep contractive autoencoder, to increase the robustness of neural networks. A denoising autoencoder network is trained to encode adversarial examples to original ones to remove adversarial perturbations.</a:t>
            </a:r>
          </a:p>
        </p:txBody>
      </p:sp>
    </p:spTree>
    <p:extLst>
      <p:ext uri="{BB962C8B-B14F-4D97-AF65-F5344CB8AC3E}">
        <p14:creationId xmlns:p14="http://schemas.microsoft.com/office/powerpoint/2010/main" val="286400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4448-E8F8-4F25-9E80-89699C78630C}"/>
              </a:ext>
            </a:extLst>
          </p:cNvPr>
          <p:cNvSpPr>
            <a:spLocks noGrp="1"/>
          </p:cNvSpPr>
          <p:nvPr>
            <p:ph type="title"/>
          </p:nvPr>
        </p:nvSpPr>
        <p:spPr/>
        <p:txBody>
          <a:bodyPr/>
          <a:lstStyle/>
          <a:p>
            <a:r>
              <a:rPr lang="en-US" dirty="0"/>
              <a:t>DEFENSES AGAINST ADVERSARIAL ATTACKS</a:t>
            </a:r>
          </a:p>
        </p:txBody>
      </p:sp>
      <p:sp>
        <p:nvSpPr>
          <p:cNvPr id="3" name="Content Placeholder 2">
            <a:extLst>
              <a:ext uri="{FF2B5EF4-FFF2-40B4-BE49-F238E27FC236}">
                <a16:creationId xmlns:a16="http://schemas.microsoft.com/office/drawing/2014/main" id="{90588FA2-E372-4D6B-8441-FBBDE95AEBC2}"/>
              </a:ext>
            </a:extLst>
          </p:cNvPr>
          <p:cNvSpPr>
            <a:spLocks noGrp="1"/>
          </p:cNvSpPr>
          <p:nvPr>
            <p:ph idx="1"/>
          </p:nvPr>
        </p:nvSpPr>
        <p:spPr/>
        <p:txBody>
          <a:bodyPr>
            <a:normAutofit/>
          </a:bodyPr>
          <a:lstStyle/>
          <a:p>
            <a:pPr marL="514350" indent="-514350">
              <a:buFont typeface="+mj-lt"/>
              <a:buAutoNum type="arabicParenR" startAt="3"/>
            </a:pPr>
            <a:r>
              <a:rPr lang="en-US" dirty="0"/>
              <a:t>ADVERSARIAL DETECTION: Metzen et al. created a detector for adversarial examples as an auxiliary network of the original neural network. The detector is a small and straightforward neural network predicting on binary classification, i.e., the probability of the input being adversarial.</a:t>
            </a:r>
          </a:p>
          <a:p>
            <a:pPr marL="514350" indent="-514350">
              <a:buFont typeface="+mj-lt"/>
              <a:buAutoNum type="arabicParenR" startAt="4"/>
            </a:pPr>
            <a:r>
              <a:rPr lang="en-US" dirty="0"/>
              <a:t>NETWORK VERIFICATION: Verifying properties of deep neural networks is a promising solution to defend adversarial examples, because it may detect the new unseen attacks. Network verification checks the properties of a neural network: whether an input violates or satisfies the property.</a:t>
            </a:r>
          </a:p>
        </p:txBody>
      </p:sp>
    </p:spTree>
    <p:extLst>
      <p:ext uri="{BB962C8B-B14F-4D97-AF65-F5344CB8AC3E}">
        <p14:creationId xmlns:p14="http://schemas.microsoft.com/office/powerpoint/2010/main" val="28698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24E8-6F85-4437-9252-808B835EF468}"/>
              </a:ext>
            </a:extLst>
          </p:cNvPr>
          <p:cNvSpPr>
            <a:spLocks noGrp="1"/>
          </p:cNvSpPr>
          <p:nvPr>
            <p:ph type="title"/>
          </p:nvPr>
        </p:nvSpPr>
        <p:spPr/>
        <p:txBody>
          <a:bodyPr/>
          <a:lstStyle/>
          <a:p>
            <a:r>
              <a:rPr lang="en-US" dirty="0"/>
              <a:t>DEFENSES AGAINST ADVERSARIAL ATTACKS</a:t>
            </a:r>
          </a:p>
        </p:txBody>
      </p:sp>
      <p:sp>
        <p:nvSpPr>
          <p:cNvPr id="3" name="Content Placeholder 2">
            <a:extLst>
              <a:ext uri="{FF2B5EF4-FFF2-40B4-BE49-F238E27FC236}">
                <a16:creationId xmlns:a16="http://schemas.microsoft.com/office/drawing/2014/main" id="{B67D6656-A952-4ADA-88C6-1059D2127E0D}"/>
              </a:ext>
            </a:extLst>
          </p:cNvPr>
          <p:cNvSpPr>
            <a:spLocks noGrp="1"/>
          </p:cNvSpPr>
          <p:nvPr>
            <p:ph idx="1"/>
          </p:nvPr>
        </p:nvSpPr>
        <p:spPr/>
        <p:txBody>
          <a:bodyPr/>
          <a:lstStyle/>
          <a:p>
            <a:pPr marL="514350" indent="-514350">
              <a:buFont typeface="+mj-lt"/>
              <a:buAutoNum type="arabicParenR" startAt="5"/>
            </a:pPr>
            <a:r>
              <a:rPr lang="en-US" dirty="0"/>
              <a:t>ENSEMBLING DEFENSES: Due to the multi-facet of adversarial examples, multiple defense strategies can be performed together (parallel or sequential) to defend adversarial examples.</a:t>
            </a:r>
          </a:p>
        </p:txBody>
      </p:sp>
    </p:spTree>
    <p:extLst>
      <p:ext uri="{BB962C8B-B14F-4D97-AF65-F5344CB8AC3E}">
        <p14:creationId xmlns:p14="http://schemas.microsoft.com/office/powerpoint/2010/main" val="710364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09C9-AFC4-413F-8B60-E8D92C6DA33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AC8DEAA-70B8-43E7-98F9-49C58FCA18F7}"/>
              </a:ext>
            </a:extLst>
          </p:cNvPr>
          <p:cNvSpPr>
            <a:spLocks noGrp="1"/>
          </p:cNvSpPr>
          <p:nvPr>
            <p:ph idx="1"/>
          </p:nvPr>
        </p:nvSpPr>
        <p:spPr/>
        <p:txBody>
          <a:bodyPr/>
          <a:lstStyle/>
          <a:p>
            <a:r>
              <a:rPr lang="en-US" dirty="0"/>
              <a:t>ML algorithms and methods are vulnerable to many types of attack.</a:t>
            </a:r>
          </a:p>
          <a:p>
            <a:r>
              <a:rPr lang="en-US" dirty="0"/>
              <a:t>Adversarial examples shows its transferability in ML models, i.e., either cross-models (inter or intra) or cross-training sets.</a:t>
            </a:r>
          </a:p>
          <a:p>
            <a:r>
              <a:rPr lang="en-US" dirty="0"/>
              <a:t>However, adversarial examples can be leveraged to improve the performance or the robustness of ML models.</a:t>
            </a:r>
          </a:p>
          <a:p>
            <a:endParaRPr lang="en-US" dirty="0"/>
          </a:p>
        </p:txBody>
      </p:sp>
    </p:spTree>
    <p:extLst>
      <p:ext uri="{BB962C8B-B14F-4D97-AF65-F5344CB8AC3E}">
        <p14:creationId xmlns:p14="http://schemas.microsoft.com/office/powerpoint/2010/main" val="913857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DC0DC0-22A5-4C63-97D8-095307DD2155}"/>
              </a:ext>
            </a:extLst>
          </p:cNvPr>
          <p:cNvSpPr>
            <a:spLocks noGrp="1"/>
          </p:cNvSpPr>
          <p:nvPr>
            <p:ph type="title"/>
          </p:nvPr>
        </p:nvSpPr>
        <p:spPr>
          <a:xfrm>
            <a:off x="1069109" y="2766218"/>
            <a:ext cx="10515600" cy="1325563"/>
          </a:xfrm>
        </p:spPr>
        <p:txBody>
          <a:bodyPr/>
          <a:lstStyle/>
          <a:p>
            <a:pPr algn="ctr"/>
            <a:r>
              <a:rPr lang="en-US" dirty="0"/>
              <a:t>THANK YOU</a:t>
            </a:r>
          </a:p>
        </p:txBody>
      </p:sp>
    </p:spTree>
    <p:extLst>
      <p:ext uri="{BB962C8B-B14F-4D97-AF65-F5344CB8AC3E}">
        <p14:creationId xmlns:p14="http://schemas.microsoft.com/office/powerpoint/2010/main" val="23751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D455-D08B-447C-8A90-6AE080A1C1F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18AD5E3-1DC6-4835-8A0B-A7092DC7320A}"/>
              </a:ext>
            </a:extLst>
          </p:cNvPr>
          <p:cNvSpPr>
            <a:spLocks noGrp="1"/>
          </p:cNvSpPr>
          <p:nvPr>
            <p:ph idx="1"/>
          </p:nvPr>
        </p:nvSpPr>
        <p:spPr/>
        <p:txBody>
          <a:bodyPr/>
          <a:lstStyle/>
          <a:p>
            <a:r>
              <a:rPr lang="en-US" dirty="0"/>
              <a:t>Introduction</a:t>
            </a:r>
          </a:p>
          <a:p>
            <a:r>
              <a:rPr lang="en-US" dirty="0"/>
              <a:t>Definition of technical terms</a:t>
            </a:r>
          </a:p>
          <a:p>
            <a:r>
              <a:rPr lang="en-US" dirty="0"/>
              <a:t>Adversarial attacks</a:t>
            </a:r>
          </a:p>
          <a:p>
            <a:r>
              <a:rPr lang="en-US" dirty="0"/>
              <a:t>Methods of generating Adversarial Attacks</a:t>
            </a:r>
          </a:p>
          <a:p>
            <a:r>
              <a:rPr lang="en-US" dirty="0"/>
              <a:t>Defenses</a:t>
            </a:r>
          </a:p>
          <a:p>
            <a:endParaRPr lang="en-US" dirty="0"/>
          </a:p>
        </p:txBody>
      </p:sp>
    </p:spTree>
    <p:extLst>
      <p:ext uri="{BB962C8B-B14F-4D97-AF65-F5344CB8AC3E}">
        <p14:creationId xmlns:p14="http://schemas.microsoft.com/office/powerpoint/2010/main" val="163617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1D7C-8C1E-4480-8AC7-B8C1FAB2F0B6}"/>
              </a:ext>
            </a:extLst>
          </p:cNvPr>
          <p:cNvSpPr>
            <a:spLocks noGrp="1"/>
          </p:cNvSpPr>
          <p:nvPr>
            <p:ph type="title"/>
          </p:nvPr>
        </p:nvSpPr>
        <p:spPr>
          <a:xfrm>
            <a:off x="838200" y="365125"/>
            <a:ext cx="10515600" cy="1325563"/>
          </a:xfrm>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21E3BE4B-734C-4B50-A94A-07F97A964093}"/>
              </a:ext>
            </a:extLst>
          </p:cNvPr>
          <p:cNvSpPr>
            <a:spLocks noGrp="1"/>
          </p:cNvSpPr>
          <p:nvPr>
            <p:ph idx="1"/>
          </p:nvPr>
        </p:nvSpPr>
        <p:spPr>
          <a:xfrm>
            <a:off x="838200" y="1825625"/>
            <a:ext cx="10515600" cy="4351338"/>
          </a:xfrm>
        </p:spPr>
        <p:txBody>
          <a:bodyPr/>
          <a:lstStyle/>
          <a:p>
            <a:pPr marL="0" indent="0">
              <a:buNone/>
            </a:pPr>
            <a:r>
              <a:rPr lang="en-US"/>
              <a:t>Machine based systems are being used for sensitive tasks such as security surveillance, guiding autonomous vehicle, Intrusion Detection System, etc. However recent research has shown that Machine learning models are vulnerable to attacks by adversaries at all phases.</a:t>
            </a:r>
            <a:endParaRPr lang="en-US" dirty="0"/>
          </a:p>
        </p:txBody>
      </p:sp>
    </p:spTree>
    <p:extLst>
      <p:ext uri="{BB962C8B-B14F-4D97-AF65-F5344CB8AC3E}">
        <p14:creationId xmlns:p14="http://schemas.microsoft.com/office/powerpoint/2010/main" val="281883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244A-655D-4D1F-9E89-AF7A22A33E7B}"/>
              </a:ext>
            </a:extLst>
          </p:cNvPr>
          <p:cNvSpPr>
            <a:spLocks noGrp="1"/>
          </p:cNvSpPr>
          <p:nvPr>
            <p:ph type="title"/>
          </p:nvPr>
        </p:nvSpPr>
        <p:spPr>
          <a:xfrm>
            <a:off x="838200" y="365125"/>
            <a:ext cx="10515600" cy="1325563"/>
          </a:xfrm>
        </p:spPr>
        <p:txBody>
          <a:bodyPr/>
          <a:lstStyle/>
          <a:p>
            <a:r>
              <a:rPr lang="en-US"/>
              <a:t>ADVERSARIAL MACHINE LEARNING</a:t>
            </a:r>
            <a:endParaRPr lang="en-US" dirty="0"/>
          </a:p>
        </p:txBody>
      </p:sp>
      <p:sp>
        <p:nvSpPr>
          <p:cNvPr id="3" name="Content Placeholder 2">
            <a:extLst>
              <a:ext uri="{FF2B5EF4-FFF2-40B4-BE49-F238E27FC236}">
                <a16:creationId xmlns:a16="http://schemas.microsoft.com/office/drawing/2014/main" id="{CE97BE38-6ED3-4DB3-953D-2C6EBA218998}"/>
              </a:ext>
            </a:extLst>
          </p:cNvPr>
          <p:cNvSpPr>
            <a:spLocks noGrp="1"/>
          </p:cNvSpPr>
          <p:nvPr>
            <p:ph idx="1"/>
          </p:nvPr>
        </p:nvSpPr>
        <p:spPr>
          <a:xfrm>
            <a:off x="838200" y="1825625"/>
            <a:ext cx="10515600" cy="4351338"/>
          </a:xfrm>
        </p:spPr>
        <p:txBody>
          <a:bodyPr/>
          <a:lstStyle/>
          <a:p>
            <a:r>
              <a:rPr lang="en-US"/>
              <a:t>A research field that lies at the intersection of ML and computer security (e.g., biometric authentication, network intrusion detection, and spam filtering).</a:t>
            </a:r>
          </a:p>
          <a:p>
            <a:r>
              <a:rPr lang="en-US"/>
              <a:t>ML algorithms in real-world applications mainly focus on </a:t>
            </a:r>
            <a:r>
              <a:rPr lang="en-US" b="1"/>
              <a:t>effective or/and</a:t>
            </a:r>
            <a:r>
              <a:rPr lang="en-US"/>
              <a:t> </a:t>
            </a:r>
            <a:r>
              <a:rPr lang="en-US" b="1"/>
              <a:t>efficient</a:t>
            </a:r>
            <a:r>
              <a:rPr lang="en-US"/>
              <a:t>,  while few techniques and design decisions keep the ML models </a:t>
            </a:r>
            <a:r>
              <a:rPr lang="en-US" b="1"/>
              <a:t>secure and robust</a:t>
            </a:r>
            <a:r>
              <a:rPr lang="en-US"/>
              <a:t>!</a:t>
            </a:r>
          </a:p>
          <a:p>
            <a:endParaRPr lang="en-US" dirty="0"/>
          </a:p>
        </p:txBody>
      </p:sp>
    </p:spTree>
    <p:extLst>
      <p:ext uri="{BB962C8B-B14F-4D97-AF65-F5344CB8AC3E}">
        <p14:creationId xmlns:p14="http://schemas.microsoft.com/office/powerpoint/2010/main" val="139772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5B47-2211-4E13-BCA7-F4BC76D117FE}"/>
              </a:ext>
            </a:extLst>
          </p:cNvPr>
          <p:cNvSpPr>
            <a:spLocks noGrp="1"/>
          </p:cNvSpPr>
          <p:nvPr>
            <p:ph type="title"/>
          </p:nvPr>
        </p:nvSpPr>
        <p:spPr>
          <a:xfrm>
            <a:off x="838200" y="365125"/>
            <a:ext cx="10515600" cy="1325563"/>
          </a:xfrm>
        </p:spPr>
        <p:txBody>
          <a:bodyPr/>
          <a:lstStyle/>
          <a:p>
            <a:r>
              <a:rPr lang="en-US"/>
              <a:t>DEFINITION OF TECHNICAL TERMS IN ADVERSARIAL ML</a:t>
            </a:r>
            <a:endParaRPr lang="en-US" dirty="0"/>
          </a:p>
        </p:txBody>
      </p:sp>
      <p:sp>
        <p:nvSpPr>
          <p:cNvPr id="3" name="Content Placeholder 2">
            <a:extLst>
              <a:ext uri="{FF2B5EF4-FFF2-40B4-BE49-F238E27FC236}">
                <a16:creationId xmlns:a16="http://schemas.microsoft.com/office/drawing/2014/main" id="{525CBF85-984D-4B02-BE64-123871CA0C98}"/>
              </a:ext>
            </a:extLst>
          </p:cNvPr>
          <p:cNvSpPr>
            <a:spLocks noGrp="1"/>
          </p:cNvSpPr>
          <p:nvPr>
            <p:ph idx="1"/>
          </p:nvPr>
        </p:nvSpPr>
        <p:spPr/>
        <p:txBody>
          <a:bodyPr/>
          <a:lstStyle/>
          <a:p>
            <a:r>
              <a:rPr lang="en-US" dirty="0"/>
              <a:t>Adversarial example is a modified version of a clean image that is perturbed by adding noise to fool a machine learning technique.</a:t>
            </a:r>
          </a:p>
          <a:p>
            <a:r>
              <a:rPr lang="en-US" dirty="0"/>
              <a:t>Adversarial Training uses adversarial examples  besides the clean images to train machine learning.</a:t>
            </a:r>
          </a:p>
        </p:txBody>
      </p:sp>
    </p:spTree>
    <p:extLst>
      <p:ext uri="{BB962C8B-B14F-4D97-AF65-F5344CB8AC3E}">
        <p14:creationId xmlns:p14="http://schemas.microsoft.com/office/powerpoint/2010/main" val="399915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47EB1-F779-4E82-9844-34E24EF6484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WHAT DO YOU SEE</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Picture 12" descr="A black and white photo of a panda&#10;&#10;Description automatically generated">
            <a:extLst>
              <a:ext uri="{FF2B5EF4-FFF2-40B4-BE49-F238E27FC236}">
                <a16:creationId xmlns:a16="http://schemas.microsoft.com/office/drawing/2014/main" id="{B15BEB6B-43EB-4FB5-ABA1-26DEC4CC3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3320814"/>
            <a:ext cx="5455917" cy="2209645"/>
          </a:xfrm>
          <a:prstGeom prst="rect">
            <a:avLst/>
          </a:prstGeom>
        </p:spPr>
      </p:pic>
      <p:cxnSp>
        <p:nvCxnSpPr>
          <p:cNvPr id="22" name="Straight Connector 2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dog&#10;&#10;Description automatically generated">
            <a:extLst>
              <a:ext uri="{FF2B5EF4-FFF2-40B4-BE49-F238E27FC236}">
                <a16:creationId xmlns:a16="http://schemas.microsoft.com/office/drawing/2014/main" id="{6D9626E5-29E1-4F19-A9FD-C4945A9362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5073" y="3334453"/>
            <a:ext cx="5455917" cy="2182366"/>
          </a:xfrm>
          <a:prstGeom prst="rect">
            <a:avLst/>
          </a:prstGeom>
        </p:spPr>
      </p:pic>
    </p:spTree>
    <p:extLst>
      <p:ext uri="{BB962C8B-B14F-4D97-AF65-F5344CB8AC3E}">
        <p14:creationId xmlns:p14="http://schemas.microsoft.com/office/powerpoint/2010/main" val="232600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A301-FF97-4ADE-AB4E-323EB09E0F17}"/>
              </a:ext>
            </a:extLst>
          </p:cNvPr>
          <p:cNvSpPr>
            <a:spLocks noGrp="1"/>
          </p:cNvSpPr>
          <p:nvPr>
            <p:ph type="title"/>
          </p:nvPr>
        </p:nvSpPr>
        <p:spPr/>
        <p:txBody>
          <a:bodyPr/>
          <a:lstStyle/>
          <a:p>
            <a:r>
              <a:rPr lang="en-US" dirty="0"/>
              <a:t>ADVERSARIAL ATTACKS</a:t>
            </a:r>
          </a:p>
        </p:txBody>
      </p:sp>
      <p:sp>
        <p:nvSpPr>
          <p:cNvPr id="3" name="Content Placeholder 2">
            <a:extLst>
              <a:ext uri="{FF2B5EF4-FFF2-40B4-BE49-F238E27FC236}">
                <a16:creationId xmlns:a16="http://schemas.microsoft.com/office/drawing/2014/main" id="{FA67B1E9-A62F-4FFB-9485-88ABB557789D}"/>
              </a:ext>
            </a:extLst>
          </p:cNvPr>
          <p:cNvSpPr>
            <a:spLocks noGrp="1"/>
          </p:cNvSpPr>
          <p:nvPr>
            <p:ph idx="1"/>
          </p:nvPr>
        </p:nvSpPr>
        <p:spPr/>
        <p:txBody>
          <a:bodyPr/>
          <a:lstStyle/>
          <a:p>
            <a:r>
              <a:rPr lang="en-US" dirty="0"/>
              <a:t>The most common attack. It can be further classified into:</a:t>
            </a:r>
          </a:p>
          <a:p>
            <a:r>
              <a:rPr lang="en-US" b="1" dirty="0"/>
              <a:t>White-Box</a:t>
            </a:r>
            <a:r>
              <a:rPr lang="en-US" dirty="0"/>
              <a:t>: Attackers know full knowledge about the Machine Learning algorithm,  Machine Learning model, (i.e., parameters and hyperparameters), architecture, etc.</a:t>
            </a:r>
          </a:p>
          <a:p>
            <a:r>
              <a:rPr lang="en-US" b="1" dirty="0"/>
              <a:t>Black-Box</a:t>
            </a:r>
            <a:r>
              <a:rPr lang="en-US" dirty="0"/>
              <a:t>: Attackers almost know nothing about the Machine Learning  system (perhaps know number of features, Machine Learning algorithm). </a:t>
            </a:r>
          </a:p>
          <a:p>
            <a:pPr marL="0" indent="0">
              <a:buNone/>
            </a:pPr>
            <a:endParaRPr lang="en-US" dirty="0"/>
          </a:p>
        </p:txBody>
      </p:sp>
    </p:spTree>
    <p:extLst>
      <p:ext uri="{BB962C8B-B14F-4D97-AF65-F5344CB8AC3E}">
        <p14:creationId xmlns:p14="http://schemas.microsoft.com/office/powerpoint/2010/main" val="308757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7ADD-19E8-4ACC-B6A4-B8611BB31786}"/>
              </a:ext>
            </a:extLst>
          </p:cNvPr>
          <p:cNvSpPr>
            <a:spLocks noGrp="1"/>
          </p:cNvSpPr>
          <p:nvPr>
            <p:ph type="title"/>
          </p:nvPr>
        </p:nvSpPr>
        <p:spPr/>
        <p:txBody>
          <a:bodyPr/>
          <a:lstStyle/>
          <a:p>
            <a:r>
              <a:rPr lang="en-US" dirty="0"/>
              <a:t>GENERATING ADVERSARIAL EXAMPLES</a:t>
            </a:r>
          </a:p>
        </p:txBody>
      </p:sp>
      <p:sp>
        <p:nvSpPr>
          <p:cNvPr id="3" name="Content Placeholder 2">
            <a:extLst>
              <a:ext uri="{FF2B5EF4-FFF2-40B4-BE49-F238E27FC236}">
                <a16:creationId xmlns:a16="http://schemas.microsoft.com/office/drawing/2014/main" id="{B00ABB2F-D072-49A7-8D23-B1240261CCC7}"/>
              </a:ext>
            </a:extLst>
          </p:cNvPr>
          <p:cNvSpPr>
            <a:spLocks noGrp="1"/>
          </p:cNvSpPr>
          <p:nvPr>
            <p:ph idx="1"/>
          </p:nvPr>
        </p:nvSpPr>
        <p:spPr>
          <a:xfrm>
            <a:off x="838200" y="1825625"/>
            <a:ext cx="10515600" cy="4815032"/>
          </a:xfrm>
        </p:spPr>
        <p:txBody>
          <a:bodyPr/>
          <a:lstStyle/>
          <a:p>
            <a:pPr marL="514350" indent="-514350">
              <a:buFont typeface="+mj-lt"/>
              <a:buAutoNum type="arabicPeriod"/>
            </a:pPr>
            <a:r>
              <a:rPr lang="en-US" dirty="0"/>
              <a:t>WHITE BOX ADVERSARIAL ATTACKS</a:t>
            </a:r>
          </a:p>
          <a:p>
            <a:pPr marL="514350" indent="-514350">
              <a:buFont typeface="+mj-lt"/>
              <a:buAutoNum type="alphaLcParenR"/>
            </a:pPr>
            <a:r>
              <a:rPr lang="en-US" dirty="0"/>
              <a:t>L-BFGS (</a:t>
            </a:r>
            <a:r>
              <a:rPr lang="en-US" dirty="0" err="1"/>
              <a:t>Szegedy</a:t>
            </a:r>
            <a:r>
              <a:rPr lang="en-US" dirty="0"/>
              <a:t> et al,2014): </a:t>
            </a:r>
            <a:r>
              <a:rPr lang="en-US" dirty="0" err="1"/>
              <a:t>Szegedy</a:t>
            </a:r>
            <a:r>
              <a:rPr lang="en-US" dirty="0"/>
              <a:t> et al first demonstrated the existence of small perturbations to the images, such that the perturbed images could fool deep learning models into misclassification.</a:t>
            </a:r>
          </a:p>
          <a:p>
            <a:pPr marL="0" indent="0">
              <a:buNone/>
            </a:pPr>
            <a:endParaRPr lang="en-US"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529D18B6-2548-4274-99EA-6AA53E4EB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183" y="3906116"/>
            <a:ext cx="7924800" cy="2734541"/>
          </a:xfrm>
          <a:prstGeom prst="rect">
            <a:avLst/>
          </a:prstGeom>
        </p:spPr>
      </p:pic>
    </p:spTree>
    <p:extLst>
      <p:ext uri="{BB962C8B-B14F-4D97-AF65-F5344CB8AC3E}">
        <p14:creationId xmlns:p14="http://schemas.microsoft.com/office/powerpoint/2010/main" val="59258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63F-89C0-4F8D-8C2D-F3DA3C73B86E}"/>
              </a:ext>
            </a:extLst>
          </p:cNvPr>
          <p:cNvSpPr>
            <a:spLocks noGrp="1"/>
          </p:cNvSpPr>
          <p:nvPr>
            <p:ph type="title"/>
          </p:nvPr>
        </p:nvSpPr>
        <p:spPr/>
        <p:txBody>
          <a:bodyPr/>
          <a:lstStyle/>
          <a:p>
            <a:r>
              <a:rPr lang="en-US" dirty="0"/>
              <a:t>GENERATING ADVERSARIAL EXAMPLES</a:t>
            </a:r>
          </a:p>
        </p:txBody>
      </p:sp>
      <p:sp>
        <p:nvSpPr>
          <p:cNvPr id="3" name="Content Placeholder 2">
            <a:extLst>
              <a:ext uri="{FF2B5EF4-FFF2-40B4-BE49-F238E27FC236}">
                <a16:creationId xmlns:a16="http://schemas.microsoft.com/office/drawing/2014/main" id="{8BFD81AC-9301-4728-B48F-178FD7B8F3AE}"/>
              </a:ext>
            </a:extLst>
          </p:cNvPr>
          <p:cNvSpPr>
            <a:spLocks noGrp="1"/>
          </p:cNvSpPr>
          <p:nvPr>
            <p:ph idx="1"/>
          </p:nvPr>
        </p:nvSpPr>
        <p:spPr>
          <a:xfrm>
            <a:off x="838200" y="1825624"/>
            <a:ext cx="10515600" cy="4860925"/>
          </a:xfrm>
        </p:spPr>
        <p:txBody>
          <a:bodyPr/>
          <a:lstStyle/>
          <a:p>
            <a:pPr marL="514350" indent="-514350">
              <a:buFont typeface="+mj-lt"/>
              <a:buAutoNum type="alphaLcParenR" startAt="2"/>
            </a:pPr>
            <a:r>
              <a:rPr lang="en-US" dirty="0"/>
              <a:t>Fast Gradient Sign Method(FGSM): Goodfellow et al. proposed a fast method called Fast Gradient Sign Method to generate adversarial examples. They only performed one step gradient update along the direction of the sign of gradient at each pixel.</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47D56119-B3B6-4249-8287-14C29907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3429000"/>
            <a:ext cx="6687127" cy="2911686"/>
          </a:xfrm>
          <a:prstGeom prst="rect">
            <a:avLst/>
          </a:prstGeom>
        </p:spPr>
      </p:pic>
    </p:spTree>
    <p:extLst>
      <p:ext uri="{BB962C8B-B14F-4D97-AF65-F5344CB8AC3E}">
        <p14:creationId xmlns:p14="http://schemas.microsoft.com/office/powerpoint/2010/main" val="1078981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882</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ADVERSARIAL MACHINE LEARNING</vt:lpstr>
      <vt:lpstr>CONTENTS</vt:lpstr>
      <vt:lpstr>INTRODUCTION</vt:lpstr>
      <vt:lpstr>ADVERSARIAL MACHINE LEARNING</vt:lpstr>
      <vt:lpstr>DEFINITION OF TECHNICAL TERMS IN ADVERSARIAL ML</vt:lpstr>
      <vt:lpstr>WHAT DO YOU SEE</vt:lpstr>
      <vt:lpstr>ADVERSARIAL ATTACKS</vt:lpstr>
      <vt:lpstr>GENERATING ADVERSARIAL EXAMPLES</vt:lpstr>
      <vt:lpstr>GENERATING ADVERSARIAL EXAMPLES</vt:lpstr>
      <vt:lpstr>GENERATING ADVERSARIAL EXAMPLES</vt:lpstr>
      <vt:lpstr>GENERATING ADVERSARIAL EXAMPLES</vt:lpstr>
      <vt:lpstr>GENERATING ADVERSARIAL EXAMPLES</vt:lpstr>
      <vt:lpstr>BLACK BOX ATTACKS</vt:lpstr>
      <vt:lpstr>DEFENSES AGAINST ADVERSARIAL ATTACKS</vt:lpstr>
      <vt:lpstr>DEFENSES AGAINST ADVERSARIAL ATTACKS</vt:lpstr>
      <vt:lpstr>DEFENSES AGAINST ADVERSARIAL ATTACKS</vt:lpstr>
      <vt:lpstr>DEFENSES AGAINST ADVERSARIAL ATTACKS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MACHINE LEARNING</dc:title>
  <dc:creator>WIN</dc:creator>
  <cp:lastModifiedBy>WIN</cp:lastModifiedBy>
  <cp:revision>10</cp:revision>
  <dcterms:created xsi:type="dcterms:W3CDTF">2018-11-12T00:54:50Z</dcterms:created>
  <dcterms:modified xsi:type="dcterms:W3CDTF">2018-11-12T05:43:57Z</dcterms:modified>
</cp:coreProperties>
</file>