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68" r:id="rId6"/>
    <p:sldId id="267" r:id="rId7"/>
    <p:sldId id="264" r:id="rId8"/>
    <p:sldId id="262" r:id="rId9"/>
    <p:sldId id="263" r:id="rId10"/>
    <p:sldId id="265" r:id="rId11"/>
    <p:sldId id="271" r:id="rId12"/>
    <p:sldId id="276" r:id="rId13"/>
    <p:sldId id="272" r:id="rId14"/>
    <p:sldId id="273" r:id="rId15"/>
    <p:sldId id="274" r:id="rId16"/>
    <p:sldId id="25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0E98F9-0798-EB8E-CA5C-9030D04E2E60}" name="Ramzan Khan (x2022dke)" initials="R(" userId="S::x2022dke@stfx.ca::422e315f-7a3e-4fb7-8ac4-2998556f2e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B6079-7B96-B75B-DD1C-7E5422B381EF}" v="23" dt="2022-11-28T15:07:38.133"/>
    <p1510:client id="{084EE099-468C-E765-12D9-3D5FA3A39CB8}" v="22" dt="2023-10-26T02:24:48.069"/>
    <p1510:client id="{17C54ED3-CB2E-6199-91CB-EAE311BE5265}" v="94" dt="2022-11-28T11:52:39.823"/>
    <p1510:client id="{1E7C03AD-499B-F782-2764-D4B5E23B7ED3}" v="800" dt="2022-11-28T03:19:52.251"/>
    <p1510:client id="{4BD2BF72-EDF7-49EB-3414-5BCDE7BD9137}" v="223" dt="2022-11-28T16:23:14.322"/>
    <p1510:client id="{8B495BFC-11F8-F501-BBEE-F8A407D89E55}" v="1002" dt="2022-11-28T06:17:46.753"/>
    <p1510:client id="{8B7C5AED-26B2-9765-72B9-3CAC979EEF3A}" v="29" dt="2022-11-28T14:24:53.072"/>
    <p1510:client id="{92C47FB6-FFFA-93EE-55EB-4C4047C906A1}" v="1064" dt="2022-11-28T06:21:33.200"/>
    <p1510:client id="{BEDC7966-1677-F14E-848C-484AF2C5C67F}" v="392" dt="2022-11-28T16:49:11.491"/>
    <p1510:client id="{E537AD87-A4BF-654E-B2F9-CF01D0A8DFE0}" v="1" dt="2022-11-28T16:04:45.675"/>
    <p1510:client id="{FE6FC3DE-5845-0A71-165C-05435BA361A2}" v="112" dt="2022-11-28T14:18:19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11CFC-74BD-403B-B5C8-A97C24EE8F5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34FDF-B666-4C77-ACB1-6325E320DE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These results can be used by Cricket analyst to auction player for a league.</a:t>
          </a:r>
        </a:p>
      </dgm:t>
    </dgm:pt>
    <dgm:pt modelId="{72E68EB5-B36A-4907-8C76-FAAC5DB33FFF}" type="parTrans" cxnId="{0B001EF5-D6B0-4A49-BD99-C08C8187DCA7}">
      <dgm:prSet/>
      <dgm:spPr/>
      <dgm:t>
        <a:bodyPr/>
        <a:lstStyle/>
        <a:p>
          <a:endParaRPr lang="en-US"/>
        </a:p>
      </dgm:t>
    </dgm:pt>
    <dgm:pt modelId="{AE0EC075-F769-4AEF-BCD0-82802492ACE2}" type="sibTrans" cxnId="{0B001EF5-D6B0-4A49-BD99-C08C8187DCA7}">
      <dgm:prSet/>
      <dgm:spPr/>
      <dgm:t>
        <a:bodyPr/>
        <a:lstStyle/>
        <a:p>
          <a:endParaRPr lang="en-US"/>
        </a:p>
      </dgm:t>
    </dgm:pt>
    <dgm:pt modelId="{1CF88FB6-CB19-4924-94D2-DF2D1C0CB5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Team coach can view these analysis and prepares a strategy for a match.</a:t>
          </a:r>
        </a:p>
      </dgm:t>
    </dgm:pt>
    <dgm:pt modelId="{B30D238B-F9A0-4BFE-8B19-EA4BF72790B8}" type="parTrans" cxnId="{CD8D608A-B363-440F-B012-8F82DC53EF9B}">
      <dgm:prSet/>
      <dgm:spPr/>
      <dgm:t>
        <a:bodyPr/>
        <a:lstStyle/>
        <a:p>
          <a:endParaRPr lang="en-US"/>
        </a:p>
      </dgm:t>
    </dgm:pt>
    <dgm:pt modelId="{574DD18A-C010-4435-A591-EDB272471F57}" type="sibTrans" cxnId="{CD8D608A-B363-440F-B012-8F82DC53EF9B}">
      <dgm:prSet/>
      <dgm:spPr/>
      <dgm:t>
        <a:bodyPr/>
        <a:lstStyle/>
        <a:p>
          <a:endParaRPr lang="en-US"/>
        </a:p>
      </dgm:t>
    </dgm:pt>
    <dgm:pt modelId="{00503098-F853-4EBA-9F0D-7DA9FB130C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 can be used by captain for making the right decision on and off the field. </a:t>
          </a:r>
        </a:p>
      </dgm:t>
    </dgm:pt>
    <dgm:pt modelId="{08736A7D-D3AD-4EB4-9B89-2FC2F6287E4E}" type="parTrans" cxnId="{2D226C75-3F0D-454D-9D10-52E8BEBE6E3D}">
      <dgm:prSet/>
      <dgm:spPr/>
      <dgm:t>
        <a:bodyPr/>
        <a:lstStyle/>
        <a:p>
          <a:endParaRPr lang="en-US"/>
        </a:p>
      </dgm:t>
    </dgm:pt>
    <dgm:pt modelId="{3CA985D9-1D27-42B3-96A9-0CD3369CF616}" type="sibTrans" cxnId="{2D226C75-3F0D-454D-9D10-52E8BEBE6E3D}">
      <dgm:prSet/>
      <dgm:spPr/>
      <dgm:t>
        <a:bodyPr/>
        <a:lstStyle/>
        <a:p>
          <a:endParaRPr lang="en-US"/>
        </a:p>
      </dgm:t>
    </dgm:pt>
    <dgm:pt modelId="{C04D1663-5776-4B6F-9CEE-C9B02B541B20}" type="pres">
      <dgm:prSet presAssocID="{B0B11CFC-74BD-403B-B5C8-A97C24EE8F58}" presName="root" presStyleCnt="0">
        <dgm:presLayoutVars>
          <dgm:dir/>
          <dgm:resizeHandles val="exact"/>
        </dgm:presLayoutVars>
      </dgm:prSet>
      <dgm:spPr/>
    </dgm:pt>
    <dgm:pt modelId="{6B372FB3-D8CC-42EC-A3AE-7A1B19539218}" type="pres">
      <dgm:prSet presAssocID="{D2634FDF-B666-4C77-ACB1-6325E320DE26}" presName="compNode" presStyleCnt="0"/>
      <dgm:spPr/>
    </dgm:pt>
    <dgm:pt modelId="{8DBDCB43-0291-460F-B324-AF8206ACBEE9}" type="pres">
      <dgm:prSet presAssocID="{D2634FDF-B666-4C77-ACB1-6325E320DE26}" presName="iconBgRect" presStyleLbl="bgShp" presStyleIdx="0" presStyleCnt="3"/>
      <dgm:spPr/>
    </dgm:pt>
    <dgm:pt modelId="{931FBAA6-6B45-4A7C-AC30-47FF5CC39894}" type="pres">
      <dgm:prSet presAssocID="{D2634FDF-B666-4C77-ACB1-6325E320DE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8470718A-0F03-426C-AC3E-2BAB5AB23EFD}" type="pres">
      <dgm:prSet presAssocID="{D2634FDF-B666-4C77-ACB1-6325E320DE26}" presName="spaceRect" presStyleCnt="0"/>
      <dgm:spPr/>
    </dgm:pt>
    <dgm:pt modelId="{0346E38F-9FAD-42C9-9CE2-ED1381DAB098}" type="pres">
      <dgm:prSet presAssocID="{D2634FDF-B666-4C77-ACB1-6325E320DE26}" presName="textRect" presStyleLbl="revTx" presStyleIdx="0" presStyleCnt="3">
        <dgm:presLayoutVars>
          <dgm:chMax val="1"/>
          <dgm:chPref val="1"/>
        </dgm:presLayoutVars>
      </dgm:prSet>
      <dgm:spPr/>
    </dgm:pt>
    <dgm:pt modelId="{854F0D5A-F311-4FA2-B535-E701B02446DF}" type="pres">
      <dgm:prSet presAssocID="{AE0EC075-F769-4AEF-BCD0-82802492ACE2}" presName="sibTrans" presStyleCnt="0"/>
      <dgm:spPr/>
    </dgm:pt>
    <dgm:pt modelId="{05ED4758-DF92-499C-A95B-2374E933BF55}" type="pres">
      <dgm:prSet presAssocID="{1CF88FB6-CB19-4924-94D2-DF2D1C0CB55F}" presName="compNode" presStyleCnt="0"/>
      <dgm:spPr/>
    </dgm:pt>
    <dgm:pt modelId="{71119865-28EC-44A4-A439-E8EF490D462C}" type="pres">
      <dgm:prSet presAssocID="{1CF88FB6-CB19-4924-94D2-DF2D1C0CB55F}" presName="iconBgRect" presStyleLbl="bgShp" presStyleIdx="1" presStyleCnt="3"/>
      <dgm:spPr/>
    </dgm:pt>
    <dgm:pt modelId="{4F5E0E25-7971-4CAF-A967-378F1364B8BF}" type="pres">
      <dgm:prSet presAssocID="{1CF88FB6-CB19-4924-94D2-DF2D1C0CB5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BA42787-A80F-417A-A47E-FB4CE3DEFA91}" type="pres">
      <dgm:prSet presAssocID="{1CF88FB6-CB19-4924-94D2-DF2D1C0CB55F}" presName="spaceRect" presStyleCnt="0"/>
      <dgm:spPr/>
    </dgm:pt>
    <dgm:pt modelId="{A0E864D2-14C1-48B3-AD07-9D369313300B}" type="pres">
      <dgm:prSet presAssocID="{1CF88FB6-CB19-4924-94D2-DF2D1C0CB55F}" presName="textRect" presStyleLbl="revTx" presStyleIdx="1" presStyleCnt="3">
        <dgm:presLayoutVars>
          <dgm:chMax val="1"/>
          <dgm:chPref val="1"/>
        </dgm:presLayoutVars>
      </dgm:prSet>
      <dgm:spPr/>
    </dgm:pt>
    <dgm:pt modelId="{C725BE1E-500A-4A33-A9B8-7B2C0A5B33E2}" type="pres">
      <dgm:prSet presAssocID="{574DD18A-C010-4435-A591-EDB272471F57}" presName="sibTrans" presStyleCnt="0"/>
      <dgm:spPr/>
    </dgm:pt>
    <dgm:pt modelId="{2B8D9CAE-E4BC-48C4-B676-5CA8EA3DEEFD}" type="pres">
      <dgm:prSet presAssocID="{00503098-F853-4EBA-9F0D-7DA9FB130CEC}" presName="compNode" presStyleCnt="0"/>
      <dgm:spPr/>
    </dgm:pt>
    <dgm:pt modelId="{6D5250E2-D7EE-4854-9D44-DDABD5769ABE}" type="pres">
      <dgm:prSet presAssocID="{00503098-F853-4EBA-9F0D-7DA9FB130CEC}" presName="iconBgRect" presStyleLbl="bgShp" presStyleIdx="2" presStyleCnt="3"/>
      <dgm:spPr/>
    </dgm:pt>
    <dgm:pt modelId="{E7A01228-8E72-4AE3-B735-0B2824AB6D36}" type="pres">
      <dgm:prSet presAssocID="{00503098-F853-4EBA-9F0D-7DA9FB130C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455D494E-4A6B-489B-A39A-52AB7C9642B9}" type="pres">
      <dgm:prSet presAssocID="{00503098-F853-4EBA-9F0D-7DA9FB130CEC}" presName="spaceRect" presStyleCnt="0"/>
      <dgm:spPr/>
    </dgm:pt>
    <dgm:pt modelId="{1A90FAA2-CE28-4B02-A358-3E8961FCB8AC}" type="pres">
      <dgm:prSet presAssocID="{00503098-F853-4EBA-9F0D-7DA9FB130C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E6BC0F-88D7-4247-9337-56D62B06E042}" type="presOf" srcId="{B0B11CFC-74BD-403B-B5C8-A97C24EE8F58}" destId="{C04D1663-5776-4B6F-9CEE-C9B02B541B20}" srcOrd="0" destOrd="0" presId="urn:microsoft.com/office/officeart/2018/5/layout/IconCircleLabelList"/>
    <dgm:cxn modelId="{7EEFE96A-A4C8-4624-8335-29A36070DFFD}" type="presOf" srcId="{1CF88FB6-CB19-4924-94D2-DF2D1C0CB55F}" destId="{A0E864D2-14C1-48B3-AD07-9D369313300B}" srcOrd="0" destOrd="0" presId="urn:microsoft.com/office/officeart/2018/5/layout/IconCircleLabelList"/>
    <dgm:cxn modelId="{2D226C75-3F0D-454D-9D10-52E8BEBE6E3D}" srcId="{B0B11CFC-74BD-403B-B5C8-A97C24EE8F58}" destId="{00503098-F853-4EBA-9F0D-7DA9FB130CEC}" srcOrd="2" destOrd="0" parTransId="{08736A7D-D3AD-4EB4-9B89-2FC2F6287E4E}" sibTransId="{3CA985D9-1D27-42B3-96A9-0CD3369CF616}"/>
    <dgm:cxn modelId="{CD8D608A-B363-440F-B012-8F82DC53EF9B}" srcId="{B0B11CFC-74BD-403B-B5C8-A97C24EE8F58}" destId="{1CF88FB6-CB19-4924-94D2-DF2D1C0CB55F}" srcOrd="1" destOrd="0" parTransId="{B30D238B-F9A0-4BFE-8B19-EA4BF72790B8}" sibTransId="{574DD18A-C010-4435-A591-EDB272471F57}"/>
    <dgm:cxn modelId="{75FEE7E9-7354-487F-970E-FFF35FF97E8E}" type="presOf" srcId="{D2634FDF-B666-4C77-ACB1-6325E320DE26}" destId="{0346E38F-9FAD-42C9-9CE2-ED1381DAB098}" srcOrd="0" destOrd="0" presId="urn:microsoft.com/office/officeart/2018/5/layout/IconCircleLabelList"/>
    <dgm:cxn modelId="{0B001EF5-D6B0-4A49-BD99-C08C8187DCA7}" srcId="{B0B11CFC-74BD-403B-B5C8-A97C24EE8F58}" destId="{D2634FDF-B666-4C77-ACB1-6325E320DE26}" srcOrd="0" destOrd="0" parTransId="{72E68EB5-B36A-4907-8C76-FAAC5DB33FFF}" sibTransId="{AE0EC075-F769-4AEF-BCD0-82802492ACE2}"/>
    <dgm:cxn modelId="{7B5BCFFE-1C05-47B4-AEFD-166ACA9D12E0}" type="presOf" srcId="{00503098-F853-4EBA-9F0D-7DA9FB130CEC}" destId="{1A90FAA2-CE28-4B02-A358-3E8961FCB8AC}" srcOrd="0" destOrd="0" presId="urn:microsoft.com/office/officeart/2018/5/layout/IconCircleLabelList"/>
    <dgm:cxn modelId="{C1CDA611-60DF-47F5-BF39-EEB25E95103E}" type="presParOf" srcId="{C04D1663-5776-4B6F-9CEE-C9B02B541B20}" destId="{6B372FB3-D8CC-42EC-A3AE-7A1B19539218}" srcOrd="0" destOrd="0" presId="urn:microsoft.com/office/officeart/2018/5/layout/IconCircleLabelList"/>
    <dgm:cxn modelId="{79D1006E-3C86-4904-8902-13723E10B2DE}" type="presParOf" srcId="{6B372FB3-D8CC-42EC-A3AE-7A1B19539218}" destId="{8DBDCB43-0291-460F-B324-AF8206ACBEE9}" srcOrd="0" destOrd="0" presId="urn:microsoft.com/office/officeart/2018/5/layout/IconCircleLabelList"/>
    <dgm:cxn modelId="{D173241D-DEE2-4BDA-9D73-F556C9C5B0B1}" type="presParOf" srcId="{6B372FB3-D8CC-42EC-A3AE-7A1B19539218}" destId="{931FBAA6-6B45-4A7C-AC30-47FF5CC39894}" srcOrd="1" destOrd="0" presId="urn:microsoft.com/office/officeart/2018/5/layout/IconCircleLabelList"/>
    <dgm:cxn modelId="{F20318E7-B15E-4F92-A05A-4E5AAF190168}" type="presParOf" srcId="{6B372FB3-D8CC-42EC-A3AE-7A1B19539218}" destId="{8470718A-0F03-426C-AC3E-2BAB5AB23EFD}" srcOrd="2" destOrd="0" presId="urn:microsoft.com/office/officeart/2018/5/layout/IconCircleLabelList"/>
    <dgm:cxn modelId="{9A33AE4C-69F3-4F0C-95C8-1497A339D209}" type="presParOf" srcId="{6B372FB3-D8CC-42EC-A3AE-7A1B19539218}" destId="{0346E38F-9FAD-42C9-9CE2-ED1381DAB098}" srcOrd="3" destOrd="0" presId="urn:microsoft.com/office/officeart/2018/5/layout/IconCircleLabelList"/>
    <dgm:cxn modelId="{910DBE30-4D47-4BE4-83EB-A70C25387BB4}" type="presParOf" srcId="{C04D1663-5776-4B6F-9CEE-C9B02B541B20}" destId="{854F0D5A-F311-4FA2-B535-E701B02446DF}" srcOrd="1" destOrd="0" presId="urn:microsoft.com/office/officeart/2018/5/layout/IconCircleLabelList"/>
    <dgm:cxn modelId="{D428D7B6-E19C-4FEA-B7BC-43039A15A3B2}" type="presParOf" srcId="{C04D1663-5776-4B6F-9CEE-C9B02B541B20}" destId="{05ED4758-DF92-499C-A95B-2374E933BF55}" srcOrd="2" destOrd="0" presId="urn:microsoft.com/office/officeart/2018/5/layout/IconCircleLabelList"/>
    <dgm:cxn modelId="{7178D4D3-D9B1-4171-9B9C-131253C5E0F3}" type="presParOf" srcId="{05ED4758-DF92-499C-A95B-2374E933BF55}" destId="{71119865-28EC-44A4-A439-E8EF490D462C}" srcOrd="0" destOrd="0" presId="urn:microsoft.com/office/officeart/2018/5/layout/IconCircleLabelList"/>
    <dgm:cxn modelId="{764AAFB5-87A1-49D2-AF4B-56E8351498E2}" type="presParOf" srcId="{05ED4758-DF92-499C-A95B-2374E933BF55}" destId="{4F5E0E25-7971-4CAF-A967-378F1364B8BF}" srcOrd="1" destOrd="0" presId="urn:microsoft.com/office/officeart/2018/5/layout/IconCircleLabelList"/>
    <dgm:cxn modelId="{08BA99A3-EF78-427A-A5B3-F1628882ED5B}" type="presParOf" srcId="{05ED4758-DF92-499C-A95B-2374E933BF55}" destId="{9BA42787-A80F-417A-A47E-FB4CE3DEFA91}" srcOrd="2" destOrd="0" presId="urn:microsoft.com/office/officeart/2018/5/layout/IconCircleLabelList"/>
    <dgm:cxn modelId="{B80B9D35-FF56-4A70-B3CB-3FE65A02B3DA}" type="presParOf" srcId="{05ED4758-DF92-499C-A95B-2374E933BF55}" destId="{A0E864D2-14C1-48B3-AD07-9D369313300B}" srcOrd="3" destOrd="0" presId="urn:microsoft.com/office/officeart/2018/5/layout/IconCircleLabelList"/>
    <dgm:cxn modelId="{00533B83-95CA-49A0-8152-924E2941683F}" type="presParOf" srcId="{C04D1663-5776-4B6F-9CEE-C9B02B541B20}" destId="{C725BE1E-500A-4A33-A9B8-7B2C0A5B33E2}" srcOrd="3" destOrd="0" presId="urn:microsoft.com/office/officeart/2018/5/layout/IconCircleLabelList"/>
    <dgm:cxn modelId="{5427E454-57AC-4FEF-92CF-920EE48C2F1B}" type="presParOf" srcId="{C04D1663-5776-4B6F-9CEE-C9B02B541B20}" destId="{2B8D9CAE-E4BC-48C4-B676-5CA8EA3DEEFD}" srcOrd="4" destOrd="0" presId="urn:microsoft.com/office/officeart/2018/5/layout/IconCircleLabelList"/>
    <dgm:cxn modelId="{0B777E0F-E994-4247-9137-568655C6517B}" type="presParOf" srcId="{2B8D9CAE-E4BC-48C4-B676-5CA8EA3DEEFD}" destId="{6D5250E2-D7EE-4854-9D44-DDABD5769ABE}" srcOrd="0" destOrd="0" presId="urn:microsoft.com/office/officeart/2018/5/layout/IconCircleLabelList"/>
    <dgm:cxn modelId="{7675C277-E7B0-4215-98D3-00032167E7E9}" type="presParOf" srcId="{2B8D9CAE-E4BC-48C4-B676-5CA8EA3DEEFD}" destId="{E7A01228-8E72-4AE3-B735-0B2824AB6D36}" srcOrd="1" destOrd="0" presId="urn:microsoft.com/office/officeart/2018/5/layout/IconCircleLabelList"/>
    <dgm:cxn modelId="{F6AFDA95-6686-4498-AC95-F075349654C7}" type="presParOf" srcId="{2B8D9CAE-E4BC-48C4-B676-5CA8EA3DEEFD}" destId="{455D494E-4A6B-489B-A39A-52AB7C9642B9}" srcOrd="2" destOrd="0" presId="urn:microsoft.com/office/officeart/2018/5/layout/IconCircleLabelList"/>
    <dgm:cxn modelId="{511FF2E0-C62B-4543-A4E9-CF113BCAA81B}" type="presParOf" srcId="{2B8D9CAE-E4BC-48C4-B676-5CA8EA3DEEFD}" destId="{1A90FAA2-CE28-4B02-A358-3E8961FCB8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DCB43-0291-460F-B324-AF8206ACBEE9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FBAA6-6B45-4A7C-AC30-47FF5CC3989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6E38F-9FAD-42C9-9CE2-ED1381DAB098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These results can be used by Cricket analyst to auction player for a league.</a:t>
          </a:r>
        </a:p>
      </dsp:txBody>
      <dsp:txXfrm>
        <a:off x="75768" y="3053169"/>
        <a:ext cx="3093750" cy="720000"/>
      </dsp:txXfrm>
    </dsp:sp>
    <dsp:sp modelId="{71119865-28EC-44A4-A439-E8EF490D462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E0E25-7971-4CAF-A967-378F1364B8B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864D2-14C1-48B3-AD07-9D369313300B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Team coach can view these analysis and prepares a strategy for a match.</a:t>
          </a:r>
        </a:p>
      </dsp:txBody>
      <dsp:txXfrm>
        <a:off x="3710925" y="3053169"/>
        <a:ext cx="3093750" cy="720000"/>
      </dsp:txXfrm>
    </dsp:sp>
    <dsp:sp modelId="{6D5250E2-D7EE-4854-9D44-DDABD5769AB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01228-8E72-4AE3-B735-0B2824AB6D36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0FAA2-CE28-4B02-A358-3E8961FCB8A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Results can be used by captain for making the right decision on and off the field. 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BB63-6C7B-41CB-8EC9-649E9CC82C32}" type="datetimeFigureOut"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FBD29-4295-49AE-B3B6-05A120FA9B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cket" TargetMode="External"/><Relationship Id="rId7" Type="http://schemas.openxmlformats.org/officeDocument/2006/relationships/hyperlink" Target="https://en.wikipedia.org/wiki/Bowling_(cricket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ricket_ball" TargetMode="External"/><Relationship Id="rId5" Type="http://schemas.openxmlformats.org/officeDocument/2006/relationships/hyperlink" Target="https://en.wikipedia.org/wiki/Run_(cricket)" TargetMode="External"/><Relationship Id="rId4" Type="http://schemas.openxmlformats.org/officeDocument/2006/relationships/hyperlink" Target="https://en.wikipedia.org/wiki/Batting_(cricket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With a batting pitch in the centre ,    </a:t>
            </a:r>
            <a:r>
              <a:rPr lang="en-US"/>
              <a:t>with a </a:t>
            </a:r>
            <a:r>
              <a:rPr lang="en-US">
                <a:hlinkClick r:id="rId3"/>
              </a:rPr>
              <a:t>wicket</a:t>
            </a:r>
            <a:r>
              <a:rPr lang="en-US"/>
              <a:t> at each end. The wicket is bail with three stumps. The </a:t>
            </a:r>
            <a:r>
              <a:rPr lang="en-US">
                <a:hlinkClick r:id="rId4"/>
              </a:rPr>
              <a:t>batting</a:t>
            </a:r>
            <a:r>
              <a:rPr lang="en-US"/>
              <a:t> side scores </a:t>
            </a:r>
            <a:r>
              <a:rPr lang="en-US">
                <a:hlinkClick r:id="rId5"/>
              </a:rPr>
              <a:t>runs</a:t>
            </a:r>
            <a:r>
              <a:rPr lang="en-US"/>
              <a:t> by striking the </a:t>
            </a:r>
            <a:r>
              <a:rPr lang="en-US">
                <a:hlinkClick r:id="rId6"/>
              </a:rPr>
              <a:t>ball</a:t>
            </a:r>
            <a:r>
              <a:rPr lang="en-US"/>
              <a:t> </a:t>
            </a:r>
            <a:r>
              <a:rPr lang="en-US">
                <a:hlinkClick r:id="rId7"/>
              </a:rPr>
              <a:t>bowled</a:t>
            </a:r>
            <a:r>
              <a:rPr lang="en-US"/>
              <a:t> </a:t>
            </a:r>
            <a:endParaRPr lang="en-IN"/>
          </a:p>
          <a:p>
            <a:endParaRPr lang="en-IN"/>
          </a:p>
          <a:p>
            <a:r>
              <a:rPr lang="en-IN"/>
              <a:t>The batting team is considered out when the ball is caught or stumped by the bowling team ,if all the ten  player are out , the bowling team will bat to chase the run scored by batting team </a:t>
            </a:r>
          </a:p>
          <a:p>
            <a:endParaRPr lang="en-IN"/>
          </a:p>
          <a:p>
            <a:r>
              <a:rPr lang="en-IN"/>
              <a:t>Predict the performance of </a:t>
            </a:r>
            <a:r>
              <a:rPr lang="en-IN" err="1"/>
              <a:t>aplayer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BD29-4295-49AE-B3B6-05A120FA9BEC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7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r>
              <a:rPr lang="en-IN">
                <a:cs typeface="Calibri"/>
              </a:rPr>
              <a:t>We got dataset from cricket data </a:t>
            </a:r>
            <a:r>
              <a:rPr lang="en-CA">
                <a:cs typeface="Calibri"/>
              </a:rPr>
              <a:t> Repository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BD29-4295-49AE-B3B6-05A120FA9BE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innings is</a:t>
            </a:r>
            <a:r>
              <a:rPr lang="en-US" b="1"/>
              <a:t> one of the divisions of a cricket match during which one team takes its turn to bat</a:t>
            </a:r>
            <a:r>
              <a:rPr lang="en-US"/>
              <a:t>. Innings also means the period in which an individual player bats (acts as either striker or </a:t>
            </a:r>
            <a:r>
              <a:rPr lang="en-US" err="1"/>
              <a:t>nonstriker</a:t>
            </a:r>
            <a:r>
              <a:rPr lang="en-US"/>
              <a:t> 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Span –the year the started and the year the collected the data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BD29-4295-49AE-B3B6-05A120FA9BE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dataset can be viewed as regression task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The classes are ordered and not balanced</a:t>
            </a:r>
            <a:endParaRPr lang="en-IN"/>
          </a:p>
          <a:p>
            <a:endParaRPr lang="en-IN">
              <a:cs typeface="Calibri"/>
            </a:endParaRPr>
          </a:p>
          <a:p>
            <a:r>
              <a:rPr lang="en-IN">
                <a:cs typeface="Calibri"/>
              </a:rPr>
              <a:t>We cleaned the outliers with various preprocessing techniques 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BD29-4295-49AE-B3B6-05A120FA9BE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BD29-4295-49AE-B3B6-05A120FA9BE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44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r>
              <a:rPr lang="en-US"/>
              <a:t>The idea of SVM is simple: The algorithm creates a line or a hyperplane which separates the data into classes.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BD29-4295-49AE-B3B6-05A120FA9BE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44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also tried different models, but didn’t get a good score</a:t>
            </a:r>
          </a:p>
          <a:p>
            <a:endParaRPr lang="en-US">
              <a:cs typeface="Calibri"/>
            </a:endParaRPr>
          </a:p>
          <a:p>
            <a:r>
              <a:rPr lang="en-US" b="1"/>
              <a:t>Precision - </a:t>
            </a:r>
            <a:r>
              <a:rPr lang="en-US"/>
              <a:t> classify positive samples in the model.</a:t>
            </a:r>
            <a:endParaRPr lang="en-US">
              <a:cs typeface="Calibri"/>
            </a:endParaRPr>
          </a:p>
          <a:p>
            <a:endParaRPr lang="en-US" b="1">
              <a:cs typeface="Calibri"/>
            </a:endParaRPr>
          </a:p>
          <a:p>
            <a:r>
              <a:rPr lang="en-US" b="1"/>
              <a:t>Recall </a:t>
            </a:r>
            <a:r>
              <a:rPr lang="en-US"/>
              <a:t>measure how many positive samples were correctly classified by the ML model.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The F1-score </a:t>
            </a:r>
            <a:r>
              <a:rPr lang="en-US" b="1"/>
              <a:t>combines the precision and recall  into a single metric by taking their mean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BD29-4295-49AE-B3B6-05A120FA9BE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FBD29-4295-49AE-B3B6-05A120FA9BE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Crick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5100">
                <a:cs typeface="Calibri Light"/>
              </a:rPr>
              <a:t>Data Analysis on Cricket dataset</a:t>
            </a:r>
            <a:br>
              <a:rPr lang="en-US" sz="5100">
                <a:cs typeface="Calibri Light"/>
              </a:rPr>
            </a:br>
            <a:r>
              <a:rPr lang="en-US" sz="5100">
                <a:cs typeface="Calibri Light"/>
              </a:rPr>
              <a:t>Big Data-CSCI 527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Sandeep Ramakrishnan</a:t>
            </a:r>
          </a:p>
          <a:p>
            <a:pPr algn="l"/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Mentored By: Milton King</a:t>
            </a: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ricket">
            <a:extLst>
              <a:ext uri="{FF2B5EF4-FFF2-40B4-BE49-F238E27FC236}">
                <a16:creationId xmlns:a16="http://schemas.microsoft.com/office/drawing/2014/main" id="{3AF3DCA0-355B-51F4-C56E-9551F730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9B907B-F9A2-45A5-BDBA-C371127CA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2A161-C9A3-0A1A-FA2A-313272B4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662400"/>
            <a:ext cx="6614814" cy="1492132"/>
          </a:xfrm>
        </p:spPr>
        <p:txBody>
          <a:bodyPr anchor="t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Task</a:t>
            </a:r>
            <a:endParaRPr lang="en-US"/>
          </a:p>
        </p:txBody>
      </p:sp>
      <p:pic>
        <p:nvPicPr>
          <p:cNvPr id="5" name="Picture 4" descr="An arrow hitting a bull's eye target">
            <a:extLst>
              <a:ext uri="{FF2B5EF4-FFF2-40B4-BE49-F238E27FC236}">
                <a16:creationId xmlns:a16="http://schemas.microsoft.com/office/drawing/2014/main" id="{837B2ACC-B0C4-1702-6597-C8E2B4120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0" r="23157" b="-8"/>
          <a:stretch/>
        </p:blipFill>
        <p:spPr>
          <a:xfrm>
            <a:off x="688434" y="-9525"/>
            <a:ext cx="3584766" cy="6867525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FC72A6E7-EEB3-4011-AFDE-5D01CF93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CD93300-52E3-4A04-AB11-4E86A29BE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9691-F025-CDA0-C3A4-6C7272D5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1" y="2350800"/>
            <a:ext cx="6614814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/>
              <a:t>Description:</a:t>
            </a:r>
            <a:endParaRPr lang="en-US" sz="2000">
              <a:cs typeface="Calibri"/>
            </a:endParaRPr>
          </a:p>
          <a:p>
            <a:pPr marL="514350" indent="-514350">
              <a:buAutoNum type="arabicPeriod"/>
            </a:pPr>
            <a:endParaRPr lang="en-US" sz="2000">
              <a:cs typeface="Calibri"/>
            </a:endParaRPr>
          </a:p>
          <a:p>
            <a:r>
              <a:rPr lang="en-US" sz="2000"/>
              <a:t>Target Attribute: 100 (no. Of 100 scored by a player)</a:t>
            </a:r>
            <a:endParaRPr lang="en-US" sz="2000">
              <a:cs typeface="Calibri"/>
            </a:endParaRPr>
          </a:p>
          <a:p>
            <a:r>
              <a:rPr lang="en-US" sz="2000"/>
              <a:t>Output: Predicted regression</a:t>
            </a:r>
            <a:endParaRPr lang="en-US" sz="2000">
              <a:cs typeface="Calibri"/>
            </a:endParaRPr>
          </a:p>
          <a:p>
            <a:r>
              <a:rPr lang="en-US" sz="2000"/>
              <a:t>Task Type:  Classification and Regression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579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B9B907B-F9A2-45A5-BDBA-C371127CA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3618F-20E7-700F-6713-74556B43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662400"/>
            <a:ext cx="6614814" cy="1492132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Task</a:t>
            </a:r>
            <a:endParaRPr lang="en-US"/>
          </a:p>
        </p:txBody>
      </p:sp>
      <p:pic>
        <p:nvPicPr>
          <p:cNvPr id="15" name="Picture 4" descr="Colourful pins linked with threads">
            <a:extLst>
              <a:ext uri="{FF2B5EF4-FFF2-40B4-BE49-F238E27FC236}">
                <a16:creationId xmlns:a16="http://schemas.microsoft.com/office/drawing/2014/main" id="{451E869F-F746-4E4F-8F37-C34AF08A8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79" r="29060" b="7"/>
          <a:stretch/>
        </p:blipFill>
        <p:spPr>
          <a:xfrm>
            <a:off x="688434" y="-9525"/>
            <a:ext cx="3584766" cy="6867525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FC72A6E7-EEB3-4011-AFDE-5D01CF93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CD93300-52E3-4A04-AB11-4E86A29BE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06E5-AF70-9E0B-A2B2-CA55E704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1" y="1491803"/>
            <a:ext cx="6614814" cy="4638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2.   Preprocessing:</a:t>
            </a: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After properly importing the dataset, preprocessing was done</a:t>
            </a:r>
            <a:endParaRPr lang="en-US"/>
          </a:p>
          <a:p>
            <a:pPr>
              <a:buFont typeface="Arial"/>
            </a:pPr>
            <a:r>
              <a:rPr lang="en-US" sz="2000">
                <a:ea typeface="+mn-lt"/>
                <a:cs typeface="+mn-lt"/>
              </a:rPr>
              <a:t>Involves cleaning inconsistent and irrelevant data</a:t>
            </a:r>
          </a:p>
          <a:p>
            <a:pPr>
              <a:buFont typeface="Arial"/>
            </a:pPr>
            <a:r>
              <a:rPr lang="en-US" sz="2000">
                <a:ea typeface="+mn-lt"/>
                <a:cs typeface="+mn-lt"/>
              </a:rPr>
              <a:t>Managed blank and null values</a:t>
            </a:r>
          </a:p>
          <a:p>
            <a:pPr>
              <a:buFont typeface="Arial"/>
            </a:pPr>
            <a:r>
              <a:rPr lang="en-US" sz="2000">
                <a:cs typeface="Calibri"/>
              </a:rPr>
              <a:t>Some of the values are modified and replaced with appropriate one</a:t>
            </a:r>
            <a:endParaRPr lang="en-US" sz="200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000">
                <a:ea typeface="+mn-lt"/>
                <a:cs typeface="+mn-lt"/>
              </a:rPr>
              <a:t>After the preprocessing, model training was done.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B9B907B-F9A2-45A5-BDBA-C371127CA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3618F-20E7-700F-6713-74556B43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662400"/>
            <a:ext cx="6614814" cy="1492132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Task</a:t>
            </a:r>
            <a:endParaRPr lang="en-US"/>
          </a:p>
        </p:txBody>
      </p:sp>
      <p:pic>
        <p:nvPicPr>
          <p:cNvPr id="15" name="Picture 4" descr="Colourful pins linked with threads">
            <a:extLst>
              <a:ext uri="{FF2B5EF4-FFF2-40B4-BE49-F238E27FC236}">
                <a16:creationId xmlns:a16="http://schemas.microsoft.com/office/drawing/2014/main" id="{451E869F-F746-4E4F-8F37-C34AF08A8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79" r="29060" b="7"/>
          <a:stretch/>
        </p:blipFill>
        <p:spPr>
          <a:xfrm>
            <a:off x="688434" y="-9525"/>
            <a:ext cx="3584766" cy="6867525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FC72A6E7-EEB3-4011-AFDE-5D01CF93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CD93300-52E3-4A04-AB11-4E86A29BE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06E5-AF70-9E0B-A2B2-CA55E704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1" y="2286000"/>
            <a:ext cx="6614814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3.   Modelling: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000"/>
              <a:t>In this stage, we divided the dataset into two parts</a:t>
            </a:r>
            <a:endParaRPr lang="en-US" sz="2000">
              <a:cs typeface="Calibri"/>
            </a:endParaRPr>
          </a:p>
          <a:p>
            <a:r>
              <a:rPr lang="en-US" sz="2000"/>
              <a:t>One part goes for Training and other for Testing. </a:t>
            </a:r>
            <a:endParaRPr lang="en-US" sz="2000">
              <a:cs typeface="Calibri"/>
            </a:endParaRPr>
          </a:p>
          <a:p>
            <a:r>
              <a:rPr lang="en-US" sz="2000"/>
              <a:t>75% of the data is used for training and 25% for testing.</a:t>
            </a:r>
            <a:endParaRPr lang="en-US" sz="2000">
              <a:cs typeface="Calibri"/>
            </a:endParaRPr>
          </a:p>
          <a:p>
            <a:r>
              <a:rPr lang="en-US" sz="2000"/>
              <a:t>After training, we tested the model for accuracy.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52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E03F-B6AE-1982-ACA4-90EAF669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Logistic Regression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F514-087B-4B27-E605-E3A53455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Logistic regression is commonly used for </a:t>
            </a:r>
            <a:r>
              <a:rPr lang="en-US" sz="2000" b="1">
                <a:ea typeface="+mn-lt"/>
                <a:cs typeface="+mn-lt"/>
              </a:rPr>
              <a:t>prediction and classification problems</a:t>
            </a:r>
          </a:p>
          <a:p>
            <a:r>
              <a:rPr lang="en-US" sz="2000">
                <a:ea typeface="+mn-lt"/>
                <a:cs typeface="+mn-lt"/>
              </a:rPr>
              <a:t>Logistic regression is </a:t>
            </a:r>
            <a:r>
              <a:rPr lang="en-US" sz="2000" b="1">
                <a:ea typeface="+mn-lt"/>
                <a:cs typeface="+mn-lt"/>
              </a:rPr>
              <a:t>a statistical analysis method to predict the regressive outcome of a target variable.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 logistic regression model predicts a dependent data variable by analyzing the relationship between one or more existing independent variables.</a:t>
            </a:r>
            <a:endParaRPr lang="en-US" sz="2000">
              <a:cs typeface="Calibri"/>
            </a:endParaRPr>
          </a:p>
        </p:txBody>
      </p:sp>
      <p:pic>
        <p:nvPicPr>
          <p:cNvPr id="6" name="Picture 4" descr="Graph on document with pen">
            <a:extLst>
              <a:ext uri="{FF2B5EF4-FFF2-40B4-BE49-F238E27FC236}">
                <a16:creationId xmlns:a16="http://schemas.microsoft.com/office/drawing/2014/main" id="{B5A48D74-ED40-3EED-18AE-5B98A3946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99" r="20448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E86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9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8440-0EBA-D552-BBCF-87874599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SVM</a:t>
            </a:r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D3EC5BB-938F-10C6-13FF-2ADAF57E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Support Vector Machine is a linear model for classification and regression problems. It can solve linear and non-linear problems and work well for many practical problems. 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000"/>
              <a:t>SVC works by mapping data points to a high-dimensional space and then finding the optimal hyperplane that divides the data into two classes.</a:t>
            </a:r>
            <a:endParaRPr lang="en-US" sz="2000">
              <a:cs typeface="Calibri"/>
            </a:endParaRPr>
          </a:p>
          <a:p>
            <a:pPr>
              <a:spcBef>
                <a:spcPts val="0"/>
              </a:spcBef>
            </a:pPr>
            <a:endParaRPr lang="en-US" sz="2000">
              <a:cs typeface="Calibri"/>
            </a:endParaRPr>
          </a:p>
          <a:p>
            <a:r>
              <a:rPr lang="en-US" sz="2000"/>
              <a:t>The goal of SVM is to produce a model (based on the training data) which predicts the target values of the test data given only the test data attributes.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88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334EB-BB22-5F49-A79E-CE891DF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Models vs Accuracy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C7B257-C9D6-F7F9-EDD5-F598D8B18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761927"/>
              </p:ext>
            </p:extLst>
          </p:nvPr>
        </p:nvGraphicFramePr>
        <p:xfrm>
          <a:off x="1093694" y="2863813"/>
          <a:ext cx="10260108" cy="249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854">
                  <a:extLst>
                    <a:ext uri="{9D8B030D-6E8A-4147-A177-3AD203B41FA5}">
                      <a16:colId xmlns:a16="http://schemas.microsoft.com/office/drawing/2014/main" val="22032363"/>
                    </a:ext>
                  </a:extLst>
                </a:gridCol>
                <a:gridCol w="2113523">
                  <a:extLst>
                    <a:ext uri="{9D8B030D-6E8A-4147-A177-3AD203B41FA5}">
                      <a16:colId xmlns:a16="http://schemas.microsoft.com/office/drawing/2014/main" val="414803765"/>
                    </a:ext>
                  </a:extLst>
                </a:gridCol>
                <a:gridCol w="2092131">
                  <a:extLst>
                    <a:ext uri="{9D8B030D-6E8A-4147-A177-3AD203B41FA5}">
                      <a16:colId xmlns:a16="http://schemas.microsoft.com/office/drawing/2014/main" val="1873072041"/>
                    </a:ext>
                  </a:extLst>
                </a:gridCol>
                <a:gridCol w="2113523">
                  <a:extLst>
                    <a:ext uri="{9D8B030D-6E8A-4147-A177-3AD203B41FA5}">
                      <a16:colId xmlns:a16="http://schemas.microsoft.com/office/drawing/2014/main" val="3283079056"/>
                    </a:ext>
                  </a:extLst>
                </a:gridCol>
                <a:gridCol w="1707077">
                  <a:extLst>
                    <a:ext uri="{9D8B030D-6E8A-4147-A177-3AD203B41FA5}">
                      <a16:colId xmlns:a16="http://schemas.microsoft.com/office/drawing/2014/main" val="958511389"/>
                    </a:ext>
                  </a:extLst>
                </a:gridCol>
              </a:tblGrid>
              <a:tr h="677697">
                <a:tc>
                  <a:txBody>
                    <a:bodyPr/>
                    <a:lstStyle/>
                    <a:p>
                      <a:r>
                        <a:rPr lang="en-US" sz="3000"/>
                        <a:t>Model</a:t>
                      </a:r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Accuracy</a:t>
                      </a:r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F1 Score</a:t>
                      </a:r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Precision</a:t>
                      </a:r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Recall</a:t>
                      </a:r>
                    </a:p>
                  </a:txBody>
                  <a:tcPr marL="154022" marR="154022" marT="77011" marB="77011"/>
                </a:tc>
                <a:extLst>
                  <a:ext uri="{0D108BD9-81ED-4DB2-BD59-A6C34878D82A}">
                    <a16:rowId xmlns:a16="http://schemas.microsoft.com/office/drawing/2014/main" val="2271891016"/>
                  </a:ext>
                </a:extLst>
              </a:tr>
              <a:tr h="11397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b="0" i="0" u="none" strike="noStrike" noProof="0">
                          <a:latin typeface="Calibri"/>
                        </a:rPr>
                        <a:t>Logistic Regression</a:t>
                      </a:r>
                      <a:endParaRPr lang="en-US" sz="3000"/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b="0" i="0" u="none" strike="noStrike" noProof="0">
                          <a:latin typeface="Calibri"/>
                        </a:rPr>
                        <a:t>0.8816</a:t>
                      </a:r>
                      <a:endParaRPr lang="en-US" sz="3000"/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0.8702</a:t>
                      </a:r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0.8604</a:t>
                      </a:r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0.8816</a:t>
                      </a:r>
                    </a:p>
                  </a:txBody>
                  <a:tcPr marL="154022" marR="154022" marT="77011" marB="77011"/>
                </a:tc>
                <a:extLst>
                  <a:ext uri="{0D108BD9-81ED-4DB2-BD59-A6C34878D82A}">
                    <a16:rowId xmlns:a16="http://schemas.microsoft.com/office/drawing/2014/main" val="2319397829"/>
                  </a:ext>
                </a:extLst>
              </a:tr>
              <a:tr h="6776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b="0" i="0" u="none" strike="noStrike" noProof="0">
                          <a:latin typeface="Calibri"/>
                        </a:rPr>
                        <a:t>SVM</a:t>
                      </a:r>
                      <a:endParaRPr lang="en-US" sz="3000"/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b="0" i="0" u="none" strike="noStrike" noProof="0">
                          <a:latin typeface="Calibri"/>
                        </a:rPr>
                        <a:t>0.8752</a:t>
                      </a:r>
                      <a:endParaRPr lang="en-US" sz="3000"/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0.8468</a:t>
                      </a:r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0.8226</a:t>
                      </a:r>
                    </a:p>
                  </a:txBody>
                  <a:tcPr marL="154022" marR="154022" marT="77011" marB="7701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/>
                        <a:t>0.8752</a:t>
                      </a:r>
                    </a:p>
                  </a:txBody>
                  <a:tcPr marL="154022" marR="154022" marT="77011" marB="77011"/>
                </a:tc>
                <a:extLst>
                  <a:ext uri="{0D108BD9-81ED-4DB2-BD59-A6C34878D82A}">
                    <a16:rowId xmlns:a16="http://schemas.microsoft.com/office/drawing/2014/main" val="58997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8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DFF6-4D77-F8D2-BEEE-FCB5E9B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Applications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B257078-59A2-090F-DDD6-5612E342FA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50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FAE8D83-86A9-8E1D-F286-0422E553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24" y="1289713"/>
            <a:ext cx="5390026" cy="40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EA20F-05F6-0778-EB04-C581EE9A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Introduction</a:t>
            </a:r>
            <a:endParaRPr lang="en-US" sz="540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5237-7C21-2F01-EDEB-5A38FBD9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cs typeface="Calibri" panose="020F0502020204030204"/>
              </a:rPr>
              <a:t>Cricket is a bat-and-ball game played between two teams of eleven players on a field at the center of which is a 22-yard pitch.</a:t>
            </a:r>
            <a:endParaRPr lang="en-US" sz="1500"/>
          </a:p>
          <a:p>
            <a:endParaRPr lang="en-US" sz="1500">
              <a:cs typeface="Calibri" panose="020F0502020204030204"/>
            </a:endParaRPr>
          </a:p>
          <a:p>
            <a:r>
              <a:rPr lang="en-US" sz="1500">
                <a:cs typeface="Calibri" panose="020F0502020204030204"/>
              </a:rPr>
              <a:t>Cricket is a sport where it is difficult to anticipate the performance of a player.</a:t>
            </a:r>
            <a:endParaRPr lang="en-US" sz="1500"/>
          </a:p>
          <a:p>
            <a:pPr marL="0" indent="0">
              <a:buNone/>
            </a:pPr>
            <a:endParaRPr lang="en-US" sz="1500">
              <a:cs typeface="Calibri" panose="020F0502020204030204"/>
            </a:endParaRPr>
          </a:p>
          <a:p>
            <a:r>
              <a:rPr lang="en-US" sz="1500">
                <a:cs typeface="Calibri" panose="020F0502020204030204"/>
              </a:rPr>
              <a:t>Our model can predict the performance of a cricketer in terms of his batting performance which is an efficient  as it help recruiters in a selection process.</a:t>
            </a:r>
            <a:endParaRPr lang="en-US" sz="1500"/>
          </a:p>
          <a:p>
            <a:endParaRPr lang="en-US" sz="1500">
              <a:cs typeface="Calibri" panose="020F0502020204030204"/>
            </a:endParaRPr>
          </a:p>
          <a:p>
            <a:endParaRPr lang="en-US" sz="150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50DBEE-F5C3-B41D-5881-4F7B8D3BE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480" r="906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01A22-7136-F532-EC48-9B55228FE876}"/>
              </a:ext>
            </a:extLst>
          </p:cNvPr>
          <p:cNvSpPr txBox="1"/>
          <p:nvPr/>
        </p:nvSpPr>
        <p:spPr>
          <a:xfrm>
            <a:off x="9870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4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B9B52-8CB8-0DF6-7419-3A67DE49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Dataset</a:t>
            </a:r>
            <a:endParaRPr lang="en-US" sz="5400"/>
          </a:p>
        </p:txBody>
      </p:sp>
      <p:pic>
        <p:nvPicPr>
          <p:cNvPr id="14" name="Picture 4" descr="Hand on a tablet with digital signs">
            <a:extLst>
              <a:ext uri="{FF2B5EF4-FFF2-40B4-BE49-F238E27FC236}">
                <a16:creationId xmlns:a16="http://schemas.microsoft.com/office/drawing/2014/main" id="{BEB05013-0FF4-8B9E-85C3-B57D0BE6A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58" r="5077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11BE-20D7-C75D-61C8-942D9C56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The dataset has the batting statistics of different player from the world.</a:t>
            </a:r>
            <a:endParaRPr lang="en-US" sz="2200"/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The dataset has 2500 rows of unique values.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The dataset has information of retired player and also Active player.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9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5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DE20C-48B6-8973-A845-72883A53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7911698-2F33-8B8C-C261-FB378244F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992303"/>
            <a:ext cx="7188199" cy="48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5EE2C9E2-8BBA-CC46-5DDD-139F2B970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22" r="9091" b="132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1776A-7E11-4AF9-FFAB-F02921A0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Interesting Findings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C3E6-EF93-3F21-3D19-3926B153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The numbers of hundred as a positive correlation to the total runs scored.</a:t>
            </a:r>
            <a:endParaRPr lang="en-US" sz="2200">
              <a:ea typeface="+mn-lt"/>
              <a:cs typeface="+mn-lt"/>
            </a:endParaRP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The number of matches played has negative correlation with </a:t>
            </a:r>
            <a:r>
              <a:rPr lang="en-IN" sz="2200">
                <a:cs typeface="Calibri"/>
              </a:rPr>
              <a:t>innings </a:t>
            </a:r>
            <a:r>
              <a:rPr lang="en-US" sz="2200">
                <a:cs typeface="Calibri"/>
              </a:rPr>
              <a:t>played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 dataset can be viewed as regression task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The dataset had very little presence of outliers.</a:t>
            </a: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3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2FFA8-14C9-ACB8-D766-49AF6ED4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ea typeface="Calibri Light"/>
                <a:cs typeface="Calibri Light"/>
              </a:rPr>
              <a:t>Interesting Findings</a:t>
            </a: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2A28-E692-B3A6-417D-B173612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Calibri"/>
                <a:cs typeface="Calibri"/>
              </a:rPr>
              <a:t>On calculating the mean, median and mode values for the attributes in the dataset, following findings are discovered: </a:t>
            </a: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2B816FC-7C73-FB9F-2E62-10162FE7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47" y="2373453"/>
            <a:ext cx="7454720" cy="95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F3319-2D09-21C9-26EB-E374BB1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8E15-421E-3662-248A-05914BA9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The given line chart below represents the visualization between no of hundreds (100s) scored by a player to a Region(Country). The chart shows the maximum number of 100s has been scored by the teams.</a:t>
            </a:r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B3DC4A-E021-F270-2786-7DB8E5B3E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053" y="1241340"/>
            <a:ext cx="6014185" cy="43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3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2731A-AEEB-6F99-2150-A8971C9E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C5BE3-E78B-F513-9BD5-772A40132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In the following Scatter Plot, the visualization is between region being the country and player's count. This visualization helps to find the maximum number of players a team has.</a:t>
            </a:r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D966562-6967-3702-4D58-3A673B83A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053" y="1053396"/>
            <a:ext cx="6014185" cy="475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8BADA-A1B3-5DC9-E9D1-F8451AAE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Visualization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6753-B6FC-CAD2-1AE2-85CDE643B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The pie chart depicts the players percentage of having ducks outs (0s) in a region. Duck out means that they've been bowled out, or dismissed, before getting any runs.</a:t>
            </a:r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0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0A6E122C-73B0-ED87-C6E0-E619309C3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053" y="1542049"/>
            <a:ext cx="6014185" cy="37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Analysis on Cricket dataset Big Data-CSCI 527</vt:lpstr>
      <vt:lpstr>Introduction</vt:lpstr>
      <vt:lpstr>Dataset</vt:lpstr>
      <vt:lpstr>Dataset</vt:lpstr>
      <vt:lpstr>Interesting Findings</vt:lpstr>
      <vt:lpstr>Interesting Findings</vt:lpstr>
      <vt:lpstr>Visualization 1</vt:lpstr>
      <vt:lpstr>Visualization 2</vt:lpstr>
      <vt:lpstr>Visualization 3</vt:lpstr>
      <vt:lpstr>Task</vt:lpstr>
      <vt:lpstr>Task</vt:lpstr>
      <vt:lpstr>Task</vt:lpstr>
      <vt:lpstr>Logistic Regression</vt:lpstr>
      <vt:lpstr>SVM</vt:lpstr>
      <vt:lpstr>Models vs Accuracy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2022-11-27T01:26:02Z</dcterms:created>
  <dcterms:modified xsi:type="dcterms:W3CDTF">2023-10-26T02:31:41Z</dcterms:modified>
</cp:coreProperties>
</file>