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75101-490F-456B-9B1A-2F9B15C7740B}" v="48" dt="2024-08-31T09:20:12.2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67" y="2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 S.SANDHIYA</a:t>
            </a:r>
          </a:p>
          <a:p>
            <a:r>
              <a:rPr lang="en-US" sz="2400" dirty="0"/>
              <a:t>REGISTER NO       : 2213371036238</a:t>
            </a:r>
          </a:p>
          <a:p>
            <a:r>
              <a:rPr lang="en-US" sz="2400" dirty="0"/>
              <a:t>DEPARTMENT      : COMMERCE </a:t>
            </a:r>
          </a:p>
          <a:p>
            <a:pPr algn="ctr"/>
            <a:r>
              <a:rPr lang="en-US" sz="2400" dirty="0"/>
              <a:t>COLLEGE            : QUIAD-E-MILLATH GOVERNMENT COLLEGE FOR                                                                                                WOMEN(</a:t>
            </a:r>
            <a:r>
              <a:rPr lang="en-IN" sz="2400" dirty="0"/>
              <a:t>AUTONOMOUS)</a:t>
            </a:r>
            <a:endParaRPr lang="en-US" sz="2400" dirty="0"/>
          </a:p>
          <a:p>
            <a:pPr algn="ct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7D7A1C0-83CA-C421-4EA4-0EB84B330EE0}"/>
              </a:ext>
            </a:extLst>
          </p:cNvPr>
          <p:cNvSpPr txBox="1"/>
          <p:nvPr/>
        </p:nvSpPr>
        <p:spPr>
          <a:xfrm>
            <a:off x="914400" y="1371600"/>
            <a:ext cx="8620125" cy="4955203"/>
          </a:xfrm>
          <a:prstGeom prst="rect">
            <a:avLst/>
          </a:prstGeom>
          <a:noFill/>
        </p:spPr>
        <p:txBody>
          <a:bodyPr wrap="square" rtlCol="0">
            <a:spAutoFit/>
          </a:bodyPr>
          <a:lstStyle/>
          <a:p>
            <a:r>
              <a:rPr lang="en-US" sz="2000" b="1" dirty="0"/>
              <a:t>DATA COLLECTION </a:t>
            </a:r>
          </a:p>
          <a:p>
            <a:r>
              <a:rPr lang="en-US" dirty="0">
                <a:solidFill>
                  <a:schemeClr val="accent1"/>
                </a:solidFill>
                <a:latin typeface="Script MT Bold" panose="03040602040607080904" pitchFamily="66" charset="0"/>
              </a:rPr>
              <a:t>Downloaded the employee data performance from EDUNET DASHBOARD </a:t>
            </a:r>
          </a:p>
          <a:p>
            <a:endParaRPr lang="en-US" dirty="0">
              <a:solidFill>
                <a:schemeClr val="accent1"/>
              </a:solidFill>
            </a:endParaRPr>
          </a:p>
          <a:p>
            <a:r>
              <a:rPr lang="en-US" sz="2000" b="1" dirty="0"/>
              <a:t>FEATURE COLLECTION </a:t>
            </a:r>
          </a:p>
          <a:p>
            <a:pPr marL="285750" indent="-285750">
              <a:buFont typeface="Wingdings" panose="05000000000000000000" pitchFamily="2" charset="2"/>
              <a:buChar char="v"/>
            </a:pPr>
            <a:r>
              <a:rPr lang="en-US" dirty="0">
                <a:solidFill>
                  <a:schemeClr val="accent1"/>
                </a:solidFill>
                <a:latin typeface="Script MT Bold" panose="03040602040607080904" pitchFamily="66" charset="0"/>
              </a:rPr>
              <a:t>IDENTIFIED EACH FEATURE </a:t>
            </a:r>
          </a:p>
          <a:p>
            <a:endParaRPr lang="en-US" dirty="0"/>
          </a:p>
          <a:p>
            <a:r>
              <a:rPr lang="en-US" sz="2000" b="1" dirty="0"/>
              <a:t>DATA CLEANING</a:t>
            </a:r>
          </a:p>
          <a:p>
            <a:pPr marL="285750" indent="-285750">
              <a:buFont typeface="Wingdings" panose="05000000000000000000" pitchFamily="2" charset="2"/>
              <a:buChar char="v"/>
            </a:pPr>
            <a:r>
              <a:rPr lang="en-US" dirty="0"/>
              <a:t> </a:t>
            </a:r>
            <a:r>
              <a:rPr lang="en-US" dirty="0">
                <a:solidFill>
                  <a:schemeClr val="accent1"/>
                </a:solidFill>
                <a:latin typeface="Script MT Bold" panose="03040602040607080904" pitchFamily="66" charset="0"/>
              </a:rPr>
              <a:t>Identified the missing values. </a:t>
            </a:r>
          </a:p>
          <a:p>
            <a:pPr marL="285750" indent="-285750">
              <a:buFont typeface="Wingdings" panose="05000000000000000000" pitchFamily="2" charset="2"/>
              <a:buChar char="v"/>
            </a:pPr>
            <a:r>
              <a:rPr lang="en-US" dirty="0">
                <a:solidFill>
                  <a:schemeClr val="accent1"/>
                </a:solidFill>
                <a:latin typeface="Script MT Bold" panose="03040602040607080904" pitchFamily="66" charset="0"/>
              </a:rPr>
              <a:t>Filtered the missing values</a:t>
            </a:r>
            <a:r>
              <a:rPr lang="en-US" dirty="0">
                <a:solidFill>
                  <a:schemeClr val="accent1"/>
                </a:solidFill>
              </a:rPr>
              <a:t>.</a:t>
            </a:r>
          </a:p>
          <a:p>
            <a:endParaRPr lang="en-US" dirty="0"/>
          </a:p>
          <a:p>
            <a:r>
              <a:rPr lang="en-US" dirty="0"/>
              <a:t> </a:t>
            </a:r>
            <a:r>
              <a:rPr lang="en-US" sz="2000" b="1" dirty="0"/>
              <a:t>PERFORMANCE LEVEL </a:t>
            </a:r>
            <a:endParaRPr lang="en-US" b="1" dirty="0"/>
          </a:p>
          <a:p>
            <a:endParaRPr lang="en-US" dirty="0"/>
          </a:p>
          <a:p>
            <a:r>
              <a:rPr lang="en-US" u="sng" dirty="0">
                <a:solidFill>
                  <a:schemeClr val="accent1"/>
                </a:solidFill>
                <a:latin typeface="Script MT Bold" panose="03040602040607080904" pitchFamily="66" charset="0"/>
              </a:rPr>
              <a:t>SUMMARY </a:t>
            </a:r>
          </a:p>
          <a:p>
            <a:pPr marL="285750" indent="-285750">
              <a:buFont typeface="Wingdings" panose="05000000000000000000" pitchFamily="2" charset="2"/>
              <a:buChar char="v"/>
            </a:pPr>
            <a:r>
              <a:rPr lang="en-US" dirty="0">
                <a:solidFill>
                  <a:schemeClr val="accent1"/>
                </a:solidFill>
                <a:latin typeface="Script MT Bold" panose="03040602040607080904" pitchFamily="66" charset="0"/>
              </a:rPr>
              <a:t>PIVOT TABLE </a:t>
            </a:r>
          </a:p>
          <a:p>
            <a:pPr marL="285750" indent="-285750">
              <a:buFont typeface="Wingdings" panose="05000000000000000000" pitchFamily="2" charset="2"/>
              <a:buChar char="v"/>
            </a:pPr>
            <a:r>
              <a:rPr lang="en-US" dirty="0">
                <a:solidFill>
                  <a:schemeClr val="accent1"/>
                </a:solidFill>
                <a:latin typeface="Script MT Bold" panose="03040602040607080904" pitchFamily="66" charset="0"/>
              </a:rPr>
              <a:t>PIE CHART</a:t>
            </a:r>
          </a:p>
          <a:p>
            <a:r>
              <a:rPr lang="en-US" dirty="0">
                <a:solidFill>
                  <a:schemeClr val="accent1"/>
                </a:solidFill>
                <a:latin typeface="Script MT Bold" panose="03040602040607080904" pitchFamily="66" charset="0"/>
              </a:rPr>
              <a:t> </a:t>
            </a:r>
            <a:r>
              <a:rPr lang="en-US" u="sng" dirty="0">
                <a:solidFill>
                  <a:schemeClr val="accent1"/>
                </a:solidFill>
                <a:latin typeface="Script MT Bold" panose="03040602040607080904" pitchFamily="66" charset="0"/>
              </a:rPr>
              <a:t>VISUALIZATION</a:t>
            </a:r>
          </a:p>
          <a:p>
            <a:pPr marL="285750" indent="-285750">
              <a:buFont typeface="Wingdings" panose="05000000000000000000" pitchFamily="2" charset="2"/>
              <a:buChar char="v"/>
            </a:pPr>
            <a:r>
              <a:rPr lang="en-US" dirty="0">
                <a:solidFill>
                  <a:schemeClr val="accent1"/>
                </a:solidFill>
                <a:latin typeface="Script MT Bold" panose="03040602040607080904" pitchFamily="66" charset="0"/>
              </a:rPr>
              <a:t>GRAPH</a:t>
            </a:r>
            <a:endParaRPr lang="en-IN" dirty="0">
              <a:solidFill>
                <a:schemeClr val="accent1"/>
              </a:solidFill>
              <a:latin typeface="Script MT Bold" panose="030406020406070809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00717B3A-DAEA-8F63-4B44-55709C6F8654}"/>
              </a:ext>
            </a:extLst>
          </p:cNvPr>
          <p:cNvPicPr>
            <a:picLocks noChangeAspect="1"/>
          </p:cNvPicPr>
          <p:nvPr/>
        </p:nvPicPr>
        <p:blipFill>
          <a:blip r:embed="rId3"/>
          <a:stretch>
            <a:fillRect/>
          </a:stretch>
        </p:blipFill>
        <p:spPr>
          <a:xfrm>
            <a:off x="1219200" y="1143634"/>
            <a:ext cx="7924799" cy="44951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35C4-D5BD-94A6-983F-BC3D964956C1}"/>
              </a:ext>
            </a:extLst>
          </p:cNvPr>
          <p:cNvSpPr>
            <a:spLocks noGrp="1"/>
          </p:cNvSpPr>
          <p:nvPr>
            <p:ph type="title"/>
          </p:nvPr>
        </p:nvSpPr>
        <p:spPr/>
        <p:txBody>
          <a:bodyPr/>
          <a:lstStyle/>
          <a:p>
            <a:r>
              <a:rPr lang="en-IN" dirty="0"/>
              <a:t>RESULT</a:t>
            </a:r>
          </a:p>
        </p:txBody>
      </p:sp>
      <p:pic>
        <p:nvPicPr>
          <p:cNvPr id="5" name="Picture 4">
            <a:extLst>
              <a:ext uri="{FF2B5EF4-FFF2-40B4-BE49-F238E27FC236}">
                <a16:creationId xmlns:a16="http://schemas.microsoft.com/office/drawing/2014/main" id="{B0489BC8-D20B-72FC-77D3-A0504149BBE9}"/>
              </a:ext>
            </a:extLst>
          </p:cNvPr>
          <p:cNvPicPr>
            <a:picLocks noChangeAspect="1"/>
          </p:cNvPicPr>
          <p:nvPr/>
        </p:nvPicPr>
        <p:blipFill>
          <a:blip r:embed="rId2"/>
          <a:stretch>
            <a:fillRect/>
          </a:stretch>
        </p:blipFill>
        <p:spPr>
          <a:xfrm>
            <a:off x="1066800" y="1828800"/>
            <a:ext cx="8077199" cy="4274820"/>
          </a:xfrm>
          <a:prstGeom prst="rect">
            <a:avLst/>
          </a:prstGeom>
        </p:spPr>
      </p:pic>
      <p:sp>
        <p:nvSpPr>
          <p:cNvPr id="3" name="Text Placeholder 2">
            <a:extLst>
              <a:ext uri="{FF2B5EF4-FFF2-40B4-BE49-F238E27FC236}">
                <a16:creationId xmlns:a16="http://schemas.microsoft.com/office/drawing/2014/main" id="{9AA7A8A6-2929-16AA-A988-870E75A40F8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5122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59514D-D766-471D-9010-6EEE1352D4EF}"/>
              </a:ext>
            </a:extLst>
          </p:cNvPr>
          <p:cNvSpPr txBox="1"/>
          <p:nvPr/>
        </p:nvSpPr>
        <p:spPr>
          <a:xfrm>
            <a:off x="755332" y="1447800"/>
            <a:ext cx="9760268" cy="3847207"/>
          </a:xfrm>
          <a:prstGeom prst="rect">
            <a:avLst/>
          </a:prstGeom>
          <a:noFill/>
        </p:spPr>
        <p:txBody>
          <a:bodyPr wrap="square" rtlCol="0">
            <a:spAutoFit/>
          </a:bodyPr>
          <a:lstStyle/>
          <a:p>
            <a:r>
              <a:rPr lang="en-US" sz="2800" b="1" dirty="0">
                <a:solidFill>
                  <a:schemeClr val="accent2"/>
                </a:solidFill>
              </a:rPr>
              <a:t>EMPLOYEE PERFORMANCE ANALYSIS</a:t>
            </a:r>
          </a:p>
          <a:p>
            <a:pPr marL="285750" indent="-285750">
              <a:buFont typeface="Wingdings" panose="05000000000000000000" pitchFamily="2" charset="2"/>
              <a:buChar char="v"/>
            </a:pPr>
            <a:r>
              <a:rPr lang="en-US" dirty="0">
                <a:solidFill>
                  <a:schemeClr val="accent1"/>
                </a:solidFill>
                <a:latin typeface="Algerian" panose="04020705040A02060702" pitchFamily="82" charset="0"/>
              </a:rPr>
              <a:t> </a:t>
            </a:r>
            <a:r>
              <a:rPr lang="en-US" sz="2400" dirty="0">
                <a:solidFill>
                  <a:schemeClr val="accent1"/>
                </a:solidFill>
                <a:latin typeface="Algerian" panose="04020705040A02060702" pitchFamily="82" charset="0"/>
              </a:rPr>
              <a:t>BY COMPARING THE PERFORMANCE OF THE EMPLOYEES. THE EMPLOYEES ARE HIGHER IN NUMBER. THERE ARE MORE PEOPLE IN AVERAGE LEVEL EMPLOYEES. </a:t>
            </a:r>
          </a:p>
          <a:p>
            <a:pPr marL="342900" indent="-342900">
              <a:buFont typeface="Wingdings" panose="05000000000000000000" pitchFamily="2" charset="2"/>
              <a:buChar char="v"/>
            </a:pPr>
            <a:r>
              <a:rPr lang="en-US" sz="2400" dirty="0">
                <a:solidFill>
                  <a:schemeClr val="accent1"/>
                </a:solidFill>
                <a:latin typeface="Algerian" panose="04020705040A02060702" pitchFamily="82" charset="0"/>
              </a:rPr>
              <a:t>WE HAVE TO MOTIVAYE THE EMPLOYEES TO DEVELOP THEIR SKILLS AND TALENTS TO ACHIEVE THE ORGANISATIONAL GOALS AND OBJECTIVES TO REACH THE PLACE OF HIGH LEVEL PERFORMANCE TO SUSTAIN THE GOALS AND TARGETS. </a:t>
            </a:r>
          </a:p>
          <a:p>
            <a:pPr marL="342900" indent="-342900">
              <a:buFont typeface="Wingdings" panose="05000000000000000000" pitchFamily="2" charset="2"/>
              <a:buChar char="v"/>
            </a:pPr>
            <a:r>
              <a:rPr lang="en-US" sz="2400" dirty="0">
                <a:solidFill>
                  <a:schemeClr val="accent1"/>
                </a:solidFill>
                <a:latin typeface="Algerian" panose="04020705040A02060702" pitchFamily="82" charset="0"/>
              </a:rPr>
              <a:t>WE HAVE TO TRAIN AND DEVELOP THE EMPLOYEES WITH BETTER OUTCOME TO REACH THE ORGANISATIONAL </a:t>
            </a:r>
            <a:endParaRPr lang="en-IN" sz="24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09114"/>
          </a:xfrm>
          <a:prstGeom prst="rect">
            <a:avLst/>
          </a:prstGeom>
        </p:spPr>
        <p:txBody>
          <a:bodyPr vert="horz" wrap="square" lIns="0" tIns="16510" rIns="0" bIns="0" rtlCol="0">
            <a:spAutoFit/>
          </a:bodyPr>
          <a:lstStyle/>
          <a:p>
            <a:pPr marL="12700">
              <a:lnSpc>
                <a:spcPct val="100000"/>
              </a:lnSpc>
              <a:spcBef>
                <a:spcPts val="130"/>
              </a:spcBef>
            </a:pPr>
            <a:r>
              <a:rPr sz="3200" spc="5" dirty="0">
                <a:latin typeface="Sitka Banner" pitchFamily="2" charset="0"/>
              </a:rPr>
              <a:t>PROJECT</a:t>
            </a:r>
            <a:r>
              <a:rPr sz="3200" spc="-85" dirty="0">
                <a:latin typeface="Sitka Banner" pitchFamily="2" charset="0"/>
              </a:rPr>
              <a:t> </a:t>
            </a:r>
            <a:r>
              <a:rPr sz="3200" spc="25" dirty="0">
                <a:latin typeface="Sitka Banner" pitchFamily="2" charset="0"/>
              </a:rPr>
              <a:t>TITLE</a:t>
            </a:r>
            <a:endParaRPr sz="3200" dirty="0">
              <a:latin typeface="Sitka Banner"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10135896" cy="1569660"/>
          </a:xfrm>
          <a:prstGeom prst="rect">
            <a:avLst/>
          </a:prstGeom>
          <a:noFill/>
        </p:spPr>
        <p:txBody>
          <a:bodyPr wrap="square" rtlCol="0">
            <a:spAutoFit/>
          </a:bodyPr>
          <a:lstStyle/>
          <a:p>
            <a:r>
              <a:rPr lang="en-US" sz="4800" b="1" dirty="0">
                <a:solidFill>
                  <a:srgbClr val="00B0F0"/>
                </a:solidFill>
                <a:latin typeface="Viner Hand ITC" panose="03070502030502020203" pitchFamily="66" charset="0"/>
                <a:cs typeface="Times New Roman" panose="02020603050405020304" pitchFamily="18" charset="0"/>
              </a:rPr>
              <a:t>Employee Performance Analysis using Excel</a:t>
            </a:r>
            <a:endParaRPr lang="en-IN" sz="4800" dirty="0">
              <a:solidFill>
                <a:srgbClr val="00B0F0"/>
              </a:solidFill>
              <a:latin typeface="Viner Hand ITC" panose="03070502030502020203" pitchFamily="66"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 y="56151"/>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Sitka Banner" pitchFamily="2" charset="0"/>
              </a:rPr>
              <a:t>A</a:t>
            </a:r>
            <a:r>
              <a:rPr sz="3600" spc="-5" dirty="0">
                <a:latin typeface="Sitka Banner" pitchFamily="2" charset="0"/>
              </a:rPr>
              <a:t>G</a:t>
            </a:r>
            <a:r>
              <a:rPr sz="3600" spc="-35" dirty="0">
                <a:latin typeface="Sitka Banner" pitchFamily="2" charset="0"/>
              </a:rPr>
              <a:t>E</a:t>
            </a:r>
            <a:r>
              <a:rPr sz="3600" spc="15" dirty="0">
                <a:latin typeface="Sitka Banner" pitchFamily="2" charset="0"/>
              </a:rPr>
              <a:t>N</a:t>
            </a:r>
            <a:r>
              <a:rPr sz="3600" dirty="0">
                <a:latin typeface="Sitka Banner" pitchFamily="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lumMod val="60000"/>
                    <a:lumOff val="40000"/>
                  </a:schemeClr>
                </a:solidFill>
                <a:effectLst/>
                <a:latin typeface="Script MT Bold" panose="03040602040607080904" pitchFamily="66" charset="0"/>
                <a:cs typeface="Times New Roman" panose="02020603050405020304" pitchFamily="18" charset="0"/>
              </a:rPr>
              <a:t>Problem Statement</a:t>
            </a:r>
          </a:p>
          <a:p>
            <a:pPr algn="l">
              <a:buFont typeface="+mj-lt"/>
              <a:buAutoNum type="arabicPeriod"/>
            </a:pPr>
            <a:r>
              <a:rPr lang="en-US" sz="2800" b="0" i="0" dirty="0">
                <a:solidFill>
                  <a:schemeClr val="tx2">
                    <a:lumMod val="60000"/>
                    <a:lumOff val="40000"/>
                  </a:schemeClr>
                </a:solidFill>
                <a:effectLst/>
                <a:latin typeface="Script MT Bold" panose="03040602040607080904" pitchFamily="66" charset="0"/>
                <a:cs typeface="Times New Roman" panose="02020603050405020304" pitchFamily="18" charset="0"/>
              </a:rPr>
              <a:t>Project Overview</a:t>
            </a:r>
          </a:p>
          <a:p>
            <a:pPr algn="l">
              <a:buFont typeface="+mj-lt"/>
              <a:buAutoNum type="arabicPeriod"/>
            </a:pPr>
            <a:r>
              <a:rPr lang="en-US" sz="2800" b="0" i="0" dirty="0">
                <a:solidFill>
                  <a:schemeClr val="tx2">
                    <a:lumMod val="60000"/>
                    <a:lumOff val="40000"/>
                  </a:schemeClr>
                </a:solidFill>
                <a:effectLst/>
                <a:latin typeface="Script MT Bold" panose="03040602040607080904" pitchFamily="66" charset="0"/>
                <a:cs typeface="Times New Roman" panose="02020603050405020304" pitchFamily="18" charset="0"/>
              </a:rPr>
              <a:t>End Users</a:t>
            </a:r>
          </a:p>
          <a:p>
            <a:pPr algn="l">
              <a:buFont typeface="+mj-lt"/>
              <a:buAutoNum type="arabicPeriod"/>
            </a:pPr>
            <a:r>
              <a:rPr lang="en-US" sz="2800" b="0" i="0" dirty="0">
                <a:solidFill>
                  <a:schemeClr val="tx2">
                    <a:lumMod val="60000"/>
                    <a:lumOff val="40000"/>
                  </a:schemeClr>
                </a:solidFill>
                <a:effectLst/>
                <a:latin typeface="Script MT Bold" panose="03040602040607080904" pitchFamily="66" charset="0"/>
                <a:cs typeface="Times New Roman" panose="02020603050405020304" pitchFamily="18" charset="0"/>
              </a:rPr>
              <a:t>Our Solution and Proposition</a:t>
            </a:r>
          </a:p>
          <a:p>
            <a:pPr algn="l">
              <a:buFont typeface="+mj-lt"/>
              <a:buAutoNum type="arabicPeriod"/>
            </a:pPr>
            <a:r>
              <a:rPr lang="en-US" sz="2800" dirty="0">
                <a:solidFill>
                  <a:schemeClr val="tx2">
                    <a:lumMod val="60000"/>
                    <a:lumOff val="40000"/>
                  </a:schemeClr>
                </a:solidFill>
                <a:latin typeface="Script MT Bold" panose="03040602040607080904" pitchFamily="66" charset="0"/>
                <a:cs typeface="Times New Roman" panose="02020603050405020304" pitchFamily="18" charset="0"/>
              </a:rPr>
              <a:t>Dataset Description</a:t>
            </a:r>
            <a:endParaRPr lang="en-US" sz="2800" b="0" i="0" dirty="0">
              <a:solidFill>
                <a:schemeClr val="tx2">
                  <a:lumMod val="60000"/>
                  <a:lumOff val="40000"/>
                </a:schemeClr>
              </a:solidFill>
              <a:effectLst/>
              <a:latin typeface="Script MT Bold" panose="03040602040607080904" pitchFamily="66" charset="0"/>
              <a:cs typeface="Times New Roman" panose="02020603050405020304" pitchFamily="18" charset="0"/>
            </a:endParaRPr>
          </a:p>
          <a:p>
            <a:pPr algn="l">
              <a:buFont typeface="+mj-lt"/>
              <a:buAutoNum type="arabicPeriod"/>
            </a:pPr>
            <a:r>
              <a:rPr lang="en-US" sz="2800" b="0" i="0" dirty="0">
                <a:solidFill>
                  <a:schemeClr val="tx2">
                    <a:lumMod val="60000"/>
                    <a:lumOff val="40000"/>
                  </a:schemeClr>
                </a:solidFill>
                <a:effectLst/>
                <a:latin typeface="Script MT Bold" panose="03040602040607080904" pitchFamily="66" charset="0"/>
                <a:cs typeface="Times New Roman" panose="02020603050405020304" pitchFamily="18" charset="0"/>
              </a:rPr>
              <a:t>Modelling Approach</a:t>
            </a:r>
          </a:p>
          <a:p>
            <a:pPr algn="l">
              <a:buFont typeface="+mj-lt"/>
              <a:buAutoNum type="arabicPeriod"/>
            </a:pPr>
            <a:r>
              <a:rPr lang="en-US" sz="2800" b="0" i="0" dirty="0">
                <a:solidFill>
                  <a:schemeClr val="tx2">
                    <a:lumMod val="60000"/>
                    <a:lumOff val="40000"/>
                  </a:schemeClr>
                </a:solidFill>
                <a:effectLst/>
                <a:latin typeface="Script MT Bold" panose="03040602040607080904" pitchFamily="66" charset="0"/>
                <a:cs typeface="Times New Roman" panose="02020603050405020304" pitchFamily="18" charset="0"/>
              </a:rPr>
              <a:t>Results and </a:t>
            </a:r>
            <a:r>
              <a:rPr lang="en-US" sz="2800" dirty="0">
                <a:solidFill>
                  <a:schemeClr val="tx2">
                    <a:lumMod val="60000"/>
                    <a:lumOff val="40000"/>
                  </a:schemeClr>
                </a:solidFill>
                <a:latin typeface="Script MT Bold" panose="03040602040607080904" pitchFamily="66" charset="0"/>
                <a:cs typeface="Times New Roman" panose="02020603050405020304" pitchFamily="18" charset="0"/>
              </a:rPr>
              <a:t>Discussion</a:t>
            </a:r>
            <a:endParaRPr lang="en-US" sz="2800" b="0" i="0" dirty="0">
              <a:solidFill>
                <a:schemeClr val="tx2">
                  <a:lumMod val="60000"/>
                  <a:lumOff val="40000"/>
                </a:schemeClr>
              </a:solidFill>
              <a:effectLst/>
              <a:latin typeface="Script MT Bold" panose="03040602040607080904" pitchFamily="66" charset="0"/>
              <a:cs typeface="Times New Roman" panose="02020603050405020304" pitchFamily="18" charset="0"/>
            </a:endParaRPr>
          </a:p>
          <a:p>
            <a:pPr algn="l">
              <a:buFont typeface="+mj-lt"/>
              <a:buAutoNum type="arabicPeriod"/>
            </a:pPr>
            <a:r>
              <a:rPr lang="en-US" sz="2800" b="0" i="0" dirty="0">
                <a:solidFill>
                  <a:schemeClr val="tx2">
                    <a:lumMod val="60000"/>
                    <a:lumOff val="40000"/>
                  </a:schemeClr>
                </a:solidFill>
                <a:effectLst/>
                <a:latin typeface="Script MT Bold" panose="03040602040607080904" pitchFamily="66"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9919653" cy="1570943"/>
          </a:xfrm>
          <a:prstGeom prst="rect">
            <a:avLst/>
          </a:prstGeom>
        </p:spPr>
        <p:txBody>
          <a:bodyPr vert="horz" wrap="square" lIns="0" tIns="16510" rIns="0" bIns="0" rtlCol="0">
            <a:spAutoFit/>
          </a:bodyPr>
          <a:lstStyle/>
          <a:p>
            <a:pPr marL="12700">
              <a:spcBef>
                <a:spcPts val="130"/>
              </a:spcBef>
              <a:tabLst>
                <a:tab pos="2727960" algn="l"/>
              </a:tabLst>
            </a:pPr>
            <a:r>
              <a:rPr sz="2800" spc="-20" dirty="0">
                <a:solidFill>
                  <a:schemeClr val="accent4"/>
                </a:solidFill>
              </a:rPr>
              <a:t>P</a:t>
            </a:r>
            <a:r>
              <a:rPr sz="2800" spc="15" dirty="0">
                <a:solidFill>
                  <a:schemeClr val="accent4"/>
                </a:solidFill>
              </a:rPr>
              <a:t>ROB</a:t>
            </a:r>
            <a:r>
              <a:rPr sz="2800" spc="55" dirty="0">
                <a:solidFill>
                  <a:schemeClr val="accent4"/>
                </a:solidFill>
              </a:rPr>
              <a:t>L</a:t>
            </a:r>
            <a:r>
              <a:rPr sz="2800" spc="-20" dirty="0">
                <a:solidFill>
                  <a:schemeClr val="accent4"/>
                </a:solidFill>
              </a:rPr>
              <a:t>E</a:t>
            </a:r>
            <a:r>
              <a:rPr lang="en-IN" sz="2800" spc="20" dirty="0">
                <a:solidFill>
                  <a:schemeClr val="accent4"/>
                </a:solidFill>
              </a:rPr>
              <a:t>M </a:t>
            </a:r>
            <a:r>
              <a:rPr sz="2800" spc="10" dirty="0">
                <a:solidFill>
                  <a:schemeClr val="accent4"/>
                </a:solidFill>
              </a:rPr>
              <a:t>S</a:t>
            </a:r>
            <a:r>
              <a:rPr sz="2800" spc="-370" dirty="0">
                <a:solidFill>
                  <a:schemeClr val="accent4"/>
                </a:solidFill>
              </a:rPr>
              <a:t>T</a:t>
            </a:r>
            <a:r>
              <a:rPr sz="2800" spc="-375" dirty="0">
                <a:solidFill>
                  <a:schemeClr val="accent4"/>
                </a:solidFill>
              </a:rPr>
              <a:t>A</a:t>
            </a:r>
            <a:r>
              <a:rPr sz="2800" spc="15" dirty="0">
                <a:solidFill>
                  <a:schemeClr val="accent4"/>
                </a:solidFill>
              </a:rPr>
              <a:t>T</a:t>
            </a:r>
            <a:r>
              <a:rPr sz="2800" spc="-10" dirty="0">
                <a:solidFill>
                  <a:schemeClr val="accent4"/>
                </a:solidFill>
              </a:rPr>
              <a:t>E</a:t>
            </a:r>
            <a:r>
              <a:rPr sz="2800" spc="-20" dirty="0">
                <a:solidFill>
                  <a:schemeClr val="accent4"/>
                </a:solidFill>
              </a:rPr>
              <a:t>ME</a:t>
            </a:r>
            <a:r>
              <a:rPr sz="2800" spc="10" dirty="0">
                <a:solidFill>
                  <a:schemeClr val="accent4"/>
                </a:solidFill>
              </a:rPr>
              <a:t>NT</a:t>
            </a:r>
            <a:r>
              <a:rPr lang="en-IN" sz="2800" spc="10" dirty="0">
                <a:solidFill>
                  <a:schemeClr val="accent4"/>
                </a:solidFill>
              </a:rPr>
              <a:t> </a:t>
            </a:r>
            <a:r>
              <a:rPr lang="en-IN" sz="4250" spc="10" dirty="0"/>
              <a:t>:</a:t>
            </a:r>
            <a:r>
              <a:rPr lang="en-US" sz="2800" b="1" dirty="0">
                <a:solidFill>
                  <a:schemeClr val="accent6">
                    <a:lumMod val="75000"/>
                  </a:schemeClr>
                </a:solidFill>
              </a:rPr>
              <a:t>Analyzing Employee Performance Metrics to Improve Organizational Efficiency</a:t>
            </a:r>
            <a:br>
              <a:rPr lang="en-US" sz="2800" b="1"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52A10A7-4EC4-1410-EA79-06AB7F9A0585}"/>
              </a:ext>
            </a:extLst>
          </p:cNvPr>
          <p:cNvSpPr txBox="1"/>
          <p:nvPr/>
        </p:nvSpPr>
        <p:spPr>
          <a:xfrm>
            <a:off x="1066800" y="2019300"/>
            <a:ext cx="6705600" cy="4062651"/>
          </a:xfrm>
          <a:prstGeom prst="rect">
            <a:avLst/>
          </a:prstGeom>
          <a:noFill/>
        </p:spPr>
        <p:txBody>
          <a:bodyPr wrap="square" rtlCol="0">
            <a:spAutoFit/>
          </a:bodyPr>
          <a:lstStyle/>
          <a:p>
            <a:pPr marL="285750" indent="-285750">
              <a:buFont typeface="Wingdings" panose="05000000000000000000" pitchFamily="2" charset="2"/>
              <a:buChar char="v"/>
            </a:pPr>
            <a:r>
              <a:rPr lang="en-US" dirty="0"/>
              <a:t> </a:t>
            </a:r>
            <a:r>
              <a:rPr lang="en-US" sz="2400" dirty="0">
                <a:latin typeface="Script MT Bold" panose="03040602040607080904" pitchFamily="66" charset="0"/>
              </a:rPr>
              <a:t>Our organization has been tracking various performance metrics for employees across different departments. Despite collecting substantial data, we lack a comprehensive understanding of how these metrics correlate with overall job performance and organizational outcomes. </a:t>
            </a:r>
          </a:p>
          <a:p>
            <a:pPr marL="285750" indent="-285750">
              <a:buFont typeface="Wingdings" panose="05000000000000000000" pitchFamily="2" charset="2"/>
              <a:buChar char="v"/>
            </a:pPr>
            <a:r>
              <a:rPr lang="en-US" sz="2400" dirty="0">
                <a:latin typeface="Script MT Bold" panose="03040602040607080904" pitchFamily="66" charset="0"/>
              </a:rPr>
              <a:t>There is a need to analyze this data to identify patterns, trends, and insights that can inform strategies for improving employee performance and efficiency.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457C3BB-CC49-97C6-D2A5-06101E12BECE}"/>
              </a:ext>
            </a:extLst>
          </p:cNvPr>
          <p:cNvSpPr txBox="1"/>
          <p:nvPr/>
        </p:nvSpPr>
        <p:spPr>
          <a:xfrm>
            <a:off x="739775" y="2362200"/>
            <a:ext cx="8023225" cy="3785652"/>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Script MT Bold" panose="03040602040607080904" pitchFamily="66" charset="0"/>
              </a:rPr>
              <a:t>In today’s competitive business environment, understanding and improving employee performance is critical to organizational success. Our current performance evaluation processes are primarily based on subjective assessments, which may not fully capture employee contributions or identify areas for improvement. </a:t>
            </a:r>
          </a:p>
          <a:p>
            <a:pPr marL="285750" indent="-285750">
              <a:buFont typeface="Wingdings" panose="05000000000000000000" pitchFamily="2" charset="2"/>
              <a:buChar char="v"/>
            </a:pPr>
            <a:r>
              <a:rPr lang="en-US" sz="2400" dirty="0">
                <a:solidFill>
                  <a:schemeClr val="accent1"/>
                </a:solidFill>
                <a:latin typeface="Script MT Bold" panose="03040602040607080904" pitchFamily="66" charset="0"/>
              </a:rPr>
              <a:t>To address this, we aim to conduct a comprehensive data analysis to gain deeper insights into employee performance, identify patterns and correlations, and ultimately enhance our performance management practices</a:t>
            </a:r>
            <a:r>
              <a:rPr lang="en-US" sz="2400" dirty="0">
                <a:latin typeface="Script MT Bold" panose="03040602040607080904" pitchFamily="66" charset="0"/>
              </a:rPr>
              <a:t>.</a:t>
            </a:r>
            <a:endParaRPr lang="en-IN" sz="2400" dirty="0">
              <a:latin typeface="Script MT Bold" panose="030406020406070809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3965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Sitka Subheading Semibold" pitchFamily="2" charset="0"/>
              </a:rPr>
              <a:t>W</a:t>
            </a:r>
            <a:r>
              <a:rPr sz="3200" spc="-20" dirty="0">
                <a:latin typeface="Sitka Subheading Semibold" pitchFamily="2" charset="0"/>
              </a:rPr>
              <a:t>H</a:t>
            </a:r>
            <a:r>
              <a:rPr sz="3200" spc="20" dirty="0">
                <a:latin typeface="Sitka Subheading Semibold" pitchFamily="2" charset="0"/>
              </a:rPr>
              <a:t>O</a:t>
            </a:r>
            <a:r>
              <a:rPr sz="3200" spc="-235" dirty="0">
                <a:latin typeface="Sitka Subheading Semibold" pitchFamily="2" charset="0"/>
              </a:rPr>
              <a:t> </a:t>
            </a:r>
            <a:r>
              <a:rPr sz="3200" spc="-10" dirty="0">
                <a:latin typeface="Sitka Subheading Semibold" pitchFamily="2" charset="0"/>
              </a:rPr>
              <a:t>AR</a:t>
            </a:r>
            <a:r>
              <a:rPr sz="3200" spc="15" dirty="0">
                <a:latin typeface="Sitka Subheading Semibold" pitchFamily="2" charset="0"/>
              </a:rPr>
              <a:t>E</a:t>
            </a:r>
            <a:r>
              <a:rPr sz="3200" spc="-35" dirty="0">
                <a:latin typeface="Sitka Subheading Semibold" pitchFamily="2" charset="0"/>
              </a:rPr>
              <a:t> </a:t>
            </a:r>
            <a:r>
              <a:rPr sz="3200" spc="-10" dirty="0">
                <a:latin typeface="Sitka Subheading Semibold" pitchFamily="2" charset="0"/>
              </a:rPr>
              <a:t>T</a:t>
            </a:r>
            <a:r>
              <a:rPr sz="3200" spc="-15" dirty="0">
                <a:latin typeface="Sitka Subheading Semibold" pitchFamily="2" charset="0"/>
              </a:rPr>
              <a:t>H</a:t>
            </a:r>
            <a:r>
              <a:rPr sz="3200" spc="15" dirty="0">
                <a:latin typeface="Sitka Subheading Semibold" pitchFamily="2" charset="0"/>
              </a:rPr>
              <a:t>E</a:t>
            </a:r>
            <a:r>
              <a:rPr sz="3200" spc="-35" dirty="0">
                <a:latin typeface="Sitka Subheading Semibold" pitchFamily="2" charset="0"/>
              </a:rPr>
              <a:t> </a:t>
            </a:r>
            <a:r>
              <a:rPr sz="3200" spc="-20" dirty="0">
                <a:latin typeface="Sitka Subheading Semibold" pitchFamily="2" charset="0"/>
              </a:rPr>
              <a:t>E</a:t>
            </a:r>
            <a:r>
              <a:rPr sz="3200" spc="30" dirty="0">
                <a:latin typeface="Sitka Subheading Semibold" pitchFamily="2" charset="0"/>
              </a:rPr>
              <a:t>N</a:t>
            </a:r>
            <a:r>
              <a:rPr sz="3200" spc="15" dirty="0">
                <a:latin typeface="Sitka Subheading Semibold" pitchFamily="2" charset="0"/>
              </a:rPr>
              <a:t>D</a:t>
            </a:r>
            <a:r>
              <a:rPr sz="3200" spc="-45" dirty="0">
                <a:latin typeface="Sitka Subheading Semibold" pitchFamily="2" charset="0"/>
              </a:rPr>
              <a:t> </a:t>
            </a:r>
            <a:r>
              <a:rPr sz="3200" dirty="0">
                <a:latin typeface="Sitka Subheading Semibold" pitchFamily="2" charset="0"/>
              </a:rPr>
              <a:t>U</a:t>
            </a:r>
            <a:r>
              <a:rPr sz="3200" spc="10" dirty="0">
                <a:latin typeface="Sitka Subheading Semibold" pitchFamily="2" charset="0"/>
              </a:rPr>
              <a:t>S</a:t>
            </a:r>
            <a:r>
              <a:rPr sz="3200" spc="-25" dirty="0">
                <a:latin typeface="Sitka Subheading Semibold" pitchFamily="2" charset="0"/>
              </a:rPr>
              <a:t>E</a:t>
            </a:r>
            <a:r>
              <a:rPr sz="3200" spc="-10" dirty="0">
                <a:latin typeface="Sitka Subheading Semibold" pitchFamily="2" charset="0"/>
              </a:rPr>
              <a:t>R</a:t>
            </a:r>
            <a:r>
              <a:rPr sz="3200" spc="5" dirty="0">
                <a:latin typeface="Sitka Subheading Semibold" pitchFamily="2" charset="0"/>
              </a:rPr>
              <a:t>S?</a:t>
            </a:r>
            <a:endParaRPr sz="3200" dirty="0">
              <a:latin typeface="Sitka Subheading Semibold"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46A6A20-C91A-6508-4CAB-5AB5F65B40BA}"/>
              </a:ext>
            </a:extLst>
          </p:cNvPr>
          <p:cNvSpPr txBox="1"/>
          <p:nvPr/>
        </p:nvSpPr>
        <p:spPr>
          <a:xfrm>
            <a:off x="914400" y="1355679"/>
            <a:ext cx="7086600" cy="4708981"/>
          </a:xfrm>
          <a:prstGeom prst="rect">
            <a:avLst/>
          </a:prstGeom>
          <a:noFill/>
        </p:spPr>
        <p:txBody>
          <a:bodyPr wrap="square" rtlCol="0">
            <a:spAutoFit/>
          </a:bodyPr>
          <a:lstStyle/>
          <a:p>
            <a:endParaRPr lang="en-US" dirty="0"/>
          </a:p>
          <a:p>
            <a:endParaRPr lang="en-US" dirty="0"/>
          </a:p>
          <a:p>
            <a:r>
              <a:rPr lang="en-US" sz="2400" dirty="0">
                <a:solidFill>
                  <a:srgbClr val="00B0F0"/>
                </a:solidFill>
                <a:latin typeface="Script MT Bold" panose="03040602040607080904" pitchFamily="66" charset="0"/>
              </a:rPr>
              <a:t>1. Human Resources (HR) Department</a:t>
            </a:r>
          </a:p>
          <a:p>
            <a:r>
              <a:rPr lang="en-US" sz="2400" dirty="0">
                <a:solidFill>
                  <a:srgbClr val="00B0F0"/>
                </a:solidFill>
                <a:latin typeface="Script MT Bold" panose="03040602040607080904" pitchFamily="66" charset="0"/>
              </a:rPr>
              <a:t>2. Senior Management and Executives</a:t>
            </a:r>
          </a:p>
          <a:p>
            <a:r>
              <a:rPr lang="en-US" sz="2400" dirty="0">
                <a:solidFill>
                  <a:srgbClr val="00B0F0"/>
                </a:solidFill>
                <a:latin typeface="Script MT Bold" panose="03040602040607080904" pitchFamily="66" charset="0"/>
              </a:rPr>
              <a:t>3. Department Heads and Managers</a:t>
            </a:r>
          </a:p>
          <a:p>
            <a:r>
              <a:rPr lang="en-US" sz="2400" dirty="0">
                <a:solidFill>
                  <a:srgbClr val="00B0F0"/>
                </a:solidFill>
                <a:latin typeface="Script MT Bold" panose="03040602040607080904" pitchFamily="66" charset="0"/>
              </a:rPr>
              <a:t>4. Employees</a:t>
            </a:r>
          </a:p>
          <a:p>
            <a:r>
              <a:rPr lang="en-US" sz="2400" dirty="0">
                <a:solidFill>
                  <a:srgbClr val="00B0F0"/>
                </a:solidFill>
                <a:latin typeface="Script MT Bold" panose="03040602040607080904" pitchFamily="66" charset="0"/>
              </a:rPr>
              <a:t>5. Training and Development Teams</a:t>
            </a:r>
          </a:p>
          <a:p>
            <a:r>
              <a:rPr lang="en-US" sz="2400" dirty="0">
                <a:solidFill>
                  <a:srgbClr val="00B0F0"/>
                </a:solidFill>
                <a:latin typeface="Script MT Bold" panose="03040602040607080904" pitchFamily="66" charset="0"/>
              </a:rPr>
              <a:t>6. Compensation and Benefits Teams</a:t>
            </a:r>
          </a:p>
          <a:p>
            <a:r>
              <a:rPr lang="en-US" sz="2400" dirty="0">
                <a:solidFill>
                  <a:srgbClr val="00B0F0"/>
                </a:solidFill>
                <a:latin typeface="Script MT Bold" panose="03040602040607080904" pitchFamily="66" charset="0"/>
              </a:rPr>
              <a:t>7. Organizational Development Specialists</a:t>
            </a:r>
          </a:p>
          <a:p>
            <a:r>
              <a:rPr lang="en-US" sz="2400" dirty="0">
                <a:solidFill>
                  <a:srgbClr val="00B0F0"/>
                </a:solidFill>
                <a:latin typeface="Script MT Bold" panose="03040602040607080904" pitchFamily="66" charset="0"/>
              </a:rPr>
              <a:t>8. Quality Assurance and Compliance Teams</a:t>
            </a:r>
          </a:p>
          <a:p>
            <a:r>
              <a:rPr lang="en-US" sz="2400" dirty="0">
                <a:solidFill>
                  <a:srgbClr val="00B0F0"/>
                </a:solidFill>
                <a:latin typeface="Script MT Bold" panose="03040602040607080904" pitchFamily="66" charset="0"/>
              </a:rPr>
              <a:t>9. Data Analysts and Business Intelligence (BI) Professionals</a:t>
            </a:r>
          </a:p>
          <a:p>
            <a:r>
              <a:rPr lang="en-US" sz="2400" dirty="0">
                <a:solidFill>
                  <a:srgbClr val="00B0F0"/>
                </a:solidFill>
                <a:latin typeface="Script MT Bold" panose="03040602040607080904" pitchFamily="66" charset="0"/>
              </a:rPr>
              <a:t>10. Board of Directors</a:t>
            </a:r>
            <a:endParaRPr lang="en-IN" sz="2400" dirty="0">
              <a:solidFill>
                <a:srgbClr val="00B0F0"/>
              </a:solidFill>
              <a:latin typeface="Script MT Bold" panose="030406020406070809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FCAB9D3-8363-7DBE-5092-73BC93B0BAE7}"/>
              </a:ext>
            </a:extLst>
          </p:cNvPr>
          <p:cNvSpPr txBox="1"/>
          <p:nvPr/>
        </p:nvSpPr>
        <p:spPr>
          <a:xfrm>
            <a:off x="3429000" y="2019300"/>
            <a:ext cx="7162800" cy="3785652"/>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solidFill>
                  <a:srgbClr val="00B0F0"/>
                </a:solidFill>
                <a:latin typeface="Script MT Bold" panose="03040602040607080904" pitchFamily="66" charset="0"/>
              </a:rPr>
              <a:t>conditional formatting</a:t>
            </a:r>
            <a:r>
              <a:rPr lang="en-US" sz="2400" dirty="0">
                <a:solidFill>
                  <a:srgbClr val="00B0F0"/>
                </a:solidFill>
                <a:latin typeface="Script MT Bold" panose="03040602040607080904" pitchFamily="66" charset="0"/>
              </a:rPr>
              <a:t> – to identify the missing data</a:t>
            </a:r>
          </a:p>
          <a:p>
            <a:endParaRPr lang="en-US" sz="2400" dirty="0">
              <a:solidFill>
                <a:srgbClr val="00B0F0"/>
              </a:solidFill>
              <a:latin typeface="Script MT Bold" panose="03040602040607080904" pitchFamily="66" charset="0"/>
            </a:endParaRPr>
          </a:p>
          <a:p>
            <a:pPr marL="285750" indent="-285750">
              <a:buFont typeface="Wingdings" panose="05000000000000000000" pitchFamily="2" charset="2"/>
              <a:buChar char="v"/>
            </a:pPr>
            <a:r>
              <a:rPr lang="en-US" sz="2400" b="1" dirty="0">
                <a:solidFill>
                  <a:srgbClr val="00B0F0"/>
                </a:solidFill>
                <a:latin typeface="Script MT Bold" panose="03040602040607080904" pitchFamily="66" charset="0"/>
              </a:rPr>
              <a:t>filter</a:t>
            </a:r>
            <a:r>
              <a:rPr lang="en-US" sz="2400" dirty="0">
                <a:solidFill>
                  <a:srgbClr val="00B0F0"/>
                </a:solidFill>
                <a:latin typeface="Script MT Bold" panose="03040602040607080904" pitchFamily="66" charset="0"/>
              </a:rPr>
              <a:t> – for the purpose of removing the unwanted data.</a:t>
            </a:r>
          </a:p>
          <a:p>
            <a:endParaRPr lang="en-US" sz="2400" dirty="0">
              <a:solidFill>
                <a:srgbClr val="00B0F0"/>
              </a:solidFill>
              <a:latin typeface="Script MT Bold" panose="03040602040607080904" pitchFamily="66" charset="0"/>
            </a:endParaRPr>
          </a:p>
          <a:p>
            <a:pPr marL="285750" indent="-285750">
              <a:buFont typeface="Wingdings" panose="05000000000000000000" pitchFamily="2" charset="2"/>
              <a:buChar char="v"/>
            </a:pPr>
            <a:r>
              <a:rPr lang="en-US" sz="2400" b="1" dirty="0">
                <a:solidFill>
                  <a:srgbClr val="00B0F0"/>
                </a:solidFill>
                <a:latin typeface="Script MT Bold" panose="03040602040607080904" pitchFamily="66" charset="0"/>
              </a:rPr>
              <a:t>formula</a:t>
            </a:r>
            <a:r>
              <a:rPr lang="en-US" sz="2400" dirty="0">
                <a:solidFill>
                  <a:srgbClr val="00B0F0"/>
                </a:solidFill>
                <a:latin typeface="Script MT Bold" panose="03040602040607080904" pitchFamily="66" charset="0"/>
              </a:rPr>
              <a:t>- for identifying the </a:t>
            </a:r>
            <a:r>
              <a:rPr lang="en-US" sz="2400" dirty="0" err="1">
                <a:solidFill>
                  <a:srgbClr val="00B0F0"/>
                </a:solidFill>
                <a:latin typeface="Script MT Bold" panose="03040602040607080904" pitchFamily="66" charset="0"/>
              </a:rPr>
              <a:t>performancre</a:t>
            </a:r>
            <a:r>
              <a:rPr lang="en-US" sz="2400" dirty="0">
                <a:solidFill>
                  <a:srgbClr val="00B0F0"/>
                </a:solidFill>
                <a:latin typeface="Script MT Bold" panose="03040602040607080904" pitchFamily="66" charset="0"/>
              </a:rPr>
              <a:t> the employees .</a:t>
            </a:r>
          </a:p>
          <a:p>
            <a:endParaRPr lang="en-US" sz="2400" dirty="0">
              <a:solidFill>
                <a:srgbClr val="00B0F0"/>
              </a:solidFill>
              <a:latin typeface="Script MT Bold" panose="03040602040607080904" pitchFamily="66" charset="0"/>
            </a:endParaRPr>
          </a:p>
          <a:p>
            <a:pPr marL="285750" indent="-285750">
              <a:buFont typeface="Wingdings" panose="05000000000000000000" pitchFamily="2" charset="2"/>
              <a:buChar char="v"/>
            </a:pPr>
            <a:r>
              <a:rPr lang="en-US" sz="2400" b="1" dirty="0">
                <a:solidFill>
                  <a:srgbClr val="00B0F0"/>
                </a:solidFill>
                <a:latin typeface="Script MT Bold" panose="03040602040607080904" pitchFamily="66" charset="0"/>
              </a:rPr>
              <a:t>pivot table </a:t>
            </a:r>
            <a:r>
              <a:rPr lang="en-US" sz="2400" dirty="0">
                <a:solidFill>
                  <a:srgbClr val="00B0F0"/>
                </a:solidFill>
                <a:latin typeface="Script MT Bold" panose="03040602040607080904" pitchFamily="66" charset="0"/>
              </a:rPr>
              <a:t>- to convert the data into short summary .</a:t>
            </a:r>
          </a:p>
          <a:p>
            <a:endParaRPr lang="en-US" sz="2400" dirty="0">
              <a:solidFill>
                <a:srgbClr val="00B0F0"/>
              </a:solidFill>
              <a:latin typeface="Script MT Bold" panose="03040602040607080904" pitchFamily="66" charset="0"/>
            </a:endParaRPr>
          </a:p>
          <a:p>
            <a:pPr marL="285750" indent="-285750">
              <a:buFont typeface="Wingdings" panose="05000000000000000000" pitchFamily="2" charset="2"/>
              <a:buChar char="v"/>
            </a:pPr>
            <a:r>
              <a:rPr lang="en-US" sz="2400" b="1" dirty="0">
                <a:solidFill>
                  <a:srgbClr val="00B0F0"/>
                </a:solidFill>
                <a:latin typeface="Script MT Bold" panose="03040602040607080904" pitchFamily="66" charset="0"/>
              </a:rPr>
              <a:t>graph</a:t>
            </a:r>
            <a:r>
              <a:rPr lang="en-US" sz="2400" dirty="0">
                <a:solidFill>
                  <a:srgbClr val="00B0F0"/>
                </a:solidFill>
                <a:latin typeface="Script MT Bold" panose="03040602040607080904" pitchFamily="66" charset="0"/>
              </a:rPr>
              <a:t> – data visualization</a:t>
            </a:r>
            <a:endParaRPr lang="en-IN" sz="2400" dirty="0">
              <a:solidFill>
                <a:srgbClr val="00B0F0"/>
              </a:solidFill>
              <a:latin typeface="Script MT Bold" panose="030406020406070809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78778" y="304800"/>
            <a:ext cx="10681335" cy="758190"/>
          </a:xfrm>
        </p:spPr>
        <p:txBody>
          <a:bodyPr/>
          <a:lstStyle/>
          <a:p>
            <a:r>
              <a:rPr lang="en-IN" dirty="0">
                <a:solidFill>
                  <a:schemeClr val="tx2">
                    <a:lumMod val="75000"/>
                  </a:schemeClr>
                </a:solidFill>
              </a:rPr>
              <a:t>Dataset Description</a:t>
            </a:r>
          </a:p>
        </p:txBody>
      </p:sp>
      <p:sp>
        <p:nvSpPr>
          <p:cNvPr id="5" name="TextBox 4">
            <a:extLst>
              <a:ext uri="{FF2B5EF4-FFF2-40B4-BE49-F238E27FC236}">
                <a16:creationId xmlns:a16="http://schemas.microsoft.com/office/drawing/2014/main" id="{33DFDFCD-4D78-36AC-F9C8-A03F7148DD71}"/>
              </a:ext>
            </a:extLst>
          </p:cNvPr>
          <p:cNvSpPr txBox="1"/>
          <p:nvPr/>
        </p:nvSpPr>
        <p:spPr>
          <a:xfrm>
            <a:off x="778778" y="1524000"/>
            <a:ext cx="6705600" cy="4524315"/>
          </a:xfrm>
          <a:prstGeom prst="rect">
            <a:avLst/>
          </a:prstGeom>
          <a:noFill/>
        </p:spPr>
        <p:txBody>
          <a:bodyPr wrap="square" rtlCol="0">
            <a:spAutoFit/>
          </a:bodyPr>
          <a:lstStyle/>
          <a:p>
            <a:pPr marL="342900" indent="-342900">
              <a:buFont typeface="Wingdings" panose="05000000000000000000" pitchFamily="2" charset="2"/>
              <a:buChar char="v"/>
            </a:pPr>
            <a:r>
              <a:rPr lang="en-IN" sz="2800" dirty="0">
                <a:solidFill>
                  <a:schemeClr val="accent1"/>
                </a:solidFill>
                <a:latin typeface="Script MT Bold" panose="03040602040607080904" pitchFamily="66" charset="0"/>
              </a:rPr>
              <a:t>Information on age, gender, department, role, tenure, education level, and other factors that may influence performance .</a:t>
            </a:r>
          </a:p>
          <a:p>
            <a:pPr marL="342900" indent="-342900">
              <a:buFont typeface="Wingdings" panose="05000000000000000000" pitchFamily="2" charset="2"/>
              <a:buChar char="v"/>
            </a:pPr>
            <a:r>
              <a:rPr lang="en-IN" sz="2800" dirty="0">
                <a:solidFill>
                  <a:schemeClr val="accent1"/>
                </a:solidFill>
                <a:latin typeface="Script MT Bold" panose="03040602040607080904" pitchFamily="66" charset="0"/>
              </a:rPr>
              <a:t>Records of employee attendance, including absences, lateness and leave’s</a:t>
            </a:r>
            <a:r>
              <a:rPr lang="en-IN" sz="3600" dirty="0">
                <a:solidFill>
                  <a:schemeClr val="accent1"/>
                </a:solidFill>
                <a:latin typeface="Script MT Bold" panose="03040602040607080904" pitchFamily="66" charset="0"/>
              </a:rPr>
              <a:t>.</a:t>
            </a:r>
          </a:p>
          <a:p>
            <a:pPr marL="342900" indent="-342900">
              <a:buFont typeface="Wingdings" panose="05000000000000000000" pitchFamily="2" charset="2"/>
              <a:buChar char="v"/>
            </a:pPr>
            <a:r>
              <a:rPr lang="en-US" sz="2800" dirty="0">
                <a:solidFill>
                  <a:schemeClr val="accent1"/>
                </a:solidFill>
                <a:latin typeface="Script MT Bold" panose="03040602040607080904" pitchFamily="66" charset="0"/>
              </a:rPr>
              <a:t>These data points provide a comprehensive overview of employee performance, enabling organizations to identify strengths, areas for improvement, and opportunities for growth</a:t>
            </a:r>
            <a:endParaRPr lang="en-IN" sz="2800" dirty="0">
              <a:solidFill>
                <a:schemeClr val="accent1"/>
              </a:solidFill>
              <a:latin typeface="Script MT Bold" panose="03040602040607080904" pitchFamily="66"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5" name="Flowchart: Process 14">
            <a:extLst>
              <a:ext uri="{FF2B5EF4-FFF2-40B4-BE49-F238E27FC236}">
                <a16:creationId xmlns:a16="http://schemas.microsoft.com/office/drawing/2014/main" id="{9D67C3BC-984E-EBF3-BF81-3C14B0DBCBC8}"/>
              </a:ext>
            </a:extLst>
          </p:cNvPr>
          <p:cNvSpPr/>
          <p:nvPr/>
        </p:nvSpPr>
        <p:spPr>
          <a:xfrm>
            <a:off x="1676400" y="2019300"/>
            <a:ext cx="7772400" cy="140970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2A1809ED-2725-E46A-92D6-92BB4730529A}"/>
              </a:ext>
            </a:extLst>
          </p:cNvPr>
          <p:cNvSpPr txBox="1"/>
          <p:nvPr/>
        </p:nvSpPr>
        <p:spPr>
          <a:xfrm>
            <a:off x="1676400" y="2019300"/>
            <a:ext cx="7543800" cy="954107"/>
          </a:xfrm>
          <a:prstGeom prst="rect">
            <a:avLst/>
          </a:prstGeom>
          <a:noFill/>
        </p:spPr>
        <p:txBody>
          <a:bodyPr wrap="square" rtlCol="0">
            <a:spAutoFit/>
          </a:bodyPr>
          <a:lstStyle/>
          <a:p>
            <a:r>
              <a:rPr lang="en-US" sz="2800" dirty="0">
                <a:solidFill>
                  <a:schemeClr val="accent1"/>
                </a:solidFill>
              </a:rPr>
              <a:t>PERFORMANCE LEVEL=IF(Z8&gt;=5, "VERY HIGH", IF(Z8&gt;=4, "HIGH", IF(Z8&gt;=3, "MEDIUM", "LOW")))</a:t>
            </a:r>
            <a:endParaRPr lang="en-IN" sz="2800" dirty="0">
              <a:solidFill>
                <a:schemeClr val="accen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569</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Algerian</vt:lpstr>
      <vt:lpstr>Arial</vt:lpstr>
      <vt:lpstr>Calibri</vt:lpstr>
      <vt:lpstr>Roboto</vt:lpstr>
      <vt:lpstr>Script MT Bold</vt:lpstr>
      <vt:lpstr>Sitka Banner</vt:lpstr>
      <vt:lpstr>Sitka Subheading Semibold</vt:lpstr>
      <vt:lpstr>Times New Roman</vt:lpstr>
      <vt:lpstr>Trebuchet MS</vt:lpstr>
      <vt:lpstr>Viner Hand ITC</vt:lpstr>
      <vt:lpstr>Wingdings</vt:lpstr>
      <vt:lpstr>Office Theme</vt:lpstr>
      <vt:lpstr>Employee Data Analysis using Excel  </vt:lpstr>
      <vt:lpstr>PROJECT TITLE</vt:lpstr>
      <vt:lpstr>AGENDA</vt:lpstr>
      <vt:lpstr>PROBLEM STATEMENT :Analyzing Employee Performance Metrics to Improve Organizational Efficiency </vt:lpstr>
      <vt:lpstr>PROJECT OVERVIEW</vt:lpstr>
      <vt:lpstr>WHO ARE THE END USERS?</vt:lpstr>
      <vt:lpstr>OUR SOLUTION AND ITS VALUE PROPOSITION</vt:lpstr>
      <vt:lpstr>Dataset Description</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AYYANAR AYYANAR</cp:lastModifiedBy>
  <cp:revision>14</cp:revision>
  <dcterms:created xsi:type="dcterms:W3CDTF">2024-03-29T15:07:22Z</dcterms:created>
  <dcterms:modified xsi:type="dcterms:W3CDTF">2024-08-31T09:27:32Z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