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53"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6" d="100"/>
          <a:sy n="76" d="100"/>
        </p:scale>
        <p:origin x="-480" y="66"/>
      </p:cViewPr>
      <p:guideLst>
        <p:guide orient="horz" pos="2853"/>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Manoj%20Kumar%20S\Desktop\HAREESH%20A%20DATA.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Manoj%20Kumar%20S\Desktop\HAREESH%20A%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'[HAREESH A DATA.xlsx]DATA'!$D$2</c:f>
              <c:strCache>
                <c:ptCount val="1"/>
                <c:pt idx="0">
                  <c:v>SALARY</c:v>
                </c:pt>
              </c:strCache>
            </c:strRef>
          </c:tx>
          <c:spPr>
            <a:solidFill>
              <a:schemeClr val="accent1"/>
            </a:solidFill>
            <a:ln>
              <a:noFill/>
            </a:ln>
            <a:effectLst/>
          </c:spPr>
          <c:invertIfNegative val="0"/>
          <c:cat>
            <c:multiLvlStrRef>
              <c:f>'[HAREESH A DATA.xlsx]DATA'!$B$3:$C$12</c:f>
              <c:multiLvlStrCache>
                <c:ptCount val="10"/>
                <c:lvl>
                  <c:pt idx="0">
                    <c:v>YAAN</c:v>
                  </c:pt>
                  <c:pt idx="1">
                    <c:v>KAVI</c:v>
                  </c:pt>
                  <c:pt idx="2">
                    <c:v>PAVI</c:v>
                  </c:pt>
                  <c:pt idx="3">
                    <c:v>KESAVAN</c:v>
                  </c:pt>
                  <c:pt idx="4">
                    <c:v>SHYAM</c:v>
                  </c:pt>
                  <c:pt idx="5">
                    <c:v>HARISH</c:v>
                  </c:pt>
                  <c:pt idx="6">
                    <c:v>SATHYA</c:v>
                  </c:pt>
                  <c:pt idx="7">
                    <c:v>MOHAN</c:v>
                  </c:pt>
                  <c:pt idx="8">
                    <c:v>VENKAT</c:v>
                  </c:pt>
                  <c:pt idx="9">
                    <c:v>ROHIT</c:v>
                  </c:pt>
                </c:lvl>
                <c:lvl>
                  <c:pt idx="0">
                    <c:v>1001</c:v>
                  </c:pt>
                  <c:pt idx="1">
                    <c:v>1002</c:v>
                  </c:pt>
                  <c:pt idx="2">
                    <c:v>1003</c:v>
                  </c:pt>
                  <c:pt idx="3">
                    <c:v>1004</c:v>
                  </c:pt>
                  <c:pt idx="4">
                    <c:v>1005</c:v>
                  </c:pt>
                  <c:pt idx="5">
                    <c:v>1006</c:v>
                  </c:pt>
                  <c:pt idx="6">
                    <c:v>1007</c:v>
                  </c:pt>
                  <c:pt idx="7">
                    <c:v>1008</c:v>
                  </c:pt>
                  <c:pt idx="8">
                    <c:v>1009</c:v>
                  </c:pt>
                  <c:pt idx="9">
                    <c:v>1010</c:v>
                  </c:pt>
                </c:lvl>
              </c:multiLvlStrCache>
            </c:multiLvlStrRef>
          </c:cat>
          <c:val>
            <c:numRef>
              <c:f>'[HAREESH A DATA.xlsx]DATA'!$D$3:$D$12</c:f>
              <c:numCache>
                <c:formatCode>"₹"\ #,##0.00</c:formatCode>
                <c:ptCount val="10"/>
                <c:pt idx="0">
                  <c:v>50000</c:v>
                </c:pt>
                <c:pt idx="1">
                  <c:v>40000</c:v>
                </c:pt>
                <c:pt idx="2">
                  <c:v>60000</c:v>
                </c:pt>
                <c:pt idx="3">
                  <c:v>65000</c:v>
                </c:pt>
                <c:pt idx="4">
                  <c:v>75000</c:v>
                </c:pt>
                <c:pt idx="5">
                  <c:v>70000</c:v>
                </c:pt>
                <c:pt idx="6">
                  <c:v>65000</c:v>
                </c:pt>
                <c:pt idx="7">
                  <c:v>95000</c:v>
                </c:pt>
                <c:pt idx="8">
                  <c:v>65000</c:v>
                </c:pt>
                <c:pt idx="9">
                  <c:v>12000</c:v>
                </c:pt>
              </c:numCache>
            </c:numRef>
          </c:val>
        </c:ser>
        <c:dLbls>
          <c:showLegendKey val="0"/>
          <c:showVal val="0"/>
          <c:showCatName val="0"/>
          <c:showSerName val="0"/>
          <c:showPercent val="0"/>
          <c:showBubbleSize val="0"/>
        </c:dLbls>
        <c:gapWidth val="219"/>
        <c:overlap val="-27"/>
        <c:axId val="179182208"/>
        <c:axId val="180028160"/>
      </c:barChart>
      <c:catAx>
        <c:axId val="1791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80028160"/>
        <c:crosses val="autoZero"/>
        <c:auto val="1"/>
        <c:lblAlgn val="ctr"/>
        <c:lblOffset val="100"/>
        <c:noMultiLvlLbl val="0"/>
      </c:catAx>
      <c:valAx>
        <c:axId val="180028160"/>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7918220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'[HAREESH A DATA.xlsx]BAR DIAGRAM'!$D$2</c:f>
              <c:strCache>
                <c:ptCount val="1"/>
                <c:pt idx="0">
                  <c:v>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multiLvlStrRef>
              <c:f>'[HAREESH A DATA.xlsx]BAR DIAGRAM'!$B$3:$C$12</c:f>
              <c:multiLvlStrCache>
                <c:ptCount val="10"/>
                <c:lvl>
                  <c:pt idx="0">
                    <c:v>YAAN</c:v>
                  </c:pt>
                  <c:pt idx="1">
                    <c:v>KAVI</c:v>
                  </c:pt>
                  <c:pt idx="2">
                    <c:v>PAVI</c:v>
                  </c:pt>
                  <c:pt idx="3">
                    <c:v>KESAVAN</c:v>
                  </c:pt>
                  <c:pt idx="4">
                    <c:v>SHYAM</c:v>
                  </c:pt>
                  <c:pt idx="5">
                    <c:v>HARISH</c:v>
                  </c:pt>
                  <c:pt idx="6">
                    <c:v>SATHYA</c:v>
                  </c:pt>
                  <c:pt idx="7">
                    <c:v>MOHAN</c:v>
                  </c:pt>
                  <c:pt idx="8">
                    <c:v>VENKAT</c:v>
                  </c:pt>
                  <c:pt idx="9">
                    <c:v>ROHIT</c:v>
                  </c:pt>
                </c:lvl>
                <c:lvl>
                  <c:pt idx="0">
                    <c:v>1001</c:v>
                  </c:pt>
                  <c:pt idx="1">
                    <c:v>1002</c:v>
                  </c:pt>
                  <c:pt idx="2">
                    <c:v>1003</c:v>
                  </c:pt>
                  <c:pt idx="3">
                    <c:v>1004</c:v>
                  </c:pt>
                  <c:pt idx="4">
                    <c:v>1005</c:v>
                  </c:pt>
                  <c:pt idx="5">
                    <c:v>1006</c:v>
                  </c:pt>
                  <c:pt idx="6">
                    <c:v>1007</c:v>
                  </c:pt>
                  <c:pt idx="7">
                    <c:v>1008</c:v>
                  </c:pt>
                  <c:pt idx="8">
                    <c:v>1009</c:v>
                  </c:pt>
                  <c:pt idx="9">
                    <c:v>1010</c:v>
                  </c:pt>
                </c:lvl>
              </c:multiLvlStrCache>
            </c:multiLvlStrRef>
          </c:cat>
          <c:val>
            <c:numRef>
              <c:f>'[HAREESH A DATA.xlsx]BAR DIAGRAM'!$D$3:$D$12</c:f>
              <c:numCache>
                <c:formatCode>"₹"\ #,##0.00</c:formatCode>
                <c:ptCount val="10"/>
                <c:pt idx="0">
                  <c:v>50000</c:v>
                </c:pt>
                <c:pt idx="1">
                  <c:v>40000</c:v>
                </c:pt>
                <c:pt idx="2">
                  <c:v>60000</c:v>
                </c:pt>
                <c:pt idx="3">
                  <c:v>65000</c:v>
                </c:pt>
                <c:pt idx="4">
                  <c:v>75000</c:v>
                </c:pt>
                <c:pt idx="5">
                  <c:v>70000</c:v>
                </c:pt>
                <c:pt idx="6">
                  <c:v>65000</c:v>
                </c:pt>
                <c:pt idx="7">
                  <c:v>95000</c:v>
                </c:pt>
                <c:pt idx="8">
                  <c:v>65000</c:v>
                </c:pt>
                <c:pt idx="9">
                  <c:v>12000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312259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605" y="3314065"/>
            <a:ext cx="8610600" cy="2026285"/>
          </a:xfrm>
          <a:prstGeom prst="rect">
            <a:avLst/>
          </a:prstGeom>
          <a:noFill/>
        </p:spPr>
        <p:txBody>
          <a:bodyPr wrap="square" rtlCol="0">
            <a:noAutofit/>
          </a:bodyPr>
          <a:lstStyle/>
          <a:p>
            <a:r>
              <a:rPr lang="en-US" sz="2400" dirty="0"/>
              <a:t>STUDENT NAME: </a:t>
            </a:r>
            <a:r>
              <a:rPr lang="en-IN" sz="2400" dirty="0" smtClean="0"/>
              <a:t>H </a:t>
            </a:r>
            <a:r>
              <a:rPr lang="en-IN" sz="2400" dirty="0" smtClean="0"/>
              <a:t>SANTHOSH</a:t>
            </a:r>
            <a:endParaRPr lang="en-US" sz="2400" dirty="0"/>
          </a:p>
          <a:p>
            <a:r>
              <a:rPr lang="en-US" sz="2400" dirty="0"/>
              <a:t>REGISTER NO: 31220</a:t>
            </a:r>
            <a:r>
              <a:rPr lang="en-IN" altLang="en-US" sz="2400" dirty="0" smtClean="0"/>
              <a:t>7329</a:t>
            </a:r>
            <a:endParaRPr lang="en-US" sz="2400" dirty="0"/>
          </a:p>
          <a:p>
            <a:r>
              <a:rPr lang="en-US" sz="2400" dirty="0"/>
              <a:t>DEPARTMENT: B.COM(GENERAL)</a:t>
            </a:r>
          </a:p>
          <a:p>
            <a:r>
              <a:rPr lang="en-US" sz="2400" dirty="0"/>
              <a:t>COLLEGE: C. KANDASWAMY NAIDU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838200" y="1066800"/>
            <a:ext cx="9092565" cy="1198880"/>
          </a:xfrm>
          <a:prstGeom prst="rect">
            <a:avLst/>
          </a:prstGeom>
          <a:noFill/>
        </p:spPr>
        <p:txBody>
          <a:bodyPr wrap="square" rtlCol="0">
            <a:spAutoFit/>
          </a:bodyPr>
          <a:lstStyle/>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532765" y="2438400"/>
            <a:ext cx="4820920" cy="3729990"/>
          </a:xfrm>
          <a:prstGeom prst="rect">
            <a:avLst/>
          </a:prstGeom>
          <a:noFill/>
        </p:spPr>
        <p:txBody>
          <a:bodyPr wrap="square" rtlCol="0">
            <a:noAutofit/>
          </a:bodyPr>
          <a:lstStyle/>
          <a:p>
            <a:endParaRPr lang="en-US"/>
          </a:p>
        </p:txBody>
      </p:sp>
      <p:sp>
        <p:nvSpPr>
          <p:cNvPr id="7" name="Text Box 6"/>
          <p:cNvSpPr txBox="1"/>
          <p:nvPr/>
        </p:nvSpPr>
        <p:spPr>
          <a:xfrm>
            <a:off x="5181600" y="5029200"/>
            <a:ext cx="4064000" cy="460375"/>
          </a:xfrm>
          <a:prstGeom prst="rect">
            <a:avLst/>
          </a:prstGeom>
          <a:noFill/>
        </p:spPr>
        <p:txBody>
          <a:bodyPr wrap="square" rtlCol="0">
            <a:spAutoFit/>
          </a:bodyPr>
          <a:lstStyle/>
          <a:p>
            <a:r>
              <a:rPr lang="en-US" sz="2400" b="1"/>
              <a:t>PIVOT TABLE</a:t>
            </a:r>
          </a:p>
        </p:txBody>
      </p:sp>
      <p:graphicFrame>
        <p:nvGraphicFramePr>
          <p:cNvPr id="4" name="Table 3"/>
          <p:cNvGraphicFramePr/>
          <p:nvPr>
            <p:custDataLst>
              <p:tags r:id="rId1"/>
            </p:custDataLst>
          </p:nvPr>
        </p:nvGraphicFramePr>
        <p:xfrm>
          <a:off x="914400" y="1676400"/>
          <a:ext cx="3856355" cy="4777740"/>
        </p:xfrm>
        <a:graphic>
          <a:graphicData uri="http://schemas.openxmlformats.org/drawingml/2006/table">
            <a:tbl>
              <a:tblPr/>
              <a:tblGrid>
                <a:gridCol w="3856355"/>
              </a:tblGrid>
              <a:tr h="217170">
                <a:tc>
                  <a:txBody>
                    <a:bodyPr/>
                    <a:lstStyle/>
                    <a:p>
                      <a:pPr marL="7620" indent="0" algn="l" fontAlgn="b"/>
                      <a:r>
                        <a:rPr sz="1000" b="1" i="0" u="none">
                          <a:solidFill>
                            <a:srgbClr val="000000"/>
                          </a:solidFill>
                          <a:latin typeface="Calibri" panose="020F0502020204030204"/>
                          <a:ea typeface="Calibri" panose="020F0502020204030204"/>
                        </a:rPr>
                        <a:t>Row Labels</a:t>
                      </a:r>
                    </a:p>
                  </a:txBody>
                  <a:tcPr marL="7937" marR="7937" marT="7937" anchor="b">
                    <a:lnL>
                      <a:noFill/>
                    </a:lnL>
                    <a:lnR>
                      <a:noFill/>
                    </a:lnR>
                    <a:lnT>
                      <a:noFill/>
                    </a:lnT>
                    <a:lnB w="6350" cap="flat" cmpd="sng">
                      <a:solidFill>
                        <a:srgbClr val="8EA9DB"/>
                      </a:solidFill>
                      <a:prstDash val="solid"/>
                      <a:headEnd type="none" w="med" len="med"/>
                      <a:tailEnd type="none" w="med" len="med"/>
                    </a:lnB>
                    <a:solidFill>
                      <a:srgbClr val="D9E1F2"/>
                    </a:solidFill>
                  </a:tcPr>
                </a:tc>
              </a:tr>
              <a:tr h="217170">
                <a:tc>
                  <a:txBody>
                    <a:bodyPr/>
                    <a:lstStyle/>
                    <a:p>
                      <a:pPr marL="7620" indent="0" algn="l" fontAlgn="b"/>
                      <a:r>
                        <a:rPr sz="1000" b="1" i="0" u="none">
                          <a:solidFill>
                            <a:srgbClr val="000000"/>
                          </a:solidFill>
                          <a:latin typeface="Calibri" panose="020F0502020204030204"/>
                          <a:ea typeface="Calibri" panose="020F0502020204030204"/>
                        </a:rPr>
                        <a:t>HARISH</a:t>
                      </a:r>
                    </a:p>
                  </a:txBody>
                  <a:tcPr marL="7937" marR="7937" marT="7937"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noFill/>
                  </a:tcPr>
                </a:tc>
              </a:tr>
              <a:tr h="217170">
                <a:tc>
                  <a:txBody>
                    <a:bodyPr/>
                    <a:lstStyle/>
                    <a:p>
                      <a:pPr marL="91440" indent="0" algn="l" fontAlgn="b"/>
                      <a:r>
                        <a:rPr sz="1000" b="0" i="0">
                          <a:solidFill>
                            <a:srgbClr val="000000"/>
                          </a:solidFill>
                          <a:latin typeface="Calibri" panose="020F0502020204030204"/>
                          <a:ea typeface="Calibri" panose="020F0502020204030204"/>
                        </a:rPr>
                        <a:t>₹ 70,000.00</a:t>
                      </a:r>
                    </a:p>
                  </a:txBody>
                  <a:tcPr marL="91757" marR="7937" marT="7937" anchor="b">
                    <a:lnL>
                      <a:noFill/>
                    </a:lnL>
                    <a:lnR>
                      <a:noFill/>
                    </a:lnR>
                    <a:lnT w="6350" cap="flat" cmpd="sng">
                      <a:solidFill>
                        <a:srgbClr val="8EA9DB"/>
                      </a:solidFill>
                      <a:prstDash val="solid"/>
                      <a:headEnd type="none" w="med" len="med"/>
                      <a:tailEnd type="none" w="med" len="med"/>
                    </a:lnT>
                    <a:lnB>
                      <a:noFill/>
                    </a:lnB>
                    <a:noFill/>
                  </a:tcPr>
                </a:tc>
              </a:tr>
              <a:tr h="217170">
                <a:tc>
                  <a:txBody>
                    <a:bodyPr/>
                    <a:lstStyle/>
                    <a:p>
                      <a:pPr marL="7620" indent="0" algn="l" fontAlgn="b"/>
                      <a:r>
                        <a:rPr sz="1000" b="1" i="0" u="none">
                          <a:solidFill>
                            <a:srgbClr val="000000"/>
                          </a:solidFill>
                          <a:latin typeface="Calibri" panose="020F0502020204030204"/>
                          <a:ea typeface="Calibri" panose="020F0502020204030204"/>
                        </a:rPr>
                        <a:t>KAVI</a:t>
                      </a:r>
                    </a:p>
                  </a:txBody>
                  <a:tcPr marL="7937" marR="7937" marT="7937" anchor="b">
                    <a:lnL>
                      <a:noFill/>
                    </a:lnL>
                    <a:lnR>
                      <a:noFill/>
                    </a:lnR>
                    <a:lnT>
                      <a:noFill/>
                    </a:lnT>
                    <a:lnB w="6350" cap="flat" cmpd="sng">
                      <a:solidFill>
                        <a:srgbClr val="8EA9DB"/>
                      </a:solidFill>
                      <a:prstDash val="solid"/>
                      <a:headEnd type="none" w="med" len="med"/>
                      <a:tailEnd type="none" w="med" len="med"/>
                    </a:lnB>
                    <a:noFill/>
                  </a:tcPr>
                </a:tc>
              </a:tr>
              <a:tr h="217170">
                <a:tc>
                  <a:txBody>
                    <a:bodyPr/>
                    <a:lstStyle/>
                    <a:p>
                      <a:pPr marL="91440" indent="0" algn="l" fontAlgn="b"/>
                      <a:r>
                        <a:rPr sz="1000" b="0" i="0">
                          <a:solidFill>
                            <a:srgbClr val="000000"/>
                          </a:solidFill>
                          <a:latin typeface="Calibri" panose="020F0502020204030204"/>
                          <a:ea typeface="Calibri" panose="020F0502020204030204"/>
                        </a:rPr>
                        <a:t>₹ 40,000.00</a:t>
                      </a:r>
                    </a:p>
                  </a:txBody>
                  <a:tcPr marL="91757" marR="7937" marT="7937" anchor="b">
                    <a:lnL>
                      <a:noFill/>
                    </a:lnL>
                    <a:lnR>
                      <a:noFill/>
                    </a:lnR>
                    <a:lnT w="6350" cap="flat" cmpd="sng">
                      <a:solidFill>
                        <a:srgbClr val="8EA9DB"/>
                      </a:solidFill>
                      <a:prstDash val="solid"/>
                      <a:headEnd type="none" w="med" len="med"/>
                      <a:tailEnd type="none" w="med" len="med"/>
                    </a:lnT>
                    <a:lnB>
                      <a:noFill/>
                    </a:lnB>
                    <a:noFill/>
                  </a:tcPr>
                </a:tc>
              </a:tr>
              <a:tr h="217170">
                <a:tc>
                  <a:txBody>
                    <a:bodyPr/>
                    <a:lstStyle/>
                    <a:p>
                      <a:pPr marL="7620" indent="0" algn="l" fontAlgn="b"/>
                      <a:r>
                        <a:rPr sz="1000" b="1" i="0" u="none">
                          <a:solidFill>
                            <a:srgbClr val="000000"/>
                          </a:solidFill>
                          <a:latin typeface="Calibri" panose="020F0502020204030204"/>
                          <a:ea typeface="Calibri" panose="020F0502020204030204"/>
                        </a:rPr>
                        <a:t>KESAVAN</a:t>
                      </a:r>
                    </a:p>
                  </a:txBody>
                  <a:tcPr marL="7937" marR="7937" marT="7937" anchor="b">
                    <a:lnL>
                      <a:noFill/>
                    </a:lnL>
                    <a:lnR>
                      <a:noFill/>
                    </a:lnR>
                    <a:lnT>
                      <a:noFill/>
                    </a:lnT>
                    <a:lnB w="6350" cap="flat" cmpd="sng">
                      <a:solidFill>
                        <a:srgbClr val="8EA9DB"/>
                      </a:solidFill>
                      <a:prstDash val="solid"/>
                      <a:headEnd type="none" w="med" len="med"/>
                      <a:tailEnd type="none" w="med" len="med"/>
                    </a:lnB>
                    <a:noFill/>
                  </a:tcPr>
                </a:tc>
              </a:tr>
              <a:tr h="217170">
                <a:tc>
                  <a:txBody>
                    <a:bodyPr/>
                    <a:lstStyle/>
                    <a:p>
                      <a:pPr marL="91440" indent="0" algn="l" fontAlgn="b"/>
                      <a:r>
                        <a:rPr sz="1000" b="0" i="0">
                          <a:solidFill>
                            <a:srgbClr val="000000"/>
                          </a:solidFill>
                          <a:latin typeface="Calibri" panose="020F0502020204030204"/>
                          <a:ea typeface="Calibri" panose="020F0502020204030204"/>
                        </a:rPr>
                        <a:t>₹ 65,000.00</a:t>
                      </a:r>
                    </a:p>
                  </a:txBody>
                  <a:tcPr marL="91757" marR="7937" marT="7937" anchor="b">
                    <a:lnL>
                      <a:noFill/>
                    </a:lnL>
                    <a:lnR>
                      <a:noFill/>
                    </a:lnR>
                    <a:lnT w="6350" cap="flat" cmpd="sng">
                      <a:solidFill>
                        <a:srgbClr val="8EA9DB"/>
                      </a:solidFill>
                      <a:prstDash val="solid"/>
                      <a:headEnd type="none" w="med" len="med"/>
                      <a:tailEnd type="none" w="med" len="med"/>
                    </a:lnT>
                    <a:lnB>
                      <a:noFill/>
                    </a:lnB>
                    <a:noFill/>
                  </a:tcPr>
                </a:tc>
              </a:tr>
              <a:tr h="217170">
                <a:tc>
                  <a:txBody>
                    <a:bodyPr/>
                    <a:lstStyle/>
                    <a:p>
                      <a:pPr marL="7620" indent="0" algn="l" fontAlgn="b"/>
                      <a:r>
                        <a:rPr sz="1000" b="1" i="0" u="none">
                          <a:solidFill>
                            <a:srgbClr val="000000"/>
                          </a:solidFill>
                          <a:latin typeface="Calibri" panose="020F0502020204030204"/>
                          <a:ea typeface="Calibri" panose="020F0502020204030204"/>
                        </a:rPr>
                        <a:t>MOHAN</a:t>
                      </a:r>
                    </a:p>
                  </a:txBody>
                  <a:tcPr marL="7937" marR="7937" marT="7937" anchor="b">
                    <a:lnL>
                      <a:noFill/>
                    </a:lnL>
                    <a:lnR>
                      <a:noFill/>
                    </a:lnR>
                    <a:lnT>
                      <a:noFill/>
                    </a:lnT>
                    <a:lnB w="6350" cap="flat" cmpd="sng">
                      <a:solidFill>
                        <a:srgbClr val="8EA9DB"/>
                      </a:solidFill>
                      <a:prstDash val="solid"/>
                      <a:headEnd type="none" w="med" len="med"/>
                      <a:tailEnd type="none" w="med" len="med"/>
                    </a:lnB>
                    <a:noFill/>
                  </a:tcPr>
                </a:tc>
              </a:tr>
              <a:tr h="217170">
                <a:tc>
                  <a:txBody>
                    <a:bodyPr/>
                    <a:lstStyle/>
                    <a:p>
                      <a:pPr marL="91440" indent="0" algn="l" fontAlgn="b"/>
                      <a:r>
                        <a:rPr sz="1000" b="0" i="0">
                          <a:solidFill>
                            <a:srgbClr val="000000"/>
                          </a:solidFill>
                          <a:latin typeface="Calibri" panose="020F0502020204030204"/>
                          <a:ea typeface="Calibri" panose="020F0502020204030204"/>
                        </a:rPr>
                        <a:t>₹ 95,000.00</a:t>
                      </a:r>
                    </a:p>
                  </a:txBody>
                  <a:tcPr marL="91757" marR="7937" marT="7937" anchor="b">
                    <a:lnL>
                      <a:noFill/>
                    </a:lnL>
                    <a:lnR>
                      <a:noFill/>
                    </a:lnR>
                    <a:lnT w="6350" cap="flat" cmpd="sng">
                      <a:solidFill>
                        <a:srgbClr val="8EA9DB"/>
                      </a:solidFill>
                      <a:prstDash val="solid"/>
                      <a:headEnd type="none" w="med" len="med"/>
                      <a:tailEnd type="none" w="med" len="med"/>
                    </a:lnT>
                    <a:lnB>
                      <a:noFill/>
                    </a:lnB>
                    <a:noFill/>
                  </a:tcPr>
                </a:tc>
              </a:tr>
              <a:tr h="217170">
                <a:tc>
                  <a:txBody>
                    <a:bodyPr/>
                    <a:lstStyle/>
                    <a:p>
                      <a:pPr marL="7620" indent="0" algn="l" fontAlgn="b"/>
                      <a:r>
                        <a:rPr sz="1000" b="1" i="0" u="none">
                          <a:solidFill>
                            <a:srgbClr val="000000"/>
                          </a:solidFill>
                          <a:latin typeface="Calibri" panose="020F0502020204030204"/>
                          <a:ea typeface="Calibri" panose="020F0502020204030204"/>
                        </a:rPr>
                        <a:t>PAVI</a:t>
                      </a:r>
                    </a:p>
                  </a:txBody>
                  <a:tcPr marL="7937" marR="7937" marT="7937" anchor="b">
                    <a:lnL>
                      <a:noFill/>
                    </a:lnL>
                    <a:lnR>
                      <a:noFill/>
                    </a:lnR>
                    <a:lnT>
                      <a:noFill/>
                    </a:lnT>
                    <a:lnB w="6350" cap="flat" cmpd="sng">
                      <a:solidFill>
                        <a:srgbClr val="8EA9DB"/>
                      </a:solidFill>
                      <a:prstDash val="solid"/>
                      <a:headEnd type="none" w="med" len="med"/>
                      <a:tailEnd type="none" w="med" len="med"/>
                    </a:lnB>
                    <a:noFill/>
                  </a:tcPr>
                </a:tc>
              </a:tr>
              <a:tr h="217170">
                <a:tc>
                  <a:txBody>
                    <a:bodyPr/>
                    <a:lstStyle/>
                    <a:p>
                      <a:pPr marL="91440" indent="0" algn="l" fontAlgn="b"/>
                      <a:r>
                        <a:rPr sz="1000" b="0" i="0">
                          <a:solidFill>
                            <a:srgbClr val="000000"/>
                          </a:solidFill>
                          <a:latin typeface="Calibri" panose="020F0502020204030204"/>
                          <a:ea typeface="Calibri" panose="020F0502020204030204"/>
                        </a:rPr>
                        <a:t>₹ 60,000.00</a:t>
                      </a:r>
                    </a:p>
                  </a:txBody>
                  <a:tcPr marL="91757" marR="7937" marT="7937" anchor="b">
                    <a:lnL>
                      <a:noFill/>
                    </a:lnL>
                    <a:lnR>
                      <a:noFill/>
                    </a:lnR>
                    <a:lnT w="6350" cap="flat" cmpd="sng">
                      <a:solidFill>
                        <a:srgbClr val="8EA9DB"/>
                      </a:solidFill>
                      <a:prstDash val="solid"/>
                      <a:headEnd type="none" w="med" len="med"/>
                      <a:tailEnd type="none" w="med" len="med"/>
                    </a:lnT>
                    <a:lnB>
                      <a:noFill/>
                    </a:lnB>
                    <a:noFill/>
                  </a:tcPr>
                </a:tc>
              </a:tr>
              <a:tr h="217170">
                <a:tc>
                  <a:txBody>
                    <a:bodyPr/>
                    <a:lstStyle/>
                    <a:p>
                      <a:pPr marL="7620" indent="0" algn="l" fontAlgn="b"/>
                      <a:r>
                        <a:rPr sz="1000" b="1" i="0" u="none">
                          <a:solidFill>
                            <a:srgbClr val="000000"/>
                          </a:solidFill>
                          <a:latin typeface="Calibri" panose="020F0502020204030204"/>
                          <a:ea typeface="Calibri" panose="020F0502020204030204"/>
                        </a:rPr>
                        <a:t>ROHIT</a:t>
                      </a:r>
                    </a:p>
                  </a:txBody>
                  <a:tcPr marL="7937" marR="7937" marT="7937" anchor="b">
                    <a:lnL>
                      <a:noFill/>
                    </a:lnL>
                    <a:lnR>
                      <a:noFill/>
                    </a:lnR>
                    <a:lnT>
                      <a:noFill/>
                    </a:lnT>
                    <a:lnB w="6350" cap="flat" cmpd="sng">
                      <a:solidFill>
                        <a:srgbClr val="8EA9DB"/>
                      </a:solidFill>
                      <a:prstDash val="solid"/>
                      <a:headEnd type="none" w="med" len="med"/>
                      <a:tailEnd type="none" w="med" len="med"/>
                    </a:lnB>
                    <a:noFill/>
                  </a:tcPr>
                </a:tc>
              </a:tr>
              <a:tr h="217170">
                <a:tc>
                  <a:txBody>
                    <a:bodyPr/>
                    <a:lstStyle/>
                    <a:p>
                      <a:pPr marL="91440" indent="0" algn="l" fontAlgn="b"/>
                      <a:r>
                        <a:rPr sz="1000" b="0" i="0">
                          <a:solidFill>
                            <a:srgbClr val="000000"/>
                          </a:solidFill>
                          <a:latin typeface="Calibri" panose="020F0502020204030204"/>
                          <a:ea typeface="Calibri" panose="020F0502020204030204"/>
                        </a:rPr>
                        <a:t>₹ 12,000.00</a:t>
                      </a:r>
                    </a:p>
                  </a:txBody>
                  <a:tcPr marL="91757" marR="7937" marT="7937" anchor="b">
                    <a:lnL>
                      <a:noFill/>
                    </a:lnL>
                    <a:lnR>
                      <a:noFill/>
                    </a:lnR>
                    <a:lnT w="6350" cap="flat" cmpd="sng">
                      <a:solidFill>
                        <a:srgbClr val="8EA9DB"/>
                      </a:solidFill>
                      <a:prstDash val="solid"/>
                      <a:headEnd type="none" w="med" len="med"/>
                      <a:tailEnd type="none" w="med" len="med"/>
                    </a:lnT>
                    <a:lnB>
                      <a:noFill/>
                    </a:lnB>
                    <a:noFill/>
                  </a:tcPr>
                </a:tc>
              </a:tr>
              <a:tr h="217170">
                <a:tc>
                  <a:txBody>
                    <a:bodyPr/>
                    <a:lstStyle/>
                    <a:p>
                      <a:pPr marL="7620" indent="0" algn="l" fontAlgn="b"/>
                      <a:r>
                        <a:rPr sz="1000" b="1" i="0" u="none">
                          <a:solidFill>
                            <a:srgbClr val="000000"/>
                          </a:solidFill>
                          <a:latin typeface="Calibri" panose="020F0502020204030204"/>
                          <a:ea typeface="Calibri" panose="020F0502020204030204"/>
                        </a:rPr>
                        <a:t>SATHYA</a:t>
                      </a:r>
                    </a:p>
                  </a:txBody>
                  <a:tcPr marL="7937" marR="7937" marT="7937" anchor="b">
                    <a:lnL>
                      <a:noFill/>
                    </a:lnL>
                    <a:lnR>
                      <a:noFill/>
                    </a:lnR>
                    <a:lnT>
                      <a:noFill/>
                    </a:lnT>
                    <a:lnB w="6350" cap="flat" cmpd="sng">
                      <a:solidFill>
                        <a:srgbClr val="8EA9DB"/>
                      </a:solidFill>
                      <a:prstDash val="solid"/>
                      <a:headEnd type="none" w="med" len="med"/>
                      <a:tailEnd type="none" w="med" len="med"/>
                    </a:lnB>
                    <a:noFill/>
                  </a:tcPr>
                </a:tc>
              </a:tr>
              <a:tr h="217170">
                <a:tc>
                  <a:txBody>
                    <a:bodyPr/>
                    <a:lstStyle/>
                    <a:p>
                      <a:pPr marL="91440" indent="0" algn="l" fontAlgn="b"/>
                      <a:r>
                        <a:rPr sz="1000" b="0" i="0">
                          <a:solidFill>
                            <a:srgbClr val="000000"/>
                          </a:solidFill>
                          <a:latin typeface="Calibri" panose="020F0502020204030204"/>
                          <a:ea typeface="Calibri" panose="020F0502020204030204"/>
                        </a:rPr>
                        <a:t>₹ 65,000.00</a:t>
                      </a:r>
                    </a:p>
                  </a:txBody>
                  <a:tcPr marL="91757" marR="7937" marT="7937" anchor="b">
                    <a:lnL>
                      <a:noFill/>
                    </a:lnL>
                    <a:lnR>
                      <a:noFill/>
                    </a:lnR>
                    <a:lnT w="6350" cap="flat" cmpd="sng">
                      <a:solidFill>
                        <a:srgbClr val="8EA9DB"/>
                      </a:solidFill>
                      <a:prstDash val="solid"/>
                      <a:headEnd type="none" w="med" len="med"/>
                      <a:tailEnd type="none" w="med" len="med"/>
                    </a:lnT>
                    <a:lnB>
                      <a:noFill/>
                    </a:lnB>
                    <a:noFill/>
                  </a:tcPr>
                </a:tc>
              </a:tr>
              <a:tr h="217170">
                <a:tc>
                  <a:txBody>
                    <a:bodyPr/>
                    <a:lstStyle/>
                    <a:p>
                      <a:pPr marL="7620" indent="0" algn="l" fontAlgn="b"/>
                      <a:r>
                        <a:rPr sz="1000" b="1" i="0" u="none">
                          <a:solidFill>
                            <a:srgbClr val="000000"/>
                          </a:solidFill>
                          <a:latin typeface="Calibri" panose="020F0502020204030204"/>
                          <a:ea typeface="Calibri" panose="020F0502020204030204"/>
                        </a:rPr>
                        <a:t>SHYAM</a:t>
                      </a:r>
                    </a:p>
                  </a:txBody>
                  <a:tcPr marL="7937" marR="7937" marT="7937" anchor="b">
                    <a:lnL>
                      <a:noFill/>
                    </a:lnL>
                    <a:lnR>
                      <a:noFill/>
                    </a:lnR>
                    <a:lnT>
                      <a:noFill/>
                    </a:lnT>
                    <a:lnB w="6350" cap="flat" cmpd="sng">
                      <a:solidFill>
                        <a:srgbClr val="8EA9DB"/>
                      </a:solidFill>
                      <a:prstDash val="solid"/>
                      <a:headEnd type="none" w="med" len="med"/>
                      <a:tailEnd type="none" w="med" len="med"/>
                    </a:lnB>
                    <a:noFill/>
                  </a:tcPr>
                </a:tc>
              </a:tr>
              <a:tr h="217170">
                <a:tc>
                  <a:txBody>
                    <a:bodyPr/>
                    <a:lstStyle/>
                    <a:p>
                      <a:pPr marL="91440" indent="0" algn="l" fontAlgn="b"/>
                      <a:r>
                        <a:rPr sz="1000" b="0" i="0">
                          <a:solidFill>
                            <a:srgbClr val="000000"/>
                          </a:solidFill>
                          <a:latin typeface="Calibri" panose="020F0502020204030204"/>
                          <a:ea typeface="Calibri" panose="020F0502020204030204"/>
                        </a:rPr>
                        <a:t>₹ 75,000.00</a:t>
                      </a:r>
                    </a:p>
                  </a:txBody>
                  <a:tcPr marL="91757" marR="7937" marT="7937" anchor="b">
                    <a:lnL>
                      <a:noFill/>
                    </a:lnL>
                    <a:lnR>
                      <a:noFill/>
                    </a:lnR>
                    <a:lnT w="6350" cap="flat" cmpd="sng">
                      <a:solidFill>
                        <a:srgbClr val="8EA9DB"/>
                      </a:solidFill>
                      <a:prstDash val="solid"/>
                      <a:headEnd type="none" w="med" len="med"/>
                      <a:tailEnd type="none" w="med" len="med"/>
                    </a:lnT>
                    <a:lnB>
                      <a:noFill/>
                    </a:lnB>
                    <a:noFill/>
                  </a:tcPr>
                </a:tc>
              </a:tr>
              <a:tr h="217170">
                <a:tc>
                  <a:txBody>
                    <a:bodyPr/>
                    <a:lstStyle/>
                    <a:p>
                      <a:pPr marL="7620" indent="0" algn="l" fontAlgn="b"/>
                      <a:r>
                        <a:rPr sz="1000" b="1" i="0" u="none">
                          <a:solidFill>
                            <a:srgbClr val="000000"/>
                          </a:solidFill>
                          <a:latin typeface="Calibri" panose="020F0502020204030204"/>
                          <a:ea typeface="Calibri" panose="020F0502020204030204"/>
                        </a:rPr>
                        <a:t>VENKAT</a:t>
                      </a:r>
                    </a:p>
                  </a:txBody>
                  <a:tcPr marL="7937" marR="7937" marT="7937" anchor="b">
                    <a:lnL>
                      <a:noFill/>
                    </a:lnL>
                    <a:lnR>
                      <a:noFill/>
                    </a:lnR>
                    <a:lnT>
                      <a:noFill/>
                    </a:lnT>
                    <a:lnB w="6350" cap="flat" cmpd="sng">
                      <a:solidFill>
                        <a:srgbClr val="8EA9DB"/>
                      </a:solidFill>
                      <a:prstDash val="solid"/>
                      <a:headEnd type="none" w="med" len="med"/>
                      <a:tailEnd type="none" w="med" len="med"/>
                    </a:lnB>
                    <a:noFill/>
                  </a:tcPr>
                </a:tc>
              </a:tr>
              <a:tr h="217170">
                <a:tc>
                  <a:txBody>
                    <a:bodyPr/>
                    <a:lstStyle/>
                    <a:p>
                      <a:pPr marL="91440" indent="0" algn="l" fontAlgn="b"/>
                      <a:r>
                        <a:rPr sz="1000" b="0" i="0">
                          <a:solidFill>
                            <a:srgbClr val="000000"/>
                          </a:solidFill>
                          <a:latin typeface="Calibri" panose="020F0502020204030204"/>
                          <a:ea typeface="Calibri" panose="020F0502020204030204"/>
                        </a:rPr>
                        <a:t>₹ 65,000.00</a:t>
                      </a:r>
                    </a:p>
                  </a:txBody>
                  <a:tcPr marL="91757" marR="7937" marT="7937" anchor="b">
                    <a:lnL>
                      <a:noFill/>
                    </a:lnL>
                    <a:lnR>
                      <a:noFill/>
                    </a:lnR>
                    <a:lnT w="6350" cap="flat" cmpd="sng">
                      <a:solidFill>
                        <a:srgbClr val="8EA9DB"/>
                      </a:solidFill>
                      <a:prstDash val="solid"/>
                      <a:headEnd type="none" w="med" len="med"/>
                      <a:tailEnd type="none" w="med" len="med"/>
                    </a:lnT>
                    <a:lnB>
                      <a:noFill/>
                    </a:lnB>
                    <a:noFill/>
                  </a:tcPr>
                </a:tc>
              </a:tr>
              <a:tr h="217170">
                <a:tc>
                  <a:txBody>
                    <a:bodyPr/>
                    <a:lstStyle/>
                    <a:p>
                      <a:pPr marL="7620" indent="0" algn="l" fontAlgn="b"/>
                      <a:r>
                        <a:rPr sz="1000" b="1" i="0" u="none">
                          <a:solidFill>
                            <a:srgbClr val="000000"/>
                          </a:solidFill>
                          <a:latin typeface="Calibri" panose="020F0502020204030204"/>
                          <a:ea typeface="Calibri" panose="020F0502020204030204"/>
                        </a:rPr>
                        <a:t>YAAN</a:t>
                      </a:r>
                    </a:p>
                  </a:txBody>
                  <a:tcPr marL="7937" marR="7937" marT="7937" anchor="b">
                    <a:lnL>
                      <a:noFill/>
                    </a:lnL>
                    <a:lnR>
                      <a:noFill/>
                    </a:lnR>
                    <a:lnT>
                      <a:noFill/>
                    </a:lnT>
                    <a:lnB w="6350" cap="flat" cmpd="sng">
                      <a:solidFill>
                        <a:srgbClr val="8EA9DB"/>
                      </a:solidFill>
                      <a:prstDash val="solid"/>
                      <a:headEnd type="none" w="med" len="med"/>
                      <a:tailEnd type="none" w="med" len="med"/>
                    </a:lnB>
                    <a:noFill/>
                  </a:tcPr>
                </a:tc>
              </a:tr>
              <a:tr h="217170">
                <a:tc>
                  <a:txBody>
                    <a:bodyPr/>
                    <a:lstStyle/>
                    <a:p>
                      <a:pPr marL="91440" indent="0" algn="l" fontAlgn="b"/>
                      <a:r>
                        <a:rPr sz="1000" b="0" i="0">
                          <a:solidFill>
                            <a:srgbClr val="000000"/>
                          </a:solidFill>
                          <a:latin typeface="Calibri" panose="020F0502020204030204"/>
                          <a:ea typeface="Calibri" panose="020F0502020204030204"/>
                        </a:rPr>
                        <a:t>₹ 50,000.00</a:t>
                      </a:r>
                    </a:p>
                  </a:txBody>
                  <a:tcPr marL="91757" marR="7937" marT="7937" anchor="b">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noFill/>
                  </a:tcPr>
                </a:tc>
              </a:tr>
              <a:tr h="217170">
                <a:tc>
                  <a:txBody>
                    <a:bodyPr/>
                    <a:lstStyle/>
                    <a:p>
                      <a:pPr marL="7620" indent="0" algn="l" fontAlgn="b"/>
                      <a:r>
                        <a:rPr sz="1000" b="1" i="0" u="none">
                          <a:solidFill>
                            <a:srgbClr val="000000"/>
                          </a:solidFill>
                          <a:latin typeface="Calibri" panose="020F0502020204030204"/>
                          <a:ea typeface="Calibri" panose="020F0502020204030204"/>
                        </a:rPr>
                        <a:t>Grand Total</a:t>
                      </a:r>
                    </a:p>
                  </a:txBody>
                  <a:tcPr marL="7937" marR="7937" marT="7937" anchor="b">
                    <a:lnL>
                      <a:noFill/>
                    </a:lnL>
                    <a:lnR>
                      <a:noFill/>
                    </a:lnR>
                    <a:lnT w="6350" cap="flat" cmpd="sng">
                      <a:solidFill>
                        <a:srgbClr val="8EA9DB"/>
                      </a:solidFill>
                      <a:prstDash val="solid"/>
                      <a:headEnd type="none" w="med" len="med"/>
                      <a:tailEnd type="none" w="med" len="med"/>
                    </a:lnT>
                    <a:lnB>
                      <a:noFill/>
                    </a:lnB>
                    <a:solidFill>
                      <a:srgbClr val="D9E1F2"/>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lstStyle/>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2" name="Text Box 11"/>
          <p:cNvSpPr txBox="1"/>
          <p:nvPr/>
        </p:nvSpPr>
        <p:spPr>
          <a:xfrm>
            <a:off x="942975" y="5451475"/>
            <a:ext cx="4064000" cy="460375"/>
          </a:xfrm>
          <a:prstGeom prst="rect">
            <a:avLst/>
          </a:prstGeom>
          <a:noFill/>
        </p:spPr>
        <p:txBody>
          <a:bodyPr wrap="square" rtlCol="0">
            <a:spAutoFit/>
          </a:bodyPr>
          <a:lstStyle/>
          <a:p>
            <a:r>
              <a:rPr lang="en-US" sz="2400" b="1"/>
              <a:t>GRAPH</a:t>
            </a:r>
          </a:p>
        </p:txBody>
      </p:sp>
      <p:sp>
        <p:nvSpPr>
          <p:cNvPr id="13" name="Text Box 12"/>
          <p:cNvSpPr txBox="1"/>
          <p:nvPr/>
        </p:nvSpPr>
        <p:spPr>
          <a:xfrm>
            <a:off x="7239000" y="5410200"/>
            <a:ext cx="4064000" cy="460375"/>
          </a:xfrm>
          <a:prstGeom prst="rect">
            <a:avLst/>
          </a:prstGeom>
          <a:noFill/>
        </p:spPr>
        <p:txBody>
          <a:bodyPr wrap="square" rtlCol="0">
            <a:spAutoFit/>
          </a:bodyPr>
          <a:lstStyle/>
          <a:p>
            <a:r>
              <a:rPr lang="en-US" sz="2400" b="1"/>
              <a:t>pie chart</a:t>
            </a:r>
          </a:p>
        </p:txBody>
      </p:sp>
      <p:graphicFrame>
        <p:nvGraphicFramePr>
          <p:cNvPr id="8" name="Chart 7"/>
          <p:cNvGraphicFramePr/>
          <p:nvPr/>
        </p:nvGraphicFramePr>
        <p:xfrm>
          <a:off x="304800" y="2133600"/>
          <a:ext cx="4374515" cy="31026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5391150" y="2178050"/>
          <a:ext cx="5577840" cy="310134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150745" y="1332865"/>
            <a:ext cx="7322185" cy="5332095"/>
          </a:xfrm>
          <a:prstGeom prst="rect">
            <a:avLst/>
          </a:prstGeom>
          <a:noFill/>
        </p:spPr>
        <p:txBody>
          <a:bodyPr wrap="square" rtlCol="0">
            <a:noAutofit/>
          </a:bodyPr>
          <a:lstStyle/>
          <a:p>
            <a:r>
              <a:rPr lang="en-IN" sz="2400" b="1" dirty="0">
                <a:sym typeface="+mn-ea"/>
              </a:rPr>
              <a:t>A</a:t>
            </a:r>
            <a:r>
              <a:rPr lang="en-US" sz="24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654685" y="1371600"/>
            <a:ext cx="7170420" cy="5069840"/>
          </a:xfrm>
          <a:prstGeom prst="rect">
            <a:avLst/>
          </a:prstGeom>
          <a:noFill/>
        </p:spPr>
        <p:txBody>
          <a:bodyPr wrap="square" rtlCol="0">
            <a:noAutofit/>
          </a:bodyPr>
          <a:lstStyle/>
          <a:p>
            <a:r>
              <a:rPr lang="en-US">
                <a:latin typeface="Arial" panose="020B0604020202020204" pitchFamily="34" charset="0"/>
                <a:cs typeface="Arial" panose="020B0604020202020204" pitchFamily="34" charset="0"/>
                <a:sym typeface="+mn-ea"/>
              </a:rPr>
              <a:t> </a:t>
            </a:r>
            <a:r>
              <a:rPr lang="en-US" sz="2400" b="1">
                <a:latin typeface="Arial" panose="020B0604020202020204" pitchFamily="34" charset="0"/>
                <a:cs typeface="Arial" panose="020B0604020202020204" pitchFamily="34" charset="0"/>
                <a:sym typeface="+mn-ea"/>
              </a:rPr>
              <a:t>Objective:</a:t>
            </a:r>
          </a:p>
          <a:p>
            <a:r>
              <a:rPr lang="en-US" sz="2000"/>
              <a:t>     Develop a structured and functional Excel workbook to Organize employee data. Analyze key metrics Automate reporting and dashboard creation.</a:t>
            </a:r>
          </a:p>
          <a:p>
            <a:endParaRPr lang="en-US" sz="2400" b="1"/>
          </a:p>
          <a:p>
            <a:r>
              <a:rPr lang="en-US" sz="2400" b="1"/>
              <a:t> Data Cleanup and Structuring:</a:t>
            </a:r>
          </a:p>
          <a:p>
            <a:r>
              <a:rPr lang="en-US" sz="2000"/>
              <a:t>     Standardize data formats (e.g., dates, numbers). Remove or correct inaccuracies and inconsistencies. Organize data into clearly defined categories (e.g., Personal Information, Job Information, Compensation).</a:t>
            </a:r>
          </a:p>
          <a:p>
            <a:endParaRPr lang="en-US" sz="2400" b="1"/>
          </a:p>
          <a:p>
            <a:r>
              <a:rPr lang="en-US" sz="2400" b="1"/>
              <a:t>Analytical Tools:</a:t>
            </a:r>
          </a:p>
          <a:p>
            <a:r>
              <a:rPr lang="en-US" sz="2000"/>
              <a:t>     Create formulas to calculate key metrics (e.g., total employees, average salary). Develop pivot tables to summarize and analyze data by different dimensions (e.g., department,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828800"/>
            <a:ext cx="7924800" cy="4528820"/>
          </a:xfrm>
          <a:prstGeom prst="rect">
            <a:avLst/>
          </a:prstGeom>
          <a:noFill/>
        </p:spPr>
        <p:txBody>
          <a:bodyPr wrap="square" rtlCol="0">
            <a:noAutofit/>
          </a:bodyPr>
          <a:lstStyle/>
          <a:p>
            <a:r>
              <a:rPr lang="en-US" sz="2800" dirty="0">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sz="2400" dirty="0">
                <a:solidFill>
                  <a:srgbClr val="0D0D0D"/>
                </a:solidFill>
                <a:effectLst/>
                <a:latin typeface="Palatino Linotype" panose="02040502050505030304" charset="0"/>
                <a:cs typeface="Palatino Linotype" panose="02040502050505030304" charset="0"/>
                <a:sym typeface="+mn-ea"/>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 Box 8"/>
          <p:cNvSpPr txBox="1"/>
          <p:nvPr/>
        </p:nvSpPr>
        <p:spPr>
          <a:xfrm>
            <a:off x="1086485" y="1694180"/>
            <a:ext cx="7563485" cy="4819650"/>
          </a:xfrm>
          <a:prstGeom prst="rect">
            <a:avLst/>
          </a:prstGeom>
          <a:noFill/>
        </p:spPr>
        <p:txBody>
          <a:bodyPr wrap="square" rtlCol="0">
            <a:noAutofit/>
          </a:bodyPr>
          <a:lstStyle/>
          <a:p>
            <a:r>
              <a:rPr lang="en-US" sz="2400" b="1">
                <a:sym typeface="+mn-ea"/>
              </a:rPr>
              <a:t>Employees: </a:t>
            </a:r>
            <a:endParaRPr lang="en-US" sz="2400" b="1"/>
          </a:p>
          <a:p>
            <a:r>
              <a:rPr lang="en-US" sz="2400" b="1">
                <a:sym typeface="+mn-ea"/>
              </a:rPr>
              <a:t> </a:t>
            </a:r>
            <a:r>
              <a:rPr lang="en-US" sz="2400">
                <a:sym typeface="+mn-ea"/>
              </a:rPr>
              <a:t>Individual Employees may have access to their performance data and metrics to self-access and identify areas for personal improvements.</a:t>
            </a:r>
            <a:endParaRPr lang="en-US" sz="2400"/>
          </a:p>
          <a:p>
            <a:r>
              <a:rPr lang="en-US" sz="2400">
                <a:sym typeface="+mn-ea"/>
              </a:rPr>
              <a:t>                                                                                                                                            </a:t>
            </a:r>
            <a:endParaRPr lang="en-US" sz="2400"/>
          </a:p>
          <a:p>
            <a:r>
              <a:rPr lang="en-US" sz="2400" b="1">
                <a:sym typeface="+mn-ea"/>
              </a:rPr>
              <a:t>Business Organisation:</a:t>
            </a:r>
            <a:endParaRPr lang="en-US" sz="2400" b="1"/>
          </a:p>
          <a:p>
            <a:r>
              <a:rPr lang="en-US" sz="2400">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895600" y="1524000"/>
            <a:ext cx="7426325" cy="6242050"/>
          </a:xfrm>
          <a:prstGeom prst="rect">
            <a:avLst/>
          </a:prstGeom>
          <a:noFill/>
        </p:spPr>
        <p:txBody>
          <a:bodyPr wrap="square" rtlCol="0">
            <a:noAutofit/>
          </a:bodyPr>
          <a:lstStyle/>
          <a:p>
            <a:r>
              <a:rPr lang="en-US" sz="2400" b="1">
                <a:sym typeface="+mn-ea"/>
              </a:rPr>
              <a:t>1. Comprehensive Performance Tracking</a:t>
            </a:r>
            <a:endParaRPr lang="en-US" sz="2400" b="1"/>
          </a:p>
          <a:p>
            <a:r>
              <a:rPr lang="en-US" sz="2400" b="1">
                <a:sym typeface="+mn-ea"/>
              </a:rPr>
              <a:t>      </a:t>
            </a:r>
            <a:r>
              <a:rPr lang="en-US" sz="2400">
                <a:sym typeface="+mn-ea"/>
              </a:rPr>
              <a:t>Tracks individual and team performance across key matrics. consolidates data from multiple sources into a single, easy-to- use Excel model.</a:t>
            </a:r>
            <a:endParaRPr lang="en-US" sz="2400"/>
          </a:p>
          <a:p>
            <a:r>
              <a:rPr lang="en-US" sz="2400">
                <a:sym typeface="+mn-ea"/>
              </a:rPr>
              <a:t> </a:t>
            </a:r>
            <a:r>
              <a:rPr lang="en-US" sz="2400" b="1">
                <a:sym typeface="+mn-ea"/>
              </a:rPr>
              <a:t>2. Dynamic Dashboards and Visualizations </a:t>
            </a:r>
            <a:endParaRPr lang="en-US" sz="2400"/>
          </a:p>
          <a:p>
            <a:r>
              <a:rPr lang="en-US" sz="2400">
                <a:sym typeface="+mn-ea"/>
              </a:rPr>
              <a:t>        Provides real-time insights throught interactive charts and pivot tables. customizable views for different users (managers, HR, etc.). </a:t>
            </a:r>
            <a:endParaRPr lang="en-US" sz="2400"/>
          </a:p>
          <a:p>
            <a:r>
              <a:rPr lang="en-US" sz="2400" b="1">
                <a:sym typeface="+mn-ea"/>
              </a:rPr>
              <a:t>3. Automated reporting :</a:t>
            </a:r>
            <a:endParaRPr lang="en-US" sz="2400" b="1"/>
          </a:p>
          <a:p>
            <a:r>
              <a:rPr lang="en-US" sz="2400">
                <a:sym typeface="+mn-ea"/>
              </a:rPr>
              <a:t>       Reduces manual effort in data collection and report generation. Regular updates ensure data accuracy and relevance. </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p>
        </p:txBody>
      </p:sp>
      <p:sp>
        <p:nvSpPr>
          <p:cNvPr id="3" name="Text Box 2"/>
          <p:cNvSpPr txBox="1"/>
          <p:nvPr/>
        </p:nvSpPr>
        <p:spPr>
          <a:xfrm>
            <a:off x="533400" y="914400"/>
            <a:ext cx="9557385" cy="5521960"/>
          </a:xfrm>
          <a:prstGeom prst="rect">
            <a:avLst/>
          </a:prstGeom>
          <a:noFill/>
        </p:spPr>
        <p:txBody>
          <a:bodyPr wrap="square" rtlCol="0">
            <a:noAutofit/>
          </a:bodyPr>
          <a:lstStyle/>
          <a:p>
            <a:r>
              <a:rPr lang="en-US" sz="2000" b="1" dirty="0">
                <a:sym typeface="+mn-ea"/>
              </a:rPr>
              <a:t>The dataset for employee performance analysis typically includes various metrics that reflect </a:t>
            </a:r>
            <a:endParaRPr lang="en-US" sz="2000" b="1" dirty="0"/>
          </a:p>
          <a:p>
            <a:r>
              <a:rPr lang="en-US" sz="2000" b="1" dirty="0">
                <a:sym typeface="+mn-ea"/>
              </a:rPr>
              <a:t>an employee's productivity, quality of work, attendance, and overall contribution to the </a:t>
            </a:r>
            <a:endParaRPr lang="en-US" sz="2000" b="1" dirty="0"/>
          </a:p>
          <a:p>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IN" sz="2000" b="1" dirty="0"/>
          </a:p>
          <a:p>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35250" y="1280795"/>
            <a:ext cx="6485890" cy="5189855"/>
          </a:xfrm>
          <a:prstGeom prst="rect">
            <a:avLst/>
          </a:prstGeom>
          <a:noFill/>
        </p:spPr>
        <p:txBody>
          <a:bodyPr wrap="square" rtlCol="0">
            <a:noAutofit/>
          </a:bodyPr>
          <a:lstStyle/>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03*375"/>
  <p:tag name="TABLE_ENDDRAG_RECT" val="72*132*303*37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844</Words>
  <Application>Microsoft Office PowerPoint</Application>
  <PresentationFormat>Custom</PresentationFormat>
  <Paragraphs>104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27</cp:revision>
  <dcterms:created xsi:type="dcterms:W3CDTF">2024-03-29T15:07:00Z</dcterms:created>
  <dcterms:modified xsi:type="dcterms:W3CDTF">2024-08-31T02:22:06Z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66B0BC7DC32740C391F55CC87E49E401_13</vt:lpwstr>
  </property>
  <property fmtid="{D5CDD505-2E9C-101B-9397-08002B2CF9AE}" pid="5" name="KSOProductBuildVer">
    <vt:lpwstr>1033-12.2.0.17562</vt:lpwstr>
  </property>
</Properties>
</file>