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CF28-AF29-4C98-9552-528729B54D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AA3F4E-611B-40D2-9321-16F9338DA4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8FDC55-FDD7-483B-B9CF-3BA89A221A5B}"/>
              </a:ext>
            </a:extLst>
          </p:cNvPr>
          <p:cNvSpPr>
            <a:spLocks noGrp="1"/>
          </p:cNvSpPr>
          <p:nvPr>
            <p:ph type="dt" sz="half" idx="10"/>
          </p:nvPr>
        </p:nvSpPr>
        <p:spPr/>
        <p:txBody>
          <a:bodyPr/>
          <a:lstStyle/>
          <a:p>
            <a:fld id="{E3D73FED-EC0C-402C-B889-9BB5E4437C79}" type="datetimeFigureOut">
              <a:rPr lang="en-US" smtClean="0"/>
              <a:t>12/5/2023</a:t>
            </a:fld>
            <a:endParaRPr lang="en-US"/>
          </a:p>
        </p:txBody>
      </p:sp>
      <p:sp>
        <p:nvSpPr>
          <p:cNvPr id="5" name="Footer Placeholder 4">
            <a:extLst>
              <a:ext uri="{FF2B5EF4-FFF2-40B4-BE49-F238E27FC236}">
                <a16:creationId xmlns:a16="http://schemas.microsoft.com/office/drawing/2014/main" id="{3E6B38D6-8854-4287-844E-8C0481347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F7381-FD74-4F17-948D-9E1682474FA8}"/>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399162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D7BC-C363-4512-A016-6E76E41D84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4376FF-DF2B-48CA-9BB8-55D73CDF53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DE90B-C92C-4F39-9E98-0119F253369B}"/>
              </a:ext>
            </a:extLst>
          </p:cNvPr>
          <p:cNvSpPr>
            <a:spLocks noGrp="1"/>
          </p:cNvSpPr>
          <p:nvPr>
            <p:ph type="dt" sz="half" idx="10"/>
          </p:nvPr>
        </p:nvSpPr>
        <p:spPr/>
        <p:txBody>
          <a:bodyPr/>
          <a:lstStyle/>
          <a:p>
            <a:fld id="{E3D73FED-EC0C-402C-B889-9BB5E4437C79}" type="datetimeFigureOut">
              <a:rPr lang="en-US" smtClean="0"/>
              <a:t>12/5/2023</a:t>
            </a:fld>
            <a:endParaRPr lang="en-US"/>
          </a:p>
        </p:txBody>
      </p:sp>
      <p:sp>
        <p:nvSpPr>
          <p:cNvPr id="5" name="Footer Placeholder 4">
            <a:extLst>
              <a:ext uri="{FF2B5EF4-FFF2-40B4-BE49-F238E27FC236}">
                <a16:creationId xmlns:a16="http://schemas.microsoft.com/office/drawing/2014/main" id="{CAA222AC-A30E-4145-8C91-C639BAE41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06E65-440C-4698-9D92-3F327419274B}"/>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367782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BB13B8-A581-463D-A8D1-09248CFF72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56EA0A-A5FA-4DA3-9215-0A3CC541FF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A22F83-30BC-4B06-926A-A550D2DEAD35}"/>
              </a:ext>
            </a:extLst>
          </p:cNvPr>
          <p:cNvSpPr>
            <a:spLocks noGrp="1"/>
          </p:cNvSpPr>
          <p:nvPr>
            <p:ph type="dt" sz="half" idx="10"/>
          </p:nvPr>
        </p:nvSpPr>
        <p:spPr/>
        <p:txBody>
          <a:bodyPr/>
          <a:lstStyle/>
          <a:p>
            <a:fld id="{E3D73FED-EC0C-402C-B889-9BB5E4437C79}" type="datetimeFigureOut">
              <a:rPr lang="en-US" smtClean="0"/>
              <a:t>12/5/2023</a:t>
            </a:fld>
            <a:endParaRPr lang="en-US"/>
          </a:p>
        </p:txBody>
      </p:sp>
      <p:sp>
        <p:nvSpPr>
          <p:cNvPr id="5" name="Footer Placeholder 4">
            <a:extLst>
              <a:ext uri="{FF2B5EF4-FFF2-40B4-BE49-F238E27FC236}">
                <a16:creationId xmlns:a16="http://schemas.microsoft.com/office/drawing/2014/main" id="{3FE29F8A-DCC9-41BE-8FDB-6C4CF7157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8E05C-B163-4E45-8EEE-27C87589F34C}"/>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3399161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1332-A286-4A12-A619-4457B497F0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440C93-4CE5-4A43-92AF-5E9BA1248A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AA90E0-476F-4D7C-8836-0A01170B5380}"/>
              </a:ext>
            </a:extLst>
          </p:cNvPr>
          <p:cNvSpPr>
            <a:spLocks noGrp="1"/>
          </p:cNvSpPr>
          <p:nvPr>
            <p:ph type="dt" sz="half" idx="10"/>
          </p:nvPr>
        </p:nvSpPr>
        <p:spPr/>
        <p:txBody>
          <a:bodyPr/>
          <a:lstStyle/>
          <a:p>
            <a:fld id="{E3D73FED-EC0C-402C-B889-9BB5E4437C79}" type="datetimeFigureOut">
              <a:rPr lang="en-US" smtClean="0"/>
              <a:t>12/5/2023</a:t>
            </a:fld>
            <a:endParaRPr lang="en-US"/>
          </a:p>
        </p:txBody>
      </p:sp>
      <p:sp>
        <p:nvSpPr>
          <p:cNvPr id="5" name="Footer Placeholder 4">
            <a:extLst>
              <a:ext uri="{FF2B5EF4-FFF2-40B4-BE49-F238E27FC236}">
                <a16:creationId xmlns:a16="http://schemas.microsoft.com/office/drawing/2014/main" id="{86382472-941D-4A86-A425-72290ECB5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8FEEF-3633-49B2-A858-3B63C9F3E73F}"/>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2667839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4D422-893D-45DA-9796-AB6C09A7B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009B6B-8032-499F-8587-434C9F9DF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DF6DE2-B974-47F1-A599-5CCD49E8CD71}"/>
              </a:ext>
            </a:extLst>
          </p:cNvPr>
          <p:cNvSpPr>
            <a:spLocks noGrp="1"/>
          </p:cNvSpPr>
          <p:nvPr>
            <p:ph type="dt" sz="half" idx="10"/>
          </p:nvPr>
        </p:nvSpPr>
        <p:spPr/>
        <p:txBody>
          <a:bodyPr/>
          <a:lstStyle/>
          <a:p>
            <a:fld id="{E3D73FED-EC0C-402C-B889-9BB5E4437C79}" type="datetimeFigureOut">
              <a:rPr lang="en-US" smtClean="0"/>
              <a:t>12/5/2023</a:t>
            </a:fld>
            <a:endParaRPr lang="en-US"/>
          </a:p>
        </p:txBody>
      </p:sp>
      <p:sp>
        <p:nvSpPr>
          <p:cNvPr id="5" name="Footer Placeholder 4">
            <a:extLst>
              <a:ext uri="{FF2B5EF4-FFF2-40B4-BE49-F238E27FC236}">
                <a16:creationId xmlns:a16="http://schemas.microsoft.com/office/drawing/2014/main" id="{C5D071B3-C90A-4593-913F-39A315942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01DF3-E87C-42E7-8C1C-30F16ED10C85}"/>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2876043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7987-EFEC-47DC-9BD7-530E1AF36F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CF2CC-42B4-4B1A-915C-4E97EDBA2F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736B05-336F-4B42-ACC5-C196CBAD8A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D963CE-F5E6-4CD0-8016-46F7223EA434}"/>
              </a:ext>
            </a:extLst>
          </p:cNvPr>
          <p:cNvSpPr>
            <a:spLocks noGrp="1"/>
          </p:cNvSpPr>
          <p:nvPr>
            <p:ph type="dt" sz="half" idx="10"/>
          </p:nvPr>
        </p:nvSpPr>
        <p:spPr/>
        <p:txBody>
          <a:bodyPr/>
          <a:lstStyle/>
          <a:p>
            <a:fld id="{E3D73FED-EC0C-402C-B889-9BB5E4437C79}" type="datetimeFigureOut">
              <a:rPr lang="en-US" smtClean="0"/>
              <a:t>12/5/2023</a:t>
            </a:fld>
            <a:endParaRPr lang="en-US"/>
          </a:p>
        </p:txBody>
      </p:sp>
      <p:sp>
        <p:nvSpPr>
          <p:cNvPr id="6" name="Footer Placeholder 5">
            <a:extLst>
              <a:ext uri="{FF2B5EF4-FFF2-40B4-BE49-F238E27FC236}">
                <a16:creationId xmlns:a16="http://schemas.microsoft.com/office/drawing/2014/main" id="{4B07DE6B-DB76-4161-80E1-40535691D3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46658-504A-4C16-B942-05C649BADF4B}"/>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68479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C35E-FCF1-49F9-9155-EF9502299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425A73-9442-4C52-9F2B-C82530F20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5EEBF2-468A-4B71-9CDF-263DB27C5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91C5EE-4752-48A0-8369-F9FDFCF1A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9A70A0-9CA7-42F2-8E7E-C2FAE88C4D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891800-CEF0-432E-ADC4-DB13FC1F76EC}"/>
              </a:ext>
            </a:extLst>
          </p:cNvPr>
          <p:cNvSpPr>
            <a:spLocks noGrp="1"/>
          </p:cNvSpPr>
          <p:nvPr>
            <p:ph type="dt" sz="half" idx="10"/>
          </p:nvPr>
        </p:nvSpPr>
        <p:spPr/>
        <p:txBody>
          <a:bodyPr/>
          <a:lstStyle/>
          <a:p>
            <a:fld id="{E3D73FED-EC0C-402C-B889-9BB5E4437C79}" type="datetimeFigureOut">
              <a:rPr lang="en-US" smtClean="0"/>
              <a:t>12/5/2023</a:t>
            </a:fld>
            <a:endParaRPr lang="en-US"/>
          </a:p>
        </p:txBody>
      </p:sp>
      <p:sp>
        <p:nvSpPr>
          <p:cNvPr id="8" name="Footer Placeholder 7">
            <a:extLst>
              <a:ext uri="{FF2B5EF4-FFF2-40B4-BE49-F238E27FC236}">
                <a16:creationId xmlns:a16="http://schemas.microsoft.com/office/drawing/2014/main" id="{9D830332-B84D-43EA-B342-D7E1A13BB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BBC79D-F187-4BCB-8A2A-FB1E0273FDD8}"/>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372731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167A-28A0-4F2B-903A-A0C22175EF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B9D0CA-DBEE-4879-84B6-C438B42E6BA2}"/>
              </a:ext>
            </a:extLst>
          </p:cNvPr>
          <p:cNvSpPr>
            <a:spLocks noGrp="1"/>
          </p:cNvSpPr>
          <p:nvPr>
            <p:ph type="dt" sz="half" idx="10"/>
          </p:nvPr>
        </p:nvSpPr>
        <p:spPr/>
        <p:txBody>
          <a:bodyPr/>
          <a:lstStyle/>
          <a:p>
            <a:fld id="{E3D73FED-EC0C-402C-B889-9BB5E4437C79}" type="datetimeFigureOut">
              <a:rPr lang="en-US" smtClean="0"/>
              <a:t>12/5/2023</a:t>
            </a:fld>
            <a:endParaRPr lang="en-US"/>
          </a:p>
        </p:txBody>
      </p:sp>
      <p:sp>
        <p:nvSpPr>
          <p:cNvPr id="4" name="Footer Placeholder 3">
            <a:extLst>
              <a:ext uri="{FF2B5EF4-FFF2-40B4-BE49-F238E27FC236}">
                <a16:creationId xmlns:a16="http://schemas.microsoft.com/office/drawing/2014/main" id="{200D9862-D081-41C3-81D9-90A8F1386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D5D21E-71FC-45FB-AF8E-13961E701A2E}"/>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154910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040FC-2D5B-497C-8755-14B225722D7B}"/>
              </a:ext>
            </a:extLst>
          </p:cNvPr>
          <p:cNvSpPr>
            <a:spLocks noGrp="1"/>
          </p:cNvSpPr>
          <p:nvPr>
            <p:ph type="dt" sz="half" idx="10"/>
          </p:nvPr>
        </p:nvSpPr>
        <p:spPr/>
        <p:txBody>
          <a:bodyPr/>
          <a:lstStyle/>
          <a:p>
            <a:fld id="{E3D73FED-EC0C-402C-B889-9BB5E4437C79}" type="datetimeFigureOut">
              <a:rPr lang="en-US" smtClean="0"/>
              <a:t>12/5/2023</a:t>
            </a:fld>
            <a:endParaRPr lang="en-US"/>
          </a:p>
        </p:txBody>
      </p:sp>
      <p:sp>
        <p:nvSpPr>
          <p:cNvPr id="3" name="Footer Placeholder 2">
            <a:extLst>
              <a:ext uri="{FF2B5EF4-FFF2-40B4-BE49-F238E27FC236}">
                <a16:creationId xmlns:a16="http://schemas.microsoft.com/office/drawing/2014/main" id="{BE1729EF-6D2E-407D-BA95-9E8443805B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617D16-FD16-40BD-9629-1F89BB1BD6E9}"/>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156766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1F2B9-B7A9-4561-A8E0-4E0EE7FDE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F78690-7494-48D4-B9A6-903882D27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E0D347-8F3E-4402-929E-AC5ACE61E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867DE-ABBE-4F46-9BF3-33E30BCE0D3F}"/>
              </a:ext>
            </a:extLst>
          </p:cNvPr>
          <p:cNvSpPr>
            <a:spLocks noGrp="1"/>
          </p:cNvSpPr>
          <p:nvPr>
            <p:ph type="dt" sz="half" idx="10"/>
          </p:nvPr>
        </p:nvSpPr>
        <p:spPr/>
        <p:txBody>
          <a:bodyPr/>
          <a:lstStyle/>
          <a:p>
            <a:fld id="{E3D73FED-EC0C-402C-B889-9BB5E4437C79}" type="datetimeFigureOut">
              <a:rPr lang="en-US" smtClean="0"/>
              <a:t>12/5/2023</a:t>
            </a:fld>
            <a:endParaRPr lang="en-US"/>
          </a:p>
        </p:txBody>
      </p:sp>
      <p:sp>
        <p:nvSpPr>
          <p:cNvPr id="6" name="Footer Placeholder 5">
            <a:extLst>
              <a:ext uri="{FF2B5EF4-FFF2-40B4-BE49-F238E27FC236}">
                <a16:creationId xmlns:a16="http://schemas.microsoft.com/office/drawing/2014/main" id="{C37D5382-EF4C-4D05-A579-92A3821B5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BCA1E-B77B-4B1D-B37C-90EE2D4528F3}"/>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1614590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EBFF-35A7-4783-B884-144FB5E6C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46EE7E-EF0A-4009-9AF8-6E112458A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EC51DA-2868-45EC-A954-552ABC53B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B10FC6-96E1-49AE-989F-14707353C2EB}"/>
              </a:ext>
            </a:extLst>
          </p:cNvPr>
          <p:cNvSpPr>
            <a:spLocks noGrp="1"/>
          </p:cNvSpPr>
          <p:nvPr>
            <p:ph type="dt" sz="half" idx="10"/>
          </p:nvPr>
        </p:nvSpPr>
        <p:spPr/>
        <p:txBody>
          <a:bodyPr/>
          <a:lstStyle/>
          <a:p>
            <a:fld id="{E3D73FED-EC0C-402C-B889-9BB5E4437C79}" type="datetimeFigureOut">
              <a:rPr lang="en-US" smtClean="0"/>
              <a:t>12/5/2023</a:t>
            </a:fld>
            <a:endParaRPr lang="en-US"/>
          </a:p>
        </p:txBody>
      </p:sp>
      <p:sp>
        <p:nvSpPr>
          <p:cNvPr id="6" name="Footer Placeholder 5">
            <a:extLst>
              <a:ext uri="{FF2B5EF4-FFF2-40B4-BE49-F238E27FC236}">
                <a16:creationId xmlns:a16="http://schemas.microsoft.com/office/drawing/2014/main" id="{FFB569AA-3304-4DCD-BE99-F07086183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29E55-78D3-43AE-9DCD-4075BD237790}"/>
              </a:ext>
            </a:extLst>
          </p:cNvPr>
          <p:cNvSpPr>
            <a:spLocks noGrp="1"/>
          </p:cNvSpPr>
          <p:nvPr>
            <p:ph type="sldNum" sz="quarter" idx="12"/>
          </p:nvPr>
        </p:nvSpPr>
        <p:spPr/>
        <p:txBody>
          <a:bodyPr/>
          <a:lstStyle/>
          <a:p>
            <a:fld id="{B5C90289-B056-415F-A3EC-2F98D1437C8F}" type="slidenum">
              <a:rPr lang="en-US" smtClean="0"/>
              <a:t>‹#›</a:t>
            </a:fld>
            <a:endParaRPr lang="en-US"/>
          </a:p>
        </p:txBody>
      </p:sp>
    </p:spTree>
    <p:extLst>
      <p:ext uri="{BB962C8B-B14F-4D97-AF65-F5344CB8AC3E}">
        <p14:creationId xmlns:p14="http://schemas.microsoft.com/office/powerpoint/2010/main" val="327635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9E5865-494B-4CB2-AAA0-4414C3DCF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CAA18F-A543-4E99-A1EC-222C82B926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779D4-0F83-4397-ABC9-C081F6506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D73FED-EC0C-402C-B889-9BB5E4437C79}" type="datetimeFigureOut">
              <a:rPr lang="en-US" smtClean="0"/>
              <a:t>12/5/2023</a:t>
            </a:fld>
            <a:endParaRPr lang="en-US"/>
          </a:p>
        </p:txBody>
      </p:sp>
      <p:sp>
        <p:nvSpPr>
          <p:cNvPr id="5" name="Footer Placeholder 4">
            <a:extLst>
              <a:ext uri="{FF2B5EF4-FFF2-40B4-BE49-F238E27FC236}">
                <a16:creationId xmlns:a16="http://schemas.microsoft.com/office/drawing/2014/main" id="{E76B7AB6-BAF4-4893-A6E7-30C47858C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4D0C55-991F-4795-9344-01B052D883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90289-B056-415F-A3EC-2F98D1437C8F}" type="slidenum">
              <a:rPr lang="en-US" smtClean="0"/>
              <a:t>‹#›</a:t>
            </a:fld>
            <a:endParaRPr lang="en-US"/>
          </a:p>
        </p:txBody>
      </p:sp>
    </p:spTree>
    <p:extLst>
      <p:ext uri="{BB962C8B-B14F-4D97-AF65-F5344CB8AC3E}">
        <p14:creationId xmlns:p14="http://schemas.microsoft.com/office/powerpoint/2010/main" val="338895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shorturl.at/joR23" TargetMode="External"/><Relationship Id="rId2" Type="http://schemas.openxmlformats.org/officeDocument/2006/relationships/image" Target="../media/image1.jpeg"/><Relationship Id="rId16"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hyperlink" Target="https://github.com/Sandy0981" TargetMode="Externa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leetcode.com/sandy098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440B64-D997-5EF2-A6EC-BFF5755D7D65}"/>
              </a:ext>
            </a:extLst>
          </p:cNvPr>
          <p:cNvSpPr/>
          <p:nvPr/>
        </p:nvSpPr>
        <p:spPr>
          <a:xfrm>
            <a:off x="0" y="-31772"/>
            <a:ext cx="12192000" cy="12079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B9179B7-353F-2618-504C-ED71688B8A4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44692" y="314113"/>
            <a:ext cx="1669854" cy="193168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71AC3FDA-6D01-F6DC-99C4-BF6A883DB03A}"/>
              </a:ext>
            </a:extLst>
          </p:cNvPr>
          <p:cNvSpPr txBox="1"/>
          <p:nvPr/>
        </p:nvSpPr>
        <p:spPr>
          <a:xfrm>
            <a:off x="8882573" y="437110"/>
            <a:ext cx="1072730" cy="369332"/>
          </a:xfrm>
          <a:prstGeom prst="rect">
            <a:avLst/>
          </a:prstGeom>
          <a:noFill/>
        </p:spPr>
        <p:txBody>
          <a:bodyPr wrap="none" rtlCol="0">
            <a:spAutoFit/>
          </a:bodyPr>
          <a:lstStyle/>
          <a:p>
            <a:r>
              <a:rPr lang="en-US" b="1" dirty="0">
                <a:solidFill>
                  <a:schemeClr val="bg1"/>
                </a:solidFill>
                <a:latin typeface="Lora" pitchFamily="2" charset="0"/>
              </a:rPr>
              <a:t>Find me</a:t>
            </a:r>
          </a:p>
        </p:txBody>
      </p:sp>
      <p:sp>
        <p:nvSpPr>
          <p:cNvPr id="8" name="TextBox 7">
            <a:extLst>
              <a:ext uri="{FF2B5EF4-FFF2-40B4-BE49-F238E27FC236}">
                <a16:creationId xmlns:a16="http://schemas.microsoft.com/office/drawing/2014/main" id="{0E01E755-F6D5-EFC5-6861-11D8766671DA}"/>
              </a:ext>
            </a:extLst>
          </p:cNvPr>
          <p:cNvSpPr txBox="1"/>
          <p:nvPr/>
        </p:nvSpPr>
        <p:spPr>
          <a:xfrm>
            <a:off x="2892198" y="1279662"/>
            <a:ext cx="2714205" cy="523220"/>
          </a:xfrm>
          <a:prstGeom prst="rect">
            <a:avLst/>
          </a:prstGeom>
          <a:noFill/>
        </p:spPr>
        <p:txBody>
          <a:bodyPr wrap="none" rtlCol="0">
            <a:spAutoFit/>
          </a:bodyPr>
          <a:lstStyle/>
          <a:p>
            <a:r>
              <a:rPr lang="en-US" sz="2800" b="1" dirty="0">
                <a:solidFill>
                  <a:schemeClr val="tx1">
                    <a:lumMod val="75000"/>
                    <a:lumOff val="25000"/>
                  </a:schemeClr>
                </a:solidFill>
                <a:latin typeface="Lora" pitchFamily="2" charset="0"/>
              </a:rPr>
              <a:t>Sandeep Singh</a:t>
            </a:r>
          </a:p>
        </p:txBody>
      </p:sp>
      <p:sp>
        <p:nvSpPr>
          <p:cNvPr id="9" name="TextBox 8">
            <a:extLst>
              <a:ext uri="{FF2B5EF4-FFF2-40B4-BE49-F238E27FC236}">
                <a16:creationId xmlns:a16="http://schemas.microsoft.com/office/drawing/2014/main" id="{7C2EE6C5-E127-0280-FC71-88502A5FC24F}"/>
              </a:ext>
            </a:extLst>
          </p:cNvPr>
          <p:cNvSpPr txBox="1"/>
          <p:nvPr/>
        </p:nvSpPr>
        <p:spPr>
          <a:xfrm>
            <a:off x="3440222" y="1775902"/>
            <a:ext cx="1428596" cy="338554"/>
          </a:xfrm>
          <a:prstGeom prst="rect">
            <a:avLst/>
          </a:prstGeom>
          <a:noFill/>
        </p:spPr>
        <p:txBody>
          <a:bodyPr wrap="none" rtlCol="0">
            <a:spAutoFit/>
          </a:bodyPr>
          <a:lstStyle/>
          <a:p>
            <a:r>
              <a:rPr lang="en-US" sz="1600" dirty="0" smtClean="0">
                <a:solidFill>
                  <a:schemeClr val="tx1">
                    <a:lumMod val="75000"/>
                    <a:lumOff val="25000"/>
                  </a:schemeClr>
                </a:solidFill>
                <a:latin typeface="Lora" pitchFamily="2" charset="0"/>
              </a:rPr>
              <a:t>Go Developer</a:t>
            </a:r>
            <a:endParaRPr lang="en-US" sz="1600" dirty="0">
              <a:solidFill>
                <a:schemeClr val="tx1">
                  <a:lumMod val="75000"/>
                  <a:lumOff val="25000"/>
                </a:schemeClr>
              </a:solidFill>
              <a:latin typeface="Lora" pitchFamily="2" charset="0"/>
            </a:endParaRPr>
          </a:p>
        </p:txBody>
      </p:sp>
      <p:grpSp>
        <p:nvGrpSpPr>
          <p:cNvPr id="36" name="Group 35">
            <a:extLst>
              <a:ext uri="{FF2B5EF4-FFF2-40B4-BE49-F238E27FC236}">
                <a16:creationId xmlns:a16="http://schemas.microsoft.com/office/drawing/2014/main" id="{F3EBC17B-0417-2E9A-3ADE-652112182308}"/>
              </a:ext>
            </a:extLst>
          </p:cNvPr>
          <p:cNvGrpSpPr/>
          <p:nvPr/>
        </p:nvGrpSpPr>
        <p:grpSpPr>
          <a:xfrm>
            <a:off x="5972280" y="1447488"/>
            <a:ext cx="2543655" cy="307777"/>
            <a:chOff x="8952089" y="1419024"/>
            <a:chExt cx="2543655" cy="307777"/>
          </a:xfrm>
        </p:grpSpPr>
        <p:pic>
          <p:nvPicPr>
            <p:cNvPr id="1030" name="Picture 6">
              <a:extLst>
                <a:ext uri="{FF2B5EF4-FFF2-40B4-BE49-F238E27FC236}">
                  <a16:creationId xmlns:a16="http://schemas.microsoft.com/office/drawing/2014/main" id="{9E688174-55CF-5377-4112-E2213B5AB2C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tretch>
              <a:fillRect/>
            </a:stretch>
          </p:blipFill>
          <p:spPr bwMode="auto">
            <a:xfrm>
              <a:off x="8952089" y="145248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6F49A1E-1539-E2CC-B319-E7EE881EBAA4}"/>
                </a:ext>
              </a:extLst>
            </p:cNvPr>
            <p:cNvSpPr txBox="1"/>
            <p:nvPr/>
          </p:nvSpPr>
          <p:spPr>
            <a:xfrm>
              <a:off x="9401901" y="1419024"/>
              <a:ext cx="2093843" cy="307777"/>
            </a:xfrm>
            <a:prstGeom prst="rect">
              <a:avLst/>
            </a:prstGeom>
            <a:noFill/>
          </p:spPr>
          <p:txBody>
            <a:bodyPr wrap="none" rtlCol="0">
              <a:spAutoFit/>
            </a:bodyPr>
            <a:lstStyle/>
            <a:p>
              <a:r>
                <a:rPr lang="en-US" sz="1400" dirty="0">
                  <a:solidFill>
                    <a:schemeClr val="tx1">
                      <a:lumMod val="75000"/>
                      <a:lumOff val="25000"/>
                    </a:schemeClr>
                  </a:solidFill>
                  <a:latin typeface="Lora" pitchFamily="2" charset="0"/>
                </a:rPr>
                <a:t>https://shorturl.at/joR23</a:t>
              </a:r>
            </a:p>
          </p:txBody>
        </p:sp>
      </p:grpSp>
      <p:grpSp>
        <p:nvGrpSpPr>
          <p:cNvPr id="41" name="Group 40">
            <a:extLst>
              <a:ext uri="{FF2B5EF4-FFF2-40B4-BE49-F238E27FC236}">
                <a16:creationId xmlns:a16="http://schemas.microsoft.com/office/drawing/2014/main" id="{567CBD45-71DC-3BDB-81C8-DCC857AB4680}"/>
              </a:ext>
            </a:extLst>
          </p:cNvPr>
          <p:cNvGrpSpPr/>
          <p:nvPr/>
        </p:nvGrpSpPr>
        <p:grpSpPr>
          <a:xfrm>
            <a:off x="9090339" y="1446107"/>
            <a:ext cx="3124560" cy="318029"/>
            <a:chOff x="9338804" y="1618985"/>
            <a:chExt cx="3124560" cy="318029"/>
          </a:xfrm>
        </p:grpSpPr>
        <p:pic>
          <p:nvPicPr>
            <p:cNvPr id="1032" name="Picture 8" descr="Email - Free social icons">
              <a:extLst>
                <a:ext uri="{FF2B5EF4-FFF2-40B4-BE49-F238E27FC236}">
                  <a16:creationId xmlns:a16="http://schemas.microsoft.com/office/drawing/2014/main" id="{BAD6EE62-A9C8-5384-0220-B794C074E1A4}"/>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flipH="1">
              <a:off x="9338804" y="1618985"/>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7139A22-D8CF-FE3B-F277-0A2AE81CDFF8}"/>
                </a:ext>
              </a:extLst>
            </p:cNvPr>
            <p:cNvSpPr txBox="1"/>
            <p:nvPr/>
          </p:nvSpPr>
          <p:spPr>
            <a:xfrm>
              <a:off x="9789234" y="1629237"/>
              <a:ext cx="2674130" cy="307777"/>
            </a:xfrm>
            <a:prstGeom prst="rect">
              <a:avLst/>
            </a:prstGeom>
            <a:noFill/>
          </p:spPr>
          <p:txBody>
            <a:bodyPr wrap="none" rtlCol="0">
              <a:spAutoFit/>
            </a:bodyPr>
            <a:lstStyle/>
            <a:p>
              <a:r>
                <a:rPr lang="en-US" sz="1400" dirty="0">
                  <a:solidFill>
                    <a:schemeClr val="tx1">
                      <a:lumMod val="75000"/>
                      <a:lumOff val="25000"/>
                    </a:schemeClr>
                  </a:solidFill>
                  <a:latin typeface="Lora" pitchFamily="2" charset="0"/>
                </a:rPr>
                <a:t>sandeepsinghs321@gmail.com</a:t>
              </a:r>
            </a:p>
          </p:txBody>
        </p:sp>
      </p:grpSp>
      <p:grpSp>
        <p:nvGrpSpPr>
          <p:cNvPr id="38" name="Group 37">
            <a:extLst>
              <a:ext uri="{FF2B5EF4-FFF2-40B4-BE49-F238E27FC236}">
                <a16:creationId xmlns:a16="http://schemas.microsoft.com/office/drawing/2014/main" id="{00BCF38C-26D3-AB35-FCA1-5F9AEA920B6C}"/>
              </a:ext>
            </a:extLst>
          </p:cNvPr>
          <p:cNvGrpSpPr/>
          <p:nvPr/>
        </p:nvGrpSpPr>
        <p:grpSpPr>
          <a:xfrm>
            <a:off x="5972280" y="2167986"/>
            <a:ext cx="2393948" cy="307777"/>
            <a:chOff x="8953784" y="2470982"/>
            <a:chExt cx="2393948" cy="307777"/>
          </a:xfrm>
        </p:grpSpPr>
        <p:pic>
          <p:nvPicPr>
            <p:cNvPr id="1034" name="Picture 10" descr="Location pin - Free signs icons">
              <a:extLst>
                <a:ext uri="{FF2B5EF4-FFF2-40B4-BE49-F238E27FC236}">
                  <a16:creationId xmlns:a16="http://schemas.microsoft.com/office/drawing/2014/main" id="{F620973E-ED87-F804-7024-D41A513407F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flipH="1">
              <a:off x="8953784" y="2504439"/>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96BBB3E-7CDD-3B91-EFB8-82AAA531A2C6}"/>
                </a:ext>
              </a:extLst>
            </p:cNvPr>
            <p:cNvSpPr txBox="1"/>
            <p:nvPr/>
          </p:nvSpPr>
          <p:spPr>
            <a:xfrm>
              <a:off x="9402519" y="2470982"/>
              <a:ext cx="1945213" cy="307777"/>
            </a:xfrm>
            <a:prstGeom prst="rect">
              <a:avLst/>
            </a:prstGeom>
            <a:noFill/>
          </p:spPr>
          <p:txBody>
            <a:bodyPr wrap="none" rtlCol="0">
              <a:spAutoFit/>
            </a:bodyPr>
            <a:lstStyle/>
            <a:p>
              <a:r>
                <a:rPr lang="en-US" sz="1400" dirty="0">
                  <a:solidFill>
                    <a:schemeClr val="tx1">
                      <a:lumMod val="75000"/>
                      <a:lumOff val="25000"/>
                    </a:schemeClr>
                  </a:solidFill>
                  <a:latin typeface="Lora" pitchFamily="2" charset="0"/>
                </a:rPr>
                <a:t>Bangalore, Karnataka</a:t>
              </a:r>
            </a:p>
          </p:txBody>
        </p:sp>
      </p:grpSp>
      <p:sp>
        <p:nvSpPr>
          <p:cNvPr id="14" name="TextBox 13">
            <a:extLst>
              <a:ext uri="{FF2B5EF4-FFF2-40B4-BE49-F238E27FC236}">
                <a16:creationId xmlns:a16="http://schemas.microsoft.com/office/drawing/2014/main" id="{822F223C-DCF5-6EBC-B035-D395FBFFB2AD}"/>
              </a:ext>
            </a:extLst>
          </p:cNvPr>
          <p:cNvSpPr txBox="1"/>
          <p:nvPr/>
        </p:nvSpPr>
        <p:spPr>
          <a:xfrm>
            <a:off x="880143" y="4310822"/>
            <a:ext cx="5107658" cy="1800493"/>
          </a:xfrm>
          <a:prstGeom prst="rect">
            <a:avLst/>
          </a:prstGeom>
          <a:noFill/>
        </p:spPr>
        <p:txBody>
          <a:bodyPr wrap="square">
            <a:spAutoFit/>
          </a:bodyPr>
          <a:lstStyle/>
          <a:p>
            <a:pPr algn="l" rtl="0">
              <a:lnSpc>
                <a:spcPct val="150000"/>
              </a:lnSpc>
            </a:pPr>
            <a:r>
              <a:rPr lang="en-US" b="1" dirty="0" smtClean="0">
                <a:solidFill>
                  <a:schemeClr val="tx1">
                    <a:lumMod val="85000"/>
                    <a:lumOff val="15000"/>
                  </a:schemeClr>
                </a:solidFill>
                <a:latin typeface="Lora" pitchFamily="2" charset="0"/>
              </a:rPr>
              <a:t>About Me</a:t>
            </a:r>
            <a:endParaRPr lang="en-US" b="1" i="0" dirty="0" smtClean="0">
              <a:solidFill>
                <a:schemeClr val="tx1">
                  <a:lumMod val="85000"/>
                  <a:lumOff val="15000"/>
                </a:schemeClr>
              </a:solidFill>
              <a:effectLst/>
              <a:latin typeface="Lora" pitchFamily="2" charset="0"/>
            </a:endParaRPr>
          </a:p>
          <a:p>
            <a:pPr algn="just"/>
            <a:r>
              <a:rPr lang="en-US" sz="1200" dirty="0">
                <a:latin typeface="Lora"/>
              </a:rPr>
              <a:t>I recently graduated in Computer Science and love coding and solving problems. I'm familiar with various programming languages and frameworks, and I'm eager to bring my fresh perspective to innovative tech projects.</a:t>
            </a:r>
          </a:p>
          <a:p>
            <a:pPr algn="just"/>
            <a:r>
              <a:rPr lang="en-US" sz="1200" dirty="0">
                <a:latin typeface="Lora"/>
              </a:rPr>
              <a:t>I come from Jodhpur, Rajasthan, and my dad serves in the army. Growing up in a military family taught me discipline and resilience. I'm excited to use my skills to contribute </a:t>
            </a:r>
            <a:r>
              <a:rPr lang="en-US" sz="1200" dirty="0" smtClean="0">
                <a:latin typeface="Lora"/>
              </a:rPr>
              <a:t>in the </a:t>
            </a:r>
            <a:r>
              <a:rPr lang="en-US" sz="1200" dirty="0">
                <a:latin typeface="Lora"/>
              </a:rPr>
              <a:t>tech industry.</a:t>
            </a:r>
          </a:p>
        </p:txBody>
      </p:sp>
      <p:sp>
        <p:nvSpPr>
          <p:cNvPr id="16" name="TextBox 15">
            <a:extLst>
              <a:ext uri="{FF2B5EF4-FFF2-40B4-BE49-F238E27FC236}">
                <a16:creationId xmlns:a16="http://schemas.microsoft.com/office/drawing/2014/main" id="{C3B50872-2D7F-4E6A-D5D7-99BB3CEAE3CC}"/>
              </a:ext>
            </a:extLst>
          </p:cNvPr>
          <p:cNvSpPr txBox="1"/>
          <p:nvPr/>
        </p:nvSpPr>
        <p:spPr>
          <a:xfrm>
            <a:off x="7084342" y="2747112"/>
            <a:ext cx="5107658" cy="457946"/>
          </a:xfrm>
          <a:prstGeom prst="rect">
            <a:avLst/>
          </a:prstGeom>
          <a:noFill/>
        </p:spPr>
        <p:txBody>
          <a:bodyPr wrap="square">
            <a:spAutoFit/>
          </a:bodyPr>
          <a:lstStyle/>
          <a:p>
            <a:pPr>
              <a:lnSpc>
                <a:spcPct val="150000"/>
              </a:lnSpc>
            </a:pPr>
            <a:r>
              <a:rPr lang="en-US" b="1" i="0" dirty="0" smtClean="0">
                <a:solidFill>
                  <a:schemeClr val="tx1">
                    <a:lumMod val="85000"/>
                    <a:lumOff val="15000"/>
                  </a:schemeClr>
                </a:solidFill>
                <a:effectLst/>
                <a:latin typeface="Lora" pitchFamily="2" charset="0"/>
              </a:rPr>
              <a:t>Training And Certifications</a:t>
            </a:r>
            <a:endParaRPr lang="en-US" b="1" i="0" dirty="0">
              <a:solidFill>
                <a:schemeClr val="tx1">
                  <a:lumMod val="85000"/>
                  <a:lumOff val="15000"/>
                </a:schemeClr>
              </a:solidFill>
              <a:effectLst/>
              <a:latin typeface="Lora" pitchFamily="2" charset="0"/>
            </a:endParaRPr>
          </a:p>
        </p:txBody>
      </p:sp>
      <p:sp>
        <p:nvSpPr>
          <p:cNvPr id="18" name="TextBox 17">
            <a:extLst>
              <a:ext uri="{FF2B5EF4-FFF2-40B4-BE49-F238E27FC236}">
                <a16:creationId xmlns:a16="http://schemas.microsoft.com/office/drawing/2014/main" id="{EB027FC1-030D-1F02-1153-FB1CBB64B30F}"/>
              </a:ext>
            </a:extLst>
          </p:cNvPr>
          <p:cNvSpPr txBox="1"/>
          <p:nvPr/>
        </p:nvSpPr>
        <p:spPr>
          <a:xfrm>
            <a:off x="931899" y="2857199"/>
            <a:ext cx="5107658" cy="892552"/>
          </a:xfrm>
          <a:prstGeom prst="rect">
            <a:avLst/>
          </a:prstGeom>
          <a:noFill/>
        </p:spPr>
        <p:txBody>
          <a:bodyPr wrap="square">
            <a:spAutoFit/>
          </a:bodyPr>
          <a:lstStyle/>
          <a:p>
            <a:pPr algn="l" rtl="0">
              <a:spcBef>
                <a:spcPts val="600"/>
              </a:spcBef>
            </a:pPr>
            <a:r>
              <a:rPr lang="en-US" b="1" i="0" dirty="0">
                <a:solidFill>
                  <a:schemeClr val="tx1">
                    <a:lumMod val="85000"/>
                    <a:lumOff val="15000"/>
                  </a:schemeClr>
                </a:solidFill>
                <a:effectLst/>
                <a:latin typeface="Lora" pitchFamily="2" charset="0"/>
              </a:rPr>
              <a:t>Education</a:t>
            </a:r>
          </a:p>
          <a:p>
            <a:pPr algn="l" rtl="0">
              <a:spcBef>
                <a:spcPts val="600"/>
              </a:spcBef>
            </a:pPr>
            <a:r>
              <a:rPr lang="en-US" sz="1200" dirty="0">
                <a:solidFill>
                  <a:schemeClr val="tx1">
                    <a:lumMod val="85000"/>
                    <a:lumOff val="15000"/>
                  </a:schemeClr>
                </a:solidFill>
                <a:latin typeface="Lora" pitchFamily="2" charset="0"/>
              </a:rPr>
              <a:t>HKBK College Of Engineering</a:t>
            </a:r>
            <a:r>
              <a:rPr lang="en-US" sz="1200" b="0" i="0" dirty="0">
                <a:solidFill>
                  <a:schemeClr val="tx1">
                    <a:lumMod val="85000"/>
                    <a:lumOff val="15000"/>
                  </a:schemeClr>
                </a:solidFill>
                <a:effectLst/>
                <a:latin typeface="Lora" pitchFamily="2" charset="0"/>
              </a:rPr>
              <a:t> (2019-2023)</a:t>
            </a:r>
          </a:p>
          <a:p>
            <a:pPr algn="l" rtl="0">
              <a:spcBef>
                <a:spcPts val="600"/>
              </a:spcBef>
            </a:pPr>
            <a:r>
              <a:rPr lang="en-US" sz="1200" b="0" i="0" dirty="0">
                <a:solidFill>
                  <a:schemeClr val="tx1">
                    <a:lumMod val="85000"/>
                    <a:lumOff val="15000"/>
                  </a:schemeClr>
                </a:solidFill>
                <a:effectLst/>
                <a:latin typeface="Lora" pitchFamily="2" charset="0"/>
              </a:rPr>
              <a:t>Bachelor in </a:t>
            </a:r>
            <a:r>
              <a:rPr lang="en-US" sz="1200" dirty="0">
                <a:solidFill>
                  <a:schemeClr val="tx1">
                    <a:lumMod val="85000"/>
                    <a:lumOff val="15000"/>
                  </a:schemeClr>
                </a:solidFill>
                <a:latin typeface="Lora" pitchFamily="2" charset="0"/>
              </a:rPr>
              <a:t>Computer Science And Engineering</a:t>
            </a:r>
            <a:endParaRPr lang="en-US" sz="1200" b="0" i="0" dirty="0">
              <a:solidFill>
                <a:schemeClr val="tx1">
                  <a:lumMod val="85000"/>
                  <a:lumOff val="15000"/>
                </a:schemeClr>
              </a:solidFill>
              <a:effectLst/>
              <a:latin typeface="Lora" pitchFamily="2" charset="0"/>
            </a:endParaRPr>
          </a:p>
        </p:txBody>
      </p:sp>
      <p:pic>
        <p:nvPicPr>
          <p:cNvPr id="6" name="Picture 4" descr="Overview - Free networking icons">
            <a:extLst>
              <a:ext uri="{FF2B5EF4-FFF2-40B4-BE49-F238E27FC236}">
                <a16:creationId xmlns:a16="http://schemas.microsoft.com/office/drawing/2014/main" id="{3C2D7D20-2191-6557-E973-10FA42EB362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341772" y="4400756"/>
            <a:ext cx="502920" cy="5029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Graduation hat - Free education icons">
            <a:extLst>
              <a:ext uri="{FF2B5EF4-FFF2-40B4-BE49-F238E27FC236}">
                <a16:creationId xmlns:a16="http://schemas.microsoft.com/office/drawing/2014/main" id="{E7F9A86B-1723-D64B-1C19-FCE0AE43D2B3}"/>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341772" y="2770808"/>
            <a:ext cx="502920" cy="5029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Experience - Free miscellaneous icons">
            <a:extLst>
              <a:ext uri="{FF2B5EF4-FFF2-40B4-BE49-F238E27FC236}">
                <a16:creationId xmlns:a16="http://schemas.microsoft.com/office/drawing/2014/main" id="{A42376F0-6DCC-57F1-ADD2-68271A794F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0942" y="2808668"/>
            <a:ext cx="502920" cy="502920"/>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2FFC0248-EB20-B4A3-EBC7-CE4F2ADAB4E0}"/>
              </a:ext>
            </a:extLst>
          </p:cNvPr>
          <p:cNvGrpSpPr/>
          <p:nvPr/>
        </p:nvGrpSpPr>
        <p:grpSpPr>
          <a:xfrm>
            <a:off x="9364659" y="5036865"/>
            <a:ext cx="1828577" cy="1124771"/>
            <a:chOff x="4654481" y="2967525"/>
            <a:chExt cx="1828577" cy="1124771"/>
          </a:xfrm>
        </p:grpSpPr>
        <p:sp>
          <p:nvSpPr>
            <p:cNvPr id="17" name="TextBox 16">
              <a:extLst>
                <a:ext uri="{FF2B5EF4-FFF2-40B4-BE49-F238E27FC236}">
                  <a16:creationId xmlns:a16="http://schemas.microsoft.com/office/drawing/2014/main" id="{061BD91D-5F99-4BB4-7BEC-1EDEC1DBDFDE}"/>
                </a:ext>
              </a:extLst>
            </p:cNvPr>
            <p:cNvSpPr txBox="1"/>
            <p:nvPr/>
          </p:nvSpPr>
          <p:spPr>
            <a:xfrm>
              <a:off x="5429068" y="2967525"/>
              <a:ext cx="184731" cy="338554"/>
            </a:xfrm>
            <a:prstGeom prst="rect">
              <a:avLst/>
            </a:prstGeom>
            <a:noFill/>
          </p:spPr>
          <p:txBody>
            <a:bodyPr wrap="none" rtlCol="0">
              <a:spAutoFit/>
            </a:bodyPr>
            <a:lstStyle/>
            <a:p>
              <a:endParaRPr lang="en-US" sz="1600" b="1" dirty="0">
                <a:latin typeface="Lora" pitchFamily="2" charset="0"/>
              </a:endParaRPr>
            </a:p>
          </p:txBody>
        </p:sp>
        <p:sp>
          <p:nvSpPr>
            <p:cNvPr id="20" name="Oval 19">
              <a:extLst>
                <a:ext uri="{FF2B5EF4-FFF2-40B4-BE49-F238E27FC236}">
                  <a16:creationId xmlns:a16="http://schemas.microsoft.com/office/drawing/2014/main" id="{2BE560D8-B92F-9500-F972-03F52F288C80}"/>
                </a:ext>
              </a:extLst>
            </p:cNvPr>
            <p:cNvSpPr/>
            <p:nvPr/>
          </p:nvSpPr>
          <p:spPr>
            <a:xfrm>
              <a:off x="4657161" y="3218013"/>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E117F59-1C42-37B0-6796-C7C6AF735872}"/>
                </a:ext>
              </a:extLst>
            </p:cNvPr>
            <p:cNvSpPr/>
            <p:nvPr/>
          </p:nvSpPr>
          <p:spPr>
            <a:xfrm>
              <a:off x="4654481" y="3763791"/>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A358789-7065-589B-99EE-DBBC50FFE584}"/>
                </a:ext>
              </a:extLst>
            </p:cNvPr>
            <p:cNvSpPr txBox="1"/>
            <p:nvPr/>
          </p:nvSpPr>
          <p:spPr>
            <a:xfrm>
              <a:off x="5082964" y="3215640"/>
              <a:ext cx="1390959" cy="307777"/>
            </a:xfrm>
            <a:prstGeom prst="rect">
              <a:avLst/>
            </a:prstGeom>
            <a:noFill/>
            <a:ln>
              <a:noFill/>
            </a:ln>
          </p:spPr>
          <p:txBody>
            <a:bodyPr wrap="square" rtlCol="0">
              <a:spAutoFit/>
            </a:bodyPr>
            <a:lstStyle/>
            <a:p>
              <a:r>
                <a:rPr lang="en-US" sz="1400" dirty="0" smtClean="0">
                  <a:latin typeface="Lora" pitchFamily="2" charset="0"/>
                </a:rPr>
                <a:t>Sports</a:t>
              </a:r>
              <a:endParaRPr lang="en-US" sz="1400" dirty="0">
                <a:latin typeface="Lora" pitchFamily="2" charset="0"/>
              </a:endParaRPr>
            </a:p>
          </p:txBody>
        </p:sp>
        <p:sp>
          <p:nvSpPr>
            <p:cNvPr id="24" name="TextBox 23">
              <a:extLst>
                <a:ext uri="{FF2B5EF4-FFF2-40B4-BE49-F238E27FC236}">
                  <a16:creationId xmlns:a16="http://schemas.microsoft.com/office/drawing/2014/main" id="{A2D1A5F1-2D0A-FE24-CAB0-4FFA75ECCB0B}"/>
                </a:ext>
              </a:extLst>
            </p:cNvPr>
            <p:cNvSpPr txBox="1"/>
            <p:nvPr/>
          </p:nvSpPr>
          <p:spPr>
            <a:xfrm>
              <a:off x="5092099" y="3784519"/>
              <a:ext cx="1390959" cy="307777"/>
            </a:xfrm>
            <a:prstGeom prst="rect">
              <a:avLst/>
            </a:prstGeom>
            <a:noFill/>
            <a:ln>
              <a:noFill/>
            </a:ln>
          </p:spPr>
          <p:txBody>
            <a:bodyPr wrap="square" rtlCol="0">
              <a:spAutoFit/>
            </a:bodyPr>
            <a:lstStyle/>
            <a:p>
              <a:r>
                <a:rPr lang="en-US" sz="1400" dirty="0" smtClean="0">
                  <a:latin typeface="Lora" pitchFamily="2" charset="0"/>
                </a:rPr>
                <a:t>Volunteering</a:t>
              </a:r>
              <a:endParaRPr lang="en-US" sz="1400" dirty="0">
                <a:latin typeface="Lora" pitchFamily="2" charset="0"/>
              </a:endParaRPr>
            </a:p>
          </p:txBody>
        </p:sp>
      </p:grpSp>
      <p:grpSp>
        <p:nvGrpSpPr>
          <p:cNvPr id="42" name="Group 41">
            <a:extLst>
              <a:ext uri="{FF2B5EF4-FFF2-40B4-BE49-F238E27FC236}">
                <a16:creationId xmlns:a16="http://schemas.microsoft.com/office/drawing/2014/main" id="{E8E4517F-BB20-E26C-1744-F4DBD8777CD7}"/>
              </a:ext>
            </a:extLst>
          </p:cNvPr>
          <p:cNvGrpSpPr/>
          <p:nvPr/>
        </p:nvGrpSpPr>
        <p:grpSpPr>
          <a:xfrm>
            <a:off x="9090339" y="2111472"/>
            <a:ext cx="1835969" cy="329455"/>
            <a:chOff x="9317920" y="2203135"/>
            <a:chExt cx="1835969" cy="329455"/>
          </a:xfrm>
        </p:grpSpPr>
        <p:sp>
          <p:nvSpPr>
            <p:cNvPr id="40" name="TextBox 39">
              <a:extLst>
                <a:ext uri="{FF2B5EF4-FFF2-40B4-BE49-F238E27FC236}">
                  <a16:creationId xmlns:a16="http://schemas.microsoft.com/office/drawing/2014/main" id="{861D3C45-6AF3-E220-9BA1-3697401BAAB7}"/>
                </a:ext>
              </a:extLst>
            </p:cNvPr>
            <p:cNvSpPr txBox="1"/>
            <p:nvPr/>
          </p:nvSpPr>
          <p:spPr>
            <a:xfrm>
              <a:off x="9792619" y="2224813"/>
              <a:ext cx="1361270" cy="307777"/>
            </a:xfrm>
            <a:prstGeom prst="rect">
              <a:avLst/>
            </a:prstGeom>
            <a:noFill/>
          </p:spPr>
          <p:txBody>
            <a:bodyPr wrap="none" rtlCol="0">
              <a:spAutoFit/>
            </a:bodyPr>
            <a:lstStyle/>
            <a:p>
              <a:r>
                <a:rPr lang="en-US" sz="1400" dirty="0">
                  <a:solidFill>
                    <a:schemeClr val="tx1">
                      <a:lumMod val="75000"/>
                      <a:lumOff val="25000"/>
                    </a:schemeClr>
                  </a:solidFill>
                  <a:latin typeface="Lora" pitchFamily="2" charset="0"/>
                </a:rPr>
                <a:t>+91 8114421051</a:t>
              </a:r>
            </a:p>
          </p:txBody>
        </p:sp>
        <p:pic>
          <p:nvPicPr>
            <p:cNvPr id="1036" name="Picture 12" descr="Phone - Free communications icons">
              <a:extLst>
                <a:ext uri="{FF2B5EF4-FFF2-40B4-BE49-F238E27FC236}">
                  <a16:creationId xmlns:a16="http://schemas.microsoft.com/office/drawing/2014/main" id="{8D1BC303-92C3-C9A4-8794-EE546A841CA7}"/>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9317920" y="2203135"/>
              <a:ext cx="301200" cy="301200"/>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Oval 50">
            <a:extLst>
              <a:ext uri="{FF2B5EF4-FFF2-40B4-BE49-F238E27FC236}">
                <a16:creationId xmlns:a16="http://schemas.microsoft.com/office/drawing/2014/main" id="{361B9A6F-C077-14AA-D6B0-100A1D73CBD7}"/>
              </a:ext>
            </a:extLst>
          </p:cNvPr>
          <p:cNvSpPr/>
          <p:nvPr/>
        </p:nvSpPr>
        <p:spPr>
          <a:xfrm>
            <a:off x="6515868" y="6352450"/>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61B9A6F-C077-14AA-D6B0-100A1D73CBD7}"/>
              </a:ext>
            </a:extLst>
          </p:cNvPr>
          <p:cNvSpPr/>
          <p:nvPr/>
        </p:nvSpPr>
        <p:spPr>
          <a:xfrm>
            <a:off x="6515868" y="5291474"/>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61B9A6F-C077-14AA-D6B0-100A1D73CBD7}"/>
              </a:ext>
            </a:extLst>
          </p:cNvPr>
          <p:cNvSpPr/>
          <p:nvPr/>
        </p:nvSpPr>
        <p:spPr>
          <a:xfrm>
            <a:off x="6521643" y="5821962"/>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AECA66C-151F-6E81-1CDC-713E7C64EF7F}"/>
              </a:ext>
            </a:extLst>
          </p:cNvPr>
          <p:cNvSpPr txBox="1"/>
          <p:nvPr/>
        </p:nvSpPr>
        <p:spPr>
          <a:xfrm>
            <a:off x="6913494" y="5291474"/>
            <a:ext cx="1317750" cy="307777"/>
          </a:xfrm>
          <a:prstGeom prst="rect">
            <a:avLst/>
          </a:prstGeom>
          <a:noFill/>
          <a:ln>
            <a:noFill/>
          </a:ln>
        </p:spPr>
        <p:txBody>
          <a:bodyPr wrap="square" rtlCol="0">
            <a:spAutoFit/>
          </a:bodyPr>
          <a:lstStyle/>
          <a:p>
            <a:r>
              <a:rPr lang="en-US" sz="1400" dirty="0" smtClean="0">
                <a:latin typeface="Lora" pitchFamily="2" charset="0"/>
              </a:rPr>
              <a:t>Photography</a:t>
            </a:r>
            <a:endParaRPr lang="en-US" sz="1400" dirty="0">
              <a:latin typeface="Lora" pitchFamily="2" charset="0"/>
            </a:endParaRPr>
          </a:p>
        </p:txBody>
      </p:sp>
      <p:sp>
        <p:nvSpPr>
          <p:cNvPr id="56" name="TextBox 55">
            <a:extLst>
              <a:ext uri="{FF2B5EF4-FFF2-40B4-BE49-F238E27FC236}">
                <a16:creationId xmlns:a16="http://schemas.microsoft.com/office/drawing/2014/main" id="{5AECA66C-151F-6E81-1CDC-713E7C64EF7F}"/>
              </a:ext>
            </a:extLst>
          </p:cNvPr>
          <p:cNvSpPr txBox="1"/>
          <p:nvPr/>
        </p:nvSpPr>
        <p:spPr>
          <a:xfrm>
            <a:off x="6913494" y="5803538"/>
            <a:ext cx="1317750" cy="307777"/>
          </a:xfrm>
          <a:prstGeom prst="rect">
            <a:avLst/>
          </a:prstGeom>
          <a:noFill/>
          <a:ln>
            <a:noFill/>
          </a:ln>
        </p:spPr>
        <p:txBody>
          <a:bodyPr wrap="square" rtlCol="0">
            <a:spAutoFit/>
          </a:bodyPr>
          <a:lstStyle/>
          <a:p>
            <a:r>
              <a:rPr lang="en-US" sz="1400" dirty="0" smtClean="0">
                <a:latin typeface="Lora" pitchFamily="2" charset="0"/>
              </a:rPr>
              <a:t>Travel</a:t>
            </a:r>
            <a:endParaRPr lang="en-US" sz="1400" dirty="0">
              <a:latin typeface="Lora" pitchFamily="2" charset="0"/>
            </a:endParaRPr>
          </a:p>
        </p:txBody>
      </p:sp>
      <p:sp>
        <p:nvSpPr>
          <p:cNvPr id="58" name="TextBox 57">
            <a:extLst>
              <a:ext uri="{FF2B5EF4-FFF2-40B4-BE49-F238E27FC236}">
                <a16:creationId xmlns:a16="http://schemas.microsoft.com/office/drawing/2014/main" id="{5AECA66C-151F-6E81-1CDC-713E7C64EF7F}"/>
              </a:ext>
            </a:extLst>
          </p:cNvPr>
          <p:cNvSpPr txBox="1"/>
          <p:nvPr/>
        </p:nvSpPr>
        <p:spPr>
          <a:xfrm>
            <a:off x="6886794" y="6352450"/>
            <a:ext cx="1317750" cy="307777"/>
          </a:xfrm>
          <a:prstGeom prst="rect">
            <a:avLst/>
          </a:prstGeom>
          <a:noFill/>
          <a:ln>
            <a:noFill/>
          </a:ln>
        </p:spPr>
        <p:txBody>
          <a:bodyPr wrap="square" rtlCol="0">
            <a:spAutoFit/>
          </a:bodyPr>
          <a:lstStyle/>
          <a:p>
            <a:r>
              <a:rPr lang="en-US" sz="1400" dirty="0" smtClean="0">
                <a:latin typeface="Lora" pitchFamily="2" charset="0"/>
              </a:rPr>
              <a:t>Music</a:t>
            </a:r>
            <a:endParaRPr lang="en-US" sz="1400" dirty="0">
              <a:latin typeface="Lora" pitchFamily="2" charset="0"/>
            </a:endParaRPr>
          </a:p>
        </p:txBody>
      </p:sp>
      <p:sp>
        <p:nvSpPr>
          <p:cNvPr id="57" name="Rectangle 56"/>
          <p:cNvSpPr/>
          <p:nvPr/>
        </p:nvSpPr>
        <p:spPr>
          <a:xfrm>
            <a:off x="10052824" y="314112"/>
            <a:ext cx="1952268" cy="52932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6" name="Picture 4">
            <a:hlinkClick r:id="rId10"/>
            <a:extLst>
              <a:ext uri="{FF2B5EF4-FFF2-40B4-BE49-F238E27FC236}">
                <a16:creationId xmlns:a16="http://schemas.microsoft.com/office/drawing/2014/main" id="{FA3D439B-B3B8-FE1E-A773-7BB45781A983}"/>
              </a:ext>
            </a:extLst>
          </p:cNvPr>
          <p:cNvPicPr>
            <a:picLocks noChangeAspect="1" noChangeArrowheads="1"/>
          </p:cNvPicPr>
          <p:nvPr/>
        </p:nvPicPr>
        <p:blipFill>
          <a:blip r:embed="rId11" cstate="hqprint">
            <a:extLst>
              <a:ext uri="{28A0092B-C50C-407E-A947-70E740481C1C}">
                <a14:useLocalDpi xmlns:a14="http://schemas.microsoft.com/office/drawing/2010/main" val="0"/>
              </a:ext>
            </a:extLst>
          </a:blip>
          <a:stretch>
            <a:fillRect/>
          </a:stretch>
        </p:blipFill>
        <p:spPr bwMode="auto">
          <a:xfrm>
            <a:off x="10156714" y="395732"/>
            <a:ext cx="368006" cy="354679"/>
          </a:xfrm>
          <a:prstGeom prst="rect">
            <a:avLst/>
          </a:prstGeom>
          <a:solidFill>
            <a:schemeClr val="bg1"/>
          </a:solidFill>
          <a:extLst/>
        </p:spPr>
      </p:pic>
      <p:pic>
        <p:nvPicPr>
          <p:cNvPr id="73" name="Picture 4">
            <a:hlinkClick r:id="rId12"/>
            <a:extLst>
              <a:ext uri="{FF2B5EF4-FFF2-40B4-BE49-F238E27FC236}">
                <a16:creationId xmlns:a16="http://schemas.microsoft.com/office/drawing/2014/main" id="{FA3D439B-B3B8-FE1E-A773-7BB45781A983}"/>
              </a:ext>
            </a:extLst>
          </p:cNvPr>
          <p:cNvPicPr>
            <a:picLocks noChangeAspect="1" noChangeArrowheads="1"/>
          </p:cNvPicPr>
          <p:nvPr/>
        </p:nvPicPr>
        <p:blipFill>
          <a:blip r:embed="rId13" cstate="hqprint">
            <a:extLst>
              <a:ext uri="{28A0092B-C50C-407E-A947-70E740481C1C}">
                <a14:useLocalDpi xmlns:a14="http://schemas.microsoft.com/office/drawing/2010/main" val="0"/>
              </a:ext>
            </a:extLst>
          </a:blip>
          <a:stretch>
            <a:fillRect/>
          </a:stretch>
        </p:blipFill>
        <p:spPr bwMode="auto">
          <a:xfrm>
            <a:off x="10900973" y="401435"/>
            <a:ext cx="354679" cy="354679"/>
          </a:xfrm>
          <a:prstGeom prst="rect">
            <a:avLst/>
          </a:prstGeom>
          <a:solidFill>
            <a:schemeClr val="bg1"/>
          </a:solidFill>
          <a:extLst/>
        </p:spPr>
      </p:pic>
      <p:pic>
        <p:nvPicPr>
          <p:cNvPr id="76" name="Picture 4">
            <a:hlinkClick r:id="rId14"/>
            <a:extLst>
              <a:ext uri="{FF2B5EF4-FFF2-40B4-BE49-F238E27FC236}">
                <a16:creationId xmlns:a16="http://schemas.microsoft.com/office/drawing/2014/main" id="{FA3D439B-B3B8-FE1E-A773-7BB45781A983}"/>
              </a:ext>
            </a:extLst>
          </p:cNvPr>
          <p:cNvPicPr>
            <a:picLocks noChangeAspect="1" noChangeArrowheads="1"/>
          </p:cNvPicPr>
          <p:nvPr/>
        </p:nvPicPr>
        <p:blipFill>
          <a:blip r:embed="rId15" cstate="hqprint">
            <a:extLst>
              <a:ext uri="{28A0092B-C50C-407E-A947-70E740481C1C}">
                <a14:useLocalDpi xmlns:a14="http://schemas.microsoft.com/office/drawing/2010/main" val="0"/>
              </a:ext>
            </a:extLst>
          </a:blip>
          <a:stretch>
            <a:fillRect/>
          </a:stretch>
        </p:blipFill>
        <p:spPr bwMode="auto">
          <a:xfrm>
            <a:off x="11552892" y="405446"/>
            <a:ext cx="354679" cy="354679"/>
          </a:xfrm>
          <a:prstGeom prst="rect">
            <a:avLst/>
          </a:prstGeom>
          <a:solidFill>
            <a:schemeClr val="bg1"/>
          </a:solidFill>
          <a:extLst/>
        </p:spPr>
      </p:pic>
      <p:sp>
        <p:nvSpPr>
          <p:cNvPr id="86" name="TextBox 85">
            <a:extLst>
              <a:ext uri="{FF2B5EF4-FFF2-40B4-BE49-F238E27FC236}">
                <a16:creationId xmlns:a16="http://schemas.microsoft.com/office/drawing/2014/main" id="{822F223C-DCF5-6EBC-B035-D395FBFFB2AD}"/>
              </a:ext>
            </a:extLst>
          </p:cNvPr>
          <p:cNvSpPr txBox="1"/>
          <p:nvPr/>
        </p:nvSpPr>
        <p:spPr>
          <a:xfrm>
            <a:off x="7107241" y="3161606"/>
            <a:ext cx="5107658" cy="1200329"/>
          </a:xfrm>
          <a:prstGeom prst="rect">
            <a:avLst/>
          </a:prstGeom>
          <a:noFill/>
        </p:spPr>
        <p:txBody>
          <a:bodyPr wrap="square">
            <a:spAutoFit/>
          </a:bodyPr>
          <a:lstStyle/>
          <a:p>
            <a:pPr marL="228600" indent="-228600" algn="l" rtl="0">
              <a:lnSpc>
                <a:spcPct val="150000"/>
              </a:lnSpc>
              <a:buFont typeface="Wingdings" panose="05000000000000000000" pitchFamily="2" charset="2"/>
              <a:buChar char="§"/>
            </a:pPr>
            <a:r>
              <a:rPr lang="en-US" sz="1200" b="1" dirty="0" err="1" smtClean="0">
                <a:latin typeface="Lora"/>
              </a:rPr>
              <a:t>TEKsystems</a:t>
            </a:r>
            <a:r>
              <a:rPr lang="en-US" sz="1200" b="1" dirty="0" smtClean="0">
                <a:latin typeface="Lora"/>
              </a:rPr>
              <a:t> , Bangalore   </a:t>
            </a:r>
            <a:r>
              <a:rPr lang="en-US" sz="1200" dirty="0" smtClean="0">
                <a:latin typeface="Lora"/>
              </a:rPr>
              <a:t>                             Oct 2023 - Dec 2023</a:t>
            </a:r>
          </a:p>
          <a:p>
            <a:pPr algn="l" rtl="0">
              <a:lnSpc>
                <a:spcPct val="150000"/>
              </a:lnSpc>
            </a:pPr>
            <a:r>
              <a:rPr lang="en-US" sz="1200" dirty="0">
                <a:latin typeface="Lora"/>
              </a:rPr>
              <a:t> </a:t>
            </a:r>
            <a:r>
              <a:rPr lang="en-US" sz="1200" dirty="0" smtClean="0">
                <a:latin typeface="Lora"/>
              </a:rPr>
              <a:t>     Go Lang Training</a:t>
            </a:r>
          </a:p>
          <a:p>
            <a:pPr marL="171450" indent="-171450" algn="l" rtl="0">
              <a:lnSpc>
                <a:spcPct val="150000"/>
              </a:lnSpc>
              <a:buFont typeface="Arial" panose="020B0604020202020204" pitchFamily="34" charset="0"/>
              <a:buChar char="•"/>
            </a:pPr>
            <a:r>
              <a:rPr lang="en-US" sz="1200" dirty="0" smtClean="0">
                <a:latin typeface="Lora"/>
              </a:rPr>
              <a:t> </a:t>
            </a:r>
            <a:r>
              <a:rPr lang="en-US" sz="1200" b="1" dirty="0" smtClean="0">
                <a:latin typeface="Lora"/>
              </a:rPr>
              <a:t>Pentagon Space, Bangalore                          </a:t>
            </a:r>
            <a:r>
              <a:rPr lang="en-US" sz="1200" dirty="0" smtClean="0">
                <a:latin typeface="Lora"/>
              </a:rPr>
              <a:t>May 2023 – Sep 2023</a:t>
            </a:r>
            <a:r>
              <a:rPr lang="en-US" sz="1200" dirty="0">
                <a:latin typeface="Lora"/>
              </a:rPr>
              <a:t> </a:t>
            </a:r>
            <a:endParaRPr lang="en-US" sz="1200" dirty="0" smtClean="0">
              <a:latin typeface="Lora"/>
            </a:endParaRPr>
          </a:p>
          <a:p>
            <a:pPr algn="l" rtl="0">
              <a:lnSpc>
                <a:spcPct val="150000"/>
              </a:lnSpc>
            </a:pPr>
            <a:r>
              <a:rPr lang="en-US" sz="1200" dirty="0">
                <a:latin typeface="Lora"/>
              </a:rPr>
              <a:t> </a:t>
            </a:r>
            <a:r>
              <a:rPr lang="en-US" sz="1200" dirty="0" smtClean="0">
                <a:latin typeface="Lora"/>
              </a:rPr>
              <a:t>     Java Full Stack Training</a:t>
            </a:r>
          </a:p>
        </p:txBody>
      </p:sp>
      <p:pic>
        <p:nvPicPr>
          <p:cNvPr id="94" name="Picture 8">
            <a:extLst>
              <a:ext uri="{FF2B5EF4-FFF2-40B4-BE49-F238E27FC236}">
                <a16:creationId xmlns:a16="http://schemas.microsoft.com/office/drawing/2014/main" id="{A42376F0-6DCC-57F1-ADD2-68271A794FE6}"/>
              </a:ext>
            </a:extLst>
          </p:cNvPr>
          <p:cNvPicPr>
            <a:picLocks noChangeAspect="1" noChangeArrowheads="1"/>
          </p:cNvPicPr>
          <p:nvPr/>
        </p:nvPicPr>
        <p:blipFill>
          <a:blip r:embed="rId16" cstate="hqprint">
            <a:extLst>
              <a:ext uri="{28A0092B-C50C-407E-A947-70E740481C1C}">
                <a14:useLocalDpi xmlns:a14="http://schemas.microsoft.com/office/drawing/2010/main" val="0"/>
              </a:ext>
            </a:extLst>
          </a:blip>
          <a:stretch>
            <a:fillRect/>
          </a:stretch>
        </p:blipFill>
        <p:spPr bwMode="auto">
          <a:xfrm>
            <a:off x="6421015" y="4427545"/>
            <a:ext cx="502920" cy="446934"/>
          </a:xfrm>
          <a:prstGeom prst="rect">
            <a:avLst/>
          </a:prstGeom>
          <a:noFill/>
          <a:extLst>
            <a:ext uri="{909E8E84-426E-40DD-AFC4-6F175D3DCCD1}">
              <a14:hiddenFill xmlns:a14="http://schemas.microsoft.com/office/drawing/2010/main">
                <a:solidFill>
                  <a:srgbClr val="FFFFFF"/>
                </a:solidFill>
              </a14:hiddenFill>
            </a:ext>
          </a:extLst>
        </p:spPr>
      </p:pic>
      <p:sp>
        <p:nvSpPr>
          <p:cNvPr id="96" name="TextBox 95">
            <a:extLst>
              <a:ext uri="{FF2B5EF4-FFF2-40B4-BE49-F238E27FC236}">
                <a16:creationId xmlns:a16="http://schemas.microsoft.com/office/drawing/2014/main" id="{C3B50872-2D7F-4E6A-D5D7-99BB3CEAE3CC}"/>
              </a:ext>
            </a:extLst>
          </p:cNvPr>
          <p:cNvSpPr txBox="1"/>
          <p:nvPr/>
        </p:nvSpPr>
        <p:spPr>
          <a:xfrm>
            <a:off x="7107241" y="4361935"/>
            <a:ext cx="5107658" cy="457946"/>
          </a:xfrm>
          <a:prstGeom prst="rect">
            <a:avLst/>
          </a:prstGeom>
          <a:noFill/>
        </p:spPr>
        <p:txBody>
          <a:bodyPr wrap="square">
            <a:spAutoFit/>
          </a:bodyPr>
          <a:lstStyle/>
          <a:p>
            <a:pPr>
              <a:lnSpc>
                <a:spcPct val="150000"/>
              </a:lnSpc>
            </a:pPr>
            <a:r>
              <a:rPr lang="en-US" b="1" i="0" dirty="0" smtClean="0">
                <a:solidFill>
                  <a:schemeClr val="tx1">
                    <a:lumMod val="85000"/>
                    <a:lumOff val="15000"/>
                  </a:schemeClr>
                </a:solidFill>
                <a:effectLst/>
                <a:latin typeface="Lora" pitchFamily="2" charset="0"/>
              </a:rPr>
              <a:t>Interests</a:t>
            </a:r>
            <a:endParaRPr lang="en-US" b="1" i="0" dirty="0">
              <a:solidFill>
                <a:schemeClr val="tx1">
                  <a:lumMod val="85000"/>
                  <a:lumOff val="15000"/>
                </a:schemeClr>
              </a:solidFill>
              <a:effectLst/>
              <a:latin typeface="Lora" pitchFamily="2" charset="0"/>
            </a:endParaRPr>
          </a:p>
        </p:txBody>
      </p:sp>
    </p:spTree>
    <p:extLst>
      <p:ext uri="{BB962C8B-B14F-4D97-AF65-F5344CB8AC3E}">
        <p14:creationId xmlns:p14="http://schemas.microsoft.com/office/powerpoint/2010/main" val="2738519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440B64-D997-5EF2-A6EC-BFF5755D7D65}"/>
              </a:ext>
            </a:extLst>
          </p:cNvPr>
          <p:cNvSpPr/>
          <p:nvPr/>
        </p:nvSpPr>
        <p:spPr>
          <a:xfrm>
            <a:off x="0" y="0"/>
            <a:ext cx="2671548" cy="688977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 name="Picture 8">
            <a:extLst>
              <a:ext uri="{FF2B5EF4-FFF2-40B4-BE49-F238E27FC236}">
                <a16:creationId xmlns:a16="http://schemas.microsoft.com/office/drawing/2014/main" id="{A42376F0-6DCC-57F1-ADD2-68271A794FE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tretch>
            <a:fillRect/>
          </a:stretch>
        </p:blipFill>
        <p:spPr bwMode="auto">
          <a:xfrm>
            <a:off x="2830596" y="129865"/>
            <a:ext cx="446934" cy="4469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B50872-2D7F-4E6A-D5D7-99BB3CEAE3CC}"/>
              </a:ext>
            </a:extLst>
          </p:cNvPr>
          <p:cNvSpPr txBox="1"/>
          <p:nvPr/>
        </p:nvSpPr>
        <p:spPr>
          <a:xfrm>
            <a:off x="3436578" y="118853"/>
            <a:ext cx="5107658" cy="457946"/>
          </a:xfrm>
          <a:prstGeom prst="rect">
            <a:avLst/>
          </a:prstGeom>
          <a:noFill/>
        </p:spPr>
        <p:txBody>
          <a:bodyPr wrap="square">
            <a:spAutoFit/>
          </a:bodyPr>
          <a:lstStyle/>
          <a:p>
            <a:pPr>
              <a:lnSpc>
                <a:spcPct val="150000"/>
              </a:lnSpc>
            </a:pPr>
            <a:r>
              <a:rPr lang="en-US" b="1" i="0" dirty="0" smtClean="0">
                <a:solidFill>
                  <a:schemeClr val="tx1">
                    <a:lumMod val="85000"/>
                    <a:lumOff val="15000"/>
                  </a:schemeClr>
                </a:solidFill>
                <a:effectLst/>
                <a:latin typeface="Lora" pitchFamily="2" charset="0"/>
              </a:rPr>
              <a:t>Project</a:t>
            </a:r>
            <a:endParaRPr lang="en-US" b="1" i="0" dirty="0">
              <a:solidFill>
                <a:schemeClr val="tx1">
                  <a:lumMod val="85000"/>
                  <a:lumOff val="15000"/>
                </a:schemeClr>
              </a:solidFill>
              <a:effectLst/>
              <a:latin typeface="Lora" pitchFamily="2" charset="0"/>
            </a:endParaRPr>
          </a:p>
        </p:txBody>
      </p:sp>
      <p:sp>
        <p:nvSpPr>
          <p:cNvPr id="7" name="TextBox 6">
            <a:extLst>
              <a:ext uri="{FF2B5EF4-FFF2-40B4-BE49-F238E27FC236}">
                <a16:creationId xmlns:a16="http://schemas.microsoft.com/office/drawing/2014/main" id="{822F223C-DCF5-6EBC-B035-D395FBFFB2AD}"/>
              </a:ext>
            </a:extLst>
          </p:cNvPr>
          <p:cNvSpPr txBox="1"/>
          <p:nvPr/>
        </p:nvSpPr>
        <p:spPr>
          <a:xfrm>
            <a:off x="3586800" y="742294"/>
            <a:ext cx="7732165" cy="2908489"/>
          </a:xfrm>
          <a:prstGeom prst="rect">
            <a:avLst/>
          </a:prstGeom>
          <a:noFill/>
        </p:spPr>
        <p:txBody>
          <a:bodyPr wrap="square">
            <a:spAutoFit/>
          </a:bodyPr>
          <a:lstStyle/>
          <a:p>
            <a:pPr algn="l" rtl="0">
              <a:lnSpc>
                <a:spcPct val="150000"/>
              </a:lnSpc>
            </a:pPr>
            <a:r>
              <a:rPr lang="en-US" sz="1400" b="1" dirty="0" smtClean="0">
                <a:latin typeface="Lora"/>
              </a:rPr>
              <a:t>Title :- Job </a:t>
            </a:r>
            <a:r>
              <a:rPr lang="en-US" sz="1400" b="1" dirty="0" smtClean="0">
                <a:latin typeface="Lora"/>
              </a:rPr>
              <a:t>Portal</a:t>
            </a:r>
            <a:endParaRPr lang="en-US" sz="1400" b="1" dirty="0" smtClean="0">
              <a:latin typeface="Lora"/>
            </a:endParaRPr>
          </a:p>
          <a:p>
            <a:pPr algn="just">
              <a:lnSpc>
                <a:spcPct val="150000"/>
              </a:lnSpc>
            </a:pPr>
            <a:r>
              <a:rPr lang="en-US" sz="1200" dirty="0">
                <a:latin typeface="Lora"/>
              </a:rPr>
              <a:t>This backend project powers a dynamic job portal, enabling users to sign up, browse job listings, and apply. HR representatives can post openings and manage recruitment </a:t>
            </a:r>
            <a:r>
              <a:rPr lang="en-US" sz="1200" dirty="0" smtClean="0">
                <a:latin typeface="Lora"/>
              </a:rPr>
              <a:t>seamlessly.</a:t>
            </a:r>
          </a:p>
          <a:p>
            <a:pPr marL="171450" indent="-171450" algn="just">
              <a:lnSpc>
                <a:spcPct val="150000"/>
              </a:lnSpc>
              <a:buFont typeface="Wingdings" panose="05000000000000000000" pitchFamily="2" charset="2"/>
              <a:buChar char="§"/>
            </a:pPr>
            <a:r>
              <a:rPr lang="en-US" sz="1200" dirty="0" smtClean="0">
                <a:latin typeface="Lora"/>
              </a:rPr>
              <a:t>Used </a:t>
            </a:r>
            <a:r>
              <a:rPr lang="en-US" sz="1200" b="1" dirty="0" smtClean="0">
                <a:solidFill>
                  <a:schemeClr val="accent1"/>
                </a:solidFill>
                <a:latin typeface="Lora"/>
              </a:rPr>
              <a:t>Gin </a:t>
            </a:r>
            <a:r>
              <a:rPr lang="en-US" sz="1200" b="1" dirty="0">
                <a:solidFill>
                  <a:schemeClr val="accent1"/>
                </a:solidFill>
                <a:latin typeface="Lora"/>
              </a:rPr>
              <a:t>framework </a:t>
            </a:r>
            <a:r>
              <a:rPr lang="en-US" sz="1200" dirty="0" smtClean="0">
                <a:latin typeface="Lora"/>
              </a:rPr>
              <a:t>to </a:t>
            </a:r>
            <a:r>
              <a:rPr lang="en-US" sz="1200" dirty="0">
                <a:latin typeface="Lora"/>
              </a:rPr>
              <a:t>manage HTTP requests and </a:t>
            </a:r>
            <a:r>
              <a:rPr lang="en-US" sz="1200" dirty="0" smtClean="0">
                <a:latin typeface="Lora"/>
              </a:rPr>
              <a:t>responses efficiently.</a:t>
            </a:r>
          </a:p>
          <a:p>
            <a:pPr marL="171450" indent="-171450" algn="just">
              <a:lnSpc>
                <a:spcPct val="150000"/>
              </a:lnSpc>
              <a:buFont typeface="Wingdings" panose="05000000000000000000" pitchFamily="2" charset="2"/>
              <a:buChar char="§"/>
            </a:pPr>
            <a:r>
              <a:rPr lang="en-US" sz="1200" dirty="0">
                <a:latin typeface="Lora"/>
              </a:rPr>
              <a:t>I</a:t>
            </a:r>
            <a:r>
              <a:rPr lang="en-US" sz="1200" dirty="0" smtClean="0">
                <a:latin typeface="Lora"/>
              </a:rPr>
              <a:t>mplemented </a:t>
            </a:r>
            <a:r>
              <a:rPr lang="en-US" sz="1200" b="1" dirty="0">
                <a:solidFill>
                  <a:schemeClr val="accent1"/>
                </a:solidFill>
                <a:latin typeface="Lora"/>
              </a:rPr>
              <a:t>JWT </a:t>
            </a:r>
            <a:r>
              <a:rPr lang="en-US" sz="1200" b="1" dirty="0" smtClean="0">
                <a:solidFill>
                  <a:schemeClr val="accent1"/>
                </a:solidFill>
                <a:latin typeface="Lora"/>
              </a:rPr>
              <a:t> </a:t>
            </a:r>
            <a:r>
              <a:rPr lang="en-US" sz="1200" dirty="0" smtClean="0">
                <a:latin typeface="Lora"/>
              </a:rPr>
              <a:t>based authentication </a:t>
            </a:r>
            <a:r>
              <a:rPr lang="en-US" sz="1200" dirty="0">
                <a:latin typeface="Lora"/>
              </a:rPr>
              <a:t>in the </a:t>
            </a:r>
            <a:r>
              <a:rPr lang="en-US" sz="1200" dirty="0" err="1" smtClean="0">
                <a:latin typeface="Lora"/>
              </a:rPr>
              <a:t>auth</a:t>
            </a:r>
            <a:r>
              <a:rPr lang="en-US" sz="1200" dirty="0" smtClean="0">
                <a:latin typeface="Lora"/>
              </a:rPr>
              <a:t> middleware using </a:t>
            </a:r>
            <a:r>
              <a:rPr lang="en-US" sz="1200" dirty="0" err="1" smtClean="0">
                <a:latin typeface="Lora"/>
              </a:rPr>
              <a:t>golang-jwt</a:t>
            </a:r>
            <a:r>
              <a:rPr lang="en-US" sz="1200" dirty="0" smtClean="0">
                <a:latin typeface="Lora"/>
              </a:rPr>
              <a:t> package.</a:t>
            </a:r>
          </a:p>
          <a:p>
            <a:pPr marL="171450" indent="-171450" algn="just">
              <a:lnSpc>
                <a:spcPct val="150000"/>
              </a:lnSpc>
              <a:buFont typeface="Wingdings" panose="05000000000000000000" pitchFamily="2" charset="2"/>
              <a:buChar char="§"/>
            </a:pPr>
            <a:r>
              <a:rPr lang="en-US" sz="1200" dirty="0">
                <a:latin typeface="Lora"/>
              </a:rPr>
              <a:t>T</a:t>
            </a:r>
            <a:r>
              <a:rPr lang="en-US" sz="1200" dirty="0" smtClean="0">
                <a:latin typeface="Lora"/>
              </a:rPr>
              <a:t>he </a:t>
            </a:r>
            <a:r>
              <a:rPr lang="en-US" sz="1200" dirty="0">
                <a:latin typeface="Lora"/>
              </a:rPr>
              <a:t>project's backend uses </a:t>
            </a:r>
            <a:r>
              <a:rPr lang="en-US" sz="1200" b="1" dirty="0" err="1">
                <a:solidFill>
                  <a:schemeClr val="accent1"/>
                </a:solidFill>
                <a:latin typeface="Lora"/>
              </a:rPr>
              <a:t>Gorm</a:t>
            </a:r>
            <a:r>
              <a:rPr lang="en-US" sz="1200" dirty="0">
                <a:latin typeface="Lora"/>
              </a:rPr>
              <a:t> to handle data and works smoothly with a </a:t>
            </a:r>
            <a:r>
              <a:rPr lang="en-US" sz="1200" b="1" dirty="0">
                <a:solidFill>
                  <a:schemeClr val="accent1"/>
                </a:solidFill>
                <a:latin typeface="Lora"/>
              </a:rPr>
              <a:t>PostgreSQL</a:t>
            </a:r>
            <a:r>
              <a:rPr lang="en-US" sz="1200" dirty="0">
                <a:latin typeface="Lora"/>
              </a:rPr>
              <a:t> database. </a:t>
            </a:r>
            <a:endParaRPr lang="en-US" sz="1200" dirty="0" smtClean="0">
              <a:latin typeface="Lora"/>
            </a:endParaRPr>
          </a:p>
          <a:p>
            <a:pPr marL="171450" indent="-171450" algn="just">
              <a:lnSpc>
                <a:spcPct val="150000"/>
              </a:lnSpc>
              <a:buFont typeface="Wingdings" panose="05000000000000000000" pitchFamily="2" charset="2"/>
              <a:buChar char="§"/>
            </a:pPr>
            <a:r>
              <a:rPr lang="en-US" sz="1200" dirty="0" smtClean="0">
                <a:latin typeface="Lora"/>
              </a:rPr>
              <a:t>Integrated </a:t>
            </a:r>
            <a:r>
              <a:rPr lang="en-US" sz="1200" b="1" dirty="0" err="1" smtClean="0">
                <a:solidFill>
                  <a:schemeClr val="accent1"/>
                </a:solidFill>
                <a:latin typeface="Lora"/>
              </a:rPr>
              <a:t>Zerolog</a:t>
            </a:r>
            <a:r>
              <a:rPr lang="en-US" sz="1200" dirty="0" smtClean="0">
                <a:latin typeface="Lora"/>
              </a:rPr>
              <a:t> for structure and efficient logging</a:t>
            </a:r>
          </a:p>
          <a:p>
            <a:pPr marL="171450" indent="-171450" algn="just">
              <a:lnSpc>
                <a:spcPct val="150000"/>
              </a:lnSpc>
              <a:buFont typeface="Wingdings" panose="05000000000000000000" pitchFamily="2" charset="2"/>
              <a:buChar char="§"/>
            </a:pPr>
            <a:r>
              <a:rPr lang="en-US" sz="1200" dirty="0" smtClean="0">
                <a:latin typeface="Lora"/>
              </a:rPr>
              <a:t>Used </a:t>
            </a:r>
            <a:r>
              <a:rPr lang="en-US" sz="1200" b="1" dirty="0" err="1" smtClean="0">
                <a:solidFill>
                  <a:schemeClr val="accent1"/>
                </a:solidFill>
                <a:latin typeface="Lora"/>
              </a:rPr>
              <a:t>Redis</a:t>
            </a:r>
            <a:r>
              <a:rPr lang="en-US" sz="1200" b="1" dirty="0" smtClean="0">
                <a:solidFill>
                  <a:schemeClr val="tx2"/>
                </a:solidFill>
                <a:latin typeface="Lora"/>
              </a:rPr>
              <a:t> </a:t>
            </a:r>
            <a:r>
              <a:rPr lang="en-US" sz="1200" dirty="0" smtClean="0">
                <a:latin typeface="Lora"/>
              </a:rPr>
              <a:t>as a caching solution for </a:t>
            </a:r>
            <a:r>
              <a:rPr lang="en-US" sz="1200" dirty="0">
                <a:latin typeface="Lora"/>
              </a:rPr>
              <a:t>optimizing performance, and alleviating database </a:t>
            </a:r>
            <a:r>
              <a:rPr lang="en-US" sz="1200" dirty="0" smtClean="0">
                <a:latin typeface="Lora"/>
              </a:rPr>
              <a:t>load.</a:t>
            </a:r>
          </a:p>
          <a:p>
            <a:pPr marL="171450" indent="-171450" algn="just">
              <a:lnSpc>
                <a:spcPct val="150000"/>
              </a:lnSpc>
              <a:buFont typeface="Wingdings" panose="05000000000000000000" pitchFamily="2" charset="2"/>
              <a:buChar char="§"/>
            </a:pPr>
            <a:r>
              <a:rPr lang="en-US" sz="1200" dirty="0" smtClean="0">
                <a:latin typeface="Lora"/>
              </a:rPr>
              <a:t>Used </a:t>
            </a:r>
            <a:r>
              <a:rPr lang="en-US" sz="1200" b="1" dirty="0" smtClean="0">
                <a:solidFill>
                  <a:schemeClr val="accent1"/>
                </a:solidFill>
                <a:latin typeface="Lora"/>
              </a:rPr>
              <a:t>Docker</a:t>
            </a:r>
            <a:r>
              <a:rPr lang="en-US" sz="1200" b="1" dirty="0" smtClean="0">
                <a:solidFill>
                  <a:schemeClr val="tx2"/>
                </a:solidFill>
                <a:latin typeface="Lora"/>
              </a:rPr>
              <a:t> </a:t>
            </a:r>
            <a:r>
              <a:rPr lang="en-US" sz="1200" dirty="0">
                <a:latin typeface="Lora"/>
              </a:rPr>
              <a:t>for containerization, enhancing scalability and deployment consistency</a:t>
            </a:r>
            <a:r>
              <a:rPr lang="en-US" sz="1200" dirty="0" smtClean="0">
                <a:latin typeface="Lora"/>
              </a:rPr>
              <a:t>. </a:t>
            </a:r>
          </a:p>
          <a:p>
            <a:pPr marL="171450" indent="-171450" algn="just">
              <a:lnSpc>
                <a:spcPct val="150000"/>
              </a:lnSpc>
              <a:buFont typeface="Wingdings" panose="05000000000000000000" pitchFamily="2" charset="2"/>
              <a:buChar char="§"/>
            </a:pPr>
            <a:r>
              <a:rPr lang="en-US" sz="1200" dirty="0" smtClean="0">
                <a:latin typeface="Lora"/>
              </a:rPr>
              <a:t>Used Go Mock Library </a:t>
            </a:r>
            <a:r>
              <a:rPr lang="en-US" sz="1200" dirty="0">
                <a:latin typeface="Lora"/>
              </a:rPr>
              <a:t>for better unit testing in </a:t>
            </a:r>
            <a:r>
              <a:rPr lang="en-US" sz="1200" dirty="0" smtClean="0">
                <a:latin typeface="Lora"/>
              </a:rPr>
              <a:t>this </a:t>
            </a:r>
            <a:r>
              <a:rPr lang="en-US" sz="1200" dirty="0">
                <a:latin typeface="Lora"/>
              </a:rPr>
              <a:t>project.</a:t>
            </a:r>
            <a:endParaRPr lang="en-US" sz="1200" dirty="0" smtClean="0">
              <a:latin typeface="Lora"/>
            </a:endParaRPr>
          </a:p>
        </p:txBody>
      </p:sp>
      <p:sp>
        <p:nvSpPr>
          <p:cNvPr id="10" name="Rectangle 5"/>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Söhne"/>
              </a:rPr>
              <a:t/>
            </a:r>
            <a:br>
              <a:rPr kumimoji="0" lang="en-US" altLang="en-US" sz="1800" b="0" i="0" u="none" strike="noStrike" cap="none" normalizeH="0" baseline="0" dirty="0" smtClean="0">
                <a:ln>
                  <a:noFill/>
                </a:ln>
                <a:solidFill>
                  <a:srgbClr val="000000"/>
                </a:solidFill>
                <a:effectLst/>
                <a:latin typeface="Söhne"/>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rot="5400000">
            <a:off x="-702182" y="1335626"/>
            <a:ext cx="4127479" cy="2293021"/>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flipH="1">
            <a:off x="811369" y="591737"/>
            <a:ext cx="1561014" cy="369332"/>
          </a:xfrm>
          <a:prstGeom prst="rect">
            <a:avLst/>
          </a:prstGeom>
          <a:noFill/>
        </p:spPr>
        <p:txBody>
          <a:bodyPr wrap="square" rtlCol="0">
            <a:spAutoFit/>
          </a:bodyPr>
          <a:lstStyle/>
          <a:p>
            <a:r>
              <a:rPr lang="en-US" b="1" dirty="0" smtClean="0">
                <a:solidFill>
                  <a:schemeClr val="tx1">
                    <a:lumMod val="85000"/>
                    <a:lumOff val="15000"/>
                  </a:schemeClr>
                </a:solidFill>
                <a:latin typeface="Lora" pitchFamily="2" charset="0"/>
              </a:rPr>
              <a:t>    Skills</a:t>
            </a:r>
            <a:endParaRPr lang="en-IN" dirty="0"/>
          </a:p>
        </p:txBody>
      </p:sp>
      <p:pic>
        <p:nvPicPr>
          <p:cNvPr id="13" name="Picture 8" descr="Experience - Free miscellaneous icons">
            <a:extLst>
              <a:ext uri="{FF2B5EF4-FFF2-40B4-BE49-F238E27FC236}">
                <a16:creationId xmlns:a16="http://schemas.microsoft.com/office/drawing/2014/main" id="{A42376F0-6DCC-57F1-ADD2-68271A794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02" y="524943"/>
            <a:ext cx="502920" cy="50292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p:cNvCxnSpPr/>
          <p:nvPr/>
        </p:nvCxnSpPr>
        <p:spPr>
          <a:xfrm flipH="1">
            <a:off x="612252" y="1344414"/>
            <a:ext cx="7910" cy="3070832"/>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61B9A6F-C077-14AA-D6B0-100A1D73CBD7}"/>
              </a:ext>
            </a:extLst>
          </p:cNvPr>
          <p:cNvSpPr/>
          <p:nvPr/>
        </p:nvSpPr>
        <p:spPr>
          <a:xfrm>
            <a:off x="484697" y="1519671"/>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AECA66C-151F-6E81-1CDC-713E7C64EF7F}"/>
              </a:ext>
            </a:extLst>
          </p:cNvPr>
          <p:cNvSpPr txBox="1"/>
          <p:nvPr/>
        </p:nvSpPr>
        <p:spPr>
          <a:xfrm>
            <a:off x="840825" y="1519671"/>
            <a:ext cx="1317750" cy="307777"/>
          </a:xfrm>
          <a:prstGeom prst="rect">
            <a:avLst/>
          </a:prstGeom>
          <a:noFill/>
          <a:ln>
            <a:noFill/>
          </a:ln>
        </p:spPr>
        <p:txBody>
          <a:bodyPr wrap="square" rtlCol="0">
            <a:spAutoFit/>
          </a:bodyPr>
          <a:lstStyle/>
          <a:p>
            <a:r>
              <a:rPr lang="en-US" sz="1400" dirty="0" smtClean="0">
                <a:latin typeface="Lora" pitchFamily="2" charset="0"/>
              </a:rPr>
              <a:t>Go</a:t>
            </a:r>
            <a:endParaRPr lang="en-US" sz="1400" dirty="0">
              <a:latin typeface="Lora" pitchFamily="2" charset="0"/>
            </a:endParaRPr>
          </a:p>
        </p:txBody>
      </p:sp>
      <p:sp>
        <p:nvSpPr>
          <p:cNvPr id="24" name="TextBox 23">
            <a:extLst>
              <a:ext uri="{FF2B5EF4-FFF2-40B4-BE49-F238E27FC236}">
                <a16:creationId xmlns:a16="http://schemas.microsoft.com/office/drawing/2014/main" id="{5AECA66C-151F-6E81-1CDC-713E7C64EF7F}"/>
              </a:ext>
            </a:extLst>
          </p:cNvPr>
          <p:cNvSpPr txBox="1"/>
          <p:nvPr/>
        </p:nvSpPr>
        <p:spPr>
          <a:xfrm>
            <a:off x="840825" y="1925609"/>
            <a:ext cx="1317750" cy="307777"/>
          </a:xfrm>
          <a:prstGeom prst="rect">
            <a:avLst/>
          </a:prstGeom>
          <a:noFill/>
          <a:ln>
            <a:noFill/>
          </a:ln>
        </p:spPr>
        <p:txBody>
          <a:bodyPr wrap="square" rtlCol="0">
            <a:spAutoFit/>
          </a:bodyPr>
          <a:lstStyle/>
          <a:p>
            <a:r>
              <a:rPr lang="en-US" sz="1400" dirty="0" smtClean="0">
                <a:latin typeface="Lora" pitchFamily="2" charset="0"/>
              </a:rPr>
              <a:t>Rest API</a:t>
            </a:r>
            <a:endParaRPr lang="en-US" sz="1400" dirty="0">
              <a:latin typeface="Lora" pitchFamily="2" charset="0"/>
            </a:endParaRPr>
          </a:p>
        </p:txBody>
      </p:sp>
      <p:sp>
        <p:nvSpPr>
          <p:cNvPr id="25" name="TextBox 24">
            <a:extLst>
              <a:ext uri="{FF2B5EF4-FFF2-40B4-BE49-F238E27FC236}">
                <a16:creationId xmlns:a16="http://schemas.microsoft.com/office/drawing/2014/main" id="{5AECA66C-151F-6E81-1CDC-713E7C64EF7F}"/>
              </a:ext>
            </a:extLst>
          </p:cNvPr>
          <p:cNvSpPr txBox="1"/>
          <p:nvPr/>
        </p:nvSpPr>
        <p:spPr>
          <a:xfrm>
            <a:off x="811121" y="2737485"/>
            <a:ext cx="1317750" cy="307777"/>
          </a:xfrm>
          <a:prstGeom prst="rect">
            <a:avLst/>
          </a:prstGeom>
          <a:noFill/>
          <a:ln>
            <a:noFill/>
          </a:ln>
        </p:spPr>
        <p:txBody>
          <a:bodyPr wrap="square" rtlCol="0">
            <a:spAutoFit/>
          </a:bodyPr>
          <a:lstStyle/>
          <a:p>
            <a:r>
              <a:rPr lang="en-US" sz="1400" dirty="0" smtClean="0">
                <a:latin typeface="Lora" pitchFamily="2" charset="0"/>
              </a:rPr>
              <a:t>PostgreSQL</a:t>
            </a:r>
            <a:endParaRPr lang="en-US" sz="1400" dirty="0">
              <a:latin typeface="Lora" pitchFamily="2" charset="0"/>
            </a:endParaRPr>
          </a:p>
        </p:txBody>
      </p:sp>
      <p:sp>
        <p:nvSpPr>
          <p:cNvPr id="26" name="TextBox 25">
            <a:extLst>
              <a:ext uri="{FF2B5EF4-FFF2-40B4-BE49-F238E27FC236}">
                <a16:creationId xmlns:a16="http://schemas.microsoft.com/office/drawing/2014/main" id="{5AECA66C-151F-6E81-1CDC-713E7C64EF7F}"/>
              </a:ext>
            </a:extLst>
          </p:cNvPr>
          <p:cNvSpPr txBox="1"/>
          <p:nvPr/>
        </p:nvSpPr>
        <p:spPr>
          <a:xfrm>
            <a:off x="826060" y="2331547"/>
            <a:ext cx="1317750" cy="307777"/>
          </a:xfrm>
          <a:prstGeom prst="rect">
            <a:avLst/>
          </a:prstGeom>
          <a:noFill/>
          <a:ln>
            <a:noFill/>
          </a:ln>
        </p:spPr>
        <p:txBody>
          <a:bodyPr wrap="square" rtlCol="0">
            <a:spAutoFit/>
          </a:bodyPr>
          <a:lstStyle/>
          <a:p>
            <a:r>
              <a:rPr lang="en-US" sz="1400" dirty="0" err="1" smtClean="0">
                <a:latin typeface="Lora" pitchFamily="2" charset="0"/>
              </a:rPr>
              <a:t>GraphQL</a:t>
            </a:r>
            <a:endParaRPr lang="en-US" sz="1400" dirty="0">
              <a:latin typeface="Lora" pitchFamily="2" charset="0"/>
            </a:endParaRPr>
          </a:p>
        </p:txBody>
      </p:sp>
      <p:sp>
        <p:nvSpPr>
          <p:cNvPr id="27" name="TextBox 26">
            <a:extLst>
              <a:ext uri="{FF2B5EF4-FFF2-40B4-BE49-F238E27FC236}">
                <a16:creationId xmlns:a16="http://schemas.microsoft.com/office/drawing/2014/main" id="{5AECA66C-151F-6E81-1CDC-713E7C64EF7F}"/>
              </a:ext>
            </a:extLst>
          </p:cNvPr>
          <p:cNvSpPr txBox="1"/>
          <p:nvPr/>
        </p:nvSpPr>
        <p:spPr>
          <a:xfrm>
            <a:off x="811121" y="3143423"/>
            <a:ext cx="1317750" cy="307777"/>
          </a:xfrm>
          <a:prstGeom prst="rect">
            <a:avLst/>
          </a:prstGeom>
          <a:noFill/>
          <a:ln>
            <a:noFill/>
          </a:ln>
        </p:spPr>
        <p:txBody>
          <a:bodyPr wrap="square" rtlCol="0">
            <a:spAutoFit/>
          </a:bodyPr>
          <a:lstStyle/>
          <a:p>
            <a:r>
              <a:rPr lang="en-US" sz="1400" dirty="0" err="1" smtClean="0">
                <a:latin typeface="Lora" pitchFamily="2" charset="0"/>
              </a:rPr>
              <a:t>Redis</a:t>
            </a:r>
            <a:endParaRPr lang="en-US" sz="1400" dirty="0">
              <a:latin typeface="Lora" pitchFamily="2" charset="0"/>
            </a:endParaRPr>
          </a:p>
        </p:txBody>
      </p:sp>
      <p:sp>
        <p:nvSpPr>
          <p:cNvPr id="28" name="TextBox 27">
            <a:extLst>
              <a:ext uri="{FF2B5EF4-FFF2-40B4-BE49-F238E27FC236}">
                <a16:creationId xmlns:a16="http://schemas.microsoft.com/office/drawing/2014/main" id="{5AECA66C-151F-6E81-1CDC-713E7C64EF7F}"/>
              </a:ext>
            </a:extLst>
          </p:cNvPr>
          <p:cNvSpPr txBox="1"/>
          <p:nvPr/>
        </p:nvSpPr>
        <p:spPr>
          <a:xfrm>
            <a:off x="826060" y="3544806"/>
            <a:ext cx="1317750" cy="307777"/>
          </a:xfrm>
          <a:prstGeom prst="rect">
            <a:avLst/>
          </a:prstGeom>
          <a:noFill/>
          <a:ln>
            <a:noFill/>
          </a:ln>
        </p:spPr>
        <p:txBody>
          <a:bodyPr wrap="square" rtlCol="0">
            <a:spAutoFit/>
          </a:bodyPr>
          <a:lstStyle/>
          <a:p>
            <a:r>
              <a:rPr lang="en-US" sz="1400" dirty="0" smtClean="0">
                <a:latin typeface="Lora" pitchFamily="2" charset="0"/>
              </a:rPr>
              <a:t>GIT</a:t>
            </a:r>
            <a:endParaRPr lang="en-US" sz="1400" dirty="0">
              <a:latin typeface="Lora" pitchFamily="2" charset="0"/>
            </a:endParaRPr>
          </a:p>
        </p:txBody>
      </p:sp>
      <p:sp>
        <p:nvSpPr>
          <p:cNvPr id="29" name="Oval 28">
            <a:extLst>
              <a:ext uri="{FF2B5EF4-FFF2-40B4-BE49-F238E27FC236}">
                <a16:creationId xmlns:a16="http://schemas.microsoft.com/office/drawing/2014/main" id="{361B9A6F-C077-14AA-D6B0-100A1D73CBD7}"/>
              </a:ext>
            </a:extLst>
          </p:cNvPr>
          <p:cNvSpPr/>
          <p:nvPr/>
        </p:nvSpPr>
        <p:spPr>
          <a:xfrm>
            <a:off x="484697" y="1925609"/>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61B9A6F-C077-14AA-D6B0-100A1D73CBD7}"/>
              </a:ext>
            </a:extLst>
          </p:cNvPr>
          <p:cNvSpPr/>
          <p:nvPr/>
        </p:nvSpPr>
        <p:spPr>
          <a:xfrm>
            <a:off x="484697" y="2331547"/>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61B9A6F-C077-14AA-D6B0-100A1D73CBD7}"/>
              </a:ext>
            </a:extLst>
          </p:cNvPr>
          <p:cNvSpPr/>
          <p:nvPr/>
        </p:nvSpPr>
        <p:spPr>
          <a:xfrm>
            <a:off x="484697" y="2742754"/>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61B9A6F-C077-14AA-D6B0-100A1D73CBD7}"/>
              </a:ext>
            </a:extLst>
          </p:cNvPr>
          <p:cNvSpPr/>
          <p:nvPr/>
        </p:nvSpPr>
        <p:spPr>
          <a:xfrm>
            <a:off x="484697" y="3144492"/>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61B9A6F-C077-14AA-D6B0-100A1D73CBD7}"/>
              </a:ext>
            </a:extLst>
          </p:cNvPr>
          <p:cNvSpPr/>
          <p:nvPr/>
        </p:nvSpPr>
        <p:spPr>
          <a:xfrm>
            <a:off x="491552" y="3544806"/>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61B9A6F-C077-14AA-D6B0-100A1D73CBD7}"/>
              </a:ext>
            </a:extLst>
          </p:cNvPr>
          <p:cNvSpPr/>
          <p:nvPr/>
        </p:nvSpPr>
        <p:spPr>
          <a:xfrm>
            <a:off x="492776" y="3948563"/>
            <a:ext cx="270930" cy="27093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5AECA66C-151F-6E81-1CDC-713E7C64EF7F}"/>
              </a:ext>
            </a:extLst>
          </p:cNvPr>
          <p:cNvSpPr txBox="1"/>
          <p:nvPr/>
        </p:nvSpPr>
        <p:spPr>
          <a:xfrm>
            <a:off x="801827" y="3943008"/>
            <a:ext cx="1317750" cy="307777"/>
          </a:xfrm>
          <a:prstGeom prst="rect">
            <a:avLst/>
          </a:prstGeom>
          <a:noFill/>
          <a:ln>
            <a:noFill/>
          </a:ln>
        </p:spPr>
        <p:txBody>
          <a:bodyPr wrap="square" rtlCol="0">
            <a:spAutoFit/>
          </a:bodyPr>
          <a:lstStyle/>
          <a:p>
            <a:r>
              <a:rPr lang="en-US" sz="1400" dirty="0" smtClean="0">
                <a:latin typeface="Lora" pitchFamily="2" charset="0"/>
              </a:rPr>
              <a:t>Java</a:t>
            </a:r>
            <a:endParaRPr lang="en-US" sz="1400" dirty="0">
              <a:latin typeface="Lora" pitchFamily="2" charset="0"/>
            </a:endParaRPr>
          </a:p>
        </p:txBody>
      </p:sp>
      <p:sp>
        <p:nvSpPr>
          <p:cNvPr id="37" name="TextBox 36">
            <a:extLst>
              <a:ext uri="{FF2B5EF4-FFF2-40B4-BE49-F238E27FC236}">
                <a16:creationId xmlns:a16="http://schemas.microsoft.com/office/drawing/2014/main" id="{822F223C-DCF5-6EBC-B035-D395FBFFB2AD}"/>
              </a:ext>
            </a:extLst>
          </p:cNvPr>
          <p:cNvSpPr txBox="1"/>
          <p:nvPr/>
        </p:nvSpPr>
        <p:spPr>
          <a:xfrm>
            <a:off x="3511688" y="3941033"/>
            <a:ext cx="7882387" cy="2354491"/>
          </a:xfrm>
          <a:prstGeom prst="rect">
            <a:avLst/>
          </a:prstGeom>
          <a:noFill/>
        </p:spPr>
        <p:txBody>
          <a:bodyPr wrap="square">
            <a:spAutoFit/>
          </a:bodyPr>
          <a:lstStyle/>
          <a:p>
            <a:pPr>
              <a:lnSpc>
                <a:spcPct val="150000"/>
              </a:lnSpc>
            </a:pPr>
            <a:r>
              <a:rPr lang="en-US" sz="1400" b="1" dirty="0" smtClean="0">
                <a:latin typeface="Lora"/>
              </a:rPr>
              <a:t>Job Portal Services (</a:t>
            </a:r>
            <a:r>
              <a:rPr lang="en-US" sz="1400" b="1" dirty="0" err="1" smtClean="0">
                <a:latin typeface="Lora"/>
              </a:rPr>
              <a:t>GraphQL</a:t>
            </a:r>
            <a:r>
              <a:rPr lang="en-US" sz="1400" b="1" dirty="0" smtClean="0">
                <a:latin typeface="Lora"/>
              </a:rPr>
              <a:t>)</a:t>
            </a:r>
            <a:r>
              <a:rPr lang="en-US" sz="1200" dirty="0"/>
              <a:t/>
            </a:r>
            <a:br>
              <a:rPr lang="en-US" sz="1200" dirty="0"/>
            </a:br>
            <a:r>
              <a:rPr lang="en-US" sz="1200" dirty="0">
                <a:latin typeface="Lora"/>
              </a:rPr>
              <a:t>Improved Job Portal API by adding </a:t>
            </a:r>
            <a:r>
              <a:rPr lang="en-US" sz="1200" dirty="0" err="1">
                <a:latin typeface="Lora"/>
              </a:rPr>
              <a:t>GraphQL</a:t>
            </a:r>
            <a:r>
              <a:rPr lang="en-US" sz="1200" dirty="0">
                <a:latin typeface="Lora"/>
              </a:rPr>
              <a:t> using </a:t>
            </a:r>
            <a:r>
              <a:rPr lang="en-US" sz="1200" dirty="0" err="1">
                <a:latin typeface="Lora"/>
              </a:rPr>
              <a:t>gqlgen</a:t>
            </a:r>
            <a:r>
              <a:rPr lang="en-US" sz="1200" dirty="0">
                <a:latin typeface="Lora"/>
              </a:rPr>
              <a:t> in Go, creating a more flexible and efficient system for handling job, company, and user data. Used </a:t>
            </a:r>
            <a:r>
              <a:rPr lang="en-US" sz="1200" dirty="0" err="1">
                <a:latin typeface="Lora"/>
              </a:rPr>
              <a:t>gqlgen</a:t>
            </a:r>
            <a:r>
              <a:rPr lang="en-US" sz="1200" dirty="0">
                <a:latin typeface="Lora"/>
              </a:rPr>
              <a:t> to speed up development and maintain best practices</a:t>
            </a:r>
            <a:r>
              <a:rPr lang="en-US" sz="1200" dirty="0" smtClean="0">
                <a:latin typeface="Lora"/>
              </a:rPr>
              <a:t>.</a:t>
            </a:r>
          </a:p>
          <a:p>
            <a:pPr marL="171450" indent="-171450">
              <a:lnSpc>
                <a:spcPct val="150000"/>
              </a:lnSpc>
              <a:buFont typeface="Wingdings" panose="05000000000000000000" pitchFamily="2" charset="2"/>
              <a:buChar char="§"/>
            </a:pPr>
            <a:r>
              <a:rPr lang="en-US" sz="1200" dirty="0">
                <a:latin typeface="Lora"/>
              </a:rPr>
              <a:t>Implemented </a:t>
            </a:r>
            <a:r>
              <a:rPr lang="en-US" sz="1200" dirty="0" err="1">
                <a:latin typeface="Lora"/>
              </a:rPr>
              <a:t>GraphQL</a:t>
            </a:r>
            <a:r>
              <a:rPr lang="en-US" sz="1200" dirty="0">
                <a:latin typeface="Lora"/>
              </a:rPr>
              <a:t> queries and mutations for essential functionalities such as company information retrieval, company addition, job </a:t>
            </a:r>
            <a:r>
              <a:rPr lang="en-US" sz="1200" dirty="0" smtClean="0">
                <a:latin typeface="Lora"/>
              </a:rPr>
              <a:t>posting.</a:t>
            </a:r>
          </a:p>
          <a:p>
            <a:pPr marL="171450" indent="-171450">
              <a:lnSpc>
                <a:spcPct val="150000"/>
              </a:lnSpc>
              <a:buFont typeface="Wingdings" panose="05000000000000000000" pitchFamily="2" charset="2"/>
              <a:buChar char="§"/>
            </a:pPr>
            <a:r>
              <a:rPr lang="en-US" sz="1200" dirty="0"/>
              <a:t>Made use of </a:t>
            </a:r>
            <a:r>
              <a:rPr lang="en-US" sz="1200" dirty="0" err="1"/>
              <a:t>gqlgen</a:t>
            </a:r>
            <a:r>
              <a:rPr lang="en-US" sz="1200" dirty="0"/>
              <a:t> to automatically generate the essential </a:t>
            </a:r>
            <a:r>
              <a:rPr lang="en-US" sz="1200" dirty="0" err="1"/>
              <a:t>GraphQL</a:t>
            </a:r>
            <a:r>
              <a:rPr lang="en-US" sz="1200" dirty="0"/>
              <a:t> code, making the development process faster and ensuring that the code adheres to widely accepted best practices.</a:t>
            </a:r>
            <a:endParaRPr lang="en-US" sz="1200" dirty="0" smtClean="0">
              <a:latin typeface="Lora"/>
            </a:endParaRPr>
          </a:p>
          <a:p>
            <a:pPr marL="171450" indent="-171450">
              <a:lnSpc>
                <a:spcPct val="150000"/>
              </a:lnSpc>
              <a:buFont typeface="Wingdings" panose="05000000000000000000" pitchFamily="2" charset="2"/>
              <a:buChar char="§"/>
            </a:pPr>
            <a:endParaRPr lang="en-US" sz="1200" dirty="0" smtClean="0">
              <a:latin typeface="Lora"/>
            </a:endParaRPr>
          </a:p>
        </p:txBody>
      </p:sp>
    </p:spTree>
    <p:extLst>
      <p:ext uri="{BB962C8B-B14F-4D97-AF65-F5344CB8AC3E}">
        <p14:creationId xmlns:p14="http://schemas.microsoft.com/office/powerpoint/2010/main" val="2239868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02">
      <a:dk1>
        <a:sysClr val="windowText" lastClr="000000"/>
      </a:dk1>
      <a:lt1>
        <a:sysClr val="window" lastClr="FFFFFF"/>
      </a:lt1>
      <a:dk2>
        <a:srgbClr val="44546A"/>
      </a:dk2>
      <a:lt2>
        <a:srgbClr val="E7E6E6"/>
      </a:lt2>
      <a:accent1>
        <a:srgbClr val="00224B"/>
      </a:accent1>
      <a:accent2>
        <a:srgbClr val="FE2020"/>
      </a:accent2>
      <a:accent3>
        <a:srgbClr val="7030A0"/>
      </a:accent3>
      <a:accent4>
        <a:srgbClr val="00B050"/>
      </a:accent4>
      <a:accent5>
        <a:srgbClr val="FFC000"/>
      </a:accent5>
      <a:accent6>
        <a:srgbClr val="C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371</Words>
  <Application>Microsoft Office PowerPoint</Application>
  <PresentationFormat>Widescreen</PresentationFormat>
  <Paragraphs>46</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Lora</vt:lpstr>
      <vt:lpstr>Söhne</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m10404</dc:creator>
  <cp:lastModifiedBy>ORR Training 6</cp:lastModifiedBy>
  <cp:revision>48</cp:revision>
  <dcterms:created xsi:type="dcterms:W3CDTF">2021-02-19T04:45:34Z</dcterms:created>
  <dcterms:modified xsi:type="dcterms:W3CDTF">2023-12-05T11:53:29Z</dcterms:modified>
</cp:coreProperties>
</file>