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9.12-->
<p:presentation xmlns:r="http://schemas.openxmlformats.org/officeDocument/2006/relationships" xmlns:a="http://schemas.openxmlformats.org/drawingml/2006/main" xmlns:p="http://schemas.openxmlformats.org/presentationml/2006/main">
  <p:sldMasterIdLst>
    <p:sldMasterId id="2147483648" r:id="rId1"/>
  </p:sldMasterIdLst>
  <p:notesMasterIdLst>
    <p:notesMasterId r:id="rId2"/>
  </p:notesMasterIdLst>
  <p:sldIdLst>
    <p:sldId id="256" r:id="rId3"/>
    <p:sldId id="257" r:id="rId4"/>
    <p:sldId id="258" r:id="rId5"/>
    <p:sldId id="259" r:id="rId6"/>
    <p:sldId id="262" r:id="rId7"/>
    <p:sldId id="260" r:id="rId8"/>
    <p:sldId id="263" r:id="rId9"/>
    <p:sldId id="261" r:id="rId10"/>
    <p:sldId id="264" r:id="rId11"/>
    <p:sldId id="266" r:id="rId12"/>
    <p:sldId id="265" r:id="rId13"/>
  </p:sldIdLst>
  <p:sldSz cx="12192000" cy="6858000"/>
  <p:notesSz cx="6858000" cy="9144000"/>
  <p:custDataLst>
    <p:tags r:id="rId1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74" autoAdjust="0"/>
  </p:normalViewPr>
  <p:slideViewPr>
    <p:cSldViewPr snapToGrid="0">
      <p:cViewPr varScale="1">
        <p:scale>
          <a:sx n="82" d="100"/>
          <a:sy n="82" d="100"/>
        </p:scale>
        <p:origin x="720" y="77"/>
      </p:cViewPr>
      <p:guideLst/>
    </p:cSldViewPr>
  </p:slideViewPr>
  <p:outlineViewPr>
    <p:cViewPr>
      <p:scale>
        <a:sx n="33" d="100"/>
        <a:sy n="33" d="100"/>
      </p:scale>
      <p:origin x="0" y="0"/>
    </p:cViewPr>
  </p:outlineViewPr>
  <p:notesTextViewPr>
    <p:cViewPr>
      <p:scale>
        <a:sx n="1" d="1"/>
        <a:sy n="1" d="1"/>
      </p:scale>
      <p:origin x="0" y="0"/>
    </p:cViewPr>
  </p:notesTextViewPr>
  <p:notesViewPr>
    <p:cSldViewPr>
      <p:cViewPr>
        <p:scale>
          <a:sx n="1" d="100"/>
          <a:sy n="1" d="100"/>
        </p:scale>
        <p:origin x="0" y="0"/>
      </p:cViewPr>
    </p:cSldViewPr>
  </p:notes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tags" Target="tags/tag1.xml" /><Relationship Id="rId15" Type="http://schemas.openxmlformats.org/officeDocument/2006/relationships/presProps" Target="presProps.xml" /><Relationship Id="rId16" Type="http://schemas.openxmlformats.org/officeDocument/2006/relationships/viewProps" Target="viewProps.xml" /><Relationship Id="rId17" Type="http://schemas.openxmlformats.org/officeDocument/2006/relationships/theme" Target="theme/theme1.xml" /><Relationship Id="rId18" Type="http://schemas.openxmlformats.org/officeDocument/2006/relationships/tableStyles" Target="tableStyles.xml" /><Relationship Id="rId2" Type="http://schemas.openxmlformats.org/officeDocument/2006/relationships/notesMaster" Target="notesMasters/notesMaster1.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diagrams/_rels/data1.xml.rels>&#65279;<?xml version="1.0" encoding="utf-8" standalone="yes"?><Relationships xmlns="http://schemas.openxmlformats.org/package/2006/relationships"><Relationship Id="rId1" Type="http://schemas.openxmlformats.org/officeDocument/2006/relationships/image" Target="../media/image5.png" /><Relationship Id="rId2" Type="http://schemas.openxmlformats.org/officeDocument/2006/relationships/image" Target="../media/image6.jpeg" /><Relationship Id="rId3" Type="http://schemas.openxmlformats.org/officeDocument/2006/relationships/image" Target="../media/image7.jpeg" /><Relationship Id="rId4" Type="http://schemas.openxmlformats.org/officeDocument/2006/relationships/image" Target="../media/image8.jpeg" /></Relationships>
</file>

<file path=ppt/diagrams/_rels/data3.xml.rels>&#65279;<?xml version="1.0" encoding="utf-8" standalone="yes"?><Relationships xmlns="http://schemas.openxmlformats.org/package/2006/relationships"><Relationship Id="rId1" Type="http://schemas.openxmlformats.org/officeDocument/2006/relationships/image" Target="../media/image9.jpeg" /></Relationships>
</file>

<file path=ppt/diagrams/_rels/drawing1.xml.rels>&#65279;<?xml version="1.0" encoding="utf-8" standalone="yes"?><Relationships xmlns="http://schemas.openxmlformats.org/package/2006/relationships"><Relationship Id="rId1" Type="http://schemas.openxmlformats.org/officeDocument/2006/relationships/image" Target="../media/image5.png" /><Relationship Id="rId2" Type="http://schemas.openxmlformats.org/officeDocument/2006/relationships/image" Target="../media/image6.jpeg" /><Relationship Id="rId3" Type="http://schemas.openxmlformats.org/officeDocument/2006/relationships/image" Target="../media/image7.jpeg" /><Relationship Id="rId4" Type="http://schemas.openxmlformats.org/officeDocument/2006/relationships/image" Target="../media/image8.jpeg" /></Relationships>
</file>

<file path=ppt/diagrams/_rels/drawing3.xml.rels>&#65279;<?xml version="1.0" encoding="utf-8" standalone="yes"?><Relationships xmlns="http://schemas.openxmlformats.org/package/2006/relationships"><Relationship Id="rId1" Type="http://schemas.openxmlformats.org/officeDocument/2006/relationships/image" Target="../media/image9.jpeg" /></Relationships>
</file>

<file path=ppt/diagrams/colors1.xml><?xml version="1.0" encoding="utf-8"?>
<dgm:colorsDef xmlns:a="http://schemas.openxmlformats.org/drawingml/2006/main" xmlns:dgm="http://schemas.openxmlformats.org/drawingml/2006/diagram"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a="http://schemas.openxmlformats.org/drawingml/2006/main" xmlns:dgm="http://schemas.openxmlformats.org/drawingml/2006/diagram"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a="http://schemas.openxmlformats.org/drawingml/2006/main" xmlns:dgm="http://schemas.openxmlformats.org/drawingml/2006/diagram"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a="http://schemas.openxmlformats.org/drawingml/2006/main" xmlns:r="http://schemas.openxmlformats.org/officeDocument/2006/relationships" xmlns:dgm="http://schemas.openxmlformats.org/drawingml/2006/diagram">
  <dgm:ptLst>
    <dgm:pt modelId="{707B7F95-7DF1-4BEB-AD72-734717603708}" type="doc">
      <dgm:prSet loTypeId="urn:microsoft.com/office/officeart/2011/layout/RadialPictureList" loCatId="officeonline" qsTypeId="urn:microsoft.com/office/officeart/2005/8/quickstyle/simple1" qsCatId="simple" csTypeId="urn:microsoft.com/office/officeart/2005/8/colors/accent1_2" csCatId="accent1" phldr="1"/>
      <dgm:spPr/>
      <dgm:t>
        <a:bodyPr/>
        <a:lstStyle/>
        <a:p>
          <a:endParaRPr lang="en-US"/>
        </a:p>
      </dgm:t>
    </dgm:pt>
    <dgm:pt modelId="{0375C777-83F7-485D-8840-3E4B23B3E6E7}" type="parTrans" cxnId="{706CF439-9236-46AF-95D6-A78B2A9645D4}">
      <dgm:prSet/>
      <dgm:spPr/>
      <dgm:t>
        <a:bodyPr/>
        <a:lstStyle/>
        <a:p>
          <a:endParaRPr lang="en-US"/>
        </a:p>
      </dgm:t>
    </dgm:pt>
    <dgm:pt modelId="{ABA6718F-64A4-4F38-8D35-9F4005E6D724}">
      <dgm:prSet phldrT="[Text]" custT="1"/>
      <dgm:spPr>
        <a:blipFill rotWithShape="0">
          <a:blip r:embed="rId1">
            <a:extLst/>
          </a:blip>
          <a:stretch>
            <a:fillRect/>
          </a:stretch>
        </a:blipFill>
      </dgm:spPr>
      <dgm:t>
        <a:bodyPr/>
        <a:lstStyle/>
        <a:p>
          <a:r>
            <a:rPr lang="en-IN" sz="2800" b="0" i="0" smtClean="0">
              <a:solidFill>
                <a:schemeClr val="bg1"/>
              </a:solidFill>
            </a:rPr>
            <a:t>Data</a:t>
          </a:r>
          <a:endParaRPr lang="en-US" sz="2800" b="0"/>
        </a:p>
      </dgm:t>
    </dgm:pt>
    <dgm:pt modelId="{4A820B77-5D39-477D-B564-B643165386A4}" type="parTrans" cxnId="{D96D3B32-267C-4549-9813-CD30352E78B5}">
      <dgm:prSet/>
      <dgm:spPr/>
      <dgm:t>
        <a:bodyPr/>
        <a:lstStyle/>
        <a:p>
          <a:endParaRPr lang="en-US"/>
        </a:p>
      </dgm:t>
    </dgm:pt>
    <dgm:pt modelId="{2D8B02AF-C820-440A-80F2-A0B0937E03C3}">
      <dgm:prSet phldrT="[Text]"/>
      <dgm:spPr/>
      <dgm:t>
        <a:bodyPr/>
        <a:lstStyle/>
        <a:p>
          <a:pPr algn="ctr"/>
          <a:r>
            <a:rPr lang="en-IN" b="0" i="0" smtClean="0">
              <a:solidFill>
                <a:schemeClr val="bg1"/>
              </a:solidFill>
            </a:rPr>
            <a:t>Exploration</a:t>
          </a:r>
          <a:endParaRPr lang="en-US" b="0">
            <a:solidFill>
              <a:schemeClr val="bg1"/>
            </a:solidFill>
          </a:endParaRPr>
        </a:p>
      </dgm:t>
    </dgm:pt>
    <dgm:pt modelId="{434A17E5-57B2-4BA5-A0F9-66FB5616C7F7}" type="sibTrans" cxnId="{D96D3B32-267C-4549-9813-CD30352E78B5}">
      <dgm:prSet/>
      <dgm:spPr/>
      <dgm:t>
        <a:bodyPr/>
        <a:lstStyle/>
        <a:p>
          <a:endParaRPr lang="en-US"/>
        </a:p>
      </dgm:t>
    </dgm:pt>
    <dgm:pt modelId="{393A5091-05C4-4199-ABCF-FAE79CC7FCAD}" type="parTrans" cxnId="{18649D50-E1E8-40D5-A825-A0DFBD0801D0}">
      <dgm:prSet/>
      <dgm:spPr/>
      <dgm:t>
        <a:bodyPr/>
        <a:lstStyle/>
        <a:p>
          <a:endParaRPr lang="en-US"/>
        </a:p>
      </dgm:t>
    </dgm:pt>
    <dgm:pt modelId="{D55263A4-6A7F-46E9-8FB6-49DD40EA146A}">
      <dgm:prSet phldrT="[Text]"/>
      <dgm:spPr/>
      <dgm:t>
        <a:bodyPr/>
        <a:lstStyle/>
        <a:p>
          <a:pPr algn="ctr"/>
          <a:r>
            <a:rPr lang="en-IN" b="0" i="0" smtClean="0">
              <a:solidFill>
                <a:schemeClr val="bg1"/>
              </a:solidFill>
            </a:rPr>
            <a:t>Cleaning</a:t>
          </a:r>
          <a:endParaRPr lang="en-US" b="0">
            <a:solidFill>
              <a:schemeClr val="bg1"/>
            </a:solidFill>
          </a:endParaRPr>
        </a:p>
      </dgm:t>
    </dgm:pt>
    <dgm:pt modelId="{41B41AEB-4D66-431B-AC41-AA9D3432AE1A}" type="sibTrans" cxnId="{18649D50-E1E8-40D5-A825-A0DFBD0801D0}">
      <dgm:prSet/>
      <dgm:spPr/>
      <dgm:t>
        <a:bodyPr/>
        <a:lstStyle/>
        <a:p>
          <a:endParaRPr lang="en-US"/>
        </a:p>
      </dgm:t>
    </dgm:pt>
    <dgm:pt modelId="{E6241F13-6D14-43DA-A3BE-0769BC198F40}" type="parTrans" cxnId="{F336A893-B559-4F0F-B7F9-A79B42B6C653}">
      <dgm:prSet/>
      <dgm:spPr/>
      <dgm:t>
        <a:bodyPr/>
        <a:lstStyle/>
        <a:p>
          <a:endParaRPr lang="en-US"/>
        </a:p>
      </dgm:t>
    </dgm:pt>
    <dgm:pt modelId="{A42DD027-D992-4B08-84CA-2A4CCF92214C}">
      <dgm:prSet phldrT="[Text]"/>
      <dgm:spPr/>
      <dgm:t>
        <a:bodyPr/>
        <a:lstStyle/>
        <a:p>
          <a:pPr algn="ctr"/>
          <a:r>
            <a:rPr lang="en-IN" b="0" i="0" smtClean="0">
              <a:solidFill>
                <a:schemeClr val="bg1"/>
              </a:solidFill>
            </a:rPr>
            <a:t>Pre-processing</a:t>
          </a:r>
          <a:endParaRPr lang="en-US" b="0">
            <a:solidFill>
              <a:schemeClr val="bg1"/>
            </a:solidFill>
          </a:endParaRPr>
        </a:p>
      </dgm:t>
    </dgm:pt>
    <dgm:pt modelId="{0B5F6BFE-F42D-444F-AF9E-4F32B2523891}" type="sibTrans" cxnId="{F336A893-B559-4F0F-B7F9-A79B42B6C653}">
      <dgm:prSet/>
      <dgm:spPr/>
      <dgm:t>
        <a:bodyPr/>
        <a:lstStyle/>
        <a:p>
          <a:endParaRPr lang="en-US"/>
        </a:p>
      </dgm:t>
    </dgm:pt>
    <dgm:pt modelId="{226EDFEF-7A61-42E5-ADFA-C76768F4118B}" type="sibTrans" cxnId="{706CF439-9236-46AF-95D6-A78B2A9645D4}">
      <dgm:prSet/>
      <dgm:spPr/>
      <dgm:t>
        <a:bodyPr/>
        <a:lstStyle/>
        <a:p>
          <a:endParaRPr lang="en-US"/>
        </a:p>
      </dgm:t>
    </dgm:pt>
    <dgm:pt modelId="{CB47338B-E4B7-4820-B717-A39AD7E2A772}" type="pres">
      <dgm:prSet presAssocID="{707B7F95-7DF1-4BEB-AD72-734717603708}" presName="Name0">
        <dgm:presLayoutVars>
          <dgm:chMax val="1"/>
          <dgm:chPref val="1"/>
          <dgm:dir/>
          <dgm:resizeHandles/>
        </dgm:presLayoutVars>
      </dgm:prSet>
      <dgm:spPr/>
      <dgm:t>
        <a:bodyPr/>
        <a:lstStyle/>
        <a:p>
          <a:endParaRPr lang="en-US"/>
        </a:p>
      </dgm:t>
    </dgm:pt>
    <dgm:pt modelId="{F14D6792-ADB8-4216-A8F4-9A4A9EAF1239}" type="pres">
      <dgm:prSet presAssocID="{ABA6718F-64A4-4F38-8D35-9F4005E6D724}" presName="Parent" presStyleLbl="node1" presStyleCnt="2">
        <dgm:presLayoutVars>
          <dgm:chMax val="4"/>
          <dgm:chPref val="3"/>
        </dgm:presLayoutVars>
      </dgm:prSet>
      <dgm:spPr/>
      <dgm:t>
        <a:bodyPr/>
        <a:lstStyle/>
        <a:p>
          <a:endParaRPr lang="en-US"/>
        </a:p>
      </dgm:t>
    </dgm:pt>
    <dgm:pt modelId="{18097C64-E463-4461-AF9F-9A74D48E7780}" type="pres">
      <dgm:prSet presAssocID="{2D8B02AF-C820-440A-80F2-A0B0937E03C3}" presName="Accent" presStyleLbl="node1" presStyleIdx="1" presStyleCnt="2"/>
      <dgm:spPr>
        <a:noFill/>
      </dgm:spPr>
      <dgm:t>
        <a:bodyPr/>
        <a:lstStyle/>
        <a:p/>
      </dgm:t>
    </dgm:pt>
    <dgm:pt modelId="{950B2ACC-E7B1-4B93-B6D2-FC06E821DA50}" type="pres">
      <dgm:prSet presAssocID="{2D8B02AF-C820-440A-80F2-A0B0937E03C3}" presName="Image1" presStyleLbl="fgImgPlace1" presStyleCnt="3"/>
      <dgm:spPr>
        <a:blipFill>
          <a:blip r:embed="rId2">
            <a:extLst>
              <a:ext uri="{28A0092B-C50C-407E-A947-70E740481C1C}">
                <a14:useLocalDpi xmlns:a14="http://schemas.microsoft.com/office/drawing/2010/main" val="0"/>
              </a:ext>
            </a:extLst>
          </a:blip>
          <a:stretch>
            <a:fillRect/>
          </a:stretch>
        </a:blipFill>
      </dgm:spPr>
      <dgm:t>
        <a:bodyPr/>
        <a:lstStyle/>
        <a:p>
          <a:endParaRPr lang="en-US"/>
        </a:p>
      </dgm:t>
    </dgm:pt>
    <dgm:pt modelId="{EA071A52-4335-4586-80CC-5DA205C07427}" type="pres">
      <dgm:prSet presAssocID="{2D8B02AF-C820-440A-80F2-A0B0937E03C3}" presName="Child1" presStyleLbl="revTx" presStyleCnt="3" custScaleX="109781" custScaleY="86865">
        <dgm:presLayoutVars>
          <dgm:chMax val="0"/>
          <dgm:chPref val="0"/>
          <dgm:bulletEnabled val="1"/>
        </dgm:presLayoutVars>
      </dgm:prSet>
      <dgm:spPr/>
      <dgm:t>
        <a:bodyPr/>
        <a:lstStyle/>
        <a:p>
          <a:endParaRPr lang="en-US"/>
        </a:p>
      </dgm:t>
    </dgm:pt>
    <dgm:pt modelId="{2C75E937-795C-416A-81FF-8459BD7CE546}" type="pres">
      <dgm:prSet presAssocID="{D55263A4-6A7F-46E9-8FB6-49DD40EA146A}" presName="Image2"/>
      <dgm:spPr/>
      <dgm:t>
        <a:bodyPr/>
        <a:lstStyle/>
        <a:p/>
      </dgm:t>
    </dgm:pt>
    <dgm:pt modelId="{F9C2C901-48E7-48D4-BC74-1DF739DD2CE3}" type="pres">
      <dgm:prSet presAssocID="{D55263A4-6A7F-46E9-8FB6-49DD40EA146A}" presName="Image" presStyleLbl="fgImgPlace1" presStyleIdx="1" presStyleCnt="3"/>
      <dgm:spPr>
        <a:blipFill>
          <a:blip r:embed="rId3">
            <a:extLst>
              <a:ext uri="{28A0092B-C50C-407E-A947-70E740481C1C}">
                <a14:useLocalDpi xmlns:a14="http://schemas.microsoft.com/office/drawing/2010/main" val="0"/>
              </a:ext>
            </a:extLst>
          </a:blip>
          <a:stretch>
            <a:fillRect/>
          </a:stretch>
        </a:blipFill>
      </dgm:spPr>
      <dgm:t>
        <a:bodyPr/>
        <a:lstStyle/>
        <a:p>
          <a:endParaRPr lang="en-US"/>
        </a:p>
      </dgm:t>
    </dgm:pt>
    <dgm:pt modelId="{C5808FB3-7570-453E-A84A-11A6AAD2F7B4}" type="pres">
      <dgm:prSet presAssocID="{D55263A4-6A7F-46E9-8FB6-49DD40EA146A}" presName="Child2" presStyleLbl="revTx" presStyleIdx="1" presStyleCnt="3">
        <dgm:presLayoutVars>
          <dgm:chMax val="0"/>
          <dgm:chPref val="0"/>
          <dgm:bulletEnabled val="1"/>
        </dgm:presLayoutVars>
      </dgm:prSet>
      <dgm:spPr/>
      <dgm:t>
        <a:bodyPr/>
        <a:lstStyle/>
        <a:p>
          <a:endParaRPr lang="en-US"/>
        </a:p>
      </dgm:t>
    </dgm:pt>
    <dgm:pt modelId="{8DA6A2A4-03A6-4B35-807E-CA7D0270EB41}" type="pres">
      <dgm:prSet presAssocID="{A42DD027-D992-4B08-84CA-2A4CCF92214C}" presName="Image3"/>
      <dgm:spPr/>
      <dgm:t>
        <a:bodyPr/>
        <a:lstStyle/>
        <a:p/>
      </dgm:t>
    </dgm:pt>
    <dgm:pt modelId="{8E060F53-3516-462B-89CD-35164C41B67F}" type="pres">
      <dgm:prSet presAssocID="{A42DD027-D992-4B08-84CA-2A4CCF92214C}" presName="Image" presStyleLbl="fgImgPlace1" presStyleIdx="2" presStyleCnt="3"/>
      <dgm:spPr>
        <a:blipFill>
          <a:blip r:embed="rId4">
            <a:extLst>
              <a:ext uri="{28A0092B-C50C-407E-A947-70E740481C1C}">
                <a14:useLocalDpi xmlns:a14="http://schemas.microsoft.com/office/drawing/2010/main" val="0"/>
              </a:ext>
            </a:extLst>
          </a:blip>
          <a:stretch>
            <a:fillRect/>
          </a:stretch>
        </a:blipFill>
      </dgm:spPr>
      <dgm:t>
        <a:bodyPr/>
        <a:lstStyle/>
        <a:p>
          <a:endParaRPr lang="en-US"/>
        </a:p>
      </dgm:t>
    </dgm:pt>
    <dgm:pt modelId="{755039DA-CC38-4AE7-9710-6D3277EF6F41}" type="pres">
      <dgm:prSet presAssocID="{A42DD027-D992-4B08-84CA-2A4CCF92214C}" presName="Child3" presStyleLbl="revTx" presStyleIdx="2" presStyleCnt="3">
        <dgm:presLayoutVars>
          <dgm:chMax val="0"/>
          <dgm:chPref val="0"/>
          <dgm:bulletEnabled val="1"/>
        </dgm:presLayoutVars>
      </dgm:prSet>
      <dgm:spPr/>
      <dgm:t>
        <a:bodyPr/>
        <a:lstStyle/>
        <a:p>
          <a:endParaRPr lang="en-US"/>
        </a:p>
      </dgm:t>
    </dgm:pt>
  </dgm:ptLst>
  <dgm:cxnLst>
    <dgm:cxn modelId="{706CF439-9236-46AF-95D6-A78B2A9645D4}" srcId="{707B7F95-7DF1-4BEB-AD72-734717603708}" destId="{ABA6718F-64A4-4F38-8D35-9F4005E6D724}" srcOrd="0" destOrd="0" parTransId="{0375C777-83F7-485D-8840-3E4B23B3E6E7}" sibTransId="{226EDFEF-7A61-42E5-ADFA-C76768F4118B}"/>
    <dgm:cxn modelId="{D96D3B32-267C-4549-9813-CD30352E78B5}" srcId="{ABA6718F-64A4-4F38-8D35-9F4005E6D724}" destId="{2D8B02AF-C820-440A-80F2-A0B0937E03C3}" srcOrd="0" destOrd="0" parTransId="{4A820B77-5D39-477D-B564-B643165386A4}" sibTransId="{434A17E5-57B2-4BA5-A0F9-66FB5616C7F7}"/>
    <dgm:cxn modelId="{18649D50-E1E8-40D5-A825-A0DFBD0801D0}" srcId="{ABA6718F-64A4-4F38-8D35-9F4005E6D724}" destId="{D55263A4-6A7F-46E9-8FB6-49DD40EA146A}" srcOrd="1" destOrd="0" parTransId="{393A5091-05C4-4199-ABCF-FAE79CC7FCAD}" sibTransId="{41B41AEB-4D66-431B-AC41-AA9D3432AE1A}"/>
    <dgm:cxn modelId="{F336A893-B559-4F0F-B7F9-A79B42B6C653}" srcId="{ABA6718F-64A4-4F38-8D35-9F4005E6D724}" destId="{A42DD027-D992-4B08-84CA-2A4CCF92214C}" srcOrd="2" destOrd="0" parTransId="{E6241F13-6D14-43DA-A3BE-0769BC198F40}" sibTransId="{0B5F6BFE-F42D-444F-AF9E-4F32B2523891}"/>
    <dgm:cxn modelId="{A93B9E67-CB11-4EC9-937E-519899079137}" type="presOf" srcId="{707B7F95-7DF1-4BEB-AD72-734717603708}" destId="{CB47338B-E4B7-4820-B717-A39AD7E2A772}" srcOrd="0" destOrd="0" presId="urn:microsoft.com/office/officeart/2011/layout/RadialPictureList"/>
    <dgm:cxn modelId="{CD53C8D5-EC21-4E5E-806F-EBA2B4942E02}" type="presParOf" srcId="{CB47338B-E4B7-4820-B717-A39AD7E2A772}" destId="{F14D6792-ADB8-4216-A8F4-9A4A9EAF1239}" srcOrd="0" destOrd="0" presId="urn:microsoft.com/office/officeart/2011/layout/RadialPictureList"/>
    <dgm:cxn modelId="{A03BF3D6-997A-4CA3-AE66-6A8061276D43}" type="presOf" srcId="{ABA6718F-64A4-4F38-8D35-9F4005E6D724}" destId="{F14D6792-ADB8-4216-A8F4-9A4A9EAF1239}" srcOrd="0" destOrd="0" presId="urn:microsoft.com/office/officeart/2011/layout/RadialPictureList"/>
    <dgm:cxn modelId="{5710C4B9-20B2-4085-A684-061E976DE6F2}" type="presParOf" srcId="{CB47338B-E4B7-4820-B717-A39AD7E2A772}" destId="{18097C64-E463-4461-AF9F-9A74D48E7780}" srcOrd="1" destOrd="0" presId="urn:microsoft.com/office/officeart/2011/layout/RadialPictureList"/>
    <dgm:cxn modelId="{EFCE2738-F4BE-4867-8C9B-A80665FCEC2A}" type="presParOf" srcId="{CB47338B-E4B7-4820-B717-A39AD7E2A772}" destId="{950B2ACC-E7B1-4B93-B6D2-FC06E821DA50}" srcOrd="2" destOrd="0" presId="urn:microsoft.com/office/officeart/2011/layout/RadialPictureList"/>
    <dgm:cxn modelId="{4EB8827F-E54D-471E-81A1-707F6E6E0A38}" type="presParOf" srcId="{CB47338B-E4B7-4820-B717-A39AD7E2A772}" destId="{EA071A52-4335-4586-80CC-5DA205C07427}" srcOrd="3" destOrd="0" presId="urn:microsoft.com/office/officeart/2011/layout/RadialPictureList"/>
    <dgm:cxn modelId="{F275BAA6-4004-4177-AF0E-CCD9F215B58A}" type="presOf" srcId="{2D8B02AF-C820-440A-80F2-A0B0937E03C3}" destId="{EA071A52-4335-4586-80CC-5DA205C07427}" srcOrd="0" destOrd="0" presId="urn:microsoft.com/office/officeart/2011/layout/RadialPictureList"/>
    <dgm:cxn modelId="{C0178BCF-CBA2-4F39-8699-9EE957A2CD3E}" type="presParOf" srcId="{CB47338B-E4B7-4820-B717-A39AD7E2A772}" destId="{2C75E937-795C-416A-81FF-8459BD7CE546}" srcOrd="4" destOrd="0" presId="urn:microsoft.com/office/officeart/2011/layout/RadialPictureList"/>
    <dgm:cxn modelId="{134C67C3-7341-45D1-A93D-0493CABE739F}" type="presParOf" srcId="{2C75E937-795C-416A-81FF-8459BD7CE546}" destId="{F9C2C901-48E7-48D4-BC74-1DF739DD2CE3}" srcOrd="0" destOrd="0" presId="urn:microsoft.com/office/officeart/2011/layout/RadialPictureList"/>
    <dgm:cxn modelId="{C3ED761E-818B-4996-9DBD-7551B9EA2D86}" type="presParOf" srcId="{CB47338B-E4B7-4820-B717-A39AD7E2A772}" destId="{C5808FB3-7570-453E-A84A-11A6AAD2F7B4}" srcOrd="5" destOrd="0" presId="urn:microsoft.com/office/officeart/2011/layout/RadialPictureList"/>
    <dgm:cxn modelId="{BDD6CB26-8A27-44C8-B84B-0F373A62B041}" type="presOf" srcId="{D55263A4-6A7F-46E9-8FB6-49DD40EA146A}" destId="{C5808FB3-7570-453E-A84A-11A6AAD2F7B4}" srcOrd="0" destOrd="0" presId="urn:microsoft.com/office/officeart/2011/layout/RadialPictureList"/>
    <dgm:cxn modelId="{4DD9FC0B-63CF-4AC3-9005-082C183E7532}" type="presParOf" srcId="{CB47338B-E4B7-4820-B717-A39AD7E2A772}" destId="{8DA6A2A4-03A6-4B35-807E-CA7D0270EB41}" srcOrd="6" destOrd="0" presId="urn:microsoft.com/office/officeart/2011/layout/RadialPictureList"/>
    <dgm:cxn modelId="{8B4DEEBE-CF4B-4371-B96F-366929F7B1B3}" type="presParOf" srcId="{8DA6A2A4-03A6-4B35-807E-CA7D0270EB41}" destId="{8E060F53-3516-462B-89CD-35164C41B67F}" srcOrd="0" destOrd="0" presId="urn:microsoft.com/office/officeart/2011/layout/RadialPictureList"/>
    <dgm:cxn modelId="{48756253-8854-42B7-91A1-BBC93ABD71CD}" type="presParOf" srcId="{CB47338B-E4B7-4820-B717-A39AD7E2A772}" destId="{755039DA-CC38-4AE7-9710-6D3277EF6F41}" srcOrd="7" destOrd="0" presId="urn:microsoft.com/office/officeart/2011/layout/RadialPictureList"/>
    <dgm:cxn modelId="{527073A2-19F1-490F-9291-D7E34910EA86}" type="presOf" srcId="{A42DD027-D992-4B08-84CA-2A4CCF92214C}" destId="{755039DA-CC38-4AE7-9710-6D3277EF6F41}" srcOrd="0" destOrd="0" presId="urn:microsoft.com/office/officeart/2011/layout/RadialPictureList"/>
  </dgm:cxnLst>
  <dgm:bg/>
  <dgm:whole/>
  <dgm:extLst>
    <a:ext uri="http://schemas.microsoft.com/office/drawing/2008/diagram">
      <dsp:dataModelExt xmlns:dsp="http://schemas.microsoft.com/office/drawing/2008/diagram" relId="rId3" minVer="http://schemas.openxmlformats.org/drawingml/2006/main"/>
    </a:ext>
  </dgm:extLst>
</dgm:dataModel>
</file>

<file path=ppt/diagrams/data2.xml><?xml version="1.0" encoding="utf-8"?>
<dgm:dataModel xmlns:a="http://schemas.openxmlformats.org/drawingml/2006/main" xmlns:r="http://schemas.openxmlformats.org/officeDocument/2006/relationships" xmlns:dgm="http://schemas.openxmlformats.org/drawingml/2006/diagram">
  <dgm:ptLst>
    <dgm:pt modelId="{036244BF-7E89-407A-ADD7-80A5C353E013}"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dgm:t>
    </dgm:pt>
    <dgm:pt modelId="{31738C79-93C6-42C3-8D4F-9C3855359EEC}" type="parTrans" cxnId="{33880720-8688-47BD-A06C-C9FAF46B4CC7}">
      <dgm:prSet/>
      <dgm:spPr/>
      <dgm:t>
        <a:bodyPr/>
        <a:lstStyle/>
        <a:p>
          <a:endParaRPr lang="en-US"/>
        </a:p>
      </dgm:t>
    </dgm:pt>
    <dgm:pt modelId="{6E5CF109-BB57-4BA7-A5DE-69E9A3110F21}">
      <dgm:prSet phldrT="[Text]" custT="1"/>
      <dgm:spPr>
        <a:noFill/>
      </dgm:spPr>
      <dgm:t>
        <a:bodyPr/>
        <a:lstStyle/>
        <a:p>
          <a:r>
            <a:rPr lang="en-US" sz="2000" smtClean="0">
              <a:solidFill>
                <a:schemeClr val="bg1"/>
              </a:solidFill>
            </a:rPr>
            <a:t>Model</a:t>
          </a:r>
          <a:endParaRPr lang="en-US" sz="2000">
            <a:solidFill>
              <a:schemeClr val="bg1"/>
            </a:solidFill>
          </a:endParaRPr>
        </a:p>
      </dgm:t>
    </dgm:pt>
    <dgm:pt modelId="{C9C0C4A6-AEA8-4E98-ABF9-9E5D7781A94B}" type="sibTrans" cxnId="{33880720-8688-47BD-A06C-C9FAF46B4CC7}">
      <dgm:prSet/>
      <dgm:spPr/>
      <dgm:t>
        <a:bodyPr/>
        <a:lstStyle/>
        <a:p>
          <a:endParaRPr lang="en-US"/>
        </a:p>
      </dgm:t>
    </dgm:pt>
    <dgm:pt modelId="{D13C3209-3409-4FD1-9792-C6D21830BA5C}" type="parTrans" cxnId="{B15012BB-630C-4D70-845B-D122FCB4C02D}">
      <dgm:prSet/>
      <dgm:spPr/>
      <dgm:t>
        <a:bodyPr/>
        <a:lstStyle/>
        <a:p>
          <a:endParaRPr lang="en-US"/>
        </a:p>
      </dgm:t>
    </dgm:pt>
    <dgm:pt modelId="{CAAC9BE1-466A-4B01-A0D5-0929FC382459}">
      <dgm:prSet phldrT="[Text]" custT="1"/>
      <dgm:spPr>
        <a:noFill/>
      </dgm:spPr>
      <dgm:t>
        <a:bodyPr/>
        <a:lstStyle/>
        <a:p>
          <a:r>
            <a:rPr lang="en-US" sz="2000" smtClean="0"/>
            <a:t>Selection</a:t>
          </a:r>
          <a:endParaRPr lang="en-US" sz="2000"/>
        </a:p>
      </dgm:t>
    </dgm:pt>
    <dgm:pt modelId="{CF496423-0AC9-4C65-A65D-80ADDCDED0E9}" type="sibTrans" cxnId="{B15012BB-630C-4D70-845B-D122FCB4C02D}">
      <dgm:prSet/>
      <dgm:spPr/>
      <dgm:t>
        <a:bodyPr/>
        <a:lstStyle/>
        <a:p>
          <a:endParaRPr lang="en-US"/>
        </a:p>
      </dgm:t>
    </dgm:pt>
    <dgm:pt modelId="{C7CC2BB5-3C2F-4BA9-B636-812B93A1D720}" type="parTrans" cxnId="{8821A8BF-CA61-4B24-A586-B270285C919B}">
      <dgm:prSet/>
      <dgm:spPr/>
      <dgm:t>
        <a:bodyPr/>
        <a:lstStyle/>
        <a:p>
          <a:endParaRPr lang="en-US"/>
        </a:p>
      </dgm:t>
    </dgm:pt>
    <dgm:pt modelId="{FB68538F-9D68-4BE7-A2DE-06F081E6F9DB}">
      <dgm:prSet phldrT="[Text]" custT="1"/>
      <dgm:spPr>
        <a:noFill/>
      </dgm:spPr>
      <dgm:t>
        <a:bodyPr/>
        <a:lstStyle/>
        <a:p>
          <a:r>
            <a:rPr lang="en-US" sz="2000" smtClean="0"/>
            <a:t>Evaluation</a:t>
          </a:r>
          <a:endParaRPr lang="en-US" sz="2000"/>
        </a:p>
      </dgm:t>
    </dgm:pt>
    <dgm:pt modelId="{90DF23CF-C180-4F5F-8C38-E55DB55FE6B9}" type="sibTrans" cxnId="{8821A8BF-CA61-4B24-A586-B270285C919B}">
      <dgm:prSet/>
      <dgm:spPr/>
      <dgm:t>
        <a:bodyPr/>
        <a:lstStyle/>
        <a:p>
          <a:endParaRPr lang="en-US"/>
        </a:p>
      </dgm:t>
    </dgm:pt>
    <dgm:pt modelId="{1FBCD022-A6D9-4B68-B76F-183AB2800860}" type="pres">
      <dgm:prSet presAssocID="{036244BF-7E89-407A-ADD7-80A5C353E013}" presName="CompostProcess">
        <dgm:presLayoutVars>
          <dgm:dir/>
          <dgm:resizeHandles val="exact"/>
        </dgm:presLayoutVars>
      </dgm:prSet>
      <dgm:spPr/>
      <dgm:t>
        <a:bodyPr/>
        <a:lstStyle/>
        <a:p/>
      </dgm:t>
    </dgm:pt>
    <dgm:pt modelId="{3C01B6DF-8200-4091-A6A9-A34AF45685E5}" type="pres">
      <dgm:prSet presAssocID="{036244BF-7E89-407A-ADD7-80A5C353E013}" presName="arrow" presStyleLbl="bgShp" presStyleCnt="1"/>
      <dgm:spPr>
        <a:noFill/>
      </dgm:spPr>
      <dgm:t>
        <a:bodyPr/>
        <a:lstStyle/>
        <a:p/>
      </dgm:t>
    </dgm:pt>
    <dgm:pt modelId="{75ED6220-9709-47BA-8906-4535669CC075}" type="pres">
      <dgm:prSet presAssocID="{036244BF-7E89-407A-ADD7-80A5C353E013}" presName="linearProcess"/>
      <dgm:spPr/>
      <dgm:t>
        <a:bodyPr/>
        <a:lstStyle/>
        <a:p/>
      </dgm:t>
    </dgm:pt>
    <dgm:pt modelId="{99AFD5A8-74D6-43CB-90D4-B132F918981D}" type="pres">
      <dgm:prSet presAssocID="{6E5CF109-BB57-4BA7-A5DE-69E9A3110F21}" presName="textNode" presStyleLbl="node1" presStyleCnt="3" custScaleX="75865">
        <dgm:presLayoutVars>
          <dgm:bulletEnabled val="1"/>
        </dgm:presLayoutVars>
      </dgm:prSet>
      <dgm:spPr/>
      <dgm:t>
        <a:bodyPr/>
        <a:lstStyle/>
        <a:p>
          <a:endParaRPr lang="en-US"/>
        </a:p>
      </dgm:t>
    </dgm:pt>
    <dgm:pt modelId="{F445784F-C8DF-489B-94EC-9C6008EED558}" type="pres">
      <dgm:prSet presAssocID="{C9C0C4A6-AEA8-4E98-ABF9-9E5D7781A94B}" presName="sibTrans"/>
      <dgm:spPr/>
      <dgm:t>
        <a:bodyPr/>
        <a:lstStyle/>
        <a:p/>
      </dgm:t>
    </dgm:pt>
    <dgm:pt modelId="{27D54A17-5887-4F0D-9C7D-45C883C0688F}" type="pres">
      <dgm:prSet presAssocID="{CAAC9BE1-466A-4B01-A0D5-0929FC382459}" presName="textNode" presStyleLbl="node1" presStyleIdx="1" presStyleCnt="3" custScaleX="91276">
        <dgm:presLayoutVars>
          <dgm:bulletEnabled val="1"/>
        </dgm:presLayoutVars>
      </dgm:prSet>
      <dgm:spPr/>
      <dgm:t>
        <a:bodyPr/>
        <a:lstStyle/>
        <a:p>
          <a:endParaRPr lang="en-US"/>
        </a:p>
      </dgm:t>
    </dgm:pt>
    <dgm:pt modelId="{A6533A20-C7D1-404F-936C-93B7A4908860}" type="pres">
      <dgm:prSet presAssocID="{CF496423-0AC9-4C65-A65D-80ADDCDED0E9}" presName="sibTrans"/>
      <dgm:spPr/>
      <dgm:t>
        <a:bodyPr/>
        <a:lstStyle/>
        <a:p/>
      </dgm:t>
    </dgm:pt>
    <dgm:pt modelId="{7DF3E9C3-593B-4735-B577-D71FD3C9BAFE}" type="pres">
      <dgm:prSet presAssocID="{FB68538F-9D68-4BE7-A2DE-06F081E6F9DB}" presName="textNode" presStyleLbl="node1" presStyleIdx="2" presStyleCnt="3">
        <dgm:presLayoutVars>
          <dgm:bulletEnabled val="1"/>
        </dgm:presLayoutVars>
      </dgm:prSet>
      <dgm:spPr/>
      <dgm:t>
        <a:bodyPr/>
        <a:lstStyle/>
        <a:p>
          <a:endParaRPr lang="en-US"/>
        </a:p>
      </dgm:t>
    </dgm:pt>
  </dgm:ptLst>
  <dgm:cxnLst>
    <dgm:cxn modelId="{33880720-8688-47BD-A06C-C9FAF46B4CC7}" srcId="{036244BF-7E89-407A-ADD7-80A5C353E013}" destId="{6E5CF109-BB57-4BA7-A5DE-69E9A3110F21}" srcOrd="0" destOrd="0" parTransId="{31738C79-93C6-42C3-8D4F-9C3855359EEC}" sibTransId="{C9C0C4A6-AEA8-4E98-ABF9-9E5D7781A94B}"/>
    <dgm:cxn modelId="{B15012BB-630C-4D70-845B-D122FCB4C02D}" srcId="{036244BF-7E89-407A-ADD7-80A5C353E013}" destId="{CAAC9BE1-466A-4B01-A0D5-0929FC382459}" srcOrd="1" destOrd="0" parTransId="{D13C3209-3409-4FD1-9792-C6D21830BA5C}" sibTransId="{CF496423-0AC9-4C65-A65D-80ADDCDED0E9}"/>
    <dgm:cxn modelId="{8821A8BF-CA61-4B24-A586-B270285C919B}" srcId="{036244BF-7E89-407A-ADD7-80A5C353E013}" destId="{FB68538F-9D68-4BE7-A2DE-06F081E6F9DB}" srcOrd="2" destOrd="0" parTransId="{C7CC2BB5-3C2F-4BA9-B636-812B93A1D720}" sibTransId="{90DF23CF-C180-4F5F-8C38-E55DB55FE6B9}"/>
    <dgm:cxn modelId="{DBDE9DA5-EE37-4D92-BD19-24390A57D2B0}" type="presOf" srcId="{036244BF-7E89-407A-ADD7-80A5C353E013}" destId="{1FBCD022-A6D9-4B68-B76F-183AB2800860}" srcOrd="0" destOrd="0" presId="urn:microsoft.com/office/officeart/2005/8/layout/hProcess9"/>
    <dgm:cxn modelId="{1BA1EF8A-3C03-4776-A298-3D411FAF75C5}" type="presParOf" srcId="{1FBCD022-A6D9-4B68-B76F-183AB2800860}" destId="{3C01B6DF-8200-4091-A6A9-A34AF45685E5}" srcOrd="0" destOrd="0" presId="urn:microsoft.com/office/officeart/2005/8/layout/hProcess9"/>
    <dgm:cxn modelId="{4F46D334-B751-4DD0-8AB8-94BFC2525079}" type="presParOf" srcId="{1FBCD022-A6D9-4B68-B76F-183AB2800860}" destId="{75ED6220-9709-47BA-8906-4535669CC075}" srcOrd="1" destOrd="0" presId="urn:microsoft.com/office/officeart/2005/8/layout/hProcess9"/>
    <dgm:cxn modelId="{5CD6CAE2-8838-4291-9B75-E8B50EE43519}" type="presParOf" srcId="{75ED6220-9709-47BA-8906-4535669CC075}" destId="{99AFD5A8-74D6-43CB-90D4-B132F918981D}" srcOrd="0" destOrd="0" presId="urn:microsoft.com/office/officeart/2005/8/layout/hProcess9"/>
    <dgm:cxn modelId="{8314A874-EE4E-4BDC-B469-95B2CD9D5943}" type="presOf" srcId="{6E5CF109-BB57-4BA7-A5DE-69E9A3110F21}" destId="{99AFD5A8-74D6-43CB-90D4-B132F918981D}" srcOrd="0" destOrd="0" presId="urn:microsoft.com/office/officeart/2005/8/layout/hProcess9"/>
    <dgm:cxn modelId="{71499451-8121-4023-BB0F-AF976380FC40}" type="presParOf" srcId="{75ED6220-9709-47BA-8906-4535669CC075}" destId="{F445784F-C8DF-489B-94EC-9C6008EED558}" srcOrd="1" destOrd="0" presId="urn:microsoft.com/office/officeart/2005/8/layout/hProcess9"/>
    <dgm:cxn modelId="{EF8A1334-AFB4-46D4-8AC3-10B29E40AD47}" type="presParOf" srcId="{75ED6220-9709-47BA-8906-4535669CC075}" destId="{27D54A17-5887-4F0D-9C7D-45C883C0688F}" srcOrd="2" destOrd="0" presId="urn:microsoft.com/office/officeart/2005/8/layout/hProcess9"/>
    <dgm:cxn modelId="{090482A0-ED9E-48AE-B457-E96B7FF9A821}" type="presOf" srcId="{CAAC9BE1-466A-4B01-A0D5-0929FC382459}" destId="{27D54A17-5887-4F0D-9C7D-45C883C0688F}" srcOrd="0" destOrd="0" presId="urn:microsoft.com/office/officeart/2005/8/layout/hProcess9"/>
    <dgm:cxn modelId="{D279300F-BC63-4E10-B87C-0A5B82104F55}" type="presParOf" srcId="{75ED6220-9709-47BA-8906-4535669CC075}" destId="{A6533A20-C7D1-404F-936C-93B7A4908860}" srcOrd="3" destOrd="0" presId="urn:microsoft.com/office/officeart/2005/8/layout/hProcess9"/>
    <dgm:cxn modelId="{E54C0D15-873E-4D0F-8B04-405D2BDF6D1D}" type="presParOf" srcId="{75ED6220-9709-47BA-8906-4535669CC075}" destId="{7DF3E9C3-593B-4735-B577-D71FD3C9BAFE}" srcOrd="4" destOrd="0" presId="urn:microsoft.com/office/officeart/2005/8/layout/hProcess9"/>
    <dgm:cxn modelId="{3E9D36C5-CD0B-4067-B959-61EB751C4D6D}" type="presOf" srcId="{FB68538F-9D68-4BE7-A2DE-06F081E6F9DB}" destId="{7DF3E9C3-593B-4735-B577-D71FD3C9BAFE}" srcOrd="0"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main"/>
    </a:ext>
  </dgm:extLst>
</dgm:dataModel>
</file>

<file path=ppt/diagrams/data3.xml><?xml version="1.0" encoding="utf-8"?>
<dgm:dataModel xmlns:a="http://schemas.openxmlformats.org/drawingml/2006/main" xmlns:r="http://schemas.openxmlformats.org/officeDocument/2006/relationships" xmlns:dgm="http://schemas.openxmlformats.org/drawingml/2006/diagram">
  <dgm:ptLst>
    <dgm:pt modelId="{091FDEB1-C75B-41DF-AA43-E612B682A788}" type="doc">
      <dgm:prSet loTypeId="urn:microsoft.com/office/officeart/2005/8/layout/equation2" loCatId="process" qsTypeId="urn:microsoft.com/office/officeart/2005/8/quickstyle/simple1" qsCatId="simple" csTypeId="urn:microsoft.com/office/officeart/2005/8/colors/accent1_2" csCatId="accent1" phldr="1"/>
      <dgm:spPr/>
      <dgm:t>
        <a:bodyPr/>
        <a:lstStyle/>
        <a:p/>
      </dgm:t>
    </dgm:pt>
    <dgm:pt modelId="{ABE37A4B-F92C-45B3-836F-36810951E622}" type="parTrans" cxnId="{E6480AA4-9A09-4836-BA4F-A131A91DB755}">
      <dgm:prSet/>
      <dgm:spPr/>
      <dgm:t>
        <a:bodyPr/>
        <a:lstStyle/>
        <a:p>
          <a:endParaRPr lang="en-US"/>
        </a:p>
      </dgm:t>
    </dgm:pt>
    <dgm:pt modelId="{80C7E729-E21E-4DA4-8C90-1F9C319F11F0}">
      <dgm:prSet phldrT="[Text]"/>
      <dgm:spPr>
        <a:noFill/>
      </dgm:spPr>
      <dgm:t>
        <a:bodyPr/>
        <a:lstStyle/>
        <a:p>
          <a:r>
            <a:rPr lang="en-US" smtClean="0"/>
            <a:t>Results</a:t>
          </a:r>
          <a:endParaRPr lang="en-US"/>
        </a:p>
      </dgm:t>
    </dgm:pt>
    <dgm:pt modelId="{B1DA9EAF-C852-4E3A-91F8-F63F4C291844}" type="sibTrans" cxnId="{E6480AA4-9A09-4836-BA4F-A131A91DB755}">
      <dgm:prSet/>
      <dgm:spPr/>
      <dgm:t>
        <a:bodyPr/>
        <a:lstStyle/>
        <a:p>
          <a:endParaRPr lang="en-US"/>
        </a:p>
      </dgm:t>
    </dgm:pt>
    <dgm:pt modelId="{5E9F57EC-D768-4CC6-8F41-1FA79C515F1A}" type="parTrans" cxnId="{3FEE281B-D695-4B93-845D-BCDAABAC2955}">
      <dgm:prSet/>
      <dgm:spPr/>
      <dgm:t>
        <a:bodyPr/>
        <a:lstStyle/>
        <a:p>
          <a:endParaRPr lang="en-US"/>
        </a:p>
      </dgm:t>
    </dgm:pt>
    <dgm:pt modelId="{D868997D-DE8C-483D-AA6D-B74F196CDD80}">
      <dgm:prSet phldrT="[Text]"/>
      <dgm:spPr>
        <a:noFill/>
      </dgm:spPr>
      <dgm:t>
        <a:bodyPr/>
        <a:lstStyle/>
        <a:p>
          <a:r>
            <a:rPr lang="en-US" smtClean="0"/>
            <a:t>Key Findings</a:t>
          </a:r>
          <a:endParaRPr lang="en-US"/>
        </a:p>
      </dgm:t>
    </dgm:pt>
    <dgm:pt modelId="{29D25A17-541D-4F64-BD68-6FA295828D9B}" type="sibTrans" cxnId="{3FEE281B-D695-4B93-845D-BCDAABAC2955}">
      <dgm:prSet/>
      <dgm:spPr/>
      <dgm:t>
        <a:bodyPr/>
        <a:lstStyle/>
        <a:p>
          <a:endParaRPr lang="en-US"/>
        </a:p>
      </dgm:t>
    </dgm:pt>
    <dgm:pt modelId="{06DAF019-D942-4CA1-98BD-A813A6754059}" type="parTrans" cxnId="{C0F0C037-41EA-4DE7-A061-E8E345FDC403}">
      <dgm:prSet/>
      <dgm:spPr/>
      <dgm:t>
        <a:bodyPr/>
        <a:lstStyle/>
        <a:p>
          <a:endParaRPr lang="en-US"/>
        </a:p>
      </dgm:t>
    </dgm:pt>
    <dgm:pt modelId="{CF0B8E69-543A-4847-BD0A-8D8C265635A6}">
      <dgm:prSet phldrT="[Text]"/>
      <dgm:spPr>
        <a:blipFill dpi="0" rotWithShape="0">
          <a:blip r:embed="rId1">
            <a:extLst/>
          </a:blip>
          <a:tile tx="0" ty="0" sx="100000" sy="100000" flip="none" algn="tl"/>
        </a:blipFill>
      </dgm:spPr>
      <dgm:t>
        <a:bodyPr/>
        <a:lstStyle/>
        <a:p>
          <a:r>
            <a:rPr lang="en-US" smtClean="0"/>
            <a:t>Visualization:</a:t>
          </a:r>
          <a:endParaRPr lang="en-US"/>
        </a:p>
      </dgm:t>
    </dgm:pt>
    <dgm:pt modelId="{80F556B8-8C97-4308-8EC9-5D7866EBCA28}" type="sibTrans" cxnId="{C0F0C037-41EA-4DE7-A061-E8E345FDC403}">
      <dgm:prSet/>
      <dgm:spPr/>
      <dgm:t>
        <a:bodyPr/>
        <a:lstStyle/>
        <a:p>
          <a:endParaRPr lang="en-US"/>
        </a:p>
      </dgm:t>
    </dgm:pt>
    <dgm:pt modelId="{CEC4BC75-A69B-4EA0-BC2B-3AFA5423B307}" type="pres">
      <dgm:prSet presAssocID="{091FDEB1-C75B-41DF-AA43-E612B682A788}" presName="Name0">
        <dgm:presLayoutVars>
          <dgm:dir/>
          <dgm:resizeHandles val="exact"/>
        </dgm:presLayoutVars>
      </dgm:prSet>
      <dgm:spPr/>
      <dgm:t>
        <a:bodyPr/>
        <a:lstStyle/>
        <a:p/>
      </dgm:t>
    </dgm:pt>
    <dgm:pt modelId="{8EBBD80A-D06C-4A6F-A979-E2E1F8A4F9BC}" type="pres">
      <dgm:prSet presAssocID="{091FDEB1-C75B-41DF-AA43-E612B682A788}" presName="vNodes"/>
      <dgm:spPr/>
      <dgm:t>
        <a:bodyPr/>
        <a:lstStyle/>
        <a:p/>
      </dgm:t>
    </dgm:pt>
    <dgm:pt modelId="{26F6825D-7419-43C0-8102-0EF70F4BC597}" type="pres">
      <dgm:prSet presAssocID="{80C7E729-E21E-4DA4-8C90-1F9C319F11F0}" presName="node" presStyleLbl="node1" presStyleCnt="3">
        <dgm:presLayoutVars>
          <dgm:bulletEnabled val="1"/>
        </dgm:presLayoutVars>
      </dgm:prSet>
      <dgm:spPr/>
      <dgm:t>
        <a:bodyPr/>
        <a:lstStyle/>
        <a:p>
          <a:endParaRPr lang="en-US"/>
        </a:p>
      </dgm:t>
    </dgm:pt>
    <dgm:pt modelId="{04AB7765-83BA-417E-9110-EAE73F356136}" type="pres">
      <dgm:prSet presAssocID="{B1DA9EAF-C852-4E3A-91F8-F63F4C291844}" presName="spacerT"/>
      <dgm:spPr/>
      <dgm:t>
        <a:bodyPr/>
        <a:lstStyle/>
        <a:p/>
      </dgm:t>
    </dgm:pt>
    <dgm:pt modelId="{B6A7E2FC-F308-40A6-939F-99B395BA6CD2}" type="pres">
      <dgm:prSet presAssocID="{B1DA9EAF-C852-4E3A-91F8-F63F4C291844}" presName="sibTrans" presStyleLbl="sibTrans2D1" presStyleCnt="2"/>
      <dgm:spPr/>
      <dgm:t>
        <a:bodyPr/>
        <a:lstStyle/>
        <a:p>
          <a:endParaRPr lang="en-US"/>
        </a:p>
      </dgm:t>
    </dgm:pt>
    <dgm:pt modelId="{4635DBED-7A58-4627-B70F-8485F2B7AE7D}" type="pres">
      <dgm:prSet presAssocID="{B1DA9EAF-C852-4E3A-91F8-F63F4C291844}" presName="spacerB"/>
      <dgm:spPr/>
      <dgm:t>
        <a:bodyPr/>
        <a:lstStyle/>
        <a:p/>
      </dgm:t>
    </dgm:pt>
    <dgm:pt modelId="{3A3FDF94-0020-4D27-B140-4525D3B7C0FF}" type="pres">
      <dgm:prSet presAssocID="{D868997D-DE8C-483D-AA6D-B74F196CDD80}" presName="node" presStyleLbl="node1" presStyleIdx="1" presStyleCnt="3">
        <dgm:presLayoutVars>
          <dgm:bulletEnabled val="1"/>
        </dgm:presLayoutVars>
      </dgm:prSet>
      <dgm:spPr/>
      <dgm:t>
        <a:bodyPr/>
        <a:lstStyle/>
        <a:p>
          <a:endParaRPr lang="en-US"/>
        </a:p>
      </dgm:t>
    </dgm:pt>
    <dgm:pt modelId="{9137ADAD-4791-4777-BEF2-5A1C1D1C155F}" type="pres">
      <dgm:prSet presAssocID="{091FDEB1-C75B-41DF-AA43-E612B682A788}" presName="sibTransLast" presStyleLbl="sibTrans2D1" presStyleIdx="1" presStyleCnt="2"/>
      <dgm:spPr/>
      <dgm:t>
        <a:bodyPr/>
        <a:lstStyle/>
        <a:p>
          <a:endParaRPr lang="en-US"/>
        </a:p>
      </dgm:t>
    </dgm:pt>
    <dgm:pt modelId="{200B447E-FD7C-412E-BD9A-C596A117D3B9}" type="pres">
      <dgm:prSet presAssocID="{091FDEB1-C75B-41DF-AA43-E612B682A788}" presName="connectorText" presStyleLbl="sibTrans2D1" presStyleIdx="1" presStyleCnt="2"/>
      <dgm:spPr/>
      <dgm:t>
        <a:bodyPr/>
        <a:lstStyle/>
        <a:p>
          <a:endParaRPr lang="en-US"/>
        </a:p>
      </dgm:t>
    </dgm:pt>
    <dgm:pt modelId="{3146BEAE-45E8-4F8F-934F-8961CCFBCDD5}" type="pres">
      <dgm:prSet presAssocID="{091FDEB1-C75B-41DF-AA43-E612B682A788}" presName="lastNode" presStyleLbl="node1" presStyleIdx="2" presStyleCnt="3">
        <dgm:presLayoutVars>
          <dgm:bulletEnabled val="1"/>
        </dgm:presLayoutVars>
      </dgm:prSet>
      <dgm:spPr/>
      <dgm:t>
        <a:bodyPr/>
        <a:lstStyle/>
        <a:p>
          <a:endParaRPr lang="en-US"/>
        </a:p>
      </dgm:t>
    </dgm:pt>
  </dgm:ptLst>
  <dgm:cxnLst>
    <dgm:cxn modelId="{E6480AA4-9A09-4836-BA4F-A131A91DB755}" srcId="{091FDEB1-C75B-41DF-AA43-E612B682A788}" destId="{80C7E729-E21E-4DA4-8C90-1F9C319F11F0}" srcOrd="0" destOrd="0" parTransId="{ABE37A4B-F92C-45B3-836F-36810951E622}" sibTransId="{B1DA9EAF-C852-4E3A-91F8-F63F4C291844}"/>
    <dgm:cxn modelId="{3FEE281B-D695-4B93-845D-BCDAABAC2955}" srcId="{091FDEB1-C75B-41DF-AA43-E612B682A788}" destId="{D868997D-DE8C-483D-AA6D-B74F196CDD80}" srcOrd="1" destOrd="0" parTransId="{5E9F57EC-D768-4CC6-8F41-1FA79C515F1A}" sibTransId="{29D25A17-541D-4F64-BD68-6FA295828D9B}"/>
    <dgm:cxn modelId="{C0F0C037-41EA-4DE7-A061-E8E345FDC403}" srcId="{091FDEB1-C75B-41DF-AA43-E612B682A788}" destId="{CF0B8E69-543A-4847-BD0A-8D8C265635A6}" srcOrd="2" destOrd="0" parTransId="{06DAF019-D942-4CA1-98BD-A813A6754059}" sibTransId="{80F556B8-8C97-4308-8EC9-5D7866EBCA28}"/>
    <dgm:cxn modelId="{8AEBB8FA-AC5F-4FA3-BFB8-F47787AAE5F9}" type="presOf" srcId="{091FDEB1-C75B-41DF-AA43-E612B682A788}" destId="{CEC4BC75-A69B-4EA0-BC2B-3AFA5423B307}" srcOrd="0" destOrd="0" presId="urn:microsoft.com/office/officeart/2005/8/layout/equation2"/>
    <dgm:cxn modelId="{01095684-5519-4E19-ACF6-F8BAFDBF19A8}" type="presParOf" srcId="{CEC4BC75-A69B-4EA0-BC2B-3AFA5423B307}" destId="{8EBBD80A-D06C-4A6F-A979-E2E1F8A4F9BC}" srcOrd="0" destOrd="0" presId="urn:microsoft.com/office/officeart/2005/8/layout/equation2"/>
    <dgm:cxn modelId="{987185C7-4E3E-4CF3-9BFB-371B904BAE62}" type="presParOf" srcId="{8EBBD80A-D06C-4A6F-A979-E2E1F8A4F9BC}" destId="{26F6825D-7419-43C0-8102-0EF70F4BC597}" srcOrd="0" destOrd="0" presId="urn:microsoft.com/office/officeart/2005/8/layout/equation2"/>
    <dgm:cxn modelId="{DA666A0D-5A1C-44D2-A031-42FEF74F1AC8}" type="presOf" srcId="{80C7E729-E21E-4DA4-8C90-1F9C319F11F0}" destId="{26F6825D-7419-43C0-8102-0EF70F4BC597}" srcOrd="0" destOrd="0" presId="urn:microsoft.com/office/officeart/2005/8/layout/equation2"/>
    <dgm:cxn modelId="{3DF87802-C422-4050-B734-E7E1D1B48ED7}" type="presParOf" srcId="{8EBBD80A-D06C-4A6F-A979-E2E1F8A4F9BC}" destId="{04AB7765-83BA-417E-9110-EAE73F356136}" srcOrd="1" destOrd="0" presId="urn:microsoft.com/office/officeart/2005/8/layout/equation2"/>
    <dgm:cxn modelId="{A5FB7B33-436C-496F-A258-77D0D50F9FE0}" type="presParOf" srcId="{8EBBD80A-D06C-4A6F-A979-E2E1F8A4F9BC}" destId="{B6A7E2FC-F308-40A6-939F-99B395BA6CD2}" srcOrd="2" destOrd="0" presId="urn:microsoft.com/office/officeart/2005/8/layout/equation2"/>
    <dgm:cxn modelId="{36CE3C0F-2407-4DB8-8850-06158AD85209}" type="presOf" srcId="{B1DA9EAF-C852-4E3A-91F8-F63F4C291844}" destId="{B6A7E2FC-F308-40A6-939F-99B395BA6CD2}" srcOrd="0" destOrd="0" presId="urn:microsoft.com/office/officeart/2005/8/layout/equation2"/>
    <dgm:cxn modelId="{626884CA-DEE2-4B11-ACFC-A6EB67CAD577}" type="presParOf" srcId="{8EBBD80A-D06C-4A6F-A979-E2E1F8A4F9BC}" destId="{4635DBED-7A58-4627-B70F-8485F2B7AE7D}" srcOrd="3" destOrd="0" presId="urn:microsoft.com/office/officeart/2005/8/layout/equation2"/>
    <dgm:cxn modelId="{BBD575A3-6EC6-47F5-B8A9-E78179CB2D29}" type="presParOf" srcId="{8EBBD80A-D06C-4A6F-A979-E2E1F8A4F9BC}" destId="{3A3FDF94-0020-4D27-B140-4525D3B7C0FF}" srcOrd="4" destOrd="0" presId="urn:microsoft.com/office/officeart/2005/8/layout/equation2"/>
    <dgm:cxn modelId="{5AB55F38-575F-4002-9F07-F0E96B5E1477}" type="presOf" srcId="{D868997D-DE8C-483D-AA6D-B74F196CDD80}" destId="{3A3FDF94-0020-4D27-B140-4525D3B7C0FF}" srcOrd="0" destOrd="0" presId="urn:microsoft.com/office/officeart/2005/8/layout/equation2"/>
    <dgm:cxn modelId="{858D086D-A7D1-4181-950E-AA11785EE118}" type="presParOf" srcId="{CEC4BC75-A69B-4EA0-BC2B-3AFA5423B307}" destId="{9137ADAD-4791-4777-BEF2-5A1C1D1C155F}" srcOrd="1" destOrd="0" presId="urn:microsoft.com/office/officeart/2005/8/layout/equation2"/>
    <dgm:cxn modelId="{B70C47A8-DBC0-4F67-BC45-8CEFF1BEC272}" type="presOf" srcId="{80F556B8-8C97-4308-8EC9-5D7866EBCA28}" destId="{9137ADAD-4791-4777-BEF2-5A1C1D1C155F}" srcOrd="0" destOrd="0" presId="urn:microsoft.com/office/officeart/2005/8/layout/equation2"/>
    <dgm:cxn modelId="{16736FD5-782F-4410-BB7A-C35C07FAB704}" type="presParOf" srcId="{9137ADAD-4791-4777-BEF2-5A1C1D1C155F}" destId="{200B447E-FD7C-412E-BD9A-C596A117D3B9}" srcOrd="0" destOrd="0" presId="urn:microsoft.com/office/officeart/2005/8/layout/equation2"/>
    <dgm:cxn modelId="{B143976F-D299-4300-8658-62BD8F83DF52}" type="presOf" srcId="{80F556B8-8C97-4308-8EC9-5D7866EBCA28}" destId="{200B447E-FD7C-412E-BD9A-C596A117D3B9}" srcOrd="1" destOrd="0" presId="urn:microsoft.com/office/officeart/2005/8/layout/equation2"/>
    <dgm:cxn modelId="{A06EF303-20D7-4ACA-9F6F-2A6DF70EAB3E}" type="presParOf" srcId="{CEC4BC75-A69B-4EA0-BC2B-3AFA5423B307}" destId="{3146BEAE-45E8-4F8F-934F-8961CCFBCDD5}" srcOrd="2" destOrd="0" presId="urn:microsoft.com/office/officeart/2005/8/layout/equation2"/>
    <dgm:cxn modelId="{1C389683-EAA0-45A4-A410-FB8E5B62865D}" type="presOf" srcId="{CF0B8E69-543A-4847-BD0A-8D8C265635A6}" destId="{3146BEAE-45E8-4F8F-934F-8961CCFBCDD5}" srcOrd="0" destOrd="0" presId="urn:microsoft.com/office/officeart/2005/8/layout/equation2"/>
  </dgm:cxnLst>
  <dgm:bg/>
  <dgm:whole/>
  <dgm:extLst>
    <a:ext uri="http://schemas.microsoft.com/office/drawing/2008/diagram">
      <dsp:dataModelExt xmlns:dsp="http://schemas.microsoft.com/office/drawing/2008/diagram" relId="rId13" minVer="http://schemas.openxmlformats.org/drawingml/2006/main"/>
    </a:ext>
  </dgm:extLst>
</dgm:dataModel>
</file>

<file path=ppt/diagrams/drawing1.xml><?xml version="1.0" encoding="utf-8"?>
<dsp:drawing xmlns:a="http://schemas.openxmlformats.org/drawingml/2006/main" xmlns:r="http://schemas.openxmlformats.org/officeDocument/2006/relationships" xmlns:dsp="http://schemas.microsoft.com/office/drawing/2008/diagram">
  <dsp:spTree>
    <dsp:nvGrpSpPr>
      <dsp:cNvPr id="15" name=""/>
      <dsp:cNvGrpSpPr/>
    </dsp:nvGrpSpPr>
    <dsp:grpSpPr/>
    <dsp:sp modelId="{F14D6792-ADB8-4216-A8F4-9A4A9EAF1239}">
      <dsp:nvSpPr>
        <dsp:cNvPr id="16" name=""/>
        <dsp:cNvSpPr/>
      </dsp:nvSpPr>
      <dsp:spPr>
        <a:xfrm>
          <a:off x="711563" y="1054850"/>
          <a:ext cx="1379839" cy="1379907"/>
        </a:xfrm>
        <a:prstGeom prst="ellipse">
          <a:avLst/>
        </a:prstGeom>
        <a:blipFill rotWithShape="0">
          <a:blip r:embed="rId1">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IN" sz="2800" b="0" i="0" kern="1200" smtClean="0">
              <a:solidFill>
                <a:schemeClr val="bg1"/>
              </a:solidFill>
            </a:rPr>
            <a:t>Data</a:t>
          </a:r>
          <a:endParaRPr lang="en-US" sz="2800" b="0" kern="1200"/>
        </a:p>
      </dsp:txBody>
      <dsp:txXfrm>
        <a:off x="913636" y="1256933"/>
        <a:ext cx="975694" cy="975742"/>
      </dsp:txXfrm>
    </dsp:sp>
    <dsp:sp modelId="{18097C64-E463-4461-AF9F-9A74D48E7780}">
      <dsp:nvSpPr>
        <dsp:cNvPr id="17" name=""/>
        <dsp:cNvSpPr/>
      </dsp:nvSpPr>
      <dsp:spPr>
        <a:xfrm>
          <a:off x="0" y="287622"/>
          <a:ext cx="2781528" cy="2899574"/>
        </a:xfrm>
        <a:prstGeom prst="blockArc">
          <a:avLst>
            <a:gd name="adj1" fmla="val 17527788"/>
            <a:gd name="adj2" fmla="val 4119114"/>
            <a:gd name="adj3" fmla="val 5750"/>
          </a:avLst>
        </a:prstGeom>
        <a:no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a:lstStyle/>
        <a:p/>
      </dsp:txBody>
    </dsp:sp>
    <dsp:sp modelId="{950B2ACC-E7B1-4B93-B6D2-FC06E821DA50}">
      <dsp:nvSpPr>
        <dsp:cNvPr id="18" name=""/>
        <dsp:cNvSpPr/>
      </dsp:nvSpPr>
      <dsp:spPr>
        <a:xfrm>
          <a:off x="2048115" y="532056"/>
          <a:ext cx="739184" cy="739391"/>
        </a:xfrm>
        <a:prstGeom prst="ellipse">
          <a:avLst/>
        </a:prstGeom>
        <a:blipFill>
          <a:blip r:embed="rId2">
            <a:extLst>
              <a:ext uri="{28A0092B-C50C-407E-A947-70E740481C1C}">
                <a14:useLocalDpi xmlns:a14="http://schemas.microsoft.com/office/drawing/2010/main" val="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a:lstStyle/>
        <a:p/>
      </dsp:txBody>
    </dsp:sp>
    <dsp:sp modelId="{EA071A52-4335-4586-80CC-5DA205C07427}">
      <dsp:nvSpPr>
        <dsp:cNvPr id="19" name=""/>
        <dsp:cNvSpPr/>
      </dsp:nvSpPr>
      <dsp:spPr>
        <a:xfrm>
          <a:off x="2794979" y="590943"/>
          <a:ext cx="1086203" cy="621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10000"/>
            </a:spcAft>
          </a:pPr>
          <a:r>
            <a:rPr lang="en-IN" sz="1800" b="0" i="0" kern="1200" smtClean="0">
              <a:solidFill>
                <a:schemeClr val="bg1"/>
              </a:solidFill>
            </a:rPr>
            <a:t>Exploration</a:t>
          </a:r>
          <a:endParaRPr lang="en-US" sz="1800" b="0" kern="1200">
            <a:solidFill>
              <a:schemeClr val="bg1"/>
            </a:solidFill>
          </a:endParaRPr>
        </a:p>
      </dsp:txBody>
      <dsp:txXfrm>
        <a:off x="2794979" y="590943"/>
        <a:ext cx="1086203" cy="621618"/>
      </dsp:txXfrm>
    </dsp:sp>
    <dsp:sp modelId="{F9C2C901-48E7-48D4-BC74-1DF739DD2CE3}">
      <dsp:nvSpPr>
        <dsp:cNvPr id="20" name=""/>
        <dsp:cNvSpPr/>
      </dsp:nvSpPr>
      <dsp:spPr>
        <a:xfrm>
          <a:off x="2333812" y="1373223"/>
          <a:ext cx="739184" cy="739391"/>
        </a:xfrm>
        <a:prstGeom prst="ellipse">
          <a:avLst/>
        </a:prstGeom>
        <a:blipFill>
          <a:blip r:embed="rId3">
            <a:extLst>
              <a:ext uri="{28A0092B-C50C-407E-A947-70E740481C1C}">
                <a14:useLocalDpi xmlns:a14="http://schemas.microsoft.com/office/drawing/2010/main" val="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a:lstStyle/>
        <a:p/>
      </dsp:txBody>
    </dsp:sp>
    <dsp:sp modelId="{C5808FB3-7570-453E-A84A-11A6AAD2F7B4}">
      <dsp:nvSpPr>
        <dsp:cNvPr id="21" name=""/>
        <dsp:cNvSpPr/>
      </dsp:nvSpPr>
      <dsp:spPr>
        <a:xfrm>
          <a:off x="3133187" y="1383661"/>
          <a:ext cx="989427" cy="715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10000"/>
            </a:spcAft>
          </a:pPr>
          <a:r>
            <a:rPr lang="en-IN" sz="1800" b="0" i="0" kern="1200" smtClean="0">
              <a:solidFill>
                <a:schemeClr val="bg1"/>
              </a:solidFill>
            </a:rPr>
            <a:t>Cleaning</a:t>
          </a:r>
          <a:endParaRPr lang="en-US" sz="1800" b="0" kern="1200">
            <a:solidFill>
              <a:schemeClr val="bg1"/>
            </a:solidFill>
          </a:endParaRPr>
        </a:p>
      </dsp:txBody>
      <dsp:txXfrm>
        <a:off x="3133187" y="1383661"/>
        <a:ext cx="989427" cy="715614"/>
      </dsp:txXfrm>
    </dsp:sp>
    <dsp:sp modelId="{8E060F53-3516-462B-89CD-35164C41B67F}">
      <dsp:nvSpPr>
        <dsp:cNvPr id="22" name=""/>
        <dsp:cNvSpPr/>
      </dsp:nvSpPr>
      <dsp:spPr>
        <a:xfrm>
          <a:off x="2048115" y="2226278"/>
          <a:ext cx="739184" cy="739391"/>
        </a:xfrm>
        <a:prstGeom prst="ellipse">
          <a:avLst/>
        </a:prstGeom>
        <a:blipFill>
          <a:blip r:embed="rId4">
            <a:extLst>
              <a:ext uri="{28A0092B-C50C-407E-A947-70E740481C1C}">
                <a14:useLocalDpi xmlns:a14="http://schemas.microsoft.com/office/drawing/2010/main" val="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a:lstStyle/>
        <a:p/>
      </dsp:txBody>
    </dsp:sp>
    <dsp:sp modelId="{755039DA-CC38-4AE7-9710-6D3277EF6F41}">
      <dsp:nvSpPr>
        <dsp:cNvPr id="23" name=""/>
        <dsp:cNvSpPr/>
      </dsp:nvSpPr>
      <dsp:spPr>
        <a:xfrm>
          <a:off x="2843367" y="2241356"/>
          <a:ext cx="989427" cy="715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10000"/>
            </a:spcAft>
          </a:pPr>
          <a:r>
            <a:rPr lang="en-IN" sz="1800" b="0" i="0" kern="1200" smtClean="0">
              <a:solidFill>
                <a:schemeClr val="bg1"/>
              </a:solidFill>
            </a:rPr>
            <a:t>Pre-processing</a:t>
          </a:r>
          <a:endParaRPr lang="en-US" sz="1800" b="0" kern="1200">
            <a:solidFill>
              <a:schemeClr val="bg1"/>
            </a:solidFill>
          </a:endParaRPr>
        </a:p>
      </dsp:txBody>
      <dsp:txXfrm>
        <a:off x="2843367" y="2241356"/>
        <a:ext cx="989427" cy="715614"/>
      </dsp:txXfrm>
    </dsp:sp>
  </dsp:spTree>
</dsp:drawing>
</file>

<file path=ppt/diagrams/drawing2.xml><?xml version="1.0" encoding="utf-8"?>
<dsp:drawing xmlns:a="http://schemas.openxmlformats.org/drawingml/2006/main" xmlns:r="http://schemas.openxmlformats.org/officeDocument/2006/relationships" xmlns:dsp="http://schemas.microsoft.com/office/drawing/2008/diagram">
  <dsp:spTree>
    <dsp:nvGrpSpPr>
      <dsp:cNvPr id="24" name=""/>
      <dsp:cNvGrpSpPr/>
    </dsp:nvGrpSpPr>
    <dsp:grpSpPr/>
    <dsp:sp modelId="{3C01B6DF-8200-4091-A6A9-A34AF45685E5}">
      <dsp:nvSpPr>
        <dsp:cNvPr id="25" name=""/>
        <dsp:cNvSpPr/>
      </dsp:nvSpPr>
      <dsp:spPr>
        <a:xfrm>
          <a:off x="284046" y="0"/>
          <a:ext cx="3219193" cy="1800225"/>
        </a:xfrm>
        <a:prstGeom prst="rightArrow">
          <a:avLst/>
        </a:prstGeom>
        <a:noFill/>
        <a:ln>
          <a:noFill/>
        </a:ln>
        <a:effectLst/>
      </dsp:spPr>
      <dsp:style>
        <a:lnRef idx="0">
          <a:scrgbClr r="0" g="0" b="0"/>
        </a:lnRef>
        <a:fillRef idx="1">
          <a:scrgbClr r="0" g="0" b="0"/>
        </a:fillRef>
        <a:effectRef idx="0">
          <a:scrgbClr r="0" g="0" b="0"/>
        </a:effectRef>
        <a:fontRef idx="minor"/>
      </dsp:style>
      <dsp:txBody>
        <a:bodyPr/>
        <a:lstStyle/>
        <a:p/>
      </dsp:txBody>
    </dsp:sp>
    <dsp:sp modelId="{99AFD5A8-74D6-43CB-90D4-B132F918981D}">
      <dsp:nvSpPr>
        <dsp:cNvPr id="26" name=""/>
        <dsp:cNvSpPr/>
      </dsp:nvSpPr>
      <dsp:spPr>
        <a:xfrm>
          <a:off x="103" y="540067"/>
          <a:ext cx="971268" cy="720090"/>
        </a:xfrm>
        <a:prstGeom prst="roundRect">
          <a:avLst/>
        </a:prstGeom>
        <a:no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smtClean="0">
              <a:solidFill>
                <a:schemeClr val="bg1"/>
              </a:solidFill>
            </a:rPr>
            <a:t>Model</a:t>
          </a:r>
          <a:endParaRPr lang="en-US" sz="2000" kern="1200">
            <a:solidFill>
              <a:schemeClr val="bg1"/>
            </a:solidFill>
          </a:endParaRPr>
        </a:p>
      </dsp:txBody>
      <dsp:txXfrm>
        <a:off x="35255" y="575219"/>
        <a:ext cx="900964" cy="649786"/>
      </dsp:txXfrm>
    </dsp:sp>
    <dsp:sp modelId="{27D54A17-5887-4F0D-9C7D-45C883C0688F}">
      <dsp:nvSpPr>
        <dsp:cNvPr id="27" name=""/>
        <dsp:cNvSpPr/>
      </dsp:nvSpPr>
      <dsp:spPr>
        <a:xfrm>
          <a:off x="1154864" y="540067"/>
          <a:ext cx="1168568" cy="720090"/>
        </a:xfrm>
        <a:prstGeom prst="roundRect">
          <a:avLst/>
        </a:prstGeom>
        <a:no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smtClean="0"/>
            <a:t>Selection</a:t>
          </a:r>
          <a:endParaRPr lang="en-US" sz="2000" kern="1200"/>
        </a:p>
      </dsp:txBody>
      <dsp:txXfrm>
        <a:off x="1190016" y="575219"/>
        <a:ext cx="1098264" cy="649786"/>
      </dsp:txXfrm>
    </dsp:sp>
    <dsp:sp modelId="{7DF3E9C3-593B-4735-B577-D71FD3C9BAFE}">
      <dsp:nvSpPr>
        <dsp:cNvPr id="28" name=""/>
        <dsp:cNvSpPr/>
      </dsp:nvSpPr>
      <dsp:spPr>
        <a:xfrm>
          <a:off x="2506925" y="540067"/>
          <a:ext cx="1280258" cy="720090"/>
        </a:xfrm>
        <a:prstGeom prst="roundRect">
          <a:avLst/>
        </a:prstGeom>
        <a:no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smtClean="0"/>
            <a:t>Evaluation</a:t>
          </a:r>
          <a:endParaRPr lang="en-US" sz="2000" kern="1200"/>
        </a:p>
      </dsp:txBody>
      <dsp:txXfrm>
        <a:off x="2542077" y="575219"/>
        <a:ext cx="1209954" cy="649786"/>
      </dsp:txXfrm>
    </dsp:sp>
  </dsp:spTree>
</dsp:drawing>
</file>

<file path=ppt/diagrams/drawing3.xml><?xml version="1.0" encoding="utf-8"?>
<dsp:drawing xmlns:a="http://schemas.openxmlformats.org/drawingml/2006/main" xmlns:r="http://schemas.openxmlformats.org/officeDocument/2006/relationships" xmlns:dsp="http://schemas.microsoft.com/office/drawing/2008/diagram">
  <dsp:spTree>
    <dsp:nvGrpSpPr>
      <dsp:cNvPr id="29" name=""/>
      <dsp:cNvGrpSpPr/>
    </dsp:nvGrpSpPr>
    <dsp:grpSpPr/>
    <dsp:sp modelId="{26F6825D-7419-43C0-8102-0EF70F4BC597}">
      <dsp:nvSpPr>
        <dsp:cNvPr id="30" name=""/>
        <dsp:cNvSpPr/>
      </dsp:nvSpPr>
      <dsp:spPr>
        <a:xfrm>
          <a:off x="2825" y="748763"/>
          <a:ext cx="1002998" cy="1002998"/>
        </a:xfrm>
        <a:prstGeom prst="ellipse">
          <a:avLst/>
        </a:prstGeom>
        <a:no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smtClean="0"/>
            <a:t>Results</a:t>
          </a:r>
          <a:endParaRPr lang="en-US" sz="1600" kern="1200"/>
        </a:p>
      </dsp:txBody>
      <dsp:txXfrm>
        <a:off x="149711" y="895649"/>
        <a:ext cx="709227" cy="709227"/>
      </dsp:txXfrm>
    </dsp:sp>
    <dsp:sp modelId="{B6A7E2FC-F308-40A6-939F-99B395BA6CD2}">
      <dsp:nvSpPr>
        <dsp:cNvPr id="31" name=""/>
        <dsp:cNvSpPr/>
      </dsp:nvSpPr>
      <dsp:spPr>
        <a:xfrm>
          <a:off x="213455" y="1833205"/>
          <a:ext cx="581739" cy="581739"/>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290565" y="2055662"/>
        <a:ext cx="427519" cy="136825"/>
      </dsp:txXfrm>
    </dsp:sp>
    <dsp:sp modelId="{3A3FDF94-0020-4D27-B140-4525D3B7C0FF}">
      <dsp:nvSpPr>
        <dsp:cNvPr id="32" name=""/>
        <dsp:cNvSpPr/>
      </dsp:nvSpPr>
      <dsp:spPr>
        <a:xfrm>
          <a:off x="2825" y="2496388"/>
          <a:ext cx="1002998" cy="1002998"/>
        </a:xfrm>
        <a:prstGeom prst="ellipse">
          <a:avLst/>
        </a:prstGeom>
        <a:no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smtClean="0"/>
            <a:t>Key Findings</a:t>
          </a:r>
          <a:endParaRPr lang="en-US" sz="1600" kern="1200"/>
        </a:p>
      </dsp:txBody>
      <dsp:txXfrm>
        <a:off x="149711" y="2643274"/>
        <a:ext cx="709227" cy="709227"/>
      </dsp:txXfrm>
    </dsp:sp>
    <dsp:sp modelId="{9137ADAD-4791-4777-BEF2-5A1C1D1C155F}">
      <dsp:nvSpPr>
        <dsp:cNvPr id="33" name=""/>
        <dsp:cNvSpPr/>
      </dsp:nvSpPr>
      <dsp:spPr>
        <a:xfrm>
          <a:off x="1156274" y="1937517"/>
          <a:ext cx="318953" cy="3731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1156274" y="2012140"/>
        <a:ext cx="223267" cy="223869"/>
      </dsp:txXfrm>
    </dsp:sp>
    <dsp:sp modelId="{3146BEAE-45E8-4F8F-934F-8961CCFBCDD5}">
      <dsp:nvSpPr>
        <dsp:cNvPr id="34" name=""/>
        <dsp:cNvSpPr/>
      </dsp:nvSpPr>
      <dsp:spPr>
        <a:xfrm>
          <a:off x="1607623" y="1121076"/>
          <a:ext cx="2005997" cy="2005997"/>
        </a:xfrm>
        <a:prstGeom prst="ellipse">
          <a:avLst/>
        </a:prstGeom>
        <a:blipFill dpi="0" rotWithShape="0">
          <a:blip r:embed="rId1">
            <a:extLst/>
          </a:blip>
          <a:tile tx="0" ty="0" sx="100000" sy="100000" flip="none" algn="tl"/>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smtClean="0"/>
            <a:t>Visualization:</a:t>
          </a:r>
          <a:endParaRPr lang="en-US" sz="2000" kern="1200"/>
        </a:p>
      </dsp:txBody>
      <dsp:txXfrm>
        <a:off x="1901395" y="1414847"/>
        <a:ext cx="1418454" cy="1418454"/>
      </dsp:txXfrm>
    </dsp:sp>
  </dsp:spTree>
</dsp:drawing>
</file>

<file path=ppt/diagrams/layout1.xml><?xml version="1.0" encoding="utf-8"?>
<dgm:layoutDef xmlns:a="http://schemas.openxmlformats.org/drawingml/2006/main" xmlns:r="http://schemas.openxmlformats.org/officeDocument/2006/relationships" xmlns:dgm="http://schemas.openxmlformats.org/drawingml/2006/diagram"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type="ellipse" r:blip="" blipPhldr="1">
            <dgm:adjLst/>
          </dgm:shape>
          <dgm:presOf/>
        </dgm:layoutNode>
      </dgm:forEach>
    </dgm:forEach>
    <dgm:forEach name="Name16" axis="ch" ptType="node" cnt="1">
      <dgm:layoutNode name="Parent" styleLbl="node1">
        <dgm:varLst>
          <dgm:chMax val="4"/>
          <dgm:chPref val="3"/>
        </dgm:varLst>
        <dgm:alg type="tx"/>
        <dgm:shape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type="blockArc" r:blip="">
                  <dgm:adjLst>
                    <dgm:adj idx="1" val="-49.0368"/>
                    <dgm:adj idx="2" val="49.4265"/>
                    <dgm:adj idx="3" val="0.0564"/>
                  </dgm:adjLst>
                </dgm:shape>
              </dgm:if>
              <dgm:if name="Name22" axis="followSib" ptType="node" func="cnt" op="equ" val="1">
                <dgm:shape type="blockArc" r:blip="">
                  <dgm:adjLst>
                    <dgm:adj idx="1" val="-64.2028"/>
                    <dgm:adj idx="2" val="64.5456"/>
                    <dgm:adj idx="3" val="0.0558"/>
                  </dgm:adjLst>
                </dgm:shape>
              </dgm:if>
              <dgm:if name="Name23" axis="followSib" ptType="node" func="cnt" op="equ" val="2">
                <dgm:shape type="blockArc" r:blip="">
                  <dgm:adjLst>
                    <dgm:adj idx="1" val="-67.8702"/>
                    <dgm:adj idx="2" val="68.6519"/>
                    <dgm:adj idx="3" val="0.0575"/>
                  </dgm:adjLst>
                </dgm:shape>
              </dgm:if>
              <dgm:else name="Name24">
                <dgm:shape type="blockArc" r:blip="">
                  <dgm:adjLst>
                    <dgm:adj idx="1" val="-84.8426"/>
                    <dgm:adj idx="2" val="84.8009"/>
                    <dgm:adj idx="3" val="0.0524"/>
                  </dgm:adjLst>
                </dgm:shape>
              </dgm:else>
            </dgm:choose>
          </dgm:if>
          <dgm:else name="Name25">
            <dgm:choose name="Name26">
              <dgm:if name="Name27" axis="followSib" ptType="node" func="cnt" op="equ" val="0">
                <dgm:shape rot="180" type="blockArc" r:blip="">
                  <dgm:adjLst>
                    <dgm:adj idx="1" val="-49.0368"/>
                    <dgm:adj idx="2" val="49.4265"/>
                    <dgm:adj idx="3" val="0.0564"/>
                  </dgm:adjLst>
                </dgm:shape>
              </dgm:if>
              <dgm:if name="Name28" axis="followSib" ptType="node" func="cnt" op="equ" val="1">
                <dgm:shape rot="180" type="blockArc" r:blip="">
                  <dgm:adjLst>
                    <dgm:adj idx="1" val="-64.2028"/>
                    <dgm:adj idx="2" val="64.5456"/>
                    <dgm:adj idx="3" val="0.0558"/>
                  </dgm:adjLst>
                </dgm:shape>
              </dgm:if>
              <dgm:if name="Name29" axis="followSib" ptType="node" func="cnt" op="equ" val="2">
                <dgm:shape rot="180" type="blockArc" r:blip="">
                  <dgm:adjLst>
                    <dgm:adj idx="1" val="-67.8702"/>
                    <dgm:adj idx="2" val="68.6519"/>
                    <dgm:adj idx="3" val="0.0575"/>
                  </dgm:adjLst>
                </dgm:shape>
              </dgm:if>
              <dgm:else name="Name30">
                <dgm:shape rot="180" type="blockArc" r:blip="">
                  <dgm:adjLst>
                    <dgm:adj idx="1" val="-84.8426"/>
                    <dgm:adj idx="2" val="84.8009"/>
                    <dgm:adj idx="3" val="0.0524"/>
                  </dgm:adjLst>
                </dgm:shape>
              </dgm:else>
            </dgm:choose>
          </dgm:else>
        </dgm:choose>
        <dgm:presOf/>
      </dgm:layoutNode>
      <dgm:layoutNode name="Image1" styleLbl="fgImgPlace1">
        <dgm:alg type="sp"/>
        <dgm:shape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dgm:ruleLst>
      </dgm:layoutNode>
    </dgm:forEach>
    <dgm:forEach name="Name34" axis="ch ch" ptType="node node" st="1 2" cnt="1 1">
      <dgm:layoutNode name="Image2">
        <dgm:alg type="sp"/>
        <dgm:shape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dgm:ruleLst>
      </dgm:layoutNode>
    </dgm:forEach>
    <dgm:forEach name="Name39" axis="ch ch" ptType="node node" st="1 3" cnt="1 1">
      <dgm:layoutNode name="Image3">
        <dgm:alg type="sp"/>
        <dgm:shape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dgm:ruleLst>
      </dgm:layoutNode>
    </dgm:forEach>
    <dgm:forEach name="Name44" axis="ch ch" ptType="node node" st="1 4" cnt="1 1">
      <dgm:layoutNode name="Image4">
        <dgm:alg type="sp"/>
        <dgm:shape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dgm:ruleLst>
      </dgm:layoutNode>
    </dgm:forEach>
  </dgm:layoutNode>
</dgm:layoutDef>
</file>

<file path=ppt/diagrams/layout2.xml><?xml version="1.0" encoding="utf-8"?>
<dgm:layoutDef xmlns:a="http://schemas.openxmlformats.org/drawingml/2006/main" xmlns:r="http://schemas.openxmlformats.org/officeDocument/2006/relationships" xmlns:dgm="http://schemas.openxmlformats.org/drawingml/2006/diagram"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type="rightArrow" r:blip="">
            <dgm:adjLst/>
          </dgm:shape>
        </dgm:if>
        <dgm:else name="Name2">
          <dgm:shape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fact="1"/>
            <dgm:rule type="primFontSz" val="5"/>
          </dgm:ruleLst>
        </dgm:layoutNode>
        <dgm:forEach name="Name7" axis="followSib" ptType="sibTrans" cnt="1">
          <dgm:layoutNode name="sibTrans">
            <dgm:alg type="sp"/>
            <dgm:shape r:blip="">
              <dgm:adjLst/>
            </dgm:shape>
            <dgm:presOf/>
            <dgm:constrLst/>
            <dgm:ruleLst/>
          </dgm:layoutNode>
        </dgm:forEach>
      </dgm:forEach>
    </dgm:layoutNode>
  </dgm:layoutNode>
</dgm:layoutDef>
</file>

<file path=ppt/diagrams/layout3.xml><?xml version="1.0" encoding="utf-8"?>
<dgm:layoutDef xmlns:a="http://schemas.openxmlformats.org/drawingml/2006/main" xmlns:r="http://schemas.openxmlformats.org/officeDocument/2006/relationships" xmlns:dgm="http://schemas.openxmlformats.org/drawingml/2006/diagram"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dgm:ruleLst>
                </dgm:layoutNode>
                <dgm:choose name="Name12">
                  <dgm:if name="Name13" axis="self" ptType="node" func="revPos" op="gt" val="2">
                    <dgm:forEach name="sibTransForEach" axis="followSib" ptType="sibTrans" cnt="1">
                      <dgm:layoutNode name="spacerT">
                        <dgm:alg type="sp"/>
                        <dgm:shape r:blip="">
                          <dgm:adjLst/>
                        </dgm:shape>
                        <dgm:presOf axis="self"/>
                        <dgm:constrLst/>
                        <dgm:ruleLst/>
                      </dgm:layoutNode>
                      <dgm:layoutNode name="sibTrans">
                        <dgm:alg type="tx"/>
                        <dgm:shape type="mathPlus" r:blip="">
                          <dgm:adjLst/>
                        </dgm:shape>
                        <dgm:presOf axis="self"/>
                        <dgm:constrLst>
                          <dgm:constr type="h" refType="w"/>
                          <dgm:constr type="lMarg"/>
                          <dgm:constr type="rMarg"/>
                          <dgm:constr type="tMarg"/>
                          <dgm:constr type="bMarg"/>
                        </dgm:constrLst>
                        <dgm:ruleLst>
                          <dgm:rule type="primFontSz" val="5"/>
                        </dgm:ruleLst>
                      </dgm:layoutNode>
                      <dgm:layoutNode name="spacerB">
                        <dgm:alg type="sp"/>
                        <dgm:shape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type="conn" r:blip="" hideGeom="1">
                  <dgm:adjLst/>
                </dgm:shape>
                <dgm:presOf axis="ch desOrSelf" ptType="sibTrans sibTrans" st="-1 1" cnt="1 0"/>
                <dgm:constrLst>
                  <dgm:constr type="lMarg"/>
                  <dgm:constr type="rMarg"/>
                  <dgm:constr type="tMarg"/>
                  <dgm:constr type="bMarg"/>
                </dgm:constrLst>
                <dgm:ruleLst>
                  <dgm:rule type="primFontSz" val="5"/>
                </dgm:ruleLst>
              </dgm:layoutNode>
            </dgm:layoutNode>
          </dgm:if>
          <dgm:else name="Name18"/>
        </dgm:choose>
        <dgm:layoutNode name="lastNode">
          <dgm:varLst>
            <dgm:bulletEnabled val="1"/>
          </dgm:varLst>
          <dgm:alg type="tx">
            <dgm:param type="txAnchorVertCh" val="mid"/>
          </dgm:alg>
          <dgm:shape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dgm:ruleLst>
        </dgm:layoutNode>
      </dgm:if>
      <dgm:else name="Name19"/>
    </dgm:choose>
  </dgm:layoutNode>
</dgm:layoutDef>
</file>

<file path=ppt/diagrams/quickStyle1.xml><?xml version="1.0" encoding="utf-8"?>
<dgm:styleDef xmlns:a="http://schemas.openxmlformats.org/drawingml/2006/main" xmlns:dgm="http://schemas.openxmlformats.org/drawingml/2006/diagram"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a="http://schemas.openxmlformats.org/drawingml/2006/main" xmlns:dgm="http://schemas.openxmlformats.org/drawingml/2006/diagram"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a="http://schemas.openxmlformats.org/drawingml/2006/main" xmlns:dgm="http://schemas.openxmlformats.org/drawingml/2006/diagram"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p:bg>
      <p:bgRef idx="1001">
        <a:schemeClr val="bg1"/>
      </p:bgRef>
    </p:bg>
    <p:spTree>
      <p:nvGrpSpPr>
        <p:cNvPr id="1" name=""/>
        <p:cNvGrpSpPr/>
        <p:nvPr/>
      </p:nvGrpSpPr>
      <p:grpSpPr>
        <a:xfrm>
          <a:off x="0" y="0"/>
          <a: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CF3E9A-5318-4420-9E35-8EA35B965067}" type="datetimeFigureOut">
              <a:rPr lang="en-IN" smtClean="0"/>
              <a:t>29-07-2024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05FCDF-E5C2-4627-B0AE-4D726B9D8DB0}" type="slidenum">
              <a:rPr lang="en-IN" smtClean="0"/>
              <a:t>‹#›</a:t>
            </a:fld>
            <a:endParaRPr lang="en-IN"/>
          </a:p>
        </p:txBody>
      </p:sp>
    </p:spTree>
    <p:extLst>
      <p:ext uri="{BB962C8B-B14F-4D97-AF65-F5344CB8AC3E}">
        <p14:creationId xmlns:p14="http://schemas.microsoft.com/office/powerpoint/2010/main" val="1052273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showMasterSp="0" type="title" preserve="1">
  <p:cSld name="Title Slide">
    <p:spTree>
      <p:nvGrpSpPr>
        <p:cNvPr id="1" name=""/>
        <p:cNvGrpSpPr/>
        <p:nvPr/>
      </p:nvGrpSpPr>
      <p:grpSpPr>
        <a:xfrm>
          <a:off x="0" y="0"/>
          <a: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11" name="Oval 5"/>
          <p:cNvSpPr/>
          <p:nvPr/>
        </p:nvSpPr>
        <p:spPr>
          <a:xfrm>
            <a:off x="-1" y="0"/>
            <a:ext cx="12192000" cy="4572001"/>
          </a:xfrm>
          <a:custGeom>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ct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a:p>
        </p:txBody>
      </p:sp>
      <p:cxnSp>
        <p:nvCxnSpPr>
          <p:cNvPr id="8" name="Straight Connector 7"/>
          <p:cNvCxnSpPr/>
          <p:nvPr/>
        </p:nvCxnSpPr>
        <p:spPr>
          <a:xfrm flipH="1"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showMasterSp="0"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56E91E96-98B0-4413-9547-46F3504108EF}" type="datetimeFigureOut">
              <a:rPr lang="en-US"/>
              <a:t>7/29/2024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slideLayout" Target="../slideLayouts/slideLayout2.xml" /><Relationship Id="rId3"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a:t>7/29/2024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a:t>‹#›</a:t>
            </a:fld>
            <a:endParaRPr lang="en-US"/>
          </a:p>
        </p:txBody>
      </p:sp>
      <p:cxnSp>
        <p:nvCxnSpPr>
          <p:cNvPr id="7" name="Straight Connector 6"/>
          <p:cNvCxnSpPr/>
          <p:nvPr/>
        </p:nvCxnSpPr>
        <p:spPr>
          <a:xfrm flipH="1"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5" r:id="rId2"/>
  </p:sldLayoutIdLst>
  <p:transition/>
  <p:timing/>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Tx/>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pn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 Id="rId3" Type="http://schemas.openxmlformats.org/officeDocument/2006/relationships/image" Target="../media/image26.jpeg"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1.png" /><Relationship Id="rId3" Type="http://schemas.openxmlformats.org/officeDocument/2006/relationships/image" Target="../media/image32.jpeg"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 Id="rId3" Type="http://schemas.openxmlformats.org/officeDocument/2006/relationships/hyperlink" Target="https://colab.research.google.com/drive/1-L6BmTWiOIGyvSqo6dBsdn4I6JXe_HrV?usp=sharing" TargetMode="External" /><Relationship Id="rId4" Type="http://schemas.openxmlformats.org/officeDocument/2006/relationships/hyperlink" Target="https://huggingface.co/datasets/toughdata/quora-question-answer-dataset" TargetMode="External" /><Relationship Id="rId5" Type="http://schemas.openxmlformats.org/officeDocument/2006/relationships/image" Target="../media/image4.jpe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diagramLayout" Target="../diagrams/layout2.xml" /><Relationship Id="rId11" Type="http://schemas.openxmlformats.org/officeDocument/2006/relationships/diagramQuickStyle" Target="../diagrams/quickStyle2.xml" /><Relationship Id="rId12" Type="http://schemas.openxmlformats.org/officeDocument/2006/relationships/diagramColors" Target="../diagrams/colors2.xml" /><Relationship Id="rId13" Type="http://schemas.microsoft.com/office/2007/relationships/diagramDrawing" Target="../diagrams/drawing3.xml" /><Relationship Id="rId14" Type="http://schemas.openxmlformats.org/officeDocument/2006/relationships/diagramData" Target="../diagrams/data3.xml" /><Relationship Id="rId15" Type="http://schemas.openxmlformats.org/officeDocument/2006/relationships/diagramLayout" Target="../diagrams/layout3.xml" /><Relationship Id="rId16" Type="http://schemas.openxmlformats.org/officeDocument/2006/relationships/diagramQuickStyle" Target="../diagrams/quickStyle3.xml" /><Relationship Id="rId17" Type="http://schemas.openxmlformats.org/officeDocument/2006/relationships/diagramColors" Target="../diagrams/colors3.xml" /><Relationship Id="rId18" Type="http://schemas.openxmlformats.org/officeDocument/2006/relationships/image" Target="../media/image10.jpeg" /><Relationship Id="rId2" Type="http://schemas.openxmlformats.org/officeDocument/2006/relationships/image" Target="../media/image3.png" /><Relationship Id="rId3" Type="http://schemas.microsoft.com/office/2007/relationships/diagramDrawing" Target="../diagrams/drawing1.xml" /><Relationship Id="rId4" Type="http://schemas.openxmlformats.org/officeDocument/2006/relationships/diagramData" Target="../diagrams/data1.xml" /><Relationship Id="rId5" Type="http://schemas.openxmlformats.org/officeDocument/2006/relationships/diagramLayout" Target="../diagrams/layout1.xml" /><Relationship Id="rId6" Type="http://schemas.openxmlformats.org/officeDocument/2006/relationships/diagramQuickStyle" Target="../diagrams/quickStyle1.xml" /><Relationship Id="rId7" Type="http://schemas.openxmlformats.org/officeDocument/2006/relationships/diagramColors" Target="../diagrams/colors1.xml" /><Relationship Id="rId8" Type="http://schemas.microsoft.com/office/2007/relationships/diagramDrawing" Target="../diagrams/drawing2.xml" /><Relationship Id="rId9" Type="http://schemas.openxmlformats.org/officeDocument/2006/relationships/diagramData" Target="../diagrams/data2.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jpeg" /><Relationship Id="rId3" Type="http://schemas.openxmlformats.org/officeDocument/2006/relationships/image" Target="../media/image3.png" /><Relationship Id="rId4" Type="http://schemas.openxmlformats.org/officeDocument/2006/relationships/image" Target="../media/image12.jpeg" /><Relationship Id="rId5" Type="http://schemas.openxmlformats.org/officeDocument/2006/relationships/image" Target="../media/image13.jpeg" /><Relationship Id="rId6" Type="http://schemas.openxmlformats.org/officeDocument/2006/relationships/image" Target="../media/image14.jpeg" /><Relationship Id="rId7" Type="http://schemas.openxmlformats.org/officeDocument/2006/relationships/image" Target="../media/image15.jpeg" /><Relationship Id="rId8" Type="http://schemas.openxmlformats.org/officeDocument/2006/relationships/image" Target="../media/image16.jpeg" /><Relationship Id="rId9" Type="http://schemas.openxmlformats.org/officeDocument/2006/relationships/image" Target="../media/image17.jpe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 Id="rId3" Type="http://schemas.openxmlformats.org/officeDocument/2006/relationships/image" Target="../media/image18.jpeg" /><Relationship Id="rId4" Type="http://schemas.openxmlformats.org/officeDocument/2006/relationships/image" Target="../media/image19.jpeg" /><Relationship Id="rId5" Type="http://schemas.openxmlformats.org/officeDocument/2006/relationships/image" Target="../media/image17.jpeg"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 Id="rId3" Type="http://schemas.openxmlformats.org/officeDocument/2006/relationships/image" Target="../media/image20.jpeg" /><Relationship Id="rId4" Type="http://schemas.openxmlformats.org/officeDocument/2006/relationships/image" Target="../media/image21.jpeg" /><Relationship Id="rId5" Type="http://schemas.openxmlformats.org/officeDocument/2006/relationships/image" Target="../media/image22.jpeg"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 Id="rId3" Type="http://schemas.openxmlformats.org/officeDocument/2006/relationships/image" Target="../media/image23.jpeg" /><Relationship Id="rId4" Type="http://schemas.openxmlformats.org/officeDocument/2006/relationships/image" Target="../media/image22.jpeg"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 Id="rId3" Type="http://schemas.openxmlformats.org/officeDocument/2006/relationships/image" Target="../media/image24.jpeg" /><Relationship Id="rId4" Type="http://schemas.openxmlformats.org/officeDocument/2006/relationships/image" Target="../media/image25.jpeg" /><Relationship Id="rId5" Type="http://schemas.openxmlformats.org/officeDocument/2006/relationships/image" Target="../media/image26.jpeg"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 Id="rId3" Type="http://schemas.openxmlformats.org/officeDocument/2006/relationships/image" Target="../media/image27.jpeg" /><Relationship Id="rId4" Type="http://schemas.openxmlformats.org/officeDocument/2006/relationships/image" Target="../media/image28.jpeg" /><Relationship Id="rId5" Type="http://schemas.openxmlformats.org/officeDocument/2006/relationships/image" Target="../media/image29.jpeg" /><Relationship Id="rId6" Type="http://schemas.openxmlformats.org/officeDocument/2006/relationships/image" Target="../media/image30.jpeg" /><Relationship Id="rId7" Type="http://schemas.openxmlformats.org/officeDocument/2006/relationships/image" Target="../media/image26.jpeg" /></Relationships>
</file>

<file path=ppt/slides/slide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xfrm>
      </p:grpSpPr>
      <p:sp>
        <p:nvSpPr>
          <p:cNvPr id="2" name="Title 1"/>
          <p:cNvSpPr>
            <a:spLocks noGrp="1"/>
          </p:cNvSpPr>
          <p:nvPr>
            <p:ph type="ctrTitle"/>
          </p:nvPr>
        </p:nvSpPr>
        <p:spPr/>
        <p:txBody>
          <a:bodyPr/>
          <a:lstStyle/>
          <a:p>
            <a:pPr algn="ctr"/>
            <a:r>
              <a:rPr lang="en-IN" b="1">
                <a:latin typeface="Agency FB" panose="020b0503020202020204" pitchFamily="34" charset="0"/>
              </a:rPr>
              <a:t>Hack to Hire </a:t>
            </a:r>
            <a:r>
              <a:rPr lang="en-IN" b="1" smtClean="0">
                <a:latin typeface="Agency FB" panose="020b0503020202020204" pitchFamily="34" charset="0"/>
              </a:rPr>
              <a:t>2024</a:t>
            </a:r>
            <a:br>
              <a:rPr lang="en-IN" b="1">
                <a:latin typeface="Agency FB" panose="020b0503020202020204" pitchFamily="34" charset="0"/>
              </a:rPr>
            </a:br>
            <a:r>
              <a:rPr lang="en-IN" sz="1800" b="1" smtClean="0">
                <a:latin typeface="Agency FB" panose="020b0503020202020204" pitchFamily="34" charset="0"/>
              </a:rPr>
              <a:t>Case </a:t>
            </a:r>
            <a:r>
              <a:rPr lang="en-IN" sz="1800" b="1">
                <a:latin typeface="Agency FB" panose="020b0503020202020204" pitchFamily="34" charset="0"/>
              </a:rPr>
              <a:t>For Data </a:t>
            </a:r>
            <a:r>
              <a:rPr lang="en-IN" sz="1800" b="1" smtClean="0">
                <a:latin typeface="Agency FB" panose="020b0503020202020204" pitchFamily="34" charset="0"/>
              </a:rPr>
              <a:t>Scientist</a:t>
            </a:r>
            <a:endParaRPr lang="en-IN" b="1">
              <a:latin typeface="Agency FB" panose="020b0503020202020204" pitchFamily="34" charset="0"/>
            </a:endParaRPr>
          </a:p>
        </p:txBody>
      </p:sp>
      <p:sp>
        <p:nvSpPr>
          <p:cNvPr id="3" name="Subtitle 2"/>
          <p:cNvSpPr>
            <a:spLocks noGrp="1"/>
          </p:cNvSpPr>
          <p:nvPr>
            <p:ph type="subTitle" idx="1"/>
          </p:nvPr>
        </p:nvSpPr>
        <p:spPr/>
        <p:txBody>
          <a:bodyPr/>
          <a:lstStyle/>
          <a:p>
            <a:r>
              <a:rPr lang="en-US" smtClean="0"/>
              <a:t>SHRIRAM</a:t>
            </a:r>
            <a:br>
              <a:rPr lang="en-US" smtClean="0"/>
            </a:br>
            <a:r>
              <a:rPr lang="en-US" smtClean="0"/>
              <a:t>SHARMA</a:t>
            </a:r>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211" y="6204957"/>
            <a:ext cx="436439" cy="436439"/>
          </a:xfrm>
          <a:prstGeom prst="rect">
            <a:avLst/>
          </a:prstGeom>
        </p:spPr>
      </p:pic>
    </p:spTree>
    <p:extLst>
      <p:ext uri="{BB962C8B-B14F-4D97-AF65-F5344CB8AC3E}">
        <p14:creationId xmlns:p14="http://schemas.microsoft.com/office/powerpoint/2010/main" val="4237960131"/>
      </p:ext>
    </p:extLst>
  </p:cSld>
  <p:clrMapOvr>
    <a:masterClrMapping/>
  </p:clrMapOvr>
  <p:transition/>
  <p:timing/>
</p:sld>
</file>

<file path=ppt/slides/slide1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blipFill dpi="0" rotWithShape="1">
          <a:blip r:embed="rId3">
            <a:extLst/>
          </a:blip>
          <a:stretch>
            <a:fillRect l="-8000" r="-8000"/>
          </a:stretch>
        </a:blipFill>
        <a:effectLst/>
      </p:bgPr>
    </p:bg>
    <p:spTree>
      <p:nvGrpSpPr>
        <p:cNvPr id="1" name=""/>
        <p:cNvGrpSpPr/>
        <p:nvPr/>
      </p:nvGrpSpPr>
      <p:grpSpPr>
        <a:xfrm>
          <a:off x="0" y="0"/>
          <a: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211" y="6204957"/>
            <a:ext cx="436439" cy="436439"/>
          </a:xfrm>
          <a:prstGeom prst="rect">
            <a:avLst/>
          </a:prstGeom>
          <a:noFill/>
        </p:spPr>
      </p:pic>
      <p:sp>
        <p:nvSpPr>
          <p:cNvPr id="4" name="TextBox 3"/>
          <p:cNvSpPr txBox="1"/>
          <p:nvPr/>
        </p:nvSpPr>
        <p:spPr>
          <a:xfrm>
            <a:off x="455734" y="558206"/>
            <a:ext cx="11390312" cy="707886"/>
          </a:xfrm>
          <a:prstGeom prst="rect">
            <a:avLst/>
          </a:prstGeom>
          <a:noFill/>
        </p:spPr>
        <p:txBody>
          <a:bodyPr wrap="square" rtlCol="0">
            <a:spAutoFit/>
          </a:bodyPr>
          <a:lstStyle/>
          <a:p>
            <a:pPr algn="ctr"/>
            <a:r>
              <a:rPr lang="en-IN" sz="4000" b="1">
                <a:solidFill>
                  <a:srgbClr val="D5D5D5"/>
                </a:solidFill>
                <a:latin typeface="Roboto"/>
              </a:rPr>
              <a:t>Recommendations</a:t>
            </a:r>
            <a:endParaRPr lang="en-IN" sz="4000">
              <a:solidFill>
                <a:srgbClr val="D5D5D5"/>
              </a:solidFill>
              <a:latin typeface="Roboto"/>
            </a:endParaRPr>
          </a:p>
        </p:txBody>
      </p:sp>
      <p:sp>
        <p:nvSpPr>
          <p:cNvPr id="8" name="TextBox 7"/>
          <p:cNvSpPr txBox="1"/>
          <p:nvPr/>
        </p:nvSpPr>
        <p:spPr>
          <a:xfrm>
            <a:off x="851394" y="1599788"/>
            <a:ext cx="3248636" cy="3970318"/>
          </a:xfrm>
          <a:prstGeom prst="rect">
            <a:avLst/>
          </a:prstGeom>
          <a:solidFill>
            <a:schemeClr val="tx1">
              <a:alpha val="26000"/>
            </a:schemeClr>
          </a:solidFill>
          <a:ln>
            <a:noFill/>
          </a:ln>
        </p:spPr>
        <p:txBody>
          <a:bodyPr wrap="square" rtlCol="0">
            <a:spAutoFit/>
          </a:bodyPr>
          <a:lstStyle/>
          <a:p>
            <a:pPr marL="285750" indent="-285750">
              <a:buFont typeface="Arial" panose="020b0604020202020204" pitchFamily="34" charset="0"/>
              <a:buChar char="•"/>
            </a:pPr>
            <a:r>
              <a:rPr lang="en-US">
                <a:solidFill>
                  <a:schemeClr val="bg1"/>
                </a:solidFill>
              </a:rPr>
              <a:t>Data Augmentation : Increase the dataset size by augmenting the data with paraphrased questions and answers. This can help the model generalize </a:t>
            </a:r>
            <a:r>
              <a:rPr lang="en-US" smtClean="0">
                <a:solidFill>
                  <a:schemeClr val="bg1"/>
                </a:solidFill>
              </a:rPr>
              <a:t>better.</a:t>
            </a:r>
          </a:p>
          <a:p>
            <a:pPr marL="285750" indent="-285750">
              <a:buFont typeface="Arial" panose="020b0604020202020204" pitchFamily="34" charset="0"/>
              <a:buChar char="•"/>
            </a:pPr>
            <a:endParaRPr lang="en-US" smtClean="0">
              <a:solidFill>
                <a:schemeClr val="bg1"/>
              </a:solidFill>
            </a:endParaRPr>
          </a:p>
          <a:p>
            <a:pPr marL="285750" indent="-285750">
              <a:buFont typeface="Arial" panose="020b0604020202020204" pitchFamily="34" charset="0"/>
              <a:buChar char="•"/>
            </a:pPr>
            <a:r>
              <a:rPr lang="en-US" smtClean="0">
                <a:solidFill>
                  <a:schemeClr val="bg1"/>
                </a:solidFill>
              </a:rPr>
              <a:t>Model </a:t>
            </a:r>
            <a:r>
              <a:rPr lang="en-US">
                <a:solidFill>
                  <a:schemeClr val="bg1"/>
                </a:solidFill>
              </a:rPr>
              <a:t>Fine-Tuning : Fine-tune the model with a larger dataset and for more epochs to improve performance. Consider using a more powerful model like t5-base if resources </a:t>
            </a:r>
            <a:r>
              <a:rPr lang="en-US" smtClean="0">
                <a:solidFill>
                  <a:schemeClr val="bg1"/>
                </a:solidFill>
              </a:rPr>
              <a:t>allow.</a:t>
            </a:r>
          </a:p>
        </p:txBody>
      </p:sp>
      <p:sp>
        <p:nvSpPr>
          <p:cNvPr id="9" name="TextBox 8"/>
          <p:cNvSpPr txBox="1"/>
          <p:nvPr/>
        </p:nvSpPr>
        <p:spPr>
          <a:xfrm>
            <a:off x="4510337" y="1599788"/>
            <a:ext cx="2919169" cy="3970318"/>
          </a:xfrm>
          <a:prstGeom prst="rect">
            <a:avLst/>
          </a:prstGeom>
          <a:solidFill>
            <a:schemeClr val="tx1">
              <a:alpha val="26000"/>
            </a:schemeClr>
          </a:solidFill>
          <a:ln>
            <a:noFill/>
          </a:ln>
        </p:spPr>
        <p:txBody>
          <a:bodyPr wrap="square" rtlCol="0">
            <a:spAutoFit/>
          </a:bodyPr>
          <a:lstStyle/>
          <a:p>
            <a:pPr marL="285750" indent="-285750">
              <a:buFont typeface="Arial" panose="020b0604020202020204" pitchFamily="34" charset="0"/>
              <a:buChar char="•"/>
            </a:pPr>
            <a:r>
              <a:rPr lang="en-US" err="1" smtClean="0">
                <a:solidFill>
                  <a:schemeClr val="bg1"/>
                </a:solidFill>
              </a:rPr>
              <a:t>Hyperparameter Tuning </a:t>
            </a:r>
            <a:r>
              <a:rPr lang="en-US">
                <a:solidFill>
                  <a:schemeClr val="bg1"/>
                </a:solidFill>
              </a:rPr>
              <a:t>: Experiment with different learning rates, batch sizes, and gradient accumulation steps to find the optimal training </a:t>
            </a:r>
            <a:r>
              <a:rPr lang="en-US" smtClean="0">
                <a:solidFill>
                  <a:schemeClr val="bg1"/>
                </a:solidFill>
              </a:rPr>
              <a:t>configuration.</a:t>
            </a:r>
          </a:p>
          <a:p>
            <a:pPr marL="285750" indent="-285750">
              <a:buFont typeface="Arial" panose="020b0604020202020204" pitchFamily="34" charset="0"/>
              <a:buChar char="•"/>
            </a:pPr>
            <a:endParaRPr lang="en-US">
              <a:solidFill>
                <a:schemeClr val="bg1"/>
              </a:solidFill>
            </a:endParaRPr>
          </a:p>
          <a:p>
            <a:pPr marL="285750" indent="-285750">
              <a:buFont typeface="Arial" panose="020b0604020202020204" pitchFamily="34" charset="0"/>
              <a:buChar char="•"/>
            </a:pPr>
            <a:r>
              <a:rPr lang="en-US" smtClean="0">
                <a:solidFill>
                  <a:schemeClr val="bg1"/>
                </a:solidFill>
              </a:rPr>
              <a:t>Evaluation </a:t>
            </a:r>
            <a:r>
              <a:rPr lang="en-US">
                <a:solidFill>
                  <a:schemeClr val="bg1"/>
                </a:solidFill>
              </a:rPr>
              <a:t>Metrics : Use additional evaluation metrics like METEOR and CIDEr to get a more comprehensive understanding of the model's </a:t>
            </a:r>
            <a:r>
              <a:rPr lang="en-US" smtClean="0">
                <a:solidFill>
                  <a:schemeClr val="bg1"/>
                </a:solidFill>
              </a:rPr>
              <a:t>performance.</a:t>
            </a:r>
          </a:p>
        </p:txBody>
      </p:sp>
      <p:sp>
        <p:nvSpPr>
          <p:cNvPr id="10" name="TextBox 9"/>
          <p:cNvSpPr txBox="1"/>
          <p:nvPr/>
        </p:nvSpPr>
        <p:spPr>
          <a:xfrm>
            <a:off x="7839813" y="1599788"/>
            <a:ext cx="3686909" cy="4524315"/>
          </a:xfrm>
          <a:prstGeom prst="rect">
            <a:avLst/>
          </a:prstGeom>
          <a:solidFill>
            <a:schemeClr val="tx1">
              <a:alpha val="26000"/>
            </a:schemeClr>
          </a:solidFill>
          <a:ln>
            <a:noFill/>
          </a:ln>
        </p:spPr>
        <p:txBody>
          <a:bodyPr wrap="square" rtlCol="0">
            <a:spAutoFit/>
          </a:bodyPr>
          <a:lstStyle/>
          <a:p>
            <a:pPr marL="285750" indent="-285750">
              <a:buFont typeface="Arial" panose="020b0604020202020204" pitchFamily="34" charset="0"/>
              <a:buChar char="•"/>
            </a:pPr>
            <a:r>
              <a:rPr lang="en-US">
                <a:solidFill>
                  <a:schemeClr val="bg1"/>
                </a:solidFill>
              </a:rPr>
              <a:t>Evaluation Metrics : Use additional evaluation metrics like METEOR and CIDEr to get a more comprehensive understanding of the model's </a:t>
            </a:r>
            <a:r>
              <a:rPr lang="en-US" smtClean="0">
                <a:solidFill>
                  <a:schemeClr val="bg1"/>
                </a:solidFill>
              </a:rPr>
              <a:t>performance.</a:t>
            </a:r>
          </a:p>
          <a:p>
            <a:pPr marL="285750" indent="-285750">
              <a:buFont typeface="Arial" panose="020b0604020202020204" pitchFamily="34" charset="0"/>
              <a:buChar char="•"/>
            </a:pPr>
            <a:endParaRPr lang="en-US">
              <a:solidFill>
                <a:schemeClr val="bg1"/>
              </a:solidFill>
            </a:endParaRPr>
          </a:p>
          <a:p>
            <a:pPr marL="285750" indent="-285750">
              <a:buFont typeface="Arial" panose="020b0604020202020204" pitchFamily="34" charset="0"/>
              <a:buChar char="•"/>
            </a:pPr>
            <a:r>
              <a:rPr lang="en-US">
                <a:solidFill>
                  <a:schemeClr val="bg1"/>
                </a:solidFill>
              </a:rPr>
              <a:t>Error Analysis : Perform a detailed error analysis to identify common failure cases. This can provide insights into specific areas where the model needs improvement. By implementing these recommendations, you can enhance the model's performance and achieve better results in the question-answering </a:t>
            </a:r>
            <a:r>
              <a:rPr lang="en-US" smtClean="0">
                <a:solidFill>
                  <a:schemeClr val="bg1"/>
                </a:solidFill>
              </a:rPr>
              <a:t>task.</a:t>
            </a:r>
          </a:p>
        </p:txBody>
      </p:sp>
    </p:spTree>
    <p:extLst>
      <p:ext uri="{BB962C8B-B14F-4D97-AF65-F5344CB8AC3E}">
        <p14:creationId xmlns:p14="http://schemas.microsoft.com/office/powerpoint/2010/main" val="320109839"/>
      </p:ext>
    </p:extLst>
  </p:cSld>
  <p:clrMapOvr>
    <a:masterClrMapping/>
  </p:clrMapOvr>
  <p:transition/>
  <p:timing/>
</p:sld>
</file>

<file path=ppt/slides/slide1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blipFill dpi="0" rotWithShape="1">
          <a:blip r:embed="rId3">
            <a:extLst/>
          </a:blip>
          <a:stretch>
            <a:fillRect t="-83000" b="-83000"/>
          </a:stretch>
        </a:blipFill>
        <a:effectLst/>
      </p:bgPr>
    </p:bg>
    <p:spTree>
      <p:nvGrpSpPr>
        <p:cNvPr id="1" name=""/>
        <p:cNvGrpSpPr/>
        <p:nvPr/>
      </p:nvGrpSpPr>
      <p:grpSpPr>
        <a:xfrm>
          <a:off x="0" y="0"/>
          <a:ext cx="0" cy="0"/>
        </a:xfrm>
      </p:grpSpPr>
      <p:sp>
        <p:nvSpPr>
          <p:cNvPr id="2" name="TextBox 1"/>
          <p:cNvSpPr txBox="1"/>
          <p:nvPr/>
        </p:nvSpPr>
        <p:spPr>
          <a:xfrm>
            <a:off x="3095625" y="2057401"/>
            <a:ext cx="6124575" cy="1862048"/>
          </a:xfrm>
          <a:prstGeom prst="rect">
            <a:avLst/>
          </a:prstGeom>
          <a:noFill/>
        </p:spPr>
        <p:txBody>
          <a:bodyPr wrap="square" rtlCol="0">
            <a:spAutoFit/>
          </a:bodyPr>
          <a:lstStyle/>
          <a:p>
            <a:pPr algn="ctr"/>
            <a:r>
              <a:rPr lang="en-IN" sz="11500" smtClean="0">
                <a:solidFill>
                  <a:schemeClr val="bg1"/>
                </a:solidFill>
              </a:rPr>
              <a:t>Thank you</a:t>
            </a:r>
            <a:endParaRPr lang="en-IN" sz="1150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9587" y="334108"/>
            <a:ext cx="1828800" cy="1828800"/>
          </a:xfrm>
          <a:prstGeom prst="rect">
            <a:avLst/>
          </a:prstGeom>
        </p:spPr>
      </p:pic>
    </p:spTree>
    <p:extLst>
      <p:ext uri="{BB962C8B-B14F-4D97-AF65-F5344CB8AC3E}">
        <p14:creationId xmlns:p14="http://schemas.microsoft.com/office/powerpoint/2010/main" val="2672811047"/>
      </p:ext>
    </p:extLst>
  </p:cSld>
  <p:clrMapOvr>
    <a:masterClrMapping/>
  </p:clrMapOvr>
  <p:transition/>
  <p:timing/>
</p:sld>
</file>

<file path=ppt/slides/slide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blipFill dpi="0" rotWithShape="1">
          <a:blip r:embed="rId5">
            <a:extLst/>
          </a:blip>
          <a:stretch>
            <a:fillRect/>
          </a:stretch>
        </a:blipFill>
        <a:effectLst/>
      </p:bgPr>
    </p:bg>
    <p:spTree>
      <p:nvGrpSpPr>
        <p:cNvPr id="1" name=""/>
        <p:cNvGrpSpPr/>
        <p:nvPr/>
      </p:nvGrpSpPr>
      <p:grpSpPr>
        <a:xfrm>
          <a:off x="0" y="0"/>
          <a: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211" y="6204957"/>
            <a:ext cx="436439" cy="436439"/>
          </a:xfrm>
          <a:prstGeom prst="rect">
            <a:avLst/>
          </a:prstGeom>
          <a:noFill/>
        </p:spPr>
      </p:pic>
      <p:sp>
        <p:nvSpPr>
          <p:cNvPr id="3" name="TextBox 2"/>
          <p:cNvSpPr txBox="1"/>
          <p:nvPr/>
        </p:nvSpPr>
        <p:spPr>
          <a:xfrm>
            <a:off x="455734" y="558206"/>
            <a:ext cx="11390312" cy="707886"/>
          </a:xfrm>
          <a:prstGeom prst="rect">
            <a:avLst/>
          </a:prstGeom>
          <a:noFill/>
        </p:spPr>
        <p:txBody>
          <a:bodyPr wrap="square" rtlCol="0">
            <a:spAutoFit/>
          </a:bodyPr>
          <a:lstStyle/>
          <a:p>
            <a:pPr algn="ctr"/>
            <a:r>
              <a:rPr lang="en-US" sz="4000" b="1" smtClean="0">
                <a:solidFill>
                  <a:schemeClr val="bg1"/>
                </a:solidFill>
                <a:latin typeface="Bahnschrift SemiBold" panose="020b0502040204020203" pitchFamily="34" charset="0"/>
                <a:ea typeface="Adobe Ming Std L" panose="02020300000000000000" pitchFamily="18" charset="-128"/>
                <a:cs typeface="Adobe Hebrew" panose="02040503050201020203" pitchFamily="18" charset="-79"/>
              </a:rPr>
              <a:t>PROBLEM STATEMENT</a:t>
            </a:r>
            <a:endParaRPr lang="en-IN" sz="4000" b="1">
              <a:solidFill>
                <a:schemeClr val="bg1"/>
              </a:solidFill>
              <a:latin typeface="Bahnschrift SemiBold" panose="020b0502040204020203" pitchFamily="34" charset="0"/>
              <a:ea typeface="Adobe Ming Std L" panose="02020300000000000000" pitchFamily="18" charset="-128"/>
              <a:cs typeface="Adobe Hebrew" panose="02040503050201020203" pitchFamily="18" charset="-79"/>
            </a:endParaRPr>
          </a:p>
        </p:txBody>
      </p:sp>
      <p:sp>
        <p:nvSpPr>
          <p:cNvPr id="4" name="TextBox 3"/>
          <p:cNvSpPr txBox="1"/>
          <p:nvPr/>
        </p:nvSpPr>
        <p:spPr>
          <a:xfrm>
            <a:off x="1872762" y="1863969"/>
            <a:ext cx="9847384" cy="2031325"/>
          </a:xfrm>
          <a:prstGeom prst="rect">
            <a:avLst/>
          </a:prstGeom>
          <a:noFill/>
        </p:spPr>
        <p:txBody>
          <a:bodyPr wrap="square" rtlCol="0">
            <a:spAutoFit/>
          </a:bodyPr>
          <a:lstStyle/>
          <a:p>
            <a:r>
              <a:rPr lang="en-US">
                <a:solidFill>
                  <a:schemeClr val="bg1"/>
                </a:solidFill>
                <a:latin typeface="Century" panose="02040604050505020304" pitchFamily="18" charset="0"/>
              </a:rPr>
              <a:t>Develop a state-of-the-art question-answering model leveraging the </a:t>
            </a:r>
            <a:r>
              <a:rPr lang="en-US" err="1" smtClean="0">
                <a:solidFill>
                  <a:schemeClr val="bg1"/>
                </a:solidFill>
                <a:latin typeface="Century" panose="02040604050505020304" pitchFamily="18" charset="0"/>
              </a:rPr>
              <a:t>Quora Question </a:t>
            </a:r>
            <a:r>
              <a:rPr lang="en-US">
                <a:solidFill>
                  <a:schemeClr val="bg1"/>
                </a:solidFill>
                <a:latin typeface="Century" panose="02040604050505020304" pitchFamily="18" charset="0"/>
              </a:rPr>
              <a:t>Answer Dataset. </a:t>
            </a:r>
            <a:endParaRPr lang="en-US" smtClean="0">
              <a:solidFill>
                <a:schemeClr val="bg1"/>
              </a:solidFill>
              <a:latin typeface="Century" panose="02040604050505020304" pitchFamily="18" charset="0"/>
            </a:endParaRPr>
          </a:p>
          <a:p>
            <a:endParaRPr lang="en-US" smtClean="0">
              <a:solidFill>
                <a:schemeClr val="bg1"/>
              </a:solidFill>
              <a:latin typeface="Century" panose="02040604050505020304" pitchFamily="18" charset="0"/>
            </a:endParaRPr>
          </a:p>
          <a:p>
            <a:endParaRPr lang="en-US" smtClean="0">
              <a:solidFill>
                <a:schemeClr val="bg1"/>
              </a:solidFill>
              <a:latin typeface="Century" panose="02040604050505020304" pitchFamily="18" charset="0"/>
            </a:endParaRPr>
          </a:p>
          <a:p>
            <a:r>
              <a:rPr lang="en-US" smtClean="0">
                <a:solidFill>
                  <a:schemeClr val="bg1"/>
                </a:solidFill>
                <a:latin typeface="Century" panose="02040604050505020304" pitchFamily="18" charset="0"/>
              </a:rPr>
              <a:t>The </a:t>
            </a:r>
            <a:r>
              <a:rPr lang="en-US">
                <a:solidFill>
                  <a:schemeClr val="bg1"/>
                </a:solidFill>
                <a:latin typeface="Century" panose="02040604050505020304" pitchFamily="18" charset="0"/>
              </a:rPr>
              <a:t>objective is to create an AI system capable of understanding and</a:t>
            </a:r>
          </a:p>
          <a:p>
            <a:r>
              <a:rPr lang="en-US">
                <a:solidFill>
                  <a:schemeClr val="bg1"/>
                </a:solidFill>
                <a:latin typeface="Century" panose="02040604050505020304" pitchFamily="18" charset="0"/>
              </a:rPr>
              <a:t>generating accurate responses to a variety of user queries, mimicking a human-like interaction.</a:t>
            </a:r>
            <a:endParaRPr lang="en-IN">
              <a:solidFill>
                <a:schemeClr val="bg1"/>
              </a:solidFill>
              <a:latin typeface="Century" panose="02040604050505020304" pitchFamily="18" charset="0"/>
            </a:endParaRPr>
          </a:p>
        </p:txBody>
      </p:sp>
      <p:sp>
        <p:nvSpPr>
          <p:cNvPr id="5" name="TextBox 4"/>
          <p:cNvSpPr txBox="1"/>
          <p:nvPr/>
        </p:nvSpPr>
        <p:spPr>
          <a:xfrm>
            <a:off x="1872762" y="4422531"/>
            <a:ext cx="9847384" cy="646331"/>
          </a:xfrm>
          <a:prstGeom prst="rect">
            <a:avLst/>
          </a:prstGeom>
          <a:noFill/>
        </p:spPr>
        <p:txBody>
          <a:bodyPr wrap="square" rtlCol="0">
            <a:spAutoFit/>
          </a:bodyPr>
          <a:lstStyle/>
          <a:p>
            <a:r>
              <a:rPr lang="en-IN" smtClean="0">
                <a:solidFill>
                  <a:schemeClr val="bg1"/>
                </a:solidFill>
              </a:rPr>
              <a:t>Python Notebook :</a:t>
            </a:r>
            <a:r>
              <a:rPr lang="en-IN" smtClean="0"/>
              <a:t> </a:t>
            </a:r>
            <a:r>
              <a:rPr lang="en-IN" smtClean="0">
                <a:hlinkClick r:id="rId3" tooltip="Google Colab"/>
              </a:rPr>
              <a:t> Google Colab</a:t>
            </a:r>
            <a:r>
              <a:rPr lang="en-IN" smtClean="0"/>
              <a:t>  </a:t>
            </a:r>
          </a:p>
          <a:p>
            <a:r>
              <a:rPr lang="en-IN" err="1" smtClean="0">
                <a:solidFill>
                  <a:schemeClr val="bg1"/>
                </a:solidFill>
              </a:rPr>
              <a:t>DataSet : </a:t>
            </a:r>
            <a:r>
              <a:rPr lang="en-IN" smtClean="0">
                <a:solidFill>
                  <a:schemeClr val="bg1"/>
                </a:solidFill>
                <a:hlinkClick r:id="rId4"/>
              </a:rPr>
              <a:t>Hugging Face</a:t>
            </a:r>
            <a:endParaRPr lang="en-IN">
              <a:solidFill>
                <a:schemeClr val="bg1"/>
              </a:solidFill>
            </a:endParaRPr>
          </a:p>
        </p:txBody>
      </p:sp>
    </p:spTree>
    <p:extLst>
      <p:ext uri="{BB962C8B-B14F-4D97-AF65-F5344CB8AC3E}">
        <p14:creationId xmlns:p14="http://schemas.microsoft.com/office/powerpoint/2010/main" val="2149322703"/>
      </p:ext>
    </p:extLst>
  </p:cSld>
  <p:clrMapOvr>
    <a:masterClrMapping/>
  </p:clrMapOvr>
  <p:transition/>
  <p:timing/>
</p:sld>
</file>

<file path=ppt/slides/slide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blipFill dpi="0" rotWithShape="1">
          <a:blip r:embed="rId18">
            <a:extLst/>
          </a:blip>
          <a:stretch>
            <a:fillRect/>
          </a:stretch>
        </a:blipFill>
        <a:effectLst/>
      </p:bgPr>
    </p:bg>
    <p:spTree>
      <p:nvGrpSpPr>
        <p:cNvPr id="1" name=""/>
        <p:cNvGrpSpPr/>
        <p:nvPr/>
      </p:nvGrpSpPr>
      <p:grpSpPr>
        <a:xfrm>
          <a:off x="0" y="0"/>
          <a: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211" y="6204957"/>
            <a:ext cx="436439" cy="436439"/>
          </a:xfrm>
          <a:prstGeom prst="rect">
            <a:avLst/>
          </a:prstGeom>
          <a:noFill/>
        </p:spPr>
      </p:pic>
      <p:sp>
        <p:nvSpPr>
          <p:cNvPr id="6" name="TextBox 5"/>
          <p:cNvSpPr txBox="1"/>
          <p:nvPr/>
        </p:nvSpPr>
        <p:spPr>
          <a:xfrm>
            <a:off x="455734" y="558206"/>
            <a:ext cx="11390312" cy="707886"/>
          </a:xfrm>
          <a:prstGeom prst="rect">
            <a:avLst/>
          </a:prstGeom>
          <a:noFill/>
        </p:spPr>
        <p:txBody>
          <a:bodyPr wrap="square" rtlCol="0">
            <a:spAutoFit/>
          </a:bodyPr>
          <a:lstStyle/>
          <a:p>
            <a:pPr algn="ctr"/>
            <a:r>
              <a:rPr lang="en-US" sz="4000" b="1" smtClean="0">
                <a:solidFill>
                  <a:schemeClr val="bg1"/>
                </a:solidFill>
                <a:latin typeface="Bahnschrift SemiBold" panose="020b0502040204020203" pitchFamily="34" charset="0"/>
                <a:ea typeface="Adobe Ming Std L" panose="02020300000000000000" pitchFamily="18" charset="-128"/>
                <a:cs typeface="Adobe Hebrew" panose="02040503050201020203" pitchFamily="18" charset="-79"/>
              </a:rPr>
              <a:t>ANALYSIS APPROACH</a:t>
            </a:r>
            <a:endParaRPr lang="en-IN" sz="4000" b="1">
              <a:solidFill>
                <a:schemeClr val="bg1"/>
              </a:solidFill>
              <a:latin typeface="Bahnschrift SemiBold" panose="020b0502040204020203" pitchFamily="34" charset="0"/>
              <a:ea typeface="Adobe Ming Std L" panose="02020300000000000000" pitchFamily="18" charset="-128"/>
              <a:cs typeface="Adobe Hebrew" panose="02040503050201020203" pitchFamily="18" charset="-79"/>
            </a:endParaRPr>
          </a:p>
        </p:txBody>
      </p:sp>
      <p:graphicFrame>
        <p:nvGraphicFramePr>
          <p:cNvPr id="12" name="Diagram 11"/>
          <p:cNvGraphicFramePr/>
          <p:nvPr>
            <p:extLst>
              <p:ext uri="{D42A27DB-BD31-4B8C-83A1-F6EECF244321}">
                <p14:modId xmlns:p14="http://schemas.microsoft.com/office/powerpoint/2010/main" val="1140387535"/>
              </p:ext>
            </p:extLst>
          </p:nvPr>
        </p:nvGraphicFramePr>
        <p:xfrm>
          <a:off x="-147027" y="1747811"/>
          <a:ext cx="4122615" cy="3474820"/>
        </p:xfrm>
        <a:graphic>
          <a:graphicData uri="http://schemas.openxmlformats.org/drawingml/2006/diagram">
            <dgm:relIds xmlns:dgm="http://schemas.openxmlformats.org/drawingml/2006/diagram" r:dm="rId4" r:lo="rId5" r:qs="rId6" r:cs="rId7"/>
          </a:graphicData>
        </a:graphic>
      </p:graphicFrame>
      <p:graphicFrame>
        <p:nvGraphicFramePr>
          <p:cNvPr id="13" name="Diagram 12"/>
          <p:cNvGraphicFramePr/>
          <p:nvPr>
            <p:extLst>
              <p:ext uri="{D42A27DB-BD31-4B8C-83A1-F6EECF244321}">
                <p14:modId xmlns:p14="http://schemas.microsoft.com/office/powerpoint/2010/main" val="2193569812"/>
              </p:ext>
            </p:extLst>
          </p:nvPr>
        </p:nvGraphicFramePr>
        <p:xfrm>
          <a:off x="4108938" y="2585108"/>
          <a:ext cx="3787287" cy="1800225"/>
        </p:xfrm>
        <a:graphic>
          <a:graphicData uri="http://schemas.openxmlformats.org/drawingml/2006/diagram">
            <dgm:relIds xmlns:dgm="http://schemas.openxmlformats.org/drawingml/2006/diagram" r:dm="rId9" r:lo="rId10" r:qs="rId11" r:cs="rId12"/>
          </a:graphicData>
        </a:graphic>
      </p:graphicFrame>
      <p:graphicFrame>
        <p:nvGraphicFramePr>
          <p:cNvPr id="14" name="Diagram 13"/>
          <p:cNvGraphicFramePr/>
          <p:nvPr>
            <p:extLst>
              <p:ext uri="{D42A27DB-BD31-4B8C-83A1-F6EECF244321}">
                <p14:modId xmlns:p14="http://schemas.microsoft.com/office/powerpoint/2010/main" val="416401457"/>
              </p:ext>
            </p:extLst>
          </p:nvPr>
        </p:nvGraphicFramePr>
        <p:xfrm>
          <a:off x="8229599" y="1361144"/>
          <a:ext cx="3616447" cy="4248151"/>
        </p:xfrm>
        <a:graphic>
          <a:graphicData uri="http://schemas.openxmlformats.org/drawingml/2006/diagram">
            <dgm:relIds xmlns:dgm="http://schemas.openxmlformats.org/drawingml/2006/diagram" r:dm="rId14" r:lo="rId15" r:qs="rId16" r:cs="rId17"/>
          </a:graphicData>
        </a:graphic>
      </p:graphicFrame>
    </p:spTree>
    <p:extLst>
      <p:ext uri="{BB962C8B-B14F-4D97-AF65-F5344CB8AC3E}">
        <p14:creationId xmlns:p14="http://schemas.microsoft.com/office/powerpoint/2010/main" val="2595014427"/>
      </p:ext>
    </p:extLst>
  </p:cSld>
  <p:clrMapOvr>
    <a:masterClrMapping/>
  </p:clrMapOvr>
  <p:transition/>
  <p:timing/>
</p:sld>
</file>

<file path=ppt/slides/slide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blipFill dpi="0" rotWithShape="1">
          <a:blip r:embed="rId9">
            <a:extLst/>
          </a:blip>
          <a:stretch>
            <a:fillRect t="-9000" b="-9000"/>
          </a:stretch>
        </a:blipFill>
        <a:effectLst/>
      </p:bgPr>
    </p:bg>
    <p:spTree>
      <p:nvGrpSpPr>
        <p:cNvPr id="1" name=""/>
        <p:cNvGrpSpPr/>
        <p:nvPr/>
      </p:nvGrpSpPr>
      <p:grpSpPr>
        <a:xfrm>
          <a:off x="0" y="0"/>
          <a: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211" y="2301898"/>
            <a:ext cx="3790993" cy="126002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211" y="6204957"/>
            <a:ext cx="436439" cy="436439"/>
          </a:xfrm>
          <a:prstGeom prst="rect">
            <a:avLst/>
          </a:prstGeom>
          <a:noFill/>
        </p:spPr>
      </p:pic>
      <p:sp>
        <p:nvSpPr>
          <p:cNvPr id="5" name="TextBox 4"/>
          <p:cNvSpPr txBox="1"/>
          <p:nvPr/>
        </p:nvSpPr>
        <p:spPr>
          <a:xfrm>
            <a:off x="455734" y="558206"/>
            <a:ext cx="11390312" cy="707886"/>
          </a:xfrm>
          <a:prstGeom prst="rect">
            <a:avLst/>
          </a:prstGeom>
          <a:noFill/>
        </p:spPr>
        <p:txBody>
          <a:bodyPr wrap="square" rtlCol="0">
            <a:spAutoFit/>
          </a:bodyPr>
          <a:lstStyle/>
          <a:p>
            <a:pPr algn="ctr"/>
            <a:r>
              <a:rPr lang="en-US" sz="4000" b="1">
                <a:solidFill>
                  <a:srgbClr val="E6EDF3"/>
                </a:solidFill>
                <a:latin typeface="-apple-system"/>
              </a:rPr>
              <a:t>Data </a:t>
            </a:r>
            <a:r>
              <a:rPr lang="en-US" sz="4000" b="1" smtClean="0">
                <a:solidFill>
                  <a:srgbClr val="E6EDF3"/>
                </a:solidFill>
                <a:latin typeface="-apple-system"/>
              </a:rPr>
              <a:t>Exploration and Data Cleaning</a:t>
            </a:r>
            <a:endParaRPr lang="en-US" sz="4000" b="1">
              <a:solidFill>
                <a:srgbClr val="E6EDF3"/>
              </a:solidFill>
              <a:latin typeface="-apple-system"/>
            </a:endParaRPr>
          </a:p>
        </p:txBody>
      </p:sp>
      <p:sp>
        <p:nvSpPr>
          <p:cNvPr id="6" name="TextBox 5"/>
          <p:cNvSpPr txBox="1"/>
          <p:nvPr/>
        </p:nvSpPr>
        <p:spPr>
          <a:xfrm>
            <a:off x="356212" y="1409825"/>
            <a:ext cx="11601326" cy="707886"/>
          </a:xfrm>
          <a:prstGeom prst="rect">
            <a:avLst/>
          </a:prstGeom>
          <a:solidFill>
            <a:schemeClr val="tx1">
              <a:alpha val="26000"/>
            </a:schemeClr>
          </a:solidFill>
          <a:ln>
            <a:noFill/>
          </a:ln>
        </p:spPr>
        <p:txBody>
          <a:bodyPr wrap="square" rtlCol="0">
            <a:spAutoFit/>
          </a:bodyPr>
          <a:lstStyle/>
          <a:p>
            <a:pPr marL="342900" indent="-342900">
              <a:buFont typeface="Arial" panose="020b0604020202020204" pitchFamily="34" charset="0"/>
              <a:buChar char="•"/>
            </a:pPr>
            <a:r>
              <a:rPr lang="en-US" sz="2000" smtClean="0">
                <a:solidFill>
                  <a:schemeClr val="bg1"/>
                </a:solidFill>
              </a:rPr>
              <a:t> Explore </a:t>
            </a:r>
            <a:r>
              <a:rPr lang="en-US" sz="2000">
                <a:solidFill>
                  <a:schemeClr val="bg1"/>
                </a:solidFill>
              </a:rPr>
              <a:t>dataset </a:t>
            </a:r>
            <a:r>
              <a:rPr lang="en-US" sz="2000" smtClean="0">
                <a:solidFill>
                  <a:schemeClr val="bg1"/>
                </a:solidFill>
              </a:rPr>
              <a:t>direct from </a:t>
            </a:r>
            <a:r>
              <a:rPr lang="en-US" sz="2000">
                <a:solidFill>
                  <a:schemeClr val="bg1"/>
                </a:solidFill>
              </a:rPr>
              <a:t>Hugging Face using the </a:t>
            </a:r>
            <a:r>
              <a:rPr lang="en-US" sz="2000" smtClean="0">
                <a:solidFill>
                  <a:schemeClr val="bg1"/>
                </a:solidFill>
              </a:rPr>
              <a:t>‘datasets’ </a:t>
            </a:r>
            <a:r>
              <a:rPr lang="en-US" sz="2000">
                <a:solidFill>
                  <a:schemeClr val="bg1"/>
                </a:solidFill>
              </a:rPr>
              <a:t>library and convert it to a pandas </a:t>
            </a:r>
            <a:r>
              <a:rPr lang="en-US" sz="2000" err="1" smtClean="0">
                <a:solidFill>
                  <a:schemeClr val="bg1"/>
                </a:solidFill>
              </a:rPr>
              <a:t>DataFrame</a:t>
            </a:r>
            <a:r>
              <a:rPr lang="en-US" sz="2000">
                <a:solidFill>
                  <a:schemeClr val="bg1"/>
                </a:solidFill>
              </a:rPr>
              <a:t> </a:t>
            </a:r>
            <a:r>
              <a:rPr lang="en-US" sz="2000" smtClean="0">
                <a:solidFill>
                  <a:schemeClr val="bg1"/>
                </a:solidFill>
              </a:rPr>
              <a:t>for </a:t>
            </a:r>
            <a:r>
              <a:rPr lang="en-US" sz="2000">
                <a:solidFill>
                  <a:schemeClr val="bg1"/>
                </a:solidFill>
              </a:rPr>
              <a:t>further analysis</a:t>
            </a:r>
            <a:r>
              <a:rPr lang="en-US" sz="2000" smtClean="0">
                <a:solidFill>
                  <a:schemeClr val="bg1"/>
                </a:solidFill>
              </a:rPr>
              <a:t>. Check for duplicates and perform cleaning and fetching all inform about dtypes</a:t>
            </a:r>
            <a:r>
              <a:rPr lang="en-US" sz="2000">
                <a:solidFill>
                  <a:schemeClr val="bg1"/>
                </a:solidFill>
              </a:rPr>
              <a:t>.</a:t>
            </a:r>
            <a:endParaRPr lang="en-US" sz="2000" smtClean="0">
              <a:solidFill>
                <a:schemeClr val="bg1"/>
              </a:solidFill>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8593" y="4275964"/>
            <a:ext cx="3729604" cy="146423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08593" y="2538992"/>
            <a:ext cx="3729604" cy="1631222"/>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6211" y="3621411"/>
            <a:ext cx="3790993" cy="1316022"/>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16442" y="2688752"/>
            <a:ext cx="3729604" cy="2639027"/>
          </a:xfrm>
          <a:prstGeom prst="rect">
            <a:avLst/>
          </a:prstGeom>
        </p:spPr>
      </p:pic>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6211" y="4996918"/>
            <a:ext cx="3790993" cy="1011785"/>
          </a:xfrm>
          <a:prstGeom prst="rect">
            <a:avLst/>
          </a:prstGeom>
        </p:spPr>
      </p:pic>
    </p:spTree>
    <p:extLst>
      <p:ext uri="{BB962C8B-B14F-4D97-AF65-F5344CB8AC3E}">
        <p14:creationId xmlns:p14="http://schemas.microsoft.com/office/powerpoint/2010/main" val="4184201193"/>
      </p:ext>
    </p:extLst>
  </p:cSld>
  <p:clrMapOvr>
    <a:masterClrMapping/>
  </p:clrMapOvr>
  <p:transition/>
  <p:timing/>
</p:sld>
</file>

<file path=ppt/slides/slide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blipFill dpi="0" rotWithShape="1">
          <a:blip r:embed="rId5">
            <a:extLst/>
          </a:blip>
          <a:stretch>
            <a:fillRect t="-9000" b="-9000"/>
          </a:stretch>
        </a:blipFill>
        <a:effectLst/>
      </p:bgPr>
    </p:bg>
    <p:spTree>
      <p:nvGrpSpPr>
        <p:cNvPr id="1" name=""/>
        <p:cNvGrpSpPr/>
        <p:nvPr/>
      </p:nvGrpSpPr>
      <p:grpSpPr>
        <a:xfrm>
          <a:off x="0" y="0"/>
          <a: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211" y="6204957"/>
            <a:ext cx="436439" cy="436439"/>
          </a:xfrm>
          <a:prstGeom prst="rect">
            <a:avLst/>
          </a:prstGeom>
          <a:noFill/>
        </p:spPr>
      </p:pic>
      <p:sp>
        <p:nvSpPr>
          <p:cNvPr id="5" name="TextBox 4"/>
          <p:cNvSpPr txBox="1"/>
          <p:nvPr/>
        </p:nvSpPr>
        <p:spPr>
          <a:xfrm>
            <a:off x="455734" y="558206"/>
            <a:ext cx="11390312" cy="707886"/>
          </a:xfrm>
          <a:prstGeom prst="rect">
            <a:avLst/>
          </a:prstGeom>
          <a:noFill/>
        </p:spPr>
        <p:txBody>
          <a:bodyPr wrap="square" rtlCol="0">
            <a:spAutoFit/>
          </a:bodyPr>
          <a:lstStyle/>
          <a:p>
            <a:pPr algn="ctr"/>
            <a:r>
              <a:rPr lang="en-US" sz="4000" b="1">
                <a:solidFill>
                  <a:srgbClr val="E6EDF3"/>
                </a:solidFill>
                <a:latin typeface="-apple-system"/>
              </a:rPr>
              <a:t>Data </a:t>
            </a:r>
            <a:r>
              <a:rPr lang="en-US" sz="4000" b="1" smtClean="0">
                <a:solidFill>
                  <a:srgbClr val="E6EDF3"/>
                </a:solidFill>
                <a:latin typeface="-apple-system"/>
              </a:rPr>
              <a:t>Preprocessing</a:t>
            </a:r>
            <a:endParaRPr lang="en-US" sz="4000" b="1">
              <a:solidFill>
                <a:srgbClr val="E6EDF3"/>
              </a:solidFill>
              <a:latin typeface="-apple-system"/>
            </a:endParaRPr>
          </a:p>
        </p:txBody>
      </p:sp>
      <p:sp>
        <p:nvSpPr>
          <p:cNvPr id="6" name="TextBox 5"/>
          <p:cNvSpPr txBox="1"/>
          <p:nvPr/>
        </p:nvSpPr>
        <p:spPr>
          <a:xfrm>
            <a:off x="792650" y="2467025"/>
            <a:ext cx="4236550" cy="1938992"/>
          </a:xfrm>
          <a:prstGeom prst="rect">
            <a:avLst/>
          </a:prstGeom>
          <a:solidFill>
            <a:schemeClr val="tx1">
              <a:alpha val="26000"/>
            </a:schemeClr>
          </a:solidFill>
          <a:ln>
            <a:noFill/>
          </a:ln>
        </p:spPr>
        <p:txBody>
          <a:bodyPr wrap="square" rtlCol="0">
            <a:spAutoFit/>
          </a:bodyPr>
          <a:lstStyle/>
          <a:p>
            <a:r>
              <a:rPr lang="en-US" sz="2400" smtClean="0">
                <a:solidFill>
                  <a:schemeClr val="bg1"/>
                </a:solidFill>
              </a:rPr>
              <a:t>• Applied text preprocessing techniques such as tokenization, stop word removal, and stemming/lemmatization to prepare the data for analysis.</a:t>
            </a:r>
            <a:endParaRPr lang="en-US" sz="2400">
              <a:solidFill>
                <a:schemeClr val="bg1"/>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650" y="4627275"/>
            <a:ext cx="4222178" cy="129874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1978" y="2467025"/>
            <a:ext cx="4162415" cy="3458990"/>
          </a:xfrm>
          <a:prstGeom prst="rect">
            <a:avLst/>
          </a:prstGeom>
        </p:spPr>
      </p:pic>
    </p:spTree>
    <p:extLst>
      <p:ext uri="{BB962C8B-B14F-4D97-AF65-F5344CB8AC3E}">
        <p14:creationId xmlns:p14="http://schemas.microsoft.com/office/powerpoint/2010/main" val="479705902"/>
      </p:ext>
    </p:extLst>
  </p:cSld>
  <p:clrMapOvr>
    <a:masterClrMapping/>
  </p:clrMapOvr>
  <p:transition/>
  <p:timing/>
</p:sld>
</file>

<file path=ppt/slides/slide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blipFill dpi="0" rotWithShape="1">
          <a:blip r:embed="rId5">
            <a:extLst/>
          </a:blip>
          <a:stretch>
            <a:fillRect t="-9000" b="-9000"/>
          </a:stretch>
        </a:blipFill>
        <a:effectLst/>
      </p:bgPr>
    </p:bg>
    <p:spTree>
      <p:nvGrpSpPr>
        <p:cNvPr id="1" name=""/>
        <p:cNvGrpSpPr/>
        <p:nvPr/>
      </p:nvGrpSpPr>
      <p:grpSpPr>
        <a:xfrm>
          <a:off x="0" y="0"/>
          <a: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211" y="6204957"/>
            <a:ext cx="436439" cy="436439"/>
          </a:xfrm>
          <a:prstGeom prst="rect">
            <a:avLst/>
          </a:prstGeom>
          <a:noFill/>
        </p:spPr>
      </p:pic>
      <p:sp>
        <p:nvSpPr>
          <p:cNvPr id="5" name="TextBox 4"/>
          <p:cNvSpPr txBox="1"/>
          <p:nvPr/>
        </p:nvSpPr>
        <p:spPr>
          <a:xfrm>
            <a:off x="455734" y="558206"/>
            <a:ext cx="11390312" cy="707886"/>
          </a:xfrm>
          <a:prstGeom prst="rect">
            <a:avLst/>
          </a:prstGeom>
          <a:noFill/>
        </p:spPr>
        <p:txBody>
          <a:bodyPr wrap="square" rtlCol="0">
            <a:spAutoFit/>
          </a:bodyPr>
          <a:lstStyle/>
          <a:p>
            <a:pPr algn="ctr"/>
            <a:r>
              <a:rPr lang="en-IN" sz="4000" b="1">
                <a:solidFill>
                  <a:srgbClr val="D5D5D5"/>
                </a:solidFill>
                <a:latin typeface="Roboto"/>
              </a:rPr>
              <a:t>Model Selection and Evaluation</a:t>
            </a:r>
            <a:endParaRPr lang="en-IN" sz="4000">
              <a:solidFill>
                <a:srgbClr val="D5D5D5"/>
              </a:solidFill>
              <a:latin typeface="Roboto"/>
            </a:endParaRPr>
          </a:p>
        </p:txBody>
      </p:sp>
      <p:sp>
        <p:nvSpPr>
          <p:cNvPr id="6" name="TextBox 5"/>
          <p:cNvSpPr txBox="1"/>
          <p:nvPr/>
        </p:nvSpPr>
        <p:spPr>
          <a:xfrm>
            <a:off x="792650" y="3108864"/>
            <a:ext cx="4236550" cy="461665"/>
          </a:xfrm>
          <a:prstGeom prst="rect">
            <a:avLst/>
          </a:prstGeom>
          <a:solidFill>
            <a:schemeClr val="tx1">
              <a:alpha val="26000"/>
            </a:schemeClr>
          </a:solidFill>
          <a:ln>
            <a:noFill/>
          </a:ln>
        </p:spPr>
        <p:txBody>
          <a:bodyPr wrap="square" rtlCol="0">
            <a:spAutoFit/>
          </a:bodyPr>
          <a:lstStyle/>
          <a:p>
            <a:r>
              <a:rPr lang="en-US" sz="2400">
                <a:solidFill>
                  <a:schemeClr val="bg1"/>
                </a:solidFill>
              </a:rPr>
              <a:t>Tested NLP models T5.</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0205" y="1405563"/>
            <a:ext cx="4905505" cy="465992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7310" y="6065486"/>
            <a:ext cx="10058400" cy="362079"/>
          </a:xfrm>
          <a:prstGeom prst="rect">
            <a:avLst/>
          </a:prstGeom>
        </p:spPr>
      </p:pic>
    </p:spTree>
    <p:extLst>
      <p:ext uri="{BB962C8B-B14F-4D97-AF65-F5344CB8AC3E}">
        <p14:creationId xmlns:p14="http://schemas.microsoft.com/office/powerpoint/2010/main" val="1171696978"/>
      </p:ext>
    </p:extLst>
  </p:cSld>
  <p:clrMapOvr>
    <a:masterClrMapping/>
  </p:clrMapOvr>
  <p:transition/>
  <p:timing/>
</p:sld>
</file>

<file path=ppt/slides/slide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blipFill dpi="0" rotWithShape="1">
          <a:blip r:embed="rId4">
            <a:extLst/>
          </a:blip>
          <a:stretch>
            <a:fillRect t="-9000" b="-9000"/>
          </a:stretch>
        </a:blipFill>
        <a:effectLst/>
      </p:bgPr>
    </p:bg>
    <p:spTree>
      <p:nvGrpSpPr>
        <p:cNvPr id="1" name=""/>
        <p:cNvGrpSpPr/>
        <p:nvPr/>
      </p:nvGrpSpPr>
      <p:grpSpPr>
        <a:xfrm>
          <a:off x="0" y="0"/>
          <a: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211" y="6204957"/>
            <a:ext cx="436439" cy="436439"/>
          </a:xfrm>
          <a:prstGeom prst="rect">
            <a:avLst/>
          </a:prstGeom>
          <a:noFill/>
        </p:spPr>
      </p:pic>
      <p:sp>
        <p:nvSpPr>
          <p:cNvPr id="5" name="TextBox 4"/>
          <p:cNvSpPr txBox="1"/>
          <p:nvPr/>
        </p:nvSpPr>
        <p:spPr>
          <a:xfrm>
            <a:off x="455734" y="558206"/>
            <a:ext cx="11390312" cy="707886"/>
          </a:xfrm>
          <a:prstGeom prst="rect">
            <a:avLst/>
          </a:prstGeom>
          <a:noFill/>
        </p:spPr>
        <p:txBody>
          <a:bodyPr wrap="square" rtlCol="0">
            <a:spAutoFit/>
          </a:bodyPr>
          <a:lstStyle/>
          <a:p>
            <a:pPr algn="ctr"/>
            <a:r>
              <a:rPr lang="en-IN" sz="4000" b="1">
                <a:solidFill>
                  <a:srgbClr val="D5D5D5"/>
                </a:solidFill>
                <a:latin typeface="Roboto"/>
              </a:rPr>
              <a:t>Model Selection and Evaluation</a:t>
            </a:r>
            <a:endParaRPr lang="en-IN" sz="4000">
              <a:solidFill>
                <a:srgbClr val="D5D5D5"/>
              </a:solidFill>
              <a:latin typeface="Roboto"/>
            </a:endParaRPr>
          </a:p>
        </p:txBody>
      </p:sp>
      <p:sp>
        <p:nvSpPr>
          <p:cNvPr id="6" name="TextBox 5"/>
          <p:cNvSpPr txBox="1"/>
          <p:nvPr/>
        </p:nvSpPr>
        <p:spPr>
          <a:xfrm>
            <a:off x="9568838" y="1397976"/>
            <a:ext cx="2277208" cy="3046988"/>
          </a:xfrm>
          <a:prstGeom prst="rect">
            <a:avLst/>
          </a:prstGeom>
          <a:solidFill>
            <a:schemeClr val="tx1">
              <a:alpha val="26000"/>
            </a:schemeClr>
          </a:solidFill>
          <a:ln>
            <a:noFill/>
          </a:ln>
        </p:spPr>
        <p:txBody>
          <a:bodyPr wrap="square" rtlCol="0">
            <a:spAutoFit/>
          </a:bodyPr>
          <a:lstStyle/>
          <a:p>
            <a:r>
              <a:rPr lang="en-US" sz="2400">
                <a:solidFill>
                  <a:schemeClr val="bg1"/>
                </a:solidFill>
              </a:rPr>
              <a:t>Evaluated model performance using metrics such as ROUGE, BLEU, and F1-score, identifying the best model for the task.</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734" y="1397976"/>
            <a:ext cx="8901400" cy="4460407"/>
          </a:xfrm>
          <a:prstGeom prst="rect">
            <a:avLst/>
          </a:prstGeom>
        </p:spPr>
      </p:pic>
    </p:spTree>
    <p:extLst>
      <p:ext uri="{BB962C8B-B14F-4D97-AF65-F5344CB8AC3E}">
        <p14:creationId xmlns:p14="http://schemas.microsoft.com/office/powerpoint/2010/main" val="3879142711"/>
      </p:ext>
    </p:extLst>
  </p:cSld>
  <p:clrMapOvr>
    <a:masterClrMapping/>
  </p:clrMapOvr>
  <p:transition/>
  <p:timing/>
</p:sld>
</file>

<file path=ppt/slides/slide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blipFill dpi="0" rotWithShape="1">
          <a:blip r:embed="rId5">
            <a:extLst/>
          </a:blip>
          <a:stretch>
            <a:fillRect l="-8000" r="-8000"/>
          </a:stretch>
        </a:blipFill>
        <a:effectLst/>
      </p:bgPr>
    </p:bg>
    <p:spTree>
      <p:nvGrpSpPr>
        <p:cNvPr id="1" name=""/>
        <p:cNvGrpSpPr/>
        <p:nvPr/>
      </p:nvGrpSpPr>
      <p:grpSpPr>
        <a:xfrm>
          <a:off x="0" y="0"/>
          <a: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211" y="6204957"/>
            <a:ext cx="436439" cy="436439"/>
          </a:xfrm>
          <a:prstGeom prst="rect">
            <a:avLst/>
          </a:prstGeom>
          <a:noFill/>
        </p:spPr>
      </p:pic>
      <p:sp>
        <p:nvSpPr>
          <p:cNvPr id="4" name="TextBox 3"/>
          <p:cNvSpPr txBox="1"/>
          <p:nvPr/>
        </p:nvSpPr>
        <p:spPr>
          <a:xfrm>
            <a:off x="455734" y="558206"/>
            <a:ext cx="11390312" cy="707886"/>
          </a:xfrm>
          <a:prstGeom prst="rect">
            <a:avLst/>
          </a:prstGeom>
          <a:noFill/>
        </p:spPr>
        <p:txBody>
          <a:bodyPr wrap="square" rtlCol="0">
            <a:spAutoFit/>
          </a:bodyPr>
          <a:lstStyle/>
          <a:p>
            <a:pPr algn="ctr"/>
            <a:r>
              <a:rPr lang="en-IN" sz="4000" b="1">
                <a:solidFill>
                  <a:srgbClr val="D5D5D5"/>
                </a:solidFill>
                <a:latin typeface="Roboto"/>
              </a:rPr>
              <a:t>Visualization</a:t>
            </a:r>
            <a:endParaRPr lang="en-IN" sz="4000">
              <a:solidFill>
                <a:srgbClr val="D5D5D5"/>
              </a:solidFill>
              <a:latin typeface="Roboto"/>
            </a:endParaRPr>
          </a:p>
        </p:txBody>
      </p:sp>
      <p:sp>
        <p:nvSpPr>
          <p:cNvPr id="5" name="TextBox 4"/>
          <p:cNvSpPr txBox="1"/>
          <p:nvPr/>
        </p:nvSpPr>
        <p:spPr>
          <a:xfrm>
            <a:off x="184639" y="1356469"/>
            <a:ext cx="5758962" cy="1631216"/>
          </a:xfrm>
          <a:prstGeom prst="rect">
            <a:avLst/>
          </a:prstGeom>
          <a:solidFill>
            <a:schemeClr val="tx1">
              <a:alpha val="26000"/>
            </a:schemeClr>
          </a:solidFill>
          <a:ln>
            <a:noFill/>
          </a:ln>
        </p:spPr>
        <p:txBody>
          <a:bodyPr wrap="square" rtlCol="0">
            <a:spAutoFit/>
          </a:bodyPr>
          <a:lstStyle/>
          <a:p>
            <a:r>
              <a:rPr lang="en-US" sz="2000">
                <a:solidFill>
                  <a:schemeClr val="bg1"/>
                </a:solidFill>
              </a:rPr>
              <a:t>• Created visualizations to illustrate data distribution, feature importance, and model performance</a:t>
            </a:r>
            <a:r>
              <a:rPr lang="en-US" sz="2000" smtClean="0">
                <a:solidFill>
                  <a:schemeClr val="bg1"/>
                </a:solidFill>
              </a:rPr>
              <a:t>.</a:t>
            </a:r>
          </a:p>
          <a:p>
            <a:r>
              <a:rPr lang="en-US" sz="2000" err="1">
                <a:solidFill>
                  <a:schemeClr val="bg1"/>
                </a:solidFill>
              </a:rPr>
              <a:t>length.The distribution of answer lengths is more varied, suggesting that answers can be short or long depending on the question.</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430" y="3060308"/>
            <a:ext cx="4731729" cy="307202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6109" y="1347677"/>
            <a:ext cx="4800626" cy="3119050"/>
          </a:xfrm>
          <a:prstGeom prst="rect">
            <a:avLst/>
          </a:prstGeom>
        </p:spPr>
      </p:pic>
      <p:sp>
        <p:nvSpPr>
          <p:cNvPr id="9" name="TextBox 8"/>
          <p:cNvSpPr txBox="1"/>
          <p:nvPr/>
        </p:nvSpPr>
        <p:spPr>
          <a:xfrm>
            <a:off x="6541477" y="4826331"/>
            <a:ext cx="4731729" cy="1569660"/>
          </a:xfrm>
          <a:prstGeom prst="rect">
            <a:avLst/>
          </a:prstGeom>
          <a:solidFill>
            <a:schemeClr val="tx1">
              <a:alpha val="26000"/>
            </a:schemeClr>
          </a:solidFill>
          <a:ln>
            <a:noFill/>
          </a:ln>
        </p:spPr>
        <p:txBody>
          <a:bodyPr wrap="square" rtlCol="0">
            <a:spAutoFit/>
          </a:bodyPr>
          <a:lstStyle/>
          <a:p>
            <a:r>
              <a:rPr lang="en-US" sz="2400">
                <a:solidFill>
                  <a:schemeClr val="bg1"/>
                </a:solidFill>
              </a:rPr>
              <a:t>The distribution of question lengths shows a peak around a certain length, indicating that most questions are of </a:t>
            </a:r>
            <a:r>
              <a:rPr lang="en-US" sz="2400" smtClean="0">
                <a:solidFill>
                  <a:schemeClr val="bg1"/>
                </a:solidFill>
              </a:rPr>
              <a:t>similar.</a:t>
            </a:r>
            <a:endParaRPr lang="en-US" sz="2400">
              <a:solidFill>
                <a:schemeClr val="bg1"/>
              </a:solidFill>
            </a:endParaRPr>
          </a:p>
        </p:txBody>
      </p:sp>
    </p:spTree>
    <p:extLst>
      <p:ext uri="{BB962C8B-B14F-4D97-AF65-F5344CB8AC3E}">
        <p14:creationId xmlns:p14="http://schemas.microsoft.com/office/powerpoint/2010/main" val="2854602518"/>
      </p:ext>
    </p:extLst>
  </p:cSld>
  <p:clrMapOvr>
    <a:masterClrMapping/>
  </p:clrMapOvr>
  <p:transition/>
  <p:timing/>
</p:sld>
</file>

<file path=ppt/slides/slide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blipFill dpi="0" rotWithShape="1">
          <a:blip r:embed="rId7">
            <a:extLst/>
          </a:blip>
          <a:stretch>
            <a:fillRect l="-8000" r="-8000"/>
          </a:stretch>
        </a:blipFill>
        <a:effectLst/>
      </p:bgPr>
    </p:bg>
    <p:spTree>
      <p:nvGrpSpPr>
        <p:cNvPr id="1" name=""/>
        <p:cNvGrpSpPr/>
        <p:nvPr/>
      </p:nvGrpSpPr>
      <p:grpSpPr>
        <a:xfrm>
          <a:off x="0" y="0"/>
          <a: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211" y="6204957"/>
            <a:ext cx="436439" cy="436439"/>
          </a:xfrm>
          <a:prstGeom prst="rect">
            <a:avLst/>
          </a:prstGeom>
          <a:noFill/>
        </p:spPr>
      </p:pic>
      <p:sp>
        <p:nvSpPr>
          <p:cNvPr id="4" name="TextBox 3"/>
          <p:cNvSpPr txBox="1"/>
          <p:nvPr/>
        </p:nvSpPr>
        <p:spPr>
          <a:xfrm>
            <a:off x="455734" y="558206"/>
            <a:ext cx="11390312" cy="707886"/>
          </a:xfrm>
          <a:prstGeom prst="rect">
            <a:avLst/>
          </a:prstGeom>
          <a:noFill/>
        </p:spPr>
        <p:txBody>
          <a:bodyPr wrap="square" rtlCol="0">
            <a:spAutoFit/>
          </a:bodyPr>
          <a:lstStyle/>
          <a:p>
            <a:pPr algn="ctr"/>
            <a:r>
              <a:rPr lang="en-IN" sz="4000" b="1">
                <a:solidFill>
                  <a:srgbClr val="D5D5D5"/>
                </a:solidFill>
                <a:latin typeface="Roboto"/>
              </a:rPr>
              <a:t>Model Performance </a:t>
            </a:r>
            <a:endParaRPr lang="en-IN" sz="4000">
              <a:solidFill>
                <a:srgbClr val="D5D5D5"/>
              </a:solidFill>
              <a:latin typeface="Roboto"/>
            </a:endParaRPr>
          </a:p>
        </p:txBody>
      </p:sp>
      <p:sp>
        <p:nvSpPr>
          <p:cNvPr id="5" name="TextBox 4"/>
          <p:cNvSpPr txBox="1"/>
          <p:nvPr/>
        </p:nvSpPr>
        <p:spPr>
          <a:xfrm>
            <a:off x="356211" y="1327225"/>
            <a:ext cx="6856329" cy="461665"/>
          </a:xfrm>
          <a:prstGeom prst="rect">
            <a:avLst/>
          </a:prstGeom>
          <a:solidFill>
            <a:schemeClr val="tx1">
              <a:alpha val="26000"/>
            </a:schemeClr>
          </a:solidFill>
          <a:ln>
            <a:noFill/>
          </a:ln>
        </p:spPr>
        <p:txBody>
          <a:bodyPr wrap="square" rtlCol="0">
            <a:spAutoFit/>
          </a:bodyPr>
          <a:lstStyle/>
          <a:p>
            <a:r>
              <a:rPr lang="en-US" sz="2400" smtClean="0">
                <a:solidFill>
                  <a:schemeClr val="bg1"/>
                </a:solidFill>
              </a:rPr>
              <a:t>A </a:t>
            </a:r>
            <a:r>
              <a:rPr lang="en-US" sz="2400">
                <a:solidFill>
                  <a:schemeClr val="bg1"/>
                </a:solidFill>
              </a:rPr>
              <a:t>BLEU </a:t>
            </a:r>
            <a:r>
              <a:rPr lang="en-US" sz="2400" smtClean="0">
                <a:solidFill>
                  <a:schemeClr val="bg1"/>
                </a:solidFill>
              </a:rPr>
              <a:t>score </a:t>
            </a:r>
            <a:r>
              <a:rPr lang="en-US" sz="2400">
                <a:solidFill>
                  <a:schemeClr val="bg1"/>
                </a:solidFill>
              </a:rPr>
              <a:t>of 0.35 indicates moderate performance.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9878" y="4086869"/>
            <a:ext cx="2080012" cy="207385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9877" y="1928372"/>
            <a:ext cx="2080012" cy="201901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65017" y="1327225"/>
            <a:ext cx="3689956" cy="2553783"/>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6211" y="1934305"/>
            <a:ext cx="4718539" cy="4226422"/>
          </a:xfrm>
          <a:prstGeom prst="rect">
            <a:avLst/>
          </a:prstGeom>
        </p:spPr>
      </p:pic>
      <p:sp>
        <p:nvSpPr>
          <p:cNvPr id="11" name="TextBox 10"/>
          <p:cNvSpPr txBox="1"/>
          <p:nvPr/>
        </p:nvSpPr>
        <p:spPr>
          <a:xfrm>
            <a:off x="7865017" y="4265965"/>
            <a:ext cx="3689956" cy="1938992"/>
          </a:xfrm>
          <a:prstGeom prst="rect">
            <a:avLst/>
          </a:prstGeom>
          <a:solidFill>
            <a:schemeClr val="tx1">
              <a:alpha val="26000"/>
            </a:schemeClr>
          </a:solidFill>
          <a:ln>
            <a:noFill/>
          </a:ln>
        </p:spPr>
        <p:txBody>
          <a:bodyPr wrap="square" rtlCol="0">
            <a:spAutoFit/>
          </a:bodyPr>
          <a:lstStyle/>
          <a:p>
            <a:r>
              <a:rPr lang="en-US" sz="2400">
                <a:solidFill>
                  <a:schemeClr val="bg1"/>
                </a:solidFill>
              </a:rPr>
              <a:t>The ROUGE scores </a:t>
            </a:r>
            <a:r>
              <a:rPr lang="en-US" sz="2400" smtClean="0">
                <a:solidFill>
                  <a:schemeClr val="bg1"/>
                </a:solidFill>
              </a:rPr>
              <a:t>indicate </a:t>
            </a:r>
            <a:r>
              <a:rPr lang="en-US" sz="2400">
                <a:solidFill>
                  <a:schemeClr val="bg1"/>
                </a:solidFill>
              </a:rPr>
              <a:t>overlap between the generated answers and the reference answers</a:t>
            </a:r>
            <a:r>
              <a:rPr lang="en-US" sz="2400" smtClean="0">
                <a:solidFill>
                  <a:schemeClr val="bg1"/>
                </a:solidFill>
              </a:rPr>
              <a:t>.</a:t>
            </a:r>
          </a:p>
          <a:p>
            <a:r>
              <a:rPr lang="en-US" sz="2400">
                <a:solidFill>
                  <a:schemeClr val="bg1"/>
                </a:solidFill>
              </a:rPr>
              <a:t>F1 score </a:t>
            </a:r>
            <a:r>
              <a:rPr lang="en-US" sz="2400" smtClean="0">
                <a:solidFill>
                  <a:schemeClr val="bg1"/>
                </a:solidFill>
              </a:rPr>
              <a:t>balanced measure.</a:t>
            </a:r>
            <a:endParaRPr lang="en-US" sz="2400">
              <a:solidFill>
                <a:schemeClr val="bg1"/>
              </a:solidFill>
            </a:endParaRPr>
          </a:p>
        </p:txBody>
      </p:sp>
    </p:spTree>
    <p:extLst>
      <p:ext uri="{BB962C8B-B14F-4D97-AF65-F5344CB8AC3E}">
        <p14:creationId xmlns:p14="http://schemas.microsoft.com/office/powerpoint/2010/main" val="201047939"/>
      </p:ext>
    </p:extLst>
  </p:cSld>
  <p:clrMapOvr>
    <a:masterClrMapping/>
  </p:clrMapOvr>
  <p:transition/>
  <p:timing/>
</p:sld>
</file>

<file path=ppt/tags/tag1.xml><?xml version="1.0" encoding="utf-8"?>
<p:tagLst xmlns:p="http://schemas.openxmlformats.org/presentationml/2006/main">
  <p:tag name="AS_NET" val="4.0.30319.42000"/>
  <p:tag name="AS_OS" val="Microsoft Windows NT 10.0.14393.0"/>
  <p:tag name="AS_RELEASE_DATE" val="2019.12.14"/>
  <p:tag name="AS_TITLE" val="Aspose.Slides for .NET 4.0 Client Profile"/>
  <p:tag name="AS_VERSION" val="19.12"/>
</p:tagLst>
</file>

<file path=ppt/theme/_rels/theme1.xml.rels>&#65279;<?xml version="1.0" encoding="utf-8" standalone="yes"?><Relationships xmlns="http://schemas.openxmlformats.org/package/2006/relationships"><Relationship Id="rId1" Type="http://schemas.openxmlformats.org/officeDocument/2006/relationships/image" Target="../media/image1.jpeg" /></Relationships>
</file>

<file path=ppt/theme/theme1.xml><?xml version="1.0" encoding="utf-8"?>
<a:theme xmlns:r="http://schemas.openxmlformats.org/officeDocument/2006/relationships"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Arial"/>
        <a:cs typeface="Arial"/>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Arial"/>
        <a:cs typeface="Arial"/>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Template>Integral</Template>
  <Company/>
  <PresentationFormat>Widescreen</PresentationFormat>
  <Paragraphs>43</Paragraphs>
  <Slides>11</Slides>
  <Notes>0</Notes>
  <TotalTime>188</TotalTime>
  <HiddenSlides>0</HiddenSlides>
  <MMClips>0</MMClips>
  <ScaleCrop>0</ScaleCrop>
  <HeadingPairs>
    <vt:vector baseType="variant" size="6">
      <vt:variant>
        <vt:lpstr>Fonts used</vt:lpstr>
      </vt:variant>
      <vt:variant>
        <vt:i4>13</vt:i4>
      </vt:variant>
      <vt:variant>
        <vt:lpstr>Theme</vt:lpstr>
      </vt:variant>
      <vt:variant>
        <vt:i4>1</vt:i4>
      </vt:variant>
      <vt:variant>
        <vt:lpstr>Slide Titles</vt:lpstr>
      </vt:variant>
      <vt:variant>
        <vt:i4>11</vt:i4>
      </vt:variant>
    </vt:vector>
  </HeadingPairs>
  <TitlesOfParts>
    <vt:vector baseType="lpstr" size="25">
      <vt:lpstr>Arial</vt:lpstr>
      <vt:lpstr>Tw Cen MT Condensed</vt:lpstr>
      <vt:lpstr>Tw Cen MT</vt:lpstr>
      <vt:lpstr>Wingdings 3</vt:lpstr>
      <vt:lpstr>Calibri Light</vt:lpstr>
      <vt:lpstr>Calibri</vt:lpstr>
      <vt:lpstr>Agency FB</vt:lpstr>
      <vt:lpstr>Bahnschrift SemiBold</vt:lpstr>
      <vt:lpstr>Adobe Ming Std L</vt:lpstr>
      <vt:lpstr>Adobe Hebrew</vt:lpstr>
      <vt:lpstr>Century</vt:lpstr>
      <vt:lpstr>-apple-system</vt:lpstr>
      <vt:lpstr>Roboto</vt:lpstr>
      <vt:lpstr>Integral</vt:lpstr>
      <vt:lpstr>Hack to Hire 2024Case For Data Scientist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19.1200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Hack to Hire 2024 Case For Data Scientist</dc:title>
  <dc:creator>shriram sharma</dc:creator>
  <cp:lastModifiedBy>shriram sharma</cp:lastModifiedBy>
  <cp:revision>19</cp:revision>
  <dcterms:created xsi:type="dcterms:W3CDTF">2024-07-28T14:56:07Z</dcterms:created>
  <dcterms:modified xsi:type="dcterms:W3CDTF">2024-07-28T18:41:23Z</dcterms:modified>
</cp:coreProperties>
</file>