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76" r:id="rId6"/>
    <p:sldId id="283" r:id="rId7"/>
    <p:sldId id="277" r:id="rId8"/>
    <p:sldId id="278" r:id="rId9"/>
    <p:sldId id="279" r:id="rId10"/>
    <p:sldId id="284" r:id="rId11"/>
    <p:sldId id="280" r:id="rId12"/>
    <p:sldId id="281" r:id="rId13"/>
    <p:sldId id="282" r:id="rId14"/>
    <p:sldId id="261" r:id="rId15"/>
    <p:sldId id="262" r:id="rId16"/>
    <p:sldId id="263" r:id="rId17"/>
    <p:sldId id="264" r:id="rId18"/>
    <p:sldId id="265" r:id="rId19"/>
    <p:sldId id="266" r:id="rId20"/>
    <p:sldId id="267" r:id="rId21"/>
    <p:sldId id="269" r:id="rId22"/>
    <p:sldId id="272" r:id="rId23"/>
    <p:sldId id="270" r:id="rId24"/>
    <p:sldId id="271" r:id="rId25"/>
    <p:sldId id="273" r:id="rId26"/>
    <p:sldId id="274" r:id="rId27"/>
    <p:sldId id="286" r:id="rId28"/>
    <p:sldId id="285"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9DF0-3FED-4FBA-832E-9FADA9CB8105}" type="datetimeFigureOut">
              <a:rPr lang="en-IN" smtClean="0"/>
              <a:t>15-02-23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B47CE-B0D7-4991-8FF6-41CE6A2F15C2}" type="slidenum">
              <a:rPr lang="en-IN" smtClean="0"/>
              <a:t>‹#›</a:t>
            </a:fld>
            <a:endParaRPr lang="en-IN"/>
          </a:p>
        </p:txBody>
      </p:sp>
    </p:spTree>
    <p:extLst>
      <p:ext uri="{BB962C8B-B14F-4D97-AF65-F5344CB8AC3E}">
        <p14:creationId xmlns:p14="http://schemas.microsoft.com/office/powerpoint/2010/main" val="3125088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645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15-02-23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129450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15-02-23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86325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15-02-23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30036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6E0E1-FB5C-4D98-9F0D-2452F361DEBC}" type="datetimeFigureOut">
              <a:rPr lang="en-IN" smtClean="0"/>
              <a:t>15-02-23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428202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D6E0E1-FB5C-4D98-9F0D-2452F361DEBC}" type="datetimeFigureOut">
              <a:rPr lang="en-IN" smtClean="0"/>
              <a:t>15-02-23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70388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D6E0E1-FB5C-4D98-9F0D-2452F361DEBC}" type="datetimeFigureOut">
              <a:rPr lang="en-IN" smtClean="0"/>
              <a:t>15-02-23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2239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D6E0E1-FB5C-4D98-9F0D-2452F361DEBC}" type="datetimeFigureOut">
              <a:rPr lang="en-IN" smtClean="0"/>
              <a:t>15-02-23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416158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D6E0E1-FB5C-4D98-9F0D-2452F361DEBC}" type="datetimeFigureOut">
              <a:rPr lang="en-IN" smtClean="0"/>
              <a:t>15-02-23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399956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6E0E1-FB5C-4D98-9F0D-2452F361DEBC}" type="datetimeFigureOut">
              <a:rPr lang="en-IN" smtClean="0"/>
              <a:t>15-02-23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47465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D6E0E1-FB5C-4D98-9F0D-2452F361DEBC}" type="datetimeFigureOut">
              <a:rPr lang="en-IN" smtClean="0"/>
              <a:t>15-02-23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193812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D6E0E1-FB5C-4D98-9F0D-2452F361DEBC}" type="datetimeFigureOut">
              <a:rPr lang="en-IN" smtClean="0"/>
              <a:t>15-02-23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B9F32-26F8-42EF-9C65-A2D12213714B}" type="slidenum">
              <a:rPr lang="en-IN" smtClean="0"/>
              <a:t>‹#›</a:t>
            </a:fld>
            <a:endParaRPr lang="en-IN"/>
          </a:p>
        </p:txBody>
      </p:sp>
    </p:spTree>
    <p:extLst>
      <p:ext uri="{BB962C8B-B14F-4D97-AF65-F5344CB8AC3E}">
        <p14:creationId xmlns:p14="http://schemas.microsoft.com/office/powerpoint/2010/main" val="22997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6E0E1-FB5C-4D98-9F0D-2452F361DEBC}" type="datetimeFigureOut">
              <a:rPr lang="en-IN" smtClean="0"/>
              <a:t>15-02-23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B9F32-26F8-42EF-9C65-A2D12213714B}" type="slidenum">
              <a:rPr lang="en-IN" smtClean="0"/>
              <a:t>‹#›</a:t>
            </a:fld>
            <a:endParaRPr lang="en-IN"/>
          </a:p>
        </p:txBody>
      </p:sp>
    </p:spTree>
    <p:extLst>
      <p:ext uri="{BB962C8B-B14F-4D97-AF65-F5344CB8AC3E}">
        <p14:creationId xmlns:p14="http://schemas.microsoft.com/office/powerpoint/2010/main" val="426771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687261" y="833484"/>
            <a:ext cx="11350000" cy="5046400"/>
          </a:xfrm>
          <a:prstGeom prst="rect">
            <a:avLst/>
          </a:prstGeom>
          <a:noFill/>
          <a:ln>
            <a:noFill/>
          </a:ln>
        </p:spPr>
        <p:txBody>
          <a:bodyPr spcFirstLastPara="1" vert="horz" wrap="square" lIns="121900" tIns="121900" rIns="121900" bIns="121900" rtlCol="0" anchor="b" anchorCtr="0">
            <a:noAutofit/>
          </a:bodyPr>
          <a:lstStyle/>
          <a:p>
            <a:pPr lvl="0">
              <a:lnSpc>
                <a:spcPct val="200000"/>
              </a:lnSpc>
              <a:spcBef>
                <a:spcPts val="0"/>
              </a:spcBef>
              <a:buSzPts val="5200"/>
            </a:pPr>
            <a:r>
              <a:rPr lang="en-US" sz="7200" b="1" dirty="0" smtClean="0">
                <a:latin typeface="Montserrat" panose="00000500000000000000"/>
                <a:ea typeface="Montserrat" panose="00000500000000000000"/>
                <a:cs typeface="Montserrat" panose="00000500000000000000"/>
                <a:sym typeface="Montserrat" panose="00000500000000000000"/>
              </a:rPr>
              <a:t> </a:t>
            </a:r>
            <a:r>
              <a:rPr lang="en-US" sz="7200" b="1" dirty="0" smtClean="0">
                <a:solidFill>
                  <a:srgbClr val="FF0000"/>
                </a:solidFill>
                <a:latin typeface="Montserrat" panose="00000500000000000000"/>
                <a:ea typeface="Montserrat" panose="00000500000000000000"/>
                <a:cs typeface="Montserrat" panose="00000500000000000000"/>
                <a:sym typeface="Montserrat" panose="00000500000000000000"/>
              </a:rPr>
              <a:t>Capstone Project</a:t>
            </a:r>
            <a:r>
              <a:rPr lang="en-US" sz="7200" b="1" dirty="0" smtClean="0">
                <a:latin typeface="Montserrat" panose="00000500000000000000"/>
                <a:ea typeface="Montserrat" panose="00000500000000000000"/>
                <a:cs typeface="Montserrat" panose="00000500000000000000"/>
                <a:sym typeface="Montserrat" panose="00000500000000000000"/>
              </a:rPr>
              <a:t/>
            </a:r>
            <a:br>
              <a:rPr lang="en-US" sz="7200" b="1" dirty="0" smtClean="0">
                <a:latin typeface="Montserrat" panose="00000500000000000000"/>
                <a:ea typeface="Montserrat" panose="00000500000000000000"/>
                <a:cs typeface="Montserrat" panose="00000500000000000000"/>
                <a:sym typeface="Montserrat" panose="00000500000000000000"/>
              </a:rPr>
            </a:br>
            <a:r>
              <a:rPr lang="en-US" b="1" dirty="0">
                <a:latin typeface="Montserrat" panose="00000500000000000000"/>
                <a:ea typeface="Montserrat" panose="00000500000000000000"/>
                <a:cs typeface="Montserrat" panose="00000500000000000000"/>
                <a:sym typeface="Montserrat" panose="00000500000000000000"/>
              </a:rPr>
              <a:t>EDA</a:t>
            </a:r>
            <a:br>
              <a:rPr lang="en-US" b="1" dirty="0">
                <a:latin typeface="Montserrat" panose="00000500000000000000"/>
                <a:ea typeface="Montserrat" panose="00000500000000000000"/>
                <a:cs typeface="Montserrat" panose="00000500000000000000"/>
                <a:sym typeface="Montserrat" panose="00000500000000000000"/>
              </a:rPr>
            </a:br>
            <a:r>
              <a:rPr lang="en-US" b="1" dirty="0">
                <a:solidFill>
                  <a:srgbClr val="002060"/>
                </a:solidFill>
                <a:latin typeface="Montserrat" panose="00000500000000000000"/>
                <a:ea typeface="Montserrat" panose="00000500000000000000"/>
                <a:cs typeface="Montserrat" panose="00000500000000000000"/>
                <a:sym typeface="Montserrat" panose="00000500000000000000"/>
              </a:rPr>
              <a:t>Airbnb Bookings Analysis </a:t>
            </a:r>
          </a:p>
        </p:txBody>
      </p:sp>
    </p:spTree>
    <p:extLst>
      <p:ext uri="{BB962C8B-B14F-4D97-AF65-F5344CB8AC3E}">
        <p14:creationId xmlns:p14="http://schemas.microsoft.com/office/powerpoint/2010/main" val="369330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6059" y="237768"/>
            <a:ext cx="9144000" cy="479681"/>
          </a:xfrm>
        </p:spPr>
        <p:txBody>
          <a:bodyPr anchor="ctr">
            <a:noAutofit/>
          </a:bodyPr>
          <a:lstStyle/>
          <a:p>
            <a:r>
              <a:rPr lang="en-US" sz="2000" dirty="0"/>
              <a:t/>
            </a:r>
            <a:br>
              <a:rPr lang="en-US" sz="2000" dirty="0"/>
            </a:br>
            <a:r>
              <a:rPr lang="en-US" sz="2000" dirty="0"/>
              <a:t>So </a:t>
            </a:r>
            <a:r>
              <a:rPr lang="en-US" sz="2000" dirty="0" err="1"/>
              <a:t>sonder</a:t>
            </a:r>
            <a:r>
              <a:rPr lang="en-US" sz="2000" dirty="0"/>
              <a:t> (NYC) is having maximum number of rooms for the guest, for Airbnb he </a:t>
            </a:r>
            <a:r>
              <a:rPr lang="en-US" sz="2000" dirty="0" smtClean="0"/>
              <a:t>might</a:t>
            </a:r>
            <a:r>
              <a:rPr lang="en-US" sz="2000" dirty="0"/>
              <a:t> be very important person.</a:t>
            </a:r>
            <a:br>
              <a:rPr lang="en-US" sz="2000" dirty="0"/>
            </a:br>
            <a:endParaRPr lang="en-IN" sz="2000" dirty="0">
              <a:latin typeface="timeadings)"/>
            </a:endParaRPr>
          </a:p>
        </p:txBody>
      </p:sp>
      <p:sp>
        <p:nvSpPr>
          <p:cNvPr id="3" name="Subtitle 2"/>
          <p:cNvSpPr>
            <a:spLocks noGrp="1"/>
          </p:cNvSpPr>
          <p:nvPr>
            <p:ph type="subTitle" idx="1"/>
          </p:nvPr>
        </p:nvSpPr>
        <p:spPr>
          <a:xfrm>
            <a:off x="0" y="5880295"/>
            <a:ext cx="12192000" cy="977705"/>
          </a:xfrm>
        </p:spPr>
        <p:txBody>
          <a:bodyPr/>
          <a:lstStyle/>
          <a:p>
            <a:pPr algn="l"/>
            <a:r>
              <a:rPr lang="en-US" dirty="0" err="1"/>
              <a:t>Sonder</a:t>
            </a:r>
            <a:r>
              <a:rPr lang="en-US" dirty="0"/>
              <a:t>(NYC) is having multiple </a:t>
            </a:r>
            <a:r>
              <a:rPr lang="en-US" dirty="0" smtClean="0"/>
              <a:t>apartment</a:t>
            </a:r>
            <a:r>
              <a:rPr lang="en-US" dirty="0"/>
              <a:t> in same building in </a:t>
            </a:r>
            <a:r>
              <a:rPr lang="en-US" dirty="0" smtClean="0"/>
              <a:t>different</a:t>
            </a:r>
            <a:r>
              <a:rPr lang="en-US" dirty="0"/>
              <a:t> </a:t>
            </a:r>
            <a:r>
              <a:rPr lang="en-US" dirty="0" smtClean="0"/>
              <a:t>neighborhood</a:t>
            </a:r>
            <a:endParaRPr lang="en-US" dirty="0"/>
          </a:p>
          <a:p>
            <a:endParaRPr lang="en-IN" dirty="0"/>
          </a:p>
        </p:txBody>
      </p:sp>
      <p:pic>
        <p:nvPicPr>
          <p:cNvPr id="5" name="Picture 4"/>
          <p:cNvPicPr>
            <a:picLocks noChangeAspect="1"/>
          </p:cNvPicPr>
          <p:nvPr/>
        </p:nvPicPr>
        <p:blipFill>
          <a:blip r:embed="rId2"/>
          <a:stretch>
            <a:fillRect/>
          </a:stretch>
        </p:blipFill>
        <p:spPr>
          <a:xfrm>
            <a:off x="182880" y="815925"/>
            <a:ext cx="11718388" cy="4726745"/>
          </a:xfrm>
          <a:prstGeom prst="rect">
            <a:avLst/>
          </a:prstGeom>
        </p:spPr>
      </p:pic>
    </p:spTree>
    <p:extLst>
      <p:ext uri="{BB962C8B-B14F-4D97-AF65-F5344CB8AC3E}">
        <p14:creationId xmlns:p14="http://schemas.microsoft.com/office/powerpoint/2010/main" val="4093570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 </a:t>
            </a:r>
            <a:endParaRPr lang="en-IN" dirty="0"/>
          </a:p>
        </p:txBody>
      </p:sp>
      <p:sp>
        <p:nvSpPr>
          <p:cNvPr id="5" name="Subtitle 4"/>
          <p:cNvSpPr>
            <a:spLocks noGrp="1"/>
          </p:cNvSpPr>
          <p:nvPr>
            <p:ph type="subTitle" idx="1"/>
          </p:nvPr>
        </p:nvSpPr>
        <p:spPr>
          <a:xfrm>
            <a:off x="0" y="394604"/>
            <a:ext cx="10461674" cy="421322"/>
          </a:xfrm>
        </p:spPr>
        <p:txBody>
          <a:bodyPr anchor="b">
            <a:normAutofit fontScale="77500" lnSpcReduction="20000"/>
          </a:bodyPr>
          <a:lstStyle/>
          <a:p>
            <a:r>
              <a:rPr lang="en-US" b="1" dirty="0" smtClean="0"/>
              <a:t>Which</a:t>
            </a:r>
            <a:r>
              <a:rPr lang="en-US" b="1" dirty="0"/>
              <a:t> are the top 10 </a:t>
            </a:r>
            <a:r>
              <a:rPr lang="en-US" b="1" dirty="0" smtClean="0"/>
              <a:t>neighborhoods</a:t>
            </a:r>
            <a:r>
              <a:rPr lang="en-US" b="1" dirty="0"/>
              <a:t> which are having maximum number of </a:t>
            </a:r>
            <a:r>
              <a:rPr lang="en-US" b="1" dirty="0" smtClean="0"/>
              <a:t>apartments</a:t>
            </a:r>
            <a:r>
              <a:rPr lang="en-US" b="1" dirty="0"/>
              <a:t> for Airbnb?</a:t>
            </a:r>
            <a:endParaRPr lang="en-US" dirty="0"/>
          </a:p>
          <a:p>
            <a:pPr algn="l"/>
            <a:endParaRPr lang="en-US" dirty="0"/>
          </a:p>
        </p:txBody>
      </p:sp>
      <p:pic>
        <p:nvPicPr>
          <p:cNvPr id="2" name="Picture 1"/>
          <p:cNvPicPr>
            <a:picLocks noChangeAspect="1"/>
          </p:cNvPicPr>
          <p:nvPr/>
        </p:nvPicPr>
        <p:blipFill>
          <a:blip r:embed="rId2"/>
          <a:stretch>
            <a:fillRect/>
          </a:stretch>
        </p:blipFill>
        <p:spPr>
          <a:xfrm>
            <a:off x="0" y="815926"/>
            <a:ext cx="6760482" cy="5317233"/>
          </a:xfrm>
          <a:prstGeom prst="rect">
            <a:avLst/>
          </a:prstGeom>
        </p:spPr>
      </p:pic>
      <p:pic>
        <p:nvPicPr>
          <p:cNvPr id="3" name="Picture 2"/>
          <p:cNvPicPr>
            <a:picLocks noChangeAspect="1"/>
          </p:cNvPicPr>
          <p:nvPr/>
        </p:nvPicPr>
        <p:blipFill>
          <a:blip r:embed="rId3"/>
          <a:stretch>
            <a:fillRect/>
          </a:stretch>
        </p:blipFill>
        <p:spPr>
          <a:xfrm>
            <a:off x="7052603" y="995754"/>
            <a:ext cx="4890868" cy="4462511"/>
          </a:xfrm>
          <a:prstGeom prst="rect">
            <a:avLst/>
          </a:prstGeom>
        </p:spPr>
      </p:pic>
    </p:spTree>
    <p:extLst>
      <p:ext uri="{BB962C8B-B14F-4D97-AF65-F5344CB8AC3E}">
        <p14:creationId xmlns:p14="http://schemas.microsoft.com/office/powerpoint/2010/main" val="20860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Rectangle 1"/>
          <p:cNvSpPr/>
          <p:nvPr/>
        </p:nvSpPr>
        <p:spPr>
          <a:xfrm>
            <a:off x="112541" y="196947"/>
            <a:ext cx="11577711" cy="323165"/>
          </a:xfrm>
          <a:prstGeom prst="rect">
            <a:avLst/>
          </a:prstGeom>
        </p:spPr>
        <p:txBody>
          <a:bodyPr wrap="square">
            <a:spAutoFit/>
          </a:bodyPr>
          <a:lstStyle/>
          <a:p>
            <a:r>
              <a:rPr lang="en-US" sz="1500" b="1" dirty="0">
                <a:solidFill>
                  <a:srgbClr val="000000"/>
                </a:solidFill>
                <a:latin typeface="Cambria Math" panose="02040503050406030204" pitchFamily="18" charset="0"/>
                <a:ea typeface="Cambria Math" panose="02040503050406030204" pitchFamily="18" charset="0"/>
              </a:rPr>
              <a:t>What are the </a:t>
            </a:r>
            <a:r>
              <a:rPr lang="en-US" sz="1500" b="1" dirty="0" smtClean="0">
                <a:solidFill>
                  <a:srgbClr val="000000"/>
                </a:solidFill>
                <a:latin typeface="Cambria Math" panose="02040503050406030204" pitchFamily="18" charset="0"/>
                <a:ea typeface="Cambria Math" panose="02040503050406030204" pitchFamily="18" charset="0"/>
              </a:rPr>
              <a:t>neighborhood</a:t>
            </a:r>
            <a:r>
              <a:rPr lang="en-US" sz="1500" b="1" dirty="0">
                <a:solidFill>
                  <a:srgbClr val="000000"/>
                </a:solidFill>
                <a:latin typeface="Cambria Math" panose="02040503050406030204" pitchFamily="18" charset="0"/>
                <a:ea typeface="Cambria Math" panose="02040503050406030204" pitchFamily="18" charset="0"/>
              </a:rPr>
              <a:t> in each group which are having maximum price in </a:t>
            </a:r>
            <a:r>
              <a:rPr lang="en-US" sz="1500" b="1" dirty="0" smtClean="0">
                <a:solidFill>
                  <a:srgbClr val="000000"/>
                </a:solidFill>
                <a:latin typeface="Cambria Math" panose="02040503050406030204" pitchFamily="18" charset="0"/>
                <a:ea typeface="Cambria Math" panose="02040503050406030204" pitchFamily="18" charset="0"/>
              </a:rPr>
              <a:t>their</a:t>
            </a:r>
            <a:r>
              <a:rPr lang="en-US" sz="1500" b="1" dirty="0">
                <a:solidFill>
                  <a:srgbClr val="000000"/>
                </a:solidFill>
                <a:latin typeface="Cambria Math" panose="02040503050406030204" pitchFamily="18" charset="0"/>
                <a:ea typeface="Cambria Math" panose="02040503050406030204" pitchFamily="18" charset="0"/>
              </a:rPr>
              <a:t> respective </a:t>
            </a:r>
            <a:r>
              <a:rPr lang="en-US" sz="1500" b="1" dirty="0" smtClean="0">
                <a:solidFill>
                  <a:srgbClr val="000000"/>
                </a:solidFill>
                <a:latin typeface="Cambria Math" panose="02040503050406030204" pitchFamily="18" charset="0"/>
                <a:ea typeface="Cambria Math" panose="02040503050406030204" pitchFamily="18" charset="0"/>
              </a:rPr>
              <a:t>neighbourhood_group ?</a:t>
            </a:r>
            <a:endParaRPr lang="en-US" sz="1500" b="0" dirty="0">
              <a:solidFill>
                <a:srgbClr val="000000"/>
              </a:solidFill>
              <a:effectLst/>
              <a:latin typeface="Cambria Math" panose="02040503050406030204" pitchFamily="18" charset="0"/>
              <a:ea typeface="Cambria Math" panose="02040503050406030204" pitchFamily="18" charset="0"/>
            </a:endParaRPr>
          </a:p>
        </p:txBody>
      </p:sp>
      <p:pic>
        <p:nvPicPr>
          <p:cNvPr id="3" name="Picture 2"/>
          <p:cNvPicPr>
            <a:picLocks noChangeAspect="1"/>
          </p:cNvPicPr>
          <p:nvPr/>
        </p:nvPicPr>
        <p:blipFill>
          <a:blip r:embed="rId2"/>
          <a:stretch>
            <a:fillRect/>
          </a:stretch>
        </p:blipFill>
        <p:spPr>
          <a:xfrm>
            <a:off x="858128" y="731458"/>
            <a:ext cx="5840077" cy="5341651"/>
          </a:xfrm>
          <a:prstGeom prst="rect">
            <a:avLst/>
          </a:prstGeom>
        </p:spPr>
      </p:pic>
      <p:pic>
        <p:nvPicPr>
          <p:cNvPr id="4" name="Picture 3"/>
          <p:cNvPicPr>
            <a:picLocks noChangeAspect="1"/>
          </p:cNvPicPr>
          <p:nvPr/>
        </p:nvPicPr>
        <p:blipFill>
          <a:blip r:embed="rId3"/>
          <a:stretch>
            <a:fillRect/>
          </a:stretch>
        </p:blipFill>
        <p:spPr>
          <a:xfrm>
            <a:off x="7120236" y="1174328"/>
            <a:ext cx="4724760" cy="2620401"/>
          </a:xfrm>
          <a:prstGeom prst="rect">
            <a:avLst/>
          </a:prstGeom>
        </p:spPr>
      </p:pic>
    </p:spTree>
    <p:extLst>
      <p:ext uri="{BB962C8B-B14F-4D97-AF65-F5344CB8AC3E}">
        <p14:creationId xmlns:p14="http://schemas.microsoft.com/office/powerpoint/2010/main" val="2384799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p:nvPr/>
        </p:nvSpPr>
        <p:spPr>
          <a:xfrm>
            <a:off x="1149995" y="122311"/>
            <a:ext cx="8908405" cy="430887"/>
          </a:xfrm>
          <a:prstGeom prst="rect">
            <a:avLst/>
          </a:prstGeom>
        </p:spPr>
        <p:txBody>
          <a:bodyPr wrap="square">
            <a:spAutoFit/>
          </a:bodyPr>
          <a:lstStyle/>
          <a:p>
            <a:r>
              <a:rPr lang="en-US" sz="2200" b="1" dirty="0">
                <a:solidFill>
                  <a:srgbClr val="212121"/>
                </a:solidFill>
                <a:latin typeface="Perpetua Titling MT" panose="02020502060505020804" pitchFamily="18" charset="0"/>
              </a:rPr>
              <a:t>How </a:t>
            </a:r>
            <a:r>
              <a:rPr lang="en-US" sz="2200" b="1" dirty="0" smtClean="0">
                <a:solidFill>
                  <a:srgbClr val="212121"/>
                </a:solidFill>
                <a:latin typeface="Perpetua Titling MT" panose="02020502060505020804" pitchFamily="18" charset="0"/>
              </a:rPr>
              <a:t>neighborhood </a:t>
            </a:r>
            <a:r>
              <a:rPr lang="en-US" sz="2200" b="1" dirty="0">
                <a:solidFill>
                  <a:srgbClr val="212121"/>
                </a:solidFill>
                <a:latin typeface="Perpetua Titling MT" panose="02020502060505020804" pitchFamily="18" charset="0"/>
              </a:rPr>
              <a:t>is </a:t>
            </a:r>
            <a:r>
              <a:rPr lang="en-US" sz="2200" b="1" dirty="0" err="1" smtClean="0">
                <a:solidFill>
                  <a:srgbClr val="212121"/>
                </a:solidFill>
                <a:latin typeface="Perpetua Titling MT" panose="02020502060505020804" pitchFamily="18" charset="0"/>
              </a:rPr>
              <a:t>relaed</a:t>
            </a:r>
            <a:r>
              <a:rPr lang="en-US" sz="2200" b="1" dirty="0" smtClean="0">
                <a:solidFill>
                  <a:srgbClr val="212121"/>
                </a:solidFill>
                <a:latin typeface="Perpetua Titling MT" panose="02020502060505020804" pitchFamily="18" charset="0"/>
              </a:rPr>
              <a:t> </a:t>
            </a:r>
            <a:r>
              <a:rPr lang="en-US" sz="2200" b="1" dirty="0">
                <a:solidFill>
                  <a:srgbClr val="212121"/>
                </a:solidFill>
                <a:latin typeface="Perpetua Titling MT" panose="02020502060505020804" pitchFamily="18" charset="0"/>
              </a:rPr>
              <a:t>with reviews?</a:t>
            </a:r>
            <a:endParaRPr lang="en-IN" sz="2200" dirty="0">
              <a:latin typeface="Perpetua Titling MT" panose="02020502060505020804" pitchFamily="18" charset="0"/>
            </a:endParaRPr>
          </a:p>
        </p:txBody>
      </p:sp>
      <p:pic>
        <p:nvPicPr>
          <p:cNvPr id="3" name="Picture 2"/>
          <p:cNvPicPr>
            <a:picLocks noChangeAspect="1"/>
          </p:cNvPicPr>
          <p:nvPr/>
        </p:nvPicPr>
        <p:blipFill>
          <a:blip r:embed="rId2"/>
          <a:stretch>
            <a:fillRect/>
          </a:stretch>
        </p:blipFill>
        <p:spPr>
          <a:xfrm>
            <a:off x="807660" y="1179607"/>
            <a:ext cx="4999732" cy="4489673"/>
          </a:xfrm>
          <a:prstGeom prst="rect">
            <a:avLst/>
          </a:prstGeom>
        </p:spPr>
      </p:pic>
      <p:pic>
        <p:nvPicPr>
          <p:cNvPr id="4" name="Picture 3"/>
          <p:cNvPicPr>
            <a:picLocks noChangeAspect="1"/>
          </p:cNvPicPr>
          <p:nvPr/>
        </p:nvPicPr>
        <p:blipFill>
          <a:blip r:embed="rId3"/>
          <a:stretch>
            <a:fillRect/>
          </a:stretch>
        </p:blipFill>
        <p:spPr>
          <a:xfrm>
            <a:off x="5807392" y="1179606"/>
            <a:ext cx="5416567" cy="4489673"/>
          </a:xfrm>
          <a:prstGeom prst="rect">
            <a:avLst/>
          </a:prstGeom>
        </p:spPr>
      </p:pic>
      <p:sp>
        <p:nvSpPr>
          <p:cNvPr id="5" name="Rectangle 4"/>
          <p:cNvSpPr/>
          <p:nvPr/>
        </p:nvSpPr>
        <p:spPr>
          <a:xfrm>
            <a:off x="6516478" y="5649356"/>
            <a:ext cx="4290646" cy="646331"/>
          </a:xfrm>
          <a:prstGeom prst="rect">
            <a:avLst/>
          </a:prstGeom>
        </p:spPr>
        <p:txBody>
          <a:bodyPr wrap="square">
            <a:spAutoFit/>
          </a:bodyPr>
          <a:lstStyle/>
          <a:p>
            <a:r>
              <a:rPr lang="en-US" b="1" dirty="0">
                <a:solidFill>
                  <a:srgbClr val="212121"/>
                </a:solidFill>
                <a:latin typeface="Roboto"/>
              </a:rPr>
              <a:t>Top 5 </a:t>
            </a:r>
            <a:r>
              <a:rPr lang="en-US" b="1" dirty="0" smtClean="0">
                <a:solidFill>
                  <a:srgbClr val="212121"/>
                </a:solidFill>
                <a:latin typeface="Roboto"/>
              </a:rPr>
              <a:t>Neighborhoods </a:t>
            </a:r>
            <a:r>
              <a:rPr lang="en-US" b="1" dirty="0">
                <a:solidFill>
                  <a:srgbClr val="212121"/>
                </a:solidFill>
                <a:latin typeface="Roboto"/>
              </a:rPr>
              <a:t>is having </a:t>
            </a:r>
            <a:r>
              <a:rPr lang="en-US" b="1" dirty="0" smtClean="0">
                <a:solidFill>
                  <a:srgbClr val="212121"/>
                </a:solidFill>
                <a:latin typeface="Roboto"/>
              </a:rPr>
              <a:t>highest </a:t>
            </a:r>
            <a:r>
              <a:rPr lang="en-US" b="1" dirty="0">
                <a:solidFill>
                  <a:srgbClr val="212121"/>
                </a:solidFill>
                <a:latin typeface="Roboto"/>
              </a:rPr>
              <a:t>number of views</a:t>
            </a:r>
            <a:endParaRPr lang="en-IN" dirty="0"/>
          </a:p>
        </p:txBody>
      </p:sp>
    </p:spTree>
    <p:extLst>
      <p:ext uri="{BB962C8B-B14F-4D97-AF65-F5344CB8AC3E}">
        <p14:creationId xmlns:p14="http://schemas.microsoft.com/office/powerpoint/2010/main" val="4229592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151" y="365126"/>
            <a:ext cx="11114649" cy="521140"/>
          </a:xfrm>
        </p:spPr>
        <p:txBody>
          <a:bodyPr>
            <a:normAutofit fontScale="90000"/>
          </a:bodyPr>
          <a:lstStyle/>
          <a:p>
            <a:r>
              <a:rPr lang="en-US" b="1" u="sng" dirty="0" smtClean="0">
                <a:solidFill>
                  <a:srgbClr val="FF0000"/>
                </a:solidFill>
                <a:latin typeface="Arial" panose="020B0604020202020204" pitchFamily="34" charset="0"/>
                <a:cs typeface="Arial" panose="020B0604020202020204" pitchFamily="34" charset="0"/>
                <a:sym typeface="+mn-ea"/>
              </a:rPr>
              <a:t>Top 50 words form </a:t>
            </a:r>
            <a:r>
              <a:rPr lang="en-US" b="1" u="sng" dirty="0" err="1" smtClean="0">
                <a:solidFill>
                  <a:srgbClr val="FF0000"/>
                </a:solidFill>
                <a:latin typeface="Arial" panose="020B0604020202020204" pitchFamily="34" charset="0"/>
                <a:cs typeface="Arial" panose="020B0604020202020204" pitchFamily="34" charset="0"/>
                <a:sym typeface="+mn-ea"/>
              </a:rPr>
              <a:t>Word_Cloud</a:t>
            </a:r>
            <a:r>
              <a:rPr lang="en-US" b="1" u="sng" dirty="0" smtClean="0">
                <a:solidFill>
                  <a:srgbClr val="FF0000"/>
                </a:solidFill>
                <a:latin typeface="Arial" panose="020B0604020202020204" pitchFamily="34" charset="0"/>
                <a:cs typeface="Arial" panose="020B0604020202020204" pitchFamily="34" charset="0"/>
                <a:sym typeface="+mn-ea"/>
              </a:rPr>
              <a:t>:</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0" y="1055077"/>
            <a:ext cx="12191999" cy="5802923"/>
          </a:xfrm>
          <a:prstGeom prst="rect">
            <a:avLst/>
          </a:prstGeom>
        </p:spPr>
      </p:pic>
    </p:spTree>
    <p:extLst>
      <p:ext uri="{BB962C8B-B14F-4D97-AF65-F5344CB8AC3E}">
        <p14:creationId xmlns:p14="http://schemas.microsoft.com/office/powerpoint/2010/main" val="1255707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47749"/>
          </a:xfrm>
        </p:spPr>
        <p:txBody>
          <a:bodyPr>
            <a:normAutofit fontScale="90000"/>
          </a:bodyPr>
          <a:lstStyle/>
          <a:p>
            <a:r>
              <a:rPr lang="en-IN" b="1" dirty="0" smtClean="0">
                <a:solidFill>
                  <a:srgbClr val="FF0000"/>
                </a:solidFill>
              </a:rPr>
              <a:t>Count Of Neighbourhood :</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 y="647749"/>
            <a:ext cx="12192001" cy="6104743"/>
          </a:xfrm>
          <a:prstGeom prst="rect">
            <a:avLst/>
          </a:prstGeom>
        </p:spPr>
      </p:pic>
      <p:pic>
        <p:nvPicPr>
          <p:cNvPr id="5" name="Picture 4"/>
          <p:cNvPicPr>
            <a:picLocks noChangeAspect="1"/>
          </p:cNvPicPr>
          <p:nvPr/>
        </p:nvPicPr>
        <p:blipFill>
          <a:blip r:embed="rId3"/>
          <a:stretch>
            <a:fillRect/>
          </a:stretch>
        </p:blipFill>
        <p:spPr>
          <a:xfrm>
            <a:off x="5795889" y="1295498"/>
            <a:ext cx="5034695" cy="1377364"/>
          </a:xfrm>
          <a:prstGeom prst="rect">
            <a:avLst/>
          </a:prstGeom>
        </p:spPr>
      </p:pic>
    </p:spTree>
    <p:extLst>
      <p:ext uri="{BB962C8B-B14F-4D97-AF65-F5344CB8AC3E}">
        <p14:creationId xmlns:p14="http://schemas.microsoft.com/office/powerpoint/2010/main" val="25353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546"/>
          </a:xfrm>
        </p:spPr>
        <p:txBody>
          <a:bodyPr>
            <a:normAutofit fontScale="90000"/>
          </a:bodyPr>
          <a:lstStyle/>
          <a:p>
            <a:r>
              <a:rPr lang="en-IN" b="1" dirty="0" smtClean="0">
                <a:solidFill>
                  <a:schemeClr val="accent4">
                    <a:lumMod val="50000"/>
                  </a:schemeClr>
                </a:solidFill>
                <a:latin typeface="Arial" panose="020B0604020202020204" pitchFamily="34" charset="0"/>
                <a:cs typeface="Arial" panose="020B0604020202020204" pitchFamily="34" charset="0"/>
              </a:rPr>
              <a:t>Count Of Neighbourhood Group :</a:t>
            </a:r>
            <a:endParaRPr lang="en-IN" b="1" dirty="0">
              <a:solidFill>
                <a:schemeClr val="accent4">
                  <a:lumMod val="50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0" y="1111348"/>
            <a:ext cx="12192000" cy="5746652"/>
          </a:xfrm>
          <a:prstGeom prst="rect">
            <a:avLst/>
          </a:prstGeom>
        </p:spPr>
      </p:pic>
    </p:spTree>
    <p:extLst>
      <p:ext uri="{BB962C8B-B14F-4D97-AF65-F5344CB8AC3E}">
        <p14:creationId xmlns:p14="http://schemas.microsoft.com/office/powerpoint/2010/main" val="3842677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05546"/>
          </a:xfrm>
        </p:spPr>
        <p:txBody>
          <a:bodyPr>
            <a:normAutofit fontScale="90000"/>
          </a:bodyPr>
          <a:lstStyle/>
          <a:p>
            <a:r>
              <a:rPr lang="en-US" b="1" u="sng" dirty="0" smtClean="0">
                <a:solidFill>
                  <a:srgbClr val="FF0000"/>
                </a:solidFill>
                <a:latin typeface="Arial" panose="020B0604020202020204" pitchFamily="34" charset="0"/>
                <a:cs typeface="Arial" panose="020B0604020202020204" pitchFamily="34" charset="0"/>
              </a:rPr>
              <a:t>Longitude &amp; Latitude </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 y="970672"/>
            <a:ext cx="12192001" cy="5887328"/>
          </a:xfrm>
          <a:prstGeom prst="rect">
            <a:avLst/>
          </a:prstGeom>
        </p:spPr>
      </p:pic>
    </p:spTree>
    <p:extLst>
      <p:ext uri="{BB962C8B-B14F-4D97-AF65-F5344CB8AC3E}">
        <p14:creationId xmlns:p14="http://schemas.microsoft.com/office/powerpoint/2010/main" val="81577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9952"/>
          </a:xfrm>
        </p:spPr>
        <p:txBody>
          <a:bodyPr>
            <a:normAutofit fontScale="90000"/>
          </a:bodyPr>
          <a:lstStyle/>
          <a:p>
            <a:r>
              <a:rPr lang="en-IN" b="1" dirty="0" smtClean="0">
                <a:solidFill>
                  <a:srgbClr val="FF0000"/>
                </a:solidFill>
              </a:rPr>
              <a:t>Room Type</a:t>
            </a:r>
            <a:endParaRPr lang="en-IN" b="1"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0" y="689952"/>
            <a:ext cx="8440615" cy="5306599"/>
          </a:xfrm>
          <a:prstGeom prst="rect">
            <a:avLst/>
          </a:prstGeom>
        </p:spPr>
      </p:pic>
      <p:sp>
        <p:nvSpPr>
          <p:cNvPr id="5" name="Text Box 4"/>
          <p:cNvSpPr txBox="1"/>
          <p:nvPr/>
        </p:nvSpPr>
        <p:spPr>
          <a:xfrm>
            <a:off x="8440615" y="689952"/>
            <a:ext cx="3751385" cy="4201150"/>
          </a:xfrm>
          <a:prstGeom prst="rect">
            <a:avLst/>
          </a:prstGeom>
          <a:noFill/>
        </p:spPr>
        <p:txBody>
          <a:bodyPr wrap="square" rtlCol="0">
            <a:spAutoFit/>
          </a:bodyPr>
          <a:lstStyle/>
          <a:p>
            <a:pPr algn="l"/>
            <a:r>
              <a:rPr lang="en-US" b="1" dirty="0">
                <a:solidFill>
                  <a:srgbClr val="FF0000"/>
                </a:solidFill>
                <a:latin typeface="Arial Black" panose="020B0A04020102020204" pitchFamily="34" charset="0"/>
              </a:rPr>
              <a:t>Observations:</a:t>
            </a:r>
          </a:p>
          <a:p>
            <a:pPr algn="l"/>
            <a:endParaRPr lang="en-US" sz="1500" b="1" dirty="0">
              <a:solidFill>
                <a:srgbClr val="FF0000"/>
              </a:solidFill>
              <a:latin typeface="Arial Black" panose="020B0A04020102020204" pitchFamily="34" charset="0"/>
            </a:endParaRPr>
          </a:p>
          <a:p>
            <a:pPr algn="l"/>
            <a:r>
              <a:rPr lang="en-US" sz="1500" b="1" dirty="0">
                <a:solidFill>
                  <a:srgbClr val="FF0000"/>
                </a:solidFill>
                <a:latin typeface="Arial Black" panose="020B0A04020102020204" pitchFamily="34" charset="0"/>
              </a:rPr>
              <a:t>1.There are three types of rooms</a:t>
            </a:r>
          </a:p>
          <a:p>
            <a:pPr algn="l"/>
            <a:endParaRPr lang="en-US" sz="1500" b="1" dirty="0">
              <a:solidFill>
                <a:srgbClr val="FF0000"/>
              </a:solidFill>
              <a:latin typeface="Arial Black" panose="020B0A04020102020204" pitchFamily="34" charset="0"/>
            </a:endParaRPr>
          </a:p>
          <a:p>
            <a:pPr algn="l"/>
            <a:r>
              <a:rPr lang="en-US" sz="1500" b="1" dirty="0">
                <a:solidFill>
                  <a:srgbClr val="FF0000"/>
                </a:solidFill>
                <a:latin typeface="Arial Black" panose="020B0A04020102020204" pitchFamily="34" charset="0"/>
              </a:rPr>
              <a:t>2. Namely: </a:t>
            </a:r>
          </a:p>
          <a:p>
            <a:pPr algn="l"/>
            <a:r>
              <a:rPr lang="en-US" sz="1500" b="1" dirty="0">
                <a:solidFill>
                  <a:srgbClr val="FF0000"/>
                </a:solidFill>
                <a:latin typeface="Arial Black" panose="020B0A04020102020204" pitchFamily="34" charset="0"/>
              </a:rPr>
              <a:t>  1.Private room</a:t>
            </a:r>
          </a:p>
          <a:p>
            <a:pPr algn="l"/>
            <a:r>
              <a:rPr lang="en-US" sz="1500" b="1" dirty="0">
                <a:solidFill>
                  <a:srgbClr val="FF0000"/>
                </a:solidFill>
                <a:latin typeface="Arial Black" panose="020B0A04020102020204" pitchFamily="34" charset="0"/>
              </a:rPr>
              <a:t>  2.Entire home/apt </a:t>
            </a:r>
            <a:r>
              <a:rPr lang="en-US" sz="1500" b="1" dirty="0" smtClean="0">
                <a:solidFill>
                  <a:srgbClr val="FF0000"/>
                </a:solidFill>
                <a:latin typeface="Arial Black" panose="020B0A04020102020204" pitchFamily="34" charset="0"/>
              </a:rPr>
              <a:t>room type</a:t>
            </a:r>
            <a:endParaRPr lang="en-US" sz="1500" b="1" dirty="0">
              <a:solidFill>
                <a:srgbClr val="FF0000"/>
              </a:solidFill>
              <a:latin typeface="Arial Black" panose="020B0A04020102020204" pitchFamily="34" charset="0"/>
            </a:endParaRPr>
          </a:p>
          <a:p>
            <a:pPr algn="l"/>
            <a:r>
              <a:rPr lang="en-US" sz="1500" b="1" dirty="0" smtClean="0">
                <a:solidFill>
                  <a:srgbClr val="FF0000"/>
                </a:solidFill>
                <a:latin typeface="Arial Black" panose="020B0A04020102020204" pitchFamily="34" charset="0"/>
              </a:rPr>
              <a:t>  3.Shared room.</a:t>
            </a:r>
          </a:p>
          <a:p>
            <a:pPr algn="l"/>
            <a:endParaRPr lang="en-US" sz="1500" b="1" dirty="0" smtClean="0">
              <a:solidFill>
                <a:srgbClr val="FF0000"/>
              </a:solidFill>
              <a:latin typeface="Arial Black" panose="020B0A04020102020204" pitchFamily="34" charset="0"/>
            </a:endParaRPr>
          </a:p>
          <a:p>
            <a:pPr algn="l"/>
            <a:r>
              <a:rPr lang="en-US" sz="1500" b="1" dirty="0" smtClean="0">
                <a:solidFill>
                  <a:srgbClr val="FF0000"/>
                </a:solidFill>
                <a:latin typeface="Arial Black" panose="020B0A04020102020204" pitchFamily="34" charset="0"/>
              </a:rPr>
              <a:t>3.People </a:t>
            </a:r>
            <a:r>
              <a:rPr lang="en-US" sz="1500" b="1" dirty="0">
                <a:solidFill>
                  <a:srgbClr val="FF0000"/>
                </a:solidFill>
                <a:latin typeface="Arial Black" panose="020B0A04020102020204" pitchFamily="34" charset="0"/>
              </a:rPr>
              <a:t>mostly </a:t>
            </a:r>
            <a:r>
              <a:rPr lang="en-US" sz="1500" b="1" dirty="0" smtClean="0">
                <a:solidFill>
                  <a:srgbClr val="FF0000"/>
                </a:solidFill>
                <a:latin typeface="Arial Black" panose="020B0A04020102020204" pitchFamily="34" charset="0"/>
              </a:rPr>
              <a:t>preferred </a:t>
            </a:r>
            <a:r>
              <a:rPr lang="en-US" sz="1500" b="1" dirty="0">
                <a:solidFill>
                  <a:srgbClr val="FF0000"/>
                </a:solidFill>
                <a:latin typeface="Arial Black" panose="020B0A04020102020204" pitchFamily="34" charset="0"/>
              </a:rPr>
              <a:t>to take</a:t>
            </a:r>
          </a:p>
          <a:p>
            <a:pPr algn="l"/>
            <a:r>
              <a:rPr lang="en-US" sz="1500" b="1" dirty="0" smtClean="0">
                <a:solidFill>
                  <a:srgbClr val="FF0000"/>
                </a:solidFill>
                <a:latin typeface="Arial Black" panose="020B0A04020102020204" pitchFamily="34" charset="0"/>
              </a:rPr>
              <a:t>   whole </a:t>
            </a:r>
            <a:r>
              <a:rPr lang="en-US" sz="1500" b="1" dirty="0">
                <a:solidFill>
                  <a:srgbClr val="FF0000"/>
                </a:solidFill>
                <a:latin typeface="Arial Black" panose="020B0A04020102020204" pitchFamily="34" charset="0"/>
              </a:rPr>
              <a:t>apartment on </a:t>
            </a:r>
            <a:r>
              <a:rPr lang="en-US" sz="1500" b="1" dirty="0" smtClean="0">
                <a:solidFill>
                  <a:srgbClr val="FF0000"/>
                </a:solidFill>
                <a:latin typeface="Arial Black" panose="020B0A04020102020204" pitchFamily="34" charset="0"/>
              </a:rPr>
              <a:t>rent</a:t>
            </a:r>
          </a:p>
          <a:p>
            <a:r>
              <a:rPr lang="en-US" sz="1500" b="1" dirty="0">
                <a:solidFill>
                  <a:srgbClr val="FF0000"/>
                </a:solidFill>
                <a:latin typeface="Arial Black" panose="020B0A04020102020204" pitchFamily="34" charset="0"/>
              </a:rPr>
              <a:t> </a:t>
            </a:r>
            <a:r>
              <a:rPr lang="en-US" sz="1500" b="1" dirty="0" smtClean="0">
                <a:solidFill>
                  <a:srgbClr val="FF0000"/>
                </a:solidFill>
                <a:latin typeface="Arial Black" panose="020B0A04020102020204" pitchFamily="34" charset="0"/>
              </a:rPr>
              <a:t>  followed by Private room.</a:t>
            </a:r>
            <a:endParaRPr lang="en-US" sz="1500" b="1" dirty="0">
              <a:solidFill>
                <a:srgbClr val="FF0000"/>
              </a:solidFill>
              <a:latin typeface="Arial Black" panose="020B0A04020102020204" pitchFamily="34" charset="0"/>
            </a:endParaRPr>
          </a:p>
          <a:p>
            <a:pPr algn="l"/>
            <a:endParaRPr lang="en-US" sz="1500" b="1" dirty="0">
              <a:solidFill>
                <a:srgbClr val="FF0000"/>
              </a:solidFill>
              <a:latin typeface="Arial Black" panose="020B0A04020102020204" pitchFamily="34" charset="0"/>
            </a:endParaRPr>
          </a:p>
          <a:p>
            <a:r>
              <a:rPr lang="en-US" sz="1500" b="1" dirty="0" smtClean="0">
                <a:solidFill>
                  <a:srgbClr val="FF0000"/>
                </a:solidFill>
                <a:latin typeface="Arial Black" panose="020B0A04020102020204" pitchFamily="34" charset="0"/>
              </a:rPr>
              <a:t>4. very few people preferred to</a:t>
            </a:r>
          </a:p>
          <a:p>
            <a:r>
              <a:rPr lang="en-US" sz="1500" b="1" dirty="0">
                <a:solidFill>
                  <a:srgbClr val="FF0000"/>
                </a:solidFill>
                <a:latin typeface="Arial Black" panose="020B0A04020102020204" pitchFamily="34" charset="0"/>
              </a:rPr>
              <a:t> </a:t>
            </a:r>
            <a:r>
              <a:rPr lang="en-US" sz="1500" b="1" dirty="0" smtClean="0">
                <a:solidFill>
                  <a:srgbClr val="FF0000"/>
                </a:solidFill>
                <a:latin typeface="Arial Black" panose="020B0A04020102020204" pitchFamily="34" charset="0"/>
              </a:rPr>
              <a:t>    </a:t>
            </a:r>
            <a:r>
              <a:rPr lang="en-US" b="1" dirty="0">
                <a:solidFill>
                  <a:srgbClr val="FF0000"/>
                </a:solidFill>
                <a:latin typeface="Arial Black" panose="020B0A04020102020204" pitchFamily="34" charset="0"/>
              </a:rPr>
              <a:t>have shared rooms.</a:t>
            </a:r>
          </a:p>
          <a:p>
            <a:endParaRPr lang="en-US" b="1" dirty="0"/>
          </a:p>
          <a:p>
            <a:pPr algn="l"/>
            <a:endParaRPr lang="en-US" b="1" dirty="0"/>
          </a:p>
        </p:txBody>
      </p:sp>
      <p:sp>
        <p:nvSpPr>
          <p:cNvPr id="6" name="Text Box 5"/>
          <p:cNvSpPr txBox="1"/>
          <p:nvPr/>
        </p:nvSpPr>
        <p:spPr>
          <a:xfrm>
            <a:off x="0" y="5996552"/>
            <a:ext cx="12192000" cy="707886"/>
          </a:xfrm>
          <a:prstGeom prst="rect">
            <a:avLst/>
          </a:prstGeom>
          <a:noFill/>
        </p:spPr>
        <p:txBody>
          <a:bodyPr wrap="square" rtlCol="0">
            <a:spAutoFit/>
          </a:bodyPr>
          <a:lstStyle/>
          <a:p>
            <a:pPr algn="l"/>
            <a:r>
              <a:rPr lang="en-US" sz="2000" b="1" dirty="0">
                <a:solidFill>
                  <a:srgbClr val="FF0000"/>
                </a:solidFill>
                <a:latin typeface="Arial Black" panose="020B0A04020102020204" pitchFamily="34" charset="0"/>
                <a:sym typeface="+mn-ea"/>
              </a:rPr>
              <a:t>We will try to </a:t>
            </a:r>
            <a:r>
              <a:rPr lang="en-US" sz="2000" b="1" dirty="0" smtClean="0">
                <a:solidFill>
                  <a:srgbClr val="FF0000"/>
                </a:solidFill>
                <a:latin typeface="Arial Black" panose="020B0A04020102020204" pitchFamily="34" charset="0"/>
                <a:sym typeface="+mn-ea"/>
              </a:rPr>
              <a:t>categories </a:t>
            </a:r>
            <a:r>
              <a:rPr lang="en-US" sz="2000" b="1" dirty="0">
                <a:solidFill>
                  <a:srgbClr val="FF0000"/>
                </a:solidFill>
                <a:latin typeface="Arial Black" panose="020B0A04020102020204" pitchFamily="34" charset="0"/>
                <a:sym typeface="+mn-ea"/>
              </a:rPr>
              <a:t>the 'price' like </a:t>
            </a:r>
            <a:r>
              <a:rPr lang="en-US" sz="2000" b="1" dirty="0" smtClean="0">
                <a:solidFill>
                  <a:srgbClr val="FF0000"/>
                </a:solidFill>
                <a:latin typeface="Arial Black" panose="020B0A04020102020204" pitchFamily="34" charset="0"/>
                <a:sym typeface="+mn-ea"/>
              </a:rPr>
              <a:t>cheep, affordable </a:t>
            </a:r>
            <a:r>
              <a:rPr lang="en-US" sz="2000" b="1" dirty="0">
                <a:solidFill>
                  <a:srgbClr val="FF0000"/>
                </a:solidFill>
                <a:latin typeface="Arial Black" panose="020B0A04020102020204" pitchFamily="34" charset="0"/>
                <a:sym typeface="+mn-ea"/>
              </a:rPr>
              <a:t>and expensive and then </a:t>
            </a:r>
            <a:r>
              <a:rPr lang="en-US" sz="2000" b="1" dirty="0" smtClean="0">
                <a:solidFill>
                  <a:srgbClr val="FF0000"/>
                </a:solidFill>
                <a:latin typeface="Arial Black" panose="020B0A04020102020204" pitchFamily="34" charset="0"/>
                <a:sym typeface="+mn-ea"/>
              </a:rPr>
              <a:t>analyze </a:t>
            </a:r>
            <a:r>
              <a:rPr lang="en-US" sz="2000" b="1" dirty="0">
                <a:solidFill>
                  <a:srgbClr val="FF0000"/>
                </a:solidFill>
                <a:latin typeface="Arial Black" panose="020B0A04020102020204" pitchFamily="34" charset="0"/>
                <a:sym typeface="+mn-ea"/>
              </a:rPr>
              <a:t>the 'price' for </a:t>
            </a:r>
            <a:r>
              <a:rPr lang="en-US" sz="2000" b="1" dirty="0" smtClean="0">
                <a:solidFill>
                  <a:srgbClr val="FF0000"/>
                </a:solidFill>
                <a:latin typeface="Arial Black" panose="020B0A04020102020204" pitchFamily="34" charset="0"/>
                <a:sym typeface="+mn-ea"/>
              </a:rPr>
              <a:t>'room type</a:t>
            </a:r>
            <a:r>
              <a:rPr lang="en-US" sz="2000" b="1" dirty="0">
                <a:solidFill>
                  <a:srgbClr val="FF0000"/>
                </a:solidFill>
                <a:latin typeface="Arial Black" panose="020B0A04020102020204" pitchFamily="34" charset="0"/>
                <a:sym typeface="+mn-ea"/>
              </a:rPr>
              <a:t>' as per it.</a:t>
            </a:r>
            <a:endParaRPr lang="en-US" sz="20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6589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circle(in)">
                                      <p:cBhvr>
                                        <p:cTn id="17" dur="20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80">
                                          <p:stCondLst>
                                            <p:cond delay="0"/>
                                          </p:stCondLst>
                                        </p:cTn>
                                        <p:tgtEl>
                                          <p:spTgt spid="5">
                                            <p:txEl>
                                              <p:pRg st="5" end="5"/>
                                            </p:txEl>
                                          </p:spTgt>
                                        </p:tgtEl>
                                      </p:cBhvr>
                                    </p:animEffect>
                                    <p:anim calcmode="lin" valueType="num">
                                      <p:cBhvr>
                                        <p:cTn id="23"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xEl>
                                              <p:pRg st="5" end="5"/>
                                            </p:txEl>
                                          </p:spTgt>
                                        </p:tgtEl>
                                      </p:cBhvr>
                                      <p:to x="100000" y="60000"/>
                                    </p:animScale>
                                    <p:animScale>
                                      <p:cBhvr>
                                        <p:cTn id="29" dur="166" decel="50000">
                                          <p:stCondLst>
                                            <p:cond delay="676"/>
                                          </p:stCondLst>
                                        </p:cTn>
                                        <p:tgtEl>
                                          <p:spTgt spid="5">
                                            <p:txEl>
                                              <p:pRg st="5" end="5"/>
                                            </p:txEl>
                                          </p:spTgt>
                                        </p:tgtEl>
                                      </p:cBhvr>
                                      <p:to x="100000" y="100000"/>
                                    </p:animScale>
                                    <p:animScale>
                                      <p:cBhvr>
                                        <p:cTn id="30" dur="26">
                                          <p:stCondLst>
                                            <p:cond delay="1312"/>
                                          </p:stCondLst>
                                        </p:cTn>
                                        <p:tgtEl>
                                          <p:spTgt spid="5">
                                            <p:txEl>
                                              <p:pRg st="5" end="5"/>
                                            </p:txEl>
                                          </p:spTgt>
                                        </p:tgtEl>
                                      </p:cBhvr>
                                      <p:to x="100000" y="80000"/>
                                    </p:animScale>
                                    <p:animScale>
                                      <p:cBhvr>
                                        <p:cTn id="31" dur="166" decel="50000">
                                          <p:stCondLst>
                                            <p:cond delay="1338"/>
                                          </p:stCondLst>
                                        </p:cTn>
                                        <p:tgtEl>
                                          <p:spTgt spid="5">
                                            <p:txEl>
                                              <p:pRg st="5" end="5"/>
                                            </p:txEl>
                                          </p:spTgt>
                                        </p:tgtEl>
                                      </p:cBhvr>
                                      <p:to x="100000" y="100000"/>
                                    </p:animScale>
                                    <p:animScale>
                                      <p:cBhvr>
                                        <p:cTn id="32" dur="26">
                                          <p:stCondLst>
                                            <p:cond delay="1642"/>
                                          </p:stCondLst>
                                        </p:cTn>
                                        <p:tgtEl>
                                          <p:spTgt spid="5">
                                            <p:txEl>
                                              <p:pRg st="5" end="5"/>
                                            </p:txEl>
                                          </p:spTgt>
                                        </p:tgtEl>
                                      </p:cBhvr>
                                      <p:to x="100000" y="90000"/>
                                    </p:animScale>
                                    <p:animScale>
                                      <p:cBhvr>
                                        <p:cTn id="33" dur="166" decel="50000">
                                          <p:stCondLst>
                                            <p:cond delay="1668"/>
                                          </p:stCondLst>
                                        </p:cTn>
                                        <p:tgtEl>
                                          <p:spTgt spid="5">
                                            <p:txEl>
                                              <p:pRg st="5" end="5"/>
                                            </p:txEl>
                                          </p:spTgt>
                                        </p:tgtEl>
                                      </p:cBhvr>
                                      <p:to x="100000" y="100000"/>
                                    </p:animScale>
                                    <p:animScale>
                                      <p:cBhvr>
                                        <p:cTn id="34" dur="26">
                                          <p:stCondLst>
                                            <p:cond delay="1808"/>
                                          </p:stCondLst>
                                        </p:cTn>
                                        <p:tgtEl>
                                          <p:spTgt spid="5">
                                            <p:txEl>
                                              <p:pRg st="5" end="5"/>
                                            </p:txEl>
                                          </p:spTgt>
                                        </p:tgtEl>
                                      </p:cBhvr>
                                      <p:to x="100000" y="95000"/>
                                    </p:animScale>
                                    <p:animScale>
                                      <p:cBhvr>
                                        <p:cTn id="35" dur="166" decel="50000">
                                          <p:stCondLst>
                                            <p:cond delay="1834"/>
                                          </p:stCondLst>
                                        </p:cTn>
                                        <p:tgtEl>
                                          <p:spTgt spid="5">
                                            <p:txEl>
                                              <p:pRg st="5" end="5"/>
                                            </p:txEl>
                                          </p:spTgt>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wipe(down)">
                                      <p:cBhvr>
                                        <p:cTn id="40" dur="580">
                                          <p:stCondLst>
                                            <p:cond delay="0"/>
                                          </p:stCondLst>
                                        </p:cTn>
                                        <p:tgtEl>
                                          <p:spTgt spid="5">
                                            <p:txEl>
                                              <p:pRg st="6" end="6"/>
                                            </p:txEl>
                                          </p:spTgt>
                                        </p:tgtEl>
                                      </p:cBhvr>
                                    </p:animEffect>
                                    <p:anim calcmode="lin" valueType="num">
                                      <p:cBhvr>
                                        <p:cTn id="41"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5">
                                            <p:txEl>
                                              <p:pRg st="6" end="6"/>
                                            </p:txEl>
                                          </p:spTgt>
                                        </p:tgtEl>
                                      </p:cBhvr>
                                      <p:to x="100000" y="60000"/>
                                    </p:animScale>
                                    <p:animScale>
                                      <p:cBhvr>
                                        <p:cTn id="47" dur="166" decel="50000">
                                          <p:stCondLst>
                                            <p:cond delay="676"/>
                                          </p:stCondLst>
                                        </p:cTn>
                                        <p:tgtEl>
                                          <p:spTgt spid="5">
                                            <p:txEl>
                                              <p:pRg st="6" end="6"/>
                                            </p:txEl>
                                          </p:spTgt>
                                        </p:tgtEl>
                                      </p:cBhvr>
                                      <p:to x="100000" y="100000"/>
                                    </p:animScale>
                                    <p:animScale>
                                      <p:cBhvr>
                                        <p:cTn id="48" dur="26">
                                          <p:stCondLst>
                                            <p:cond delay="1312"/>
                                          </p:stCondLst>
                                        </p:cTn>
                                        <p:tgtEl>
                                          <p:spTgt spid="5">
                                            <p:txEl>
                                              <p:pRg st="6" end="6"/>
                                            </p:txEl>
                                          </p:spTgt>
                                        </p:tgtEl>
                                      </p:cBhvr>
                                      <p:to x="100000" y="80000"/>
                                    </p:animScale>
                                    <p:animScale>
                                      <p:cBhvr>
                                        <p:cTn id="49" dur="166" decel="50000">
                                          <p:stCondLst>
                                            <p:cond delay="1338"/>
                                          </p:stCondLst>
                                        </p:cTn>
                                        <p:tgtEl>
                                          <p:spTgt spid="5">
                                            <p:txEl>
                                              <p:pRg st="6" end="6"/>
                                            </p:txEl>
                                          </p:spTgt>
                                        </p:tgtEl>
                                      </p:cBhvr>
                                      <p:to x="100000" y="100000"/>
                                    </p:animScale>
                                    <p:animScale>
                                      <p:cBhvr>
                                        <p:cTn id="50" dur="26">
                                          <p:stCondLst>
                                            <p:cond delay="1642"/>
                                          </p:stCondLst>
                                        </p:cTn>
                                        <p:tgtEl>
                                          <p:spTgt spid="5">
                                            <p:txEl>
                                              <p:pRg st="6" end="6"/>
                                            </p:txEl>
                                          </p:spTgt>
                                        </p:tgtEl>
                                      </p:cBhvr>
                                      <p:to x="100000" y="90000"/>
                                    </p:animScale>
                                    <p:animScale>
                                      <p:cBhvr>
                                        <p:cTn id="51" dur="166" decel="50000">
                                          <p:stCondLst>
                                            <p:cond delay="1668"/>
                                          </p:stCondLst>
                                        </p:cTn>
                                        <p:tgtEl>
                                          <p:spTgt spid="5">
                                            <p:txEl>
                                              <p:pRg st="6" end="6"/>
                                            </p:txEl>
                                          </p:spTgt>
                                        </p:tgtEl>
                                      </p:cBhvr>
                                      <p:to x="100000" y="100000"/>
                                    </p:animScale>
                                    <p:animScale>
                                      <p:cBhvr>
                                        <p:cTn id="52" dur="26">
                                          <p:stCondLst>
                                            <p:cond delay="1808"/>
                                          </p:stCondLst>
                                        </p:cTn>
                                        <p:tgtEl>
                                          <p:spTgt spid="5">
                                            <p:txEl>
                                              <p:pRg st="6" end="6"/>
                                            </p:txEl>
                                          </p:spTgt>
                                        </p:tgtEl>
                                      </p:cBhvr>
                                      <p:to x="100000" y="95000"/>
                                    </p:animScale>
                                    <p:animScale>
                                      <p:cBhvr>
                                        <p:cTn id="53" dur="166" decel="50000">
                                          <p:stCondLst>
                                            <p:cond delay="1834"/>
                                          </p:stCondLst>
                                        </p:cTn>
                                        <p:tgtEl>
                                          <p:spTgt spid="5">
                                            <p:txEl>
                                              <p:pRg st="6" end="6"/>
                                            </p:txEl>
                                          </p:spTgt>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wipe(down)">
                                      <p:cBhvr>
                                        <p:cTn id="58" dur="580">
                                          <p:stCondLst>
                                            <p:cond delay="0"/>
                                          </p:stCondLst>
                                        </p:cTn>
                                        <p:tgtEl>
                                          <p:spTgt spid="5">
                                            <p:txEl>
                                              <p:pRg st="7" end="7"/>
                                            </p:txEl>
                                          </p:spTgt>
                                        </p:tgtEl>
                                      </p:cBhvr>
                                    </p:animEffect>
                                    <p:anim calcmode="lin" valueType="num">
                                      <p:cBhvr>
                                        <p:cTn id="59"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xEl>
                                              <p:pRg st="7" end="7"/>
                                            </p:txEl>
                                          </p:spTgt>
                                        </p:tgtEl>
                                      </p:cBhvr>
                                      <p:to x="100000" y="60000"/>
                                    </p:animScale>
                                    <p:animScale>
                                      <p:cBhvr>
                                        <p:cTn id="65" dur="166" decel="50000">
                                          <p:stCondLst>
                                            <p:cond delay="676"/>
                                          </p:stCondLst>
                                        </p:cTn>
                                        <p:tgtEl>
                                          <p:spTgt spid="5">
                                            <p:txEl>
                                              <p:pRg st="7" end="7"/>
                                            </p:txEl>
                                          </p:spTgt>
                                        </p:tgtEl>
                                      </p:cBhvr>
                                      <p:to x="100000" y="100000"/>
                                    </p:animScale>
                                    <p:animScale>
                                      <p:cBhvr>
                                        <p:cTn id="66" dur="26">
                                          <p:stCondLst>
                                            <p:cond delay="1312"/>
                                          </p:stCondLst>
                                        </p:cTn>
                                        <p:tgtEl>
                                          <p:spTgt spid="5">
                                            <p:txEl>
                                              <p:pRg st="7" end="7"/>
                                            </p:txEl>
                                          </p:spTgt>
                                        </p:tgtEl>
                                      </p:cBhvr>
                                      <p:to x="100000" y="80000"/>
                                    </p:animScale>
                                    <p:animScale>
                                      <p:cBhvr>
                                        <p:cTn id="67" dur="166" decel="50000">
                                          <p:stCondLst>
                                            <p:cond delay="1338"/>
                                          </p:stCondLst>
                                        </p:cTn>
                                        <p:tgtEl>
                                          <p:spTgt spid="5">
                                            <p:txEl>
                                              <p:pRg st="7" end="7"/>
                                            </p:txEl>
                                          </p:spTgt>
                                        </p:tgtEl>
                                      </p:cBhvr>
                                      <p:to x="100000" y="100000"/>
                                    </p:animScale>
                                    <p:animScale>
                                      <p:cBhvr>
                                        <p:cTn id="68" dur="26">
                                          <p:stCondLst>
                                            <p:cond delay="1642"/>
                                          </p:stCondLst>
                                        </p:cTn>
                                        <p:tgtEl>
                                          <p:spTgt spid="5">
                                            <p:txEl>
                                              <p:pRg st="7" end="7"/>
                                            </p:txEl>
                                          </p:spTgt>
                                        </p:tgtEl>
                                      </p:cBhvr>
                                      <p:to x="100000" y="90000"/>
                                    </p:animScale>
                                    <p:animScale>
                                      <p:cBhvr>
                                        <p:cTn id="69" dur="166" decel="50000">
                                          <p:stCondLst>
                                            <p:cond delay="1668"/>
                                          </p:stCondLst>
                                        </p:cTn>
                                        <p:tgtEl>
                                          <p:spTgt spid="5">
                                            <p:txEl>
                                              <p:pRg st="7" end="7"/>
                                            </p:txEl>
                                          </p:spTgt>
                                        </p:tgtEl>
                                      </p:cBhvr>
                                      <p:to x="100000" y="100000"/>
                                    </p:animScale>
                                    <p:animScale>
                                      <p:cBhvr>
                                        <p:cTn id="70" dur="26">
                                          <p:stCondLst>
                                            <p:cond delay="1808"/>
                                          </p:stCondLst>
                                        </p:cTn>
                                        <p:tgtEl>
                                          <p:spTgt spid="5">
                                            <p:txEl>
                                              <p:pRg st="7" end="7"/>
                                            </p:txEl>
                                          </p:spTgt>
                                        </p:tgtEl>
                                      </p:cBhvr>
                                      <p:to x="100000" y="95000"/>
                                    </p:animScale>
                                    <p:animScale>
                                      <p:cBhvr>
                                        <p:cTn id="71" dur="166" decel="50000">
                                          <p:stCondLst>
                                            <p:cond delay="1834"/>
                                          </p:stCondLst>
                                        </p:cTn>
                                        <p:tgtEl>
                                          <p:spTgt spid="5">
                                            <p:txEl>
                                              <p:pRg st="7" end="7"/>
                                            </p:txEl>
                                          </p:spTgt>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5">
                                            <p:txEl>
                                              <p:pRg st="9" end="9"/>
                                            </p:txEl>
                                          </p:spTgt>
                                        </p:tgtEl>
                                        <p:attrNameLst>
                                          <p:attrName>style.visibility</p:attrName>
                                        </p:attrNameLst>
                                      </p:cBhvr>
                                      <p:to>
                                        <p:strVal val="visible"/>
                                      </p:to>
                                    </p:set>
                                    <p:animEffect transition="in" filter="circle(in)">
                                      <p:cBhvr>
                                        <p:cTn id="76" dur="2000"/>
                                        <p:tgtEl>
                                          <p:spTgt spid="5">
                                            <p:txEl>
                                              <p:pRg st="9" end="9"/>
                                            </p:txEl>
                                          </p:spTgt>
                                        </p:tgtEl>
                                      </p:cBhvr>
                                    </p:animEffect>
                                  </p:childTnLst>
                                </p:cTn>
                              </p:par>
                              <p:par>
                                <p:cTn id="77" presetID="6" presetClass="entr" presetSubtype="16" fill="hold" nodeType="with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animEffect transition="in" filter="circle(in)">
                                      <p:cBhvr>
                                        <p:cTn id="79" dur="2000"/>
                                        <p:tgtEl>
                                          <p:spTgt spid="5">
                                            <p:txEl>
                                              <p:pRg st="10" end="10"/>
                                            </p:txEl>
                                          </p:spTgt>
                                        </p:tgtEl>
                                      </p:cBhvr>
                                    </p:animEffect>
                                  </p:childTnLst>
                                </p:cTn>
                              </p:par>
                              <p:par>
                                <p:cTn id="80" presetID="6" presetClass="entr" presetSubtype="16" fill="hold" nodeType="withEffect">
                                  <p:stCondLst>
                                    <p:cond delay="0"/>
                                  </p:stCondLst>
                                  <p:childTnLst>
                                    <p:set>
                                      <p:cBhvr>
                                        <p:cTn id="81" dur="1" fill="hold">
                                          <p:stCondLst>
                                            <p:cond delay="0"/>
                                          </p:stCondLst>
                                        </p:cTn>
                                        <p:tgtEl>
                                          <p:spTgt spid="5">
                                            <p:txEl>
                                              <p:pRg st="11" end="11"/>
                                            </p:txEl>
                                          </p:spTgt>
                                        </p:tgtEl>
                                        <p:attrNameLst>
                                          <p:attrName>style.visibility</p:attrName>
                                        </p:attrNameLst>
                                      </p:cBhvr>
                                      <p:to>
                                        <p:strVal val="visible"/>
                                      </p:to>
                                    </p:set>
                                    <p:animEffect transition="in" filter="circle(in)">
                                      <p:cBhvr>
                                        <p:cTn id="82" dur="2000"/>
                                        <p:tgtEl>
                                          <p:spTgt spid="5">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5">
                                            <p:txEl>
                                              <p:pRg st="13" end="13"/>
                                            </p:txEl>
                                          </p:spTgt>
                                        </p:tgtEl>
                                        <p:attrNameLst>
                                          <p:attrName>style.visibility</p:attrName>
                                        </p:attrNameLst>
                                      </p:cBhvr>
                                      <p:to>
                                        <p:strVal val="visible"/>
                                      </p:to>
                                    </p:set>
                                    <p:animEffect transition="in" filter="circle(in)">
                                      <p:cBhvr>
                                        <p:cTn id="87" dur="2000"/>
                                        <p:tgtEl>
                                          <p:spTgt spid="5">
                                            <p:txEl>
                                              <p:pRg st="13" end="1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nodeType="clickEffect">
                                  <p:stCondLst>
                                    <p:cond delay="0"/>
                                  </p:stCondLst>
                                  <p:childTnLst>
                                    <p:set>
                                      <p:cBhvr>
                                        <p:cTn id="91" dur="1" fill="hold">
                                          <p:stCondLst>
                                            <p:cond delay="0"/>
                                          </p:stCondLst>
                                        </p:cTn>
                                        <p:tgtEl>
                                          <p:spTgt spid="5">
                                            <p:txEl>
                                              <p:pRg st="14" end="14"/>
                                            </p:txEl>
                                          </p:spTgt>
                                        </p:tgtEl>
                                        <p:attrNameLst>
                                          <p:attrName>style.visibility</p:attrName>
                                        </p:attrNameLst>
                                      </p:cBhvr>
                                      <p:to>
                                        <p:strVal val="visible"/>
                                      </p:to>
                                    </p:set>
                                    <p:animEffect transition="in" filter="circle(in)">
                                      <p:cBhvr>
                                        <p:cTn id="92" dur="2000"/>
                                        <p:tgtEl>
                                          <p:spTgt spid="5">
                                            <p:txEl>
                                              <p:pRg st="14" end="1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down)">
                                      <p:cBhvr>
                                        <p:cTn id="97" dur="580">
                                          <p:stCondLst>
                                            <p:cond delay="0"/>
                                          </p:stCondLst>
                                        </p:cTn>
                                        <p:tgtEl>
                                          <p:spTgt spid="6"/>
                                        </p:tgtEl>
                                      </p:cBhvr>
                                    </p:animEffect>
                                    <p:anim calcmode="lin" valueType="num">
                                      <p:cBhvr>
                                        <p:cTn id="9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03" dur="26">
                                          <p:stCondLst>
                                            <p:cond delay="650"/>
                                          </p:stCondLst>
                                        </p:cTn>
                                        <p:tgtEl>
                                          <p:spTgt spid="6"/>
                                        </p:tgtEl>
                                      </p:cBhvr>
                                      <p:to x="100000" y="60000"/>
                                    </p:animScale>
                                    <p:animScale>
                                      <p:cBhvr>
                                        <p:cTn id="104" dur="166" decel="50000">
                                          <p:stCondLst>
                                            <p:cond delay="676"/>
                                          </p:stCondLst>
                                        </p:cTn>
                                        <p:tgtEl>
                                          <p:spTgt spid="6"/>
                                        </p:tgtEl>
                                      </p:cBhvr>
                                      <p:to x="100000" y="100000"/>
                                    </p:animScale>
                                    <p:animScale>
                                      <p:cBhvr>
                                        <p:cTn id="105" dur="26">
                                          <p:stCondLst>
                                            <p:cond delay="1312"/>
                                          </p:stCondLst>
                                        </p:cTn>
                                        <p:tgtEl>
                                          <p:spTgt spid="6"/>
                                        </p:tgtEl>
                                      </p:cBhvr>
                                      <p:to x="100000" y="80000"/>
                                    </p:animScale>
                                    <p:animScale>
                                      <p:cBhvr>
                                        <p:cTn id="106" dur="166" decel="50000">
                                          <p:stCondLst>
                                            <p:cond delay="1338"/>
                                          </p:stCondLst>
                                        </p:cTn>
                                        <p:tgtEl>
                                          <p:spTgt spid="6"/>
                                        </p:tgtEl>
                                      </p:cBhvr>
                                      <p:to x="100000" y="100000"/>
                                    </p:animScale>
                                    <p:animScale>
                                      <p:cBhvr>
                                        <p:cTn id="107" dur="26">
                                          <p:stCondLst>
                                            <p:cond delay="1642"/>
                                          </p:stCondLst>
                                        </p:cTn>
                                        <p:tgtEl>
                                          <p:spTgt spid="6"/>
                                        </p:tgtEl>
                                      </p:cBhvr>
                                      <p:to x="100000" y="90000"/>
                                    </p:animScale>
                                    <p:animScale>
                                      <p:cBhvr>
                                        <p:cTn id="108" dur="166" decel="50000">
                                          <p:stCondLst>
                                            <p:cond delay="1668"/>
                                          </p:stCondLst>
                                        </p:cTn>
                                        <p:tgtEl>
                                          <p:spTgt spid="6"/>
                                        </p:tgtEl>
                                      </p:cBhvr>
                                      <p:to x="100000" y="100000"/>
                                    </p:animScale>
                                    <p:animScale>
                                      <p:cBhvr>
                                        <p:cTn id="109" dur="26">
                                          <p:stCondLst>
                                            <p:cond delay="1808"/>
                                          </p:stCondLst>
                                        </p:cTn>
                                        <p:tgtEl>
                                          <p:spTgt spid="6"/>
                                        </p:tgtEl>
                                      </p:cBhvr>
                                      <p:to x="100000" y="95000"/>
                                    </p:animScale>
                                    <p:animScale>
                                      <p:cBhvr>
                                        <p:cTn id="11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258929" cy="746223"/>
          </a:xfrm>
        </p:spPr>
        <p:txBody>
          <a:bodyPr>
            <a:normAutofit fontScale="90000"/>
          </a:bodyPr>
          <a:lstStyle/>
          <a:p>
            <a:r>
              <a:rPr lang="en-IN" dirty="0" smtClean="0">
                <a:solidFill>
                  <a:srgbClr val="FF0000"/>
                </a:solidFill>
                <a:latin typeface="Arial Black" panose="020B0A04020102020204" pitchFamily="34" charset="0"/>
              </a:rPr>
              <a:t>Check The Price Range</a:t>
            </a:r>
            <a:endParaRPr lang="en-IN" dirty="0">
              <a:solidFill>
                <a:srgbClr val="FF0000"/>
              </a:solidFill>
              <a:latin typeface="Arial Black" panose="020B0A04020102020204" pitchFamily="34" charset="0"/>
            </a:endParaRPr>
          </a:p>
        </p:txBody>
      </p:sp>
      <p:pic>
        <p:nvPicPr>
          <p:cNvPr id="4" name="Content Placeholder 3"/>
          <p:cNvPicPr>
            <a:picLocks noGrp="1" noChangeAspect="1"/>
          </p:cNvPicPr>
          <p:nvPr>
            <p:ph idx="1"/>
          </p:nvPr>
        </p:nvPicPr>
        <p:blipFill>
          <a:blip r:embed="rId3"/>
          <a:stretch>
            <a:fillRect/>
          </a:stretch>
        </p:blipFill>
        <p:spPr>
          <a:xfrm>
            <a:off x="-1" y="746223"/>
            <a:ext cx="12192001" cy="4191537"/>
          </a:xfrm>
          <a:prstGeom prst="rect">
            <a:avLst/>
          </a:prstGeom>
        </p:spPr>
      </p:pic>
      <p:sp>
        <p:nvSpPr>
          <p:cNvPr id="5" name="Text Box 5"/>
          <p:cNvSpPr txBox="1"/>
          <p:nvPr/>
        </p:nvSpPr>
        <p:spPr>
          <a:xfrm>
            <a:off x="-1" y="4937760"/>
            <a:ext cx="12192001" cy="1754326"/>
          </a:xfrm>
          <a:prstGeom prst="rect">
            <a:avLst/>
          </a:prstGeom>
          <a:noFill/>
        </p:spPr>
        <p:txBody>
          <a:bodyPr wrap="square" rtlCol="0">
            <a:spAutoFit/>
          </a:bodyPr>
          <a:lstStyle/>
          <a:p>
            <a:pPr marL="285750" indent="-285750" algn="l">
              <a:buFont typeface="Arial" panose="020B0604020202020204" pitchFamily="34" charset="0"/>
              <a:buChar char="•"/>
            </a:pPr>
            <a:r>
              <a:rPr lang="en-US" b="1" dirty="0">
                <a:solidFill>
                  <a:srgbClr val="7030A0"/>
                </a:solidFill>
                <a:latin typeface="Arial" panose="020B0604020202020204" pitchFamily="34" charset="0"/>
                <a:cs typeface="Arial" panose="020B0604020202020204" pitchFamily="34" charset="0"/>
              </a:rPr>
              <a:t>cheep (price range below or equal to 80$)</a:t>
            </a:r>
          </a:p>
          <a:p>
            <a:pPr marL="285750" indent="-285750" algn="l">
              <a:buFont typeface="Arial" panose="020B0604020202020204" pitchFamily="34" charset="0"/>
              <a:buChar char="•"/>
            </a:pPr>
            <a:endParaRPr lang="en-US" b="1" dirty="0">
              <a:solidFill>
                <a:srgbClr val="7030A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dirty="0">
                <a:solidFill>
                  <a:srgbClr val="7030A0"/>
                </a:solidFill>
                <a:latin typeface="Arial" panose="020B0604020202020204" pitchFamily="34" charset="0"/>
                <a:cs typeface="Arial" panose="020B0604020202020204" pitchFamily="34" charset="0"/>
              </a:rPr>
              <a:t>Affordable(for price range 80 to 500$)</a:t>
            </a:r>
          </a:p>
          <a:p>
            <a:pPr marL="0" indent="0" algn="l">
              <a:buFont typeface="Arial" panose="020B0604020202020204" pitchFamily="34" charset="0"/>
              <a:buNone/>
            </a:pPr>
            <a:endParaRPr lang="en-US" b="1" dirty="0">
              <a:solidFill>
                <a:srgbClr val="7030A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dirty="0">
                <a:solidFill>
                  <a:srgbClr val="7030A0"/>
                </a:solidFill>
                <a:latin typeface="Arial" panose="020B0604020202020204" pitchFamily="34" charset="0"/>
                <a:cs typeface="Arial" panose="020B0604020202020204" pitchFamily="34" charset="0"/>
              </a:rPr>
              <a:t>Expensive(for price range more then 500$) so, it look like people have more </a:t>
            </a:r>
            <a:r>
              <a:rPr lang="en-US" b="1" dirty="0" smtClean="0">
                <a:solidFill>
                  <a:srgbClr val="7030A0"/>
                </a:solidFill>
                <a:latin typeface="Arial" panose="020B0604020202020204" pitchFamily="34" charset="0"/>
                <a:cs typeface="Arial" panose="020B0604020202020204" pitchFamily="34" charset="0"/>
              </a:rPr>
              <a:t>interest </a:t>
            </a:r>
            <a:r>
              <a:rPr lang="en-US" b="1" dirty="0">
                <a:solidFill>
                  <a:srgbClr val="7030A0"/>
                </a:solidFill>
                <a:latin typeface="Arial" panose="020B0604020202020204" pitchFamily="34" charset="0"/>
                <a:cs typeface="Arial" panose="020B0604020202020204" pitchFamily="34" charset="0"/>
              </a:rPr>
              <a:t>in having "affordable" rooms/apartments </a:t>
            </a:r>
            <a:r>
              <a:rPr lang="en-US" b="1" dirty="0" smtClean="0">
                <a:solidFill>
                  <a:srgbClr val="7030A0"/>
                </a:solidFill>
                <a:latin typeface="Arial" panose="020B0604020202020204" pitchFamily="34" charset="0"/>
                <a:cs typeface="Arial" panose="020B0604020202020204" pitchFamily="34" charset="0"/>
              </a:rPr>
              <a:t>rather </a:t>
            </a:r>
            <a:r>
              <a:rPr lang="en-US" b="1" dirty="0">
                <a:solidFill>
                  <a:srgbClr val="7030A0"/>
                </a:solidFill>
                <a:latin typeface="Arial" panose="020B0604020202020204" pitchFamily="34" charset="0"/>
                <a:cs typeface="Arial" panose="020B0604020202020204" pitchFamily="34" charset="0"/>
              </a:rPr>
              <a:t>then having cheep and expensive rooms.</a:t>
            </a:r>
          </a:p>
        </p:txBody>
      </p:sp>
    </p:spTree>
    <p:extLst>
      <p:ext uri="{BB962C8B-B14F-4D97-AF65-F5344CB8AC3E}">
        <p14:creationId xmlns:p14="http://schemas.microsoft.com/office/powerpoint/2010/main" val="187175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5">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2000"/>
                                        <p:tgtEl>
                                          <p:spTgt spid="5">
                                            <p:txEl>
                                              <p:pRg st="2" end="2"/>
                                            </p:txEl>
                                          </p:spTgt>
                                        </p:tgtEl>
                                      </p:cBhvr>
                                    </p:animEffect>
                                    <p:anim calcmode="lin" valueType="num">
                                      <p:cBhvr>
                                        <p:cTn id="17"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18"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p:cTn id="23"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8598"/>
          </a:xfrm>
        </p:spPr>
        <p:txBody>
          <a:bodyPr>
            <a:normAutofit fontScale="90000"/>
          </a:bodyPr>
          <a:lstStyle/>
          <a:p>
            <a:r>
              <a:rPr lang="en-US" b="1" u="sng" dirty="0" smtClean="0">
                <a:solidFill>
                  <a:schemeClr val="accent1">
                    <a:lumMod val="40000"/>
                    <a:lumOff val="60000"/>
                  </a:schemeClr>
                </a:solidFill>
                <a:latin typeface="Arial" panose="020B0604020202020204" pitchFamily="34" charset="0"/>
                <a:cs typeface="Arial" panose="020B0604020202020204" pitchFamily="34" charset="0"/>
                <a:sym typeface="+mn-ea"/>
              </a:rPr>
              <a:t>Introduction</a:t>
            </a:r>
            <a:r>
              <a:rPr lang="en-US" b="1" dirty="0" smtClean="0">
                <a:solidFill>
                  <a:schemeClr val="accent1">
                    <a:lumMod val="40000"/>
                    <a:lumOff val="60000"/>
                  </a:schemeClr>
                </a:solidFill>
                <a:latin typeface="Arial" panose="020B0604020202020204" pitchFamily="34" charset="0"/>
                <a:cs typeface="Arial" panose="020B0604020202020204" pitchFamily="34" charset="0"/>
                <a:sym typeface="+mn-ea"/>
              </a:rPr>
              <a:t>.</a:t>
            </a:r>
            <a:endParaRPr lang="en-IN" dirty="0">
              <a:solidFill>
                <a:schemeClr val="accent1">
                  <a:lumMod val="40000"/>
                  <a:lumOff val="60000"/>
                </a:schemeClr>
              </a:solidFill>
            </a:endParaRPr>
          </a:p>
        </p:txBody>
      </p:sp>
      <p:sp>
        <p:nvSpPr>
          <p:cNvPr id="3" name="Content Placeholder 2"/>
          <p:cNvSpPr>
            <a:spLocks noGrp="1"/>
          </p:cNvSpPr>
          <p:nvPr>
            <p:ph idx="1"/>
          </p:nvPr>
        </p:nvSpPr>
        <p:spPr>
          <a:xfrm>
            <a:off x="838200" y="1139484"/>
            <a:ext cx="10515600" cy="5148774"/>
          </a:xfrm>
        </p:spPr>
        <p:txBody>
          <a:bodyPr>
            <a:normAutofit fontScale="85000" lnSpcReduction="20000"/>
          </a:bodyPr>
          <a:lstStyle/>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smtClean="0">
                <a:latin typeface="Arial Black" panose="020B0A04020102020204" charset="0"/>
                <a:cs typeface="Arial Black" panose="020B0A04020102020204" charset="0"/>
                <a:sym typeface="+mn-ea"/>
              </a:rPr>
              <a:t>Since 2008, guests and hosts have used Airbnb to expand on traveling possibilities and present a more unique, personalized way of experiencing the world. </a:t>
            </a:r>
          </a:p>
          <a:p>
            <a:pPr indent="0">
              <a:buClr>
                <a:srgbClr val="000000"/>
              </a:buClr>
              <a:buNone/>
            </a:pPr>
            <a:endParaRPr lang="en-US" b="1" dirty="0" smtClean="0">
              <a:latin typeface="Arial Black" panose="020B0A04020102020204" charset="0"/>
              <a:cs typeface="Arial Black" panose="020B0A04020102020204" charset="0"/>
            </a:endParaRPr>
          </a:p>
          <a:p>
            <a:pPr>
              <a:buClr>
                <a:srgbClr val="212121"/>
              </a:buClr>
            </a:pPr>
            <a:r>
              <a:rPr lang="en-US" b="1" dirty="0" smtClean="0">
                <a:latin typeface="Arial Black" panose="020B0A04020102020204" charset="0"/>
                <a:cs typeface="Arial Black" panose="020B0A04020102020204" charset="0"/>
                <a:sym typeface="+mn-ea"/>
              </a:rPr>
              <a:t> Today, Airbnb became one of a kind service that is used and recognized by the whole world. </a:t>
            </a:r>
          </a:p>
          <a:p>
            <a:pPr>
              <a:buClr>
                <a:srgbClr val="212121"/>
              </a:buClr>
            </a:pPr>
            <a:endParaRPr lang="en-US" b="1" dirty="0" smtClean="0">
              <a:latin typeface="Arial Black" panose="020B0A04020102020204" charset="0"/>
              <a:cs typeface="Arial Black" panose="020B0A04020102020204" charset="0"/>
            </a:endParaRPr>
          </a:p>
          <a:p>
            <a:pPr>
              <a:buClr>
                <a:srgbClr val="212121"/>
              </a:buClr>
            </a:pPr>
            <a:r>
              <a:rPr lang="en-US" b="1" dirty="0" smtClean="0">
                <a:latin typeface="Arial Black" panose="020B0A04020102020204" charset="0"/>
                <a:cs typeface="Arial Black" panose="020B0A04020102020204" charset="0"/>
                <a:sym typeface="+mn-ea"/>
              </a:rPr>
              <a:t> Data analysis on millions of listings provided through Airbnb is a crucial factor for the company.</a:t>
            </a:r>
          </a:p>
          <a:p>
            <a:pPr indent="0">
              <a:buClr>
                <a:srgbClr val="212121"/>
              </a:buClr>
              <a:buNone/>
            </a:pPr>
            <a:endParaRPr lang="en-US" b="1" dirty="0" smtClean="0">
              <a:latin typeface="Arial Black" panose="020B0A04020102020204" charset="0"/>
              <a:cs typeface="Arial Black" panose="020B0A04020102020204" charset="0"/>
            </a:endParaRPr>
          </a:p>
          <a:p>
            <a:pPr>
              <a:buClr>
                <a:srgbClr val="212121"/>
              </a:buClr>
            </a:pPr>
            <a:r>
              <a:rPr lang="en-US" b="1" dirty="0" smtClean="0">
                <a:latin typeface="Arial Black" panose="020B0A04020102020204" charset="0"/>
                <a:cs typeface="Arial Black" panose="020B0A04020102020204" charset="0"/>
                <a:sym typeface="+mn-ea"/>
              </a:rPr>
              <a:t> These millions of listings generate a lot of data - data that can be analyzed and used for security, business decisions, understanding of customers' and providers' (hosts) behavior and performance on the platform, guiding marketing initiatives, implementation of innovative additional services and much more.</a:t>
            </a:r>
            <a:endParaRPr lang="en-US" b="1" dirty="0" smtClean="0">
              <a:latin typeface="Arial Black" panose="020B0A04020102020204" charset="0"/>
              <a:cs typeface="Arial Black" panose="020B0A04020102020204" charset="0"/>
            </a:endParaRPr>
          </a:p>
          <a:p>
            <a:endParaRPr lang="en-IN" dirty="0"/>
          </a:p>
        </p:txBody>
      </p:sp>
    </p:spTree>
    <p:extLst>
      <p:ext uri="{BB962C8B-B14F-4D97-AF65-F5344CB8AC3E}">
        <p14:creationId xmlns:p14="http://schemas.microsoft.com/office/powerpoint/2010/main" val="1322835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434"/>
            <a:ext cx="9861452" cy="675884"/>
          </a:xfrm>
        </p:spPr>
        <p:txBody>
          <a:bodyPr>
            <a:normAutofit/>
          </a:bodyPr>
          <a:lstStyle/>
          <a:p>
            <a:r>
              <a:rPr lang="en-IN" sz="4000" dirty="0" smtClean="0">
                <a:solidFill>
                  <a:srgbClr val="7030A0"/>
                </a:solidFill>
                <a:latin typeface="Arial Black" panose="020B0A04020102020204" pitchFamily="34" charset="0"/>
              </a:rPr>
              <a:t>Minimum No Of Nights Distribution</a:t>
            </a:r>
            <a:endParaRPr lang="en-IN" sz="4000" dirty="0">
              <a:solidFill>
                <a:srgbClr val="7030A0"/>
              </a:solidFill>
              <a:latin typeface="Arial Black" panose="020B0A04020102020204" pitchFamily="34" charset="0"/>
            </a:endParaRPr>
          </a:p>
        </p:txBody>
      </p:sp>
      <p:pic>
        <p:nvPicPr>
          <p:cNvPr id="5" name="Content Placeholder 4"/>
          <p:cNvPicPr>
            <a:picLocks noGrp="1" noChangeAspect="1"/>
          </p:cNvPicPr>
          <p:nvPr>
            <p:ph idx="1"/>
          </p:nvPr>
        </p:nvPicPr>
        <p:blipFill>
          <a:blip r:embed="rId2"/>
          <a:stretch>
            <a:fillRect/>
          </a:stretch>
        </p:blipFill>
        <p:spPr>
          <a:xfrm>
            <a:off x="0" y="874762"/>
            <a:ext cx="12192000" cy="3936389"/>
          </a:xfrm>
          <a:prstGeom prst="rect">
            <a:avLst/>
          </a:prstGeom>
        </p:spPr>
      </p:pic>
      <p:sp>
        <p:nvSpPr>
          <p:cNvPr id="6" name="Text Box 5"/>
          <p:cNvSpPr txBox="1"/>
          <p:nvPr/>
        </p:nvSpPr>
        <p:spPr>
          <a:xfrm>
            <a:off x="0" y="4919008"/>
            <a:ext cx="12192000" cy="1938992"/>
          </a:xfrm>
          <a:prstGeom prst="rect">
            <a:avLst/>
          </a:prstGeom>
          <a:solidFill>
            <a:srgbClr val="FFFFFF"/>
          </a:solidFill>
        </p:spPr>
        <p:txBody>
          <a:bodyPr wrap="square" rtlCol="0">
            <a:spAutoFit/>
          </a:bodyPr>
          <a:lstStyle/>
          <a:p>
            <a:r>
              <a:rPr lang="en-US" sz="1500" dirty="0" smtClean="0">
                <a:solidFill>
                  <a:srgbClr val="7030A0"/>
                </a:solidFill>
                <a:latin typeface="Arial Rounded MT Bold" panose="020F0704030504030204" pitchFamily="34" charset="0"/>
              </a:rPr>
              <a:t>Observations</a:t>
            </a:r>
            <a:r>
              <a:rPr lang="en-US" sz="1500" dirty="0">
                <a:solidFill>
                  <a:srgbClr val="7030A0"/>
                </a:solidFill>
                <a:latin typeface="Arial Rounded MT Bold" panose="020F0704030504030204" pitchFamily="34" charset="0"/>
              </a:rPr>
              <a:t> </a:t>
            </a:r>
          </a:p>
          <a:p>
            <a:r>
              <a:rPr lang="en-US" sz="1500" dirty="0">
                <a:solidFill>
                  <a:srgbClr val="7030A0"/>
                </a:solidFill>
                <a:latin typeface="Arial Rounded MT Bold" panose="020F0704030504030204" pitchFamily="34" charset="0"/>
              </a:rPr>
              <a:t>              </a:t>
            </a:r>
          </a:p>
          <a:p>
            <a:r>
              <a:rPr lang="en-US" sz="1500" dirty="0">
                <a:solidFill>
                  <a:srgbClr val="7030A0"/>
                </a:solidFill>
                <a:latin typeface="Arial Rounded MT Bold" panose="020F0704030504030204" pitchFamily="34" charset="0"/>
              </a:rPr>
              <a:t>1.  Average booking is around 7 nights.</a:t>
            </a:r>
          </a:p>
          <a:p>
            <a:r>
              <a:rPr lang="en-US" sz="1500" dirty="0">
                <a:solidFill>
                  <a:srgbClr val="7030A0"/>
                </a:solidFill>
                <a:latin typeface="Arial Rounded MT Bold" panose="020F0704030504030204" pitchFamily="34" charset="0"/>
              </a:rPr>
              <a:t>2.  minimum booking is for 1 </a:t>
            </a:r>
            <a:r>
              <a:rPr lang="en-US" sz="1500" dirty="0" smtClean="0">
                <a:solidFill>
                  <a:srgbClr val="7030A0"/>
                </a:solidFill>
                <a:latin typeface="Arial Rounded MT Bold" panose="020F0704030504030204" pitchFamily="34" charset="0"/>
              </a:rPr>
              <a:t>night</a:t>
            </a:r>
            <a:r>
              <a:rPr lang="en-US" sz="1500" dirty="0">
                <a:solidFill>
                  <a:srgbClr val="7030A0"/>
                </a:solidFill>
                <a:latin typeface="Arial Rounded MT Bold" panose="020F0704030504030204" pitchFamily="34" charset="0"/>
              </a:rPr>
              <a:t>.</a:t>
            </a:r>
          </a:p>
          <a:p>
            <a:r>
              <a:rPr lang="en-US" sz="1500" dirty="0">
                <a:solidFill>
                  <a:srgbClr val="7030A0"/>
                </a:solidFill>
                <a:latin typeface="Arial Rounded MT Bold" panose="020F0704030504030204" pitchFamily="34" charset="0"/>
              </a:rPr>
              <a:t>3.  max booking is for more then a year or we can say for few years</a:t>
            </a:r>
            <a:r>
              <a:rPr lang="en-US" sz="1500" dirty="0"/>
              <a:t>.</a:t>
            </a:r>
          </a:p>
          <a:p>
            <a:r>
              <a:rPr lang="en-US" sz="1500" dirty="0"/>
              <a:t/>
            </a:r>
            <a:br>
              <a:rPr lang="en-US" sz="1500" dirty="0"/>
            </a:br>
            <a:endParaRPr lang="en-US" sz="1500" dirty="0"/>
          </a:p>
          <a:p>
            <a:pPr marL="285750" indent="-285750" algn="l">
              <a:buFont typeface="Arial" panose="020B0604020202020204" pitchFamily="34" charset="0"/>
              <a:buChar char="•"/>
            </a:pPr>
            <a:endParaRPr lang="en-US" sz="15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52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6">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6">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6">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6">
                                            <p:txEl>
                                              <p:pRg st="3" end="3"/>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6">
                                            <p:txEl>
                                              <p:pRg st="4" end="4"/>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6">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76382" cy="534572"/>
          </a:xfrm>
        </p:spPr>
        <p:txBody>
          <a:bodyPr>
            <a:normAutofit fontScale="90000"/>
          </a:bodyPr>
          <a:lstStyle/>
          <a:p>
            <a:r>
              <a:rPr lang="en-IN" dirty="0" smtClean="0">
                <a:solidFill>
                  <a:srgbClr val="FF0000"/>
                </a:solidFill>
                <a:latin typeface="Algerian" panose="04020705040A02060702" pitchFamily="82" charset="0"/>
              </a:rPr>
              <a:t>Number Of Reviews</a:t>
            </a:r>
            <a:endParaRPr lang="en-IN" dirty="0">
              <a:solidFill>
                <a:srgbClr val="FF0000"/>
              </a:solidFill>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0" y="738555"/>
            <a:ext cx="11887200" cy="3993054"/>
          </a:xfrm>
          <a:prstGeom prst="rect">
            <a:avLst/>
          </a:prstGeom>
        </p:spPr>
      </p:pic>
      <p:sp>
        <p:nvSpPr>
          <p:cNvPr id="5" name="Text Box 4"/>
          <p:cNvSpPr txBox="1"/>
          <p:nvPr/>
        </p:nvSpPr>
        <p:spPr>
          <a:xfrm>
            <a:off x="152546" y="4771643"/>
            <a:ext cx="8645525" cy="2154436"/>
          </a:xfrm>
          <a:prstGeom prst="rect">
            <a:avLst/>
          </a:prstGeom>
          <a:noFill/>
        </p:spPr>
        <p:txBody>
          <a:bodyPr wrap="square" rtlCol="0">
            <a:spAutoFit/>
          </a:bodyPr>
          <a:lstStyle/>
          <a:p>
            <a:r>
              <a:rPr lang="en-US" dirty="0" smtClean="0"/>
              <a:t>Observations:</a:t>
            </a:r>
          </a:p>
          <a:p>
            <a:endParaRPr lang="en-US" b="1" dirty="0"/>
          </a:p>
          <a:p>
            <a:r>
              <a:rPr lang="en-US" sz="1600" b="1" dirty="0"/>
              <a:t>Number of reviews are highly dense form 0 to 100 reviews.</a:t>
            </a:r>
          </a:p>
          <a:p>
            <a:r>
              <a:rPr lang="en-US" sz="1600" b="1" dirty="0"/>
              <a:t>we can say that most of the rooms are not rated and those which are frequently occupied only those are rated.</a:t>
            </a:r>
          </a:p>
          <a:p>
            <a:r>
              <a:rPr lang="en-US" sz="1600" b="1" dirty="0" smtClean="0"/>
              <a:t>maximum </a:t>
            </a:r>
            <a:r>
              <a:rPr lang="en-US" sz="1600" b="1" dirty="0"/>
              <a:t>629 times the </a:t>
            </a:r>
            <a:r>
              <a:rPr lang="en-US" sz="1600" b="1" dirty="0" smtClean="0"/>
              <a:t>particular </a:t>
            </a:r>
            <a:r>
              <a:rPr lang="en-US" sz="1600" b="1" dirty="0"/>
              <a:t>room is rated</a:t>
            </a:r>
            <a:r>
              <a:rPr lang="en-US" sz="1600" b="1" dirty="0" smtClean="0"/>
              <a:t>.</a:t>
            </a:r>
          </a:p>
          <a:p>
            <a:r>
              <a:rPr lang="en-US" sz="1600" b="1" dirty="0" smtClean="0"/>
              <a:t>Average rating is around 23.</a:t>
            </a:r>
          </a:p>
          <a:p>
            <a:endParaRPr lang="en-US" b="1" dirty="0"/>
          </a:p>
        </p:txBody>
      </p:sp>
    </p:spTree>
    <p:extLst>
      <p:ext uri="{BB962C8B-B14F-4D97-AF65-F5344CB8AC3E}">
        <p14:creationId xmlns:p14="http://schemas.microsoft.com/office/powerpoint/2010/main" val="47881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nodeType="clickEffect">
                                  <p:stCondLst>
                                    <p:cond delay="0"/>
                                  </p:stCondLst>
                                  <p:childTnLst>
                                    <p:animRot by="21600000">
                                      <p:cBhvr>
                                        <p:cTn id="12" dur="1000" fill="hold"/>
                                        <p:tgtEl>
                                          <p:spTgt spid="5">
                                            <p:txEl>
                                              <p:pRg st="0" end="0"/>
                                            </p:txEl>
                                          </p:spTgt>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21600000">
                                      <p:cBhvr>
                                        <p:cTn id="16" dur="1000" fill="hold"/>
                                        <p:tgtEl>
                                          <p:spTgt spid="5">
                                            <p:txEl>
                                              <p:pRg st="2" end="2"/>
                                            </p:txEl>
                                          </p:spTgt>
                                        </p:tgtEl>
                                        <p:attrNameLst>
                                          <p:attrName>r</p:attrName>
                                        </p:attrNameLst>
                                      </p:cBhvr>
                                    </p:animRot>
                                  </p:childTnLst>
                                </p:cTn>
                              </p:par>
                              <p:par>
                                <p:cTn id="17" presetID="8" presetClass="emph" presetSubtype="0" fill="hold" nodeType="withEffect">
                                  <p:stCondLst>
                                    <p:cond delay="0"/>
                                  </p:stCondLst>
                                  <p:childTnLst>
                                    <p:animRot by="21600000">
                                      <p:cBhvr>
                                        <p:cTn id="18" dur="1000" fill="hold"/>
                                        <p:tgtEl>
                                          <p:spTgt spid="5">
                                            <p:txEl>
                                              <p:pRg st="3" end="3"/>
                                            </p:txEl>
                                          </p:spTgt>
                                        </p:tgtEl>
                                        <p:attrNameLst>
                                          <p:attrName>r</p:attrName>
                                        </p:attrNameLst>
                                      </p:cBhvr>
                                    </p:animRot>
                                  </p:childTnLst>
                                </p:cTn>
                              </p:par>
                              <p:par>
                                <p:cTn id="19" presetID="8" presetClass="emph" presetSubtype="0" fill="hold" nodeType="withEffect">
                                  <p:stCondLst>
                                    <p:cond delay="0"/>
                                  </p:stCondLst>
                                  <p:childTnLst>
                                    <p:animRot by="21600000">
                                      <p:cBhvr>
                                        <p:cTn id="20" dur="1000" fill="hold"/>
                                        <p:tgtEl>
                                          <p:spTgt spid="5">
                                            <p:txEl>
                                              <p:pRg st="4" end="4"/>
                                            </p:txEl>
                                          </p:spTgt>
                                        </p:tgtEl>
                                        <p:attrNameLst>
                                          <p:attrName>r</p:attrName>
                                        </p:attrNameLst>
                                      </p:cBhvr>
                                    </p:animRot>
                                  </p:childTnLst>
                                </p:cTn>
                              </p:par>
                              <p:par>
                                <p:cTn id="21" presetID="8" presetClass="emph" presetSubtype="0" fill="hold" nodeType="withEffect">
                                  <p:stCondLst>
                                    <p:cond delay="0"/>
                                  </p:stCondLst>
                                  <p:childTnLst>
                                    <p:animRot by="21600000">
                                      <p:cBhvr>
                                        <p:cTn id="22" dur="1000" fill="hold"/>
                                        <p:tgtEl>
                                          <p:spTgt spid="5">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0" y="-113665"/>
            <a:ext cx="8520430" cy="10826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u="sng" smtClean="0">
                <a:latin typeface="Arial" panose="020B0604020202020204" pitchFamily="34" charset="0"/>
                <a:cs typeface="Arial" panose="020B0604020202020204" pitchFamily="34" charset="0"/>
                <a:sym typeface="+mn-ea"/>
              </a:rPr>
              <a:t>column_no_9 </a:t>
            </a:r>
            <a:r>
              <a:rPr lang="en-US" sz="2800" b="1" u="sng" smtClean="0">
                <a:latin typeface="Arial" panose="020B0604020202020204" pitchFamily="34" charset="0"/>
                <a:cs typeface="Arial" panose="020B0604020202020204" pitchFamily="34" charset="0"/>
              </a:rPr>
              <a:t>calculated_host_listings_count</a:t>
            </a:r>
            <a:endParaRPr lang="en-US" sz="2800" b="1" u="sng">
              <a:latin typeface="Arial" panose="020B0604020202020204" pitchFamily="34" charset="0"/>
              <a:cs typeface="Arial" panose="020B0604020202020204" pitchFamily="34" charset="0"/>
            </a:endParaRPr>
          </a:p>
        </p:txBody>
      </p:sp>
      <p:sp>
        <p:nvSpPr>
          <p:cNvPr id="3" name="Text Placeholder 2"/>
          <p:cNvSpPr txBox="1">
            <a:spLocks/>
          </p:cNvSpPr>
          <p:nvPr/>
        </p:nvSpPr>
        <p:spPr>
          <a:xfrm>
            <a:off x="0" y="1119944"/>
            <a:ext cx="11887201" cy="1524782"/>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212121"/>
              </a:buClr>
            </a:pPr>
            <a:r>
              <a:rPr lang="en-US" sz="2000" b="1" dirty="0" smtClean="0">
                <a:solidFill>
                  <a:srgbClr val="000000"/>
                </a:solidFill>
                <a:latin typeface="Arial" panose="020B0604020202020204" pitchFamily="34" charset="0"/>
                <a:cs typeface="Arial" panose="020B0604020202020204" pitchFamily="34" charset="0"/>
              </a:rPr>
              <a:t>There is one host who is 327 time listed. </a:t>
            </a:r>
          </a:p>
          <a:p>
            <a:pPr>
              <a:buClr>
                <a:srgbClr val="212121"/>
              </a:buClr>
            </a:pPr>
            <a:r>
              <a:rPr lang="en-US" sz="2000" b="1" dirty="0" smtClean="0">
                <a:solidFill>
                  <a:srgbClr val="000000"/>
                </a:solidFill>
                <a:latin typeface="Arial" panose="020B0604020202020204" pitchFamily="34" charset="0"/>
                <a:cs typeface="Arial" panose="020B0604020202020204" pitchFamily="34" charset="0"/>
              </a:rPr>
              <a:t>This is the corresponding host_id 219517861 who is having highest listing. </a:t>
            </a:r>
          </a:p>
          <a:p>
            <a:pPr>
              <a:buClr>
                <a:srgbClr val="212121"/>
              </a:buClr>
            </a:pPr>
            <a:r>
              <a:rPr lang="en-US" sz="2000" b="1" dirty="0" smtClean="0">
                <a:solidFill>
                  <a:srgbClr val="000000"/>
                </a:solidFill>
                <a:latin typeface="Arial" panose="020B0604020202020204" pitchFamily="34" charset="0"/>
                <a:cs typeface="Arial" panose="020B0604020202020204" pitchFamily="34" charset="0"/>
              </a:rPr>
              <a:t>This is the corresponding host_id 15400695 who is having lowest listing. </a:t>
            </a:r>
            <a:endParaRPr lang="en-US" sz="2000" b="1" dirty="0">
              <a:solidFill>
                <a:srgbClr val="000000"/>
              </a:solidFill>
              <a:latin typeface="Arial" panose="020B0604020202020204" pitchFamily="34" charset="0"/>
              <a:cs typeface="Arial" panose="020B0604020202020204" pitchFamily="34" charset="0"/>
            </a:endParaRPr>
          </a:p>
        </p:txBody>
      </p:sp>
      <p:sp>
        <p:nvSpPr>
          <p:cNvPr id="4" name="Text Box 3"/>
          <p:cNvSpPr txBox="1"/>
          <p:nvPr/>
        </p:nvSpPr>
        <p:spPr>
          <a:xfrm>
            <a:off x="136526" y="459105"/>
            <a:ext cx="6236140" cy="461665"/>
          </a:xfrm>
          <a:prstGeom prst="rect">
            <a:avLst/>
          </a:prstGeom>
          <a:noFill/>
        </p:spPr>
        <p:txBody>
          <a:bodyPr wrap="square" rtlCol="0">
            <a:spAutoFit/>
          </a:bodyPr>
          <a:lstStyle/>
          <a:p>
            <a:r>
              <a:rPr lang="en-US" sz="2400" b="1" dirty="0" err="1">
                <a:latin typeface="Arial Black" panose="020B0A04020102020204" pitchFamily="34" charset="0"/>
              </a:rPr>
              <a:t>Most_common</a:t>
            </a:r>
            <a:r>
              <a:rPr lang="en-US" sz="2400" b="1" dirty="0">
                <a:latin typeface="Arial Black" panose="020B0A04020102020204" pitchFamily="34" charset="0"/>
              </a:rPr>
              <a:t> 50 </a:t>
            </a:r>
            <a:r>
              <a:rPr lang="en-US" sz="2400" b="1" dirty="0" err="1">
                <a:latin typeface="Arial Black" panose="020B0A04020102020204" pitchFamily="34" charset="0"/>
              </a:rPr>
              <a:t>host_listing_count</a:t>
            </a:r>
            <a:endParaRPr lang="en-US" sz="2400" b="1" dirty="0">
              <a:latin typeface="Arial Black" panose="020B0A04020102020204" pitchFamily="34" charset="0"/>
            </a:endParaRPr>
          </a:p>
        </p:txBody>
      </p:sp>
      <p:sp>
        <p:nvSpPr>
          <p:cNvPr id="5" name="Text Box 5"/>
          <p:cNvSpPr txBox="1"/>
          <p:nvPr/>
        </p:nvSpPr>
        <p:spPr>
          <a:xfrm>
            <a:off x="136526" y="2995433"/>
            <a:ext cx="1624163" cy="800219"/>
          </a:xfrm>
          <a:prstGeom prst="rect">
            <a:avLst/>
          </a:prstGeom>
          <a:noFill/>
        </p:spPr>
        <p:txBody>
          <a:bodyPr wrap="none" rtlCol="0">
            <a:spAutoFit/>
          </a:bodyPr>
          <a:lstStyle/>
          <a:p>
            <a:pPr algn="l"/>
            <a:r>
              <a:rPr lang="en-US" sz="2800" b="1" u="sng" dirty="0" smtClean="0">
                <a:solidFill>
                  <a:schemeClr val="tx1"/>
                </a:solidFill>
                <a:latin typeface="Arial" panose="020B0604020202020204" pitchFamily="34" charset="0"/>
                <a:cs typeface="Arial" panose="020B0604020202020204" pitchFamily="34" charset="0"/>
                <a:sym typeface="+mn-ea"/>
              </a:rPr>
              <a:t>_Review</a:t>
            </a:r>
            <a:endParaRPr lang="en-US" b="1" u="sng" dirty="0">
              <a:solidFill>
                <a:schemeClr val="accent5">
                  <a:lumMod val="75000"/>
                </a:schemeClr>
              </a:solidFill>
              <a:latin typeface="Arial Black" panose="020B0A04020102020204" charset="0"/>
              <a:cs typeface="Arial Black" panose="020B0A04020102020204" charset="0"/>
            </a:endParaRPr>
          </a:p>
          <a:p>
            <a:endParaRPr lang="en-US" dirty="0"/>
          </a:p>
        </p:txBody>
      </p:sp>
      <p:sp>
        <p:nvSpPr>
          <p:cNvPr id="6" name="Text Box 6"/>
          <p:cNvSpPr txBox="1"/>
          <p:nvPr/>
        </p:nvSpPr>
        <p:spPr>
          <a:xfrm>
            <a:off x="0" y="4311893"/>
            <a:ext cx="11718388" cy="1015663"/>
          </a:xfrm>
          <a:prstGeom prst="rect">
            <a:avLst/>
          </a:prstGeom>
          <a:noFill/>
        </p:spPr>
        <p:txBody>
          <a:bodyPr wrap="square" rtlCol="0">
            <a:spAutoFit/>
          </a:bodyPr>
          <a:lstStyle/>
          <a:p>
            <a:pPr marL="285750" indent="-285750" algn="l">
              <a:buFont typeface="Arial" panose="020B0604020202020204" pitchFamily="34" charset="0"/>
              <a:buChar char="•"/>
            </a:pPr>
            <a:r>
              <a:rPr lang="en-US" sz="2000" b="1" dirty="0">
                <a:latin typeface="Arial Black" panose="020B0A04020102020204" pitchFamily="34" charset="0"/>
              </a:rPr>
              <a:t>max is 58 times the rating is given.</a:t>
            </a:r>
          </a:p>
          <a:p>
            <a:pPr marL="285750" indent="-285750" algn="l">
              <a:buFont typeface="Arial" panose="020B0604020202020204" pitchFamily="34" charset="0"/>
              <a:buChar char="•"/>
            </a:pPr>
            <a:r>
              <a:rPr lang="en-US" sz="2000" b="1" dirty="0">
                <a:latin typeface="Arial Black" panose="020B0A04020102020204" pitchFamily="34" charset="0"/>
              </a:rPr>
              <a:t>min is 0.</a:t>
            </a:r>
          </a:p>
          <a:p>
            <a:pPr marL="285750" indent="-285750" algn="l">
              <a:buFont typeface="Arial" panose="020B0604020202020204" pitchFamily="34" charset="0"/>
              <a:buChar char="•"/>
            </a:pPr>
            <a:r>
              <a:rPr lang="en-US" sz="2000" b="1" dirty="0">
                <a:latin typeface="Arial Black" panose="020B0A04020102020204" pitchFamily="34" charset="0"/>
              </a:rPr>
              <a:t>75% of data is for 1.5 time rating.</a:t>
            </a:r>
          </a:p>
        </p:txBody>
      </p:sp>
    </p:spTree>
    <p:extLst>
      <p:ext uri="{BB962C8B-B14F-4D97-AF65-F5344CB8AC3E}">
        <p14:creationId xmlns:p14="http://schemas.microsoft.com/office/powerpoint/2010/main" val="44968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07072"/>
          </a:xfrm>
        </p:spPr>
        <p:txBody>
          <a:bodyPr>
            <a:normAutofit fontScale="90000"/>
          </a:bodyPr>
          <a:lstStyle/>
          <a:p>
            <a:r>
              <a:rPr lang="en-IN" b="1" dirty="0" smtClean="0">
                <a:solidFill>
                  <a:srgbClr val="FF0000"/>
                </a:solidFill>
                <a:latin typeface="Arial Black" panose="020B0A04020102020204" pitchFamily="34" charset="0"/>
              </a:rPr>
              <a:t>Availability_365</a:t>
            </a:r>
            <a:endParaRPr lang="en-IN" b="1" dirty="0">
              <a:solidFill>
                <a:srgbClr val="FF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0" y="745589"/>
            <a:ext cx="11971606" cy="4375052"/>
          </a:xfrm>
          <a:prstGeom prst="rect">
            <a:avLst/>
          </a:prstGeom>
        </p:spPr>
      </p:pic>
      <p:sp>
        <p:nvSpPr>
          <p:cNvPr id="5" name="Text Box 4"/>
          <p:cNvSpPr txBox="1"/>
          <p:nvPr/>
        </p:nvSpPr>
        <p:spPr>
          <a:xfrm>
            <a:off x="183711" y="5120641"/>
            <a:ext cx="9772227" cy="1477328"/>
          </a:xfrm>
          <a:prstGeom prst="rect">
            <a:avLst/>
          </a:prstGeom>
          <a:noFill/>
        </p:spPr>
        <p:txBody>
          <a:bodyPr wrap="none" rtlCol="0">
            <a:spAutoFit/>
          </a:bodyPr>
          <a:lstStyle/>
          <a:p>
            <a:pPr algn="l"/>
            <a:r>
              <a:rPr lang="en-US" b="1" dirty="0"/>
              <a:t>Observations:</a:t>
            </a:r>
          </a:p>
          <a:p>
            <a:pPr algn="l"/>
            <a:r>
              <a:rPr lang="en-US" b="1" dirty="0"/>
              <a:t>1. From above plot we can see that most of the available rooms are in the </a:t>
            </a:r>
            <a:r>
              <a:rPr lang="en-US" b="1" dirty="0" smtClean="0"/>
              <a:t>prose </a:t>
            </a:r>
            <a:r>
              <a:rPr lang="en-US" b="1" dirty="0"/>
              <a:t>range of 0 to 2000.</a:t>
            </a:r>
          </a:p>
          <a:p>
            <a:pPr algn="l"/>
            <a:r>
              <a:rPr lang="en-US" b="1" dirty="0"/>
              <a:t>2. Very few are available for price above 2000$,this is quite </a:t>
            </a:r>
            <a:r>
              <a:rPr lang="en-US" b="1" dirty="0" smtClean="0"/>
              <a:t>oblivious </a:t>
            </a:r>
            <a:r>
              <a:rPr lang="en-US" b="1" dirty="0"/>
              <a:t>that there are very few </a:t>
            </a:r>
            <a:r>
              <a:rPr lang="en-US" b="1" dirty="0" smtClean="0"/>
              <a:t>peoples</a:t>
            </a:r>
            <a:endParaRPr lang="en-US" b="1" dirty="0"/>
          </a:p>
          <a:p>
            <a:r>
              <a:rPr lang="en-US" b="1" dirty="0" smtClean="0"/>
              <a:t>    who prefer to have expensive rooms.</a:t>
            </a:r>
          </a:p>
          <a:p>
            <a:pPr algn="l"/>
            <a:endParaRPr lang="en-US" b="1" dirty="0"/>
          </a:p>
        </p:txBody>
      </p:sp>
    </p:spTree>
    <p:extLst>
      <p:ext uri="{BB962C8B-B14F-4D97-AF65-F5344CB8AC3E}">
        <p14:creationId xmlns:p14="http://schemas.microsoft.com/office/powerpoint/2010/main" val="402364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arn(inVertical)">
                                      <p:cBhvr>
                                        <p:cTn id="23" dur="500"/>
                                        <p:tgtEl>
                                          <p:spTgt spid="5">
                                            <p:txEl>
                                              <p:pRg st="1" end="1"/>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barn(inVertical)">
                                      <p:cBhvr>
                                        <p:cTn id="26" dur="500"/>
                                        <p:tgtEl>
                                          <p:spTgt spid="5">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barn(inVertical)">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066495" cy="932329"/>
          </a:xfrm>
        </p:spPr>
        <p:txBody>
          <a:bodyPr>
            <a:normAutofit/>
          </a:bodyPr>
          <a:lstStyle/>
          <a:p>
            <a:pPr lvl="1"/>
            <a:r>
              <a:rPr lang="en-US" sz="2400" b="1" u="sng" dirty="0" smtClean="0">
                <a:solidFill>
                  <a:srgbClr val="FF0000"/>
                </a:solidFill>
                <a:latin typeface="Arial Black" panose="020B0A04020102020204" pitchFamily="34" charset="0"/>
                <a:cs typeface="Arial" panose="020B0604020202020204" pitchFamily="34" charset="0"/>
              </a:rPr>
              <a:t>Lets find the relation between neighbourhood_group and price:</a:t>
            </a:r>
            <a:r>
              <a:rPr lang="en-US" sz="2400" b="1" dirty="0" smtClean="0"/>
              <a:t/>
            </a:r>
            <a:br>
              <a:rPr lang="en-US" sz="2400" b="1" dirty="0" smtClean="0"/>
            </a:br>
            <a:endParaRPr lang="en-IN" dirty="0"/>
          </a:p>
        </p:txBody>
      </p:sp>
      <p:pic>
        <p:nvPicPr>
          <p:cNvPr id="5" name="Picture 4"/>
          <p:cNvPicPr>
            <a:picLocks noChangeAspect="1"/>
          </p:cNvPicPr>
          <p:nvPr/>
        </p:nvPicPr>
        <p:blipFill>
          <a:blip r:embed="rId3"/>
          <a:stretch>
            <a:fillRect/>
          </a:stretch>
        </p:blipFill>
        <p:spPr>
          <a:xfrm>
            <a:off x="244810" y="932329"/>
            <a:ext cx="11821683" cy="5755342"/>
          </a:xfrm>
          <a:prstGeom prst="rect">
            <a:avLst/>
          </a:prstGeom>
        </p:spPr>
      </p:pic>
    </p:spTree>
    <p:extLst>
      <p:ext uri="{BB962C8B-B14F-4D97-AF65-F5344CB8AC3E}">
        <p14:creationId xmlns:p14="http://schemas.microsoft.com/office/powerpoint/2010/main" val="1774129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5564" y="0"/>
            <a:ext cx="9794149" cy="970280"/>
          </a:xfrm>
        </p:spPr>
        <p:txBody>
          <a:bodyPr/>
          <a:lstStyle/>
          <a:p>
            <a:pPr algn="l"/>
            <a:r>
              <a:rPr lang="en-US" sz="2400" b="1" dirty="0">
                <a:solidFill>
                  <a:srgbClr val="FF0000"/>
                </a:solidFill>
                <a:latin typeface="Arial" panose="020B0604020202020204" pitchFamily="34" charset="0"/>
                <a:cs typeface="Arial" panose="020B0604020202020204" pitchFamily="34" charset="0"/>
              </a:rPr>
              <a:t>Relationship </a:t>
            </a:r>
            <a:r>
              <a:rPr lang="en-US" sz="2400" b="1" dirty="0" smtClean="0">
                <a:solidFill>
                  <a:srgbClr val="FF0000"/>
                </a:solidFill>
                <a:latin typeface="Arial" panose="020B0604020202020204" pitchFamily="34" charset="0"/>
                <a:cs typeface="Arial" panose="020B0604020202020204" pitchFamily="34" charset="0"/>
              </a:rPr>
              <a:t>Between Neighborhoods Group </a:t>
            </a:r>
            <a:r>
              <a:rPr lang="en-US" sz="2400" b="1" dirty="0">
                <a:solidFill>
                  <a:srgbClr val="FF0000"/>
                </a:solidFill>
                <a:latin typeface="Arial" panose="020B0604020202020204" pitchFamily="34" charset="0"/>
                <a:cs typeface="Arial" panose="020B0604020202020204" pitchFamily="34" charset="0"/>
              </a:rPr>
              <a:t>A</a:t>
            </a:r>
            <a:r>
              <a:rPr lang="en-US" sz="2400" b="1" dirty="0" smtClean="0">
                <a:solidFill>
                  <a:srgbClr val="FF0000"/>
                </a:solidFill>
                <a:latin typeface="Arial" panose="020B0604020202020204" pitchFamily="34" charset="0"/>
                <a:cs typeface="Arial" panose="020B0604020202020204" pitchFamily="34" charset="0"/>
              </a:rPr>
              <a:t>nd </a:t>
            </a:r>
            <a:r>
              <a:rPr lang="en-US" sz="2400" b="1" dirty="0">
                <a:solidFill>
                  <a:srgbClr val="FF0000"/>
                </a:solidFill>
                <a:latin typeface="Arial" panose="020B0604020202020204" pitchFamily="34" charset="0"/>
                <a:cs typeface="Arial" panose="020B0604020202020204" pitchFamily="34" charset="0"/>
              </a:rPr>
              <a:t>median price.</a:t>
            </a:r>
          </a:p>
        </p:txBody>
      </p:sp>
      <p:pic>
        <p:nvPicPr>
          <p:cNvPr id="5" name="Picture 4"/>
          <p:cNvPicPr>
            <a:picLocks noChangeAspect="1"/>
          </p:cNvPicPr>
          <p:nvPr/>
        </p:nvPicPr>
        <p:blipFill>
          <a:blip r:embed="rId2"/>
          <a:stretch>
            <a:fillRect/>
          </a:stretch>
        </p:blipFill>
        <p:spPr>
          <a:xfrm>
            <a:off x="75565" y="970279"/>
            <a:ext cx="12116435" cy="5410527"/>
          </a:xfrm>
          <a:prstGeom prst="rect">
            <a:avLst/>
          </a:prstGeom>
        </p:spPr>
      </p:pic>
    </p:spTree>
    <p:extLst>
      <p:ext uri="{BB962C8B-B14F-4D97-AF65-F5344CB8AC3E}">
        <p14:creationId xmlns:p14="http://schemas.microsoft.com/office/powerpoint/2010/main" val="2794486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6" y="-110"/>
            <a:ext cx="12192085" cy="572700"/>
          </a:xfrm>
        </p:spPr>
        <p:txBody>
          <a:bodyPr>
            <a:normAutofit/>
          </a:bodyPr>
          <a:lstStyle/>
          <a:p>
            <a:pPr algn="l"/>
            <a:r>
              <a:rPr lang="en-US" sz="2400" b="1" dirty="0">
                <a:solidFill>
                  <a:srgbClr val="FF0000"/>
                </a:solidFill>
                <a:latin typeface="Arial" panose="020B0604020202020204" pitchFamily="34" charset="0"/>
                <a:cs typeface="Arial" panose="020B0604020202020204" pitchFamily="34" charset="0"/>
              </a:rPr>
              <a:t>Relationship </a:t>
            </a:r>
            <a:r>
              <a:rPr lang="en-US" sz="2400" b="1" dirty="0" smtClean="0">
                <a:solidFill>
                  <a:srgbClr val="FF0000"/>
                </a:solidFill>
                <a:latin typeface="Arial" panose="020B0604020202020204" pitchFamily="34" charset="0"/>
                <a:cs typeface="Arial" panose="020B0604020202020204" pitchFamily="34" charset="0"/>
              </a:rPr>
              <a:t>Between </a:t>
            </a:r>
            <a:r>
              <a:rPr lang="en-US" sz="2400" b="1" dirty="0" err="1" smtClean="0">
                <a:solidFill>
                  <a:srgbClr val="FF0000"/>
                </a:solidFill>
                <a:latin typeface="Arial" panose="020B0604020202020204" pitchFamily="34" charset="0"/>
                <a:cs typeface="Arial" panose="020B0604020202020204" pitchFamily="34" charset="0"/>
              </a:rPr>
              <a:t>Room_Type</a:t>
            </a:r>
            <a:r>
              <a:rPr lang="en-US" sz="2400" b="1" dirty="0" smtClean="0">
                <a:solidFill>
                  <a:srgbClr val="FF0000"/>
                </a:solidFill>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A</a:t>
            </a:r>
            <a:r>
              <a:rPr lang="en-US" sz="2400" b="1" dirty="0" smtClean="0">
                <a:solidFill>
                  <a:srgbClr val="FF0000"/>
                </a:solidFill>
                <a:latin typeface="Arial" panose="020B0604020202020204" pitchFamily="34" charset="0"/>
                <a:cs typeface="Arial" panose="020B0604020202020204" pitchFamily="34" charset="0"/>
              </a:rPr>
              <a:t>nd </a:t>
            </a:r>
            <a:r>
              <a:rPr lang="en-US" sz="2400" b="1" dirty="0" err="1" smtClean="0">
                <a:solidFill>
                  <a:srgbClr val="FF0000"/>
                </a:solidFill>
                <a:latin typeface="Arial" panose="020B0604020202020204" pitchFamily="34" charset="0"/>
                <a:cs typeface="Arial" panose="020B0604020202020204" pitchFamily="34" charset="0"/>
              </a:rPr>
              <a:t>Neighbourhood_Group</a:t>
            </a:r>
            <a:r>
              <a:rPr lang="en-US" sz="2400" b="1" dirty="0">
                <a:solidFill>
                  <a:srgbClr val="FF0000"/>
                </a:solidFill>
                <a:latin typeface="Arial" panose="020B0604020202020204" pitchFamily="34" charset="0"/>
                <a:cs typeface="Arial" panose="020B0604020202020204" pitchFamily="34" charset="0"/>
              </a:rPr>
              <a:t>.</a:t>
            </a:r>
          </a:p>
        </p:txBody>
      </p:sp>
      <p:pic>
        <p:nvPicPr>
          <p:cNvPr id="5" name="Picture 4"/>
          <p:cNvPicPr>
            <a:picLocks noChangeAspect="1"/>
          </p:cNvPicPr>
          <p:nvPr/>
        </p:nvPicPr>
        <p:blipFill>
          <a:blip r:embed="rId2"/>
          <a:srcRect l="-1376" r="-1231"/>
          <a:stretch>
            <a:fillRect/>
          </a:stretch>
        </p:blipFill>
        <p:spPr>
          <a:xfrm>
            <a:off x="-93387" y="572590"/>
            <a:ext cx="12378685" cy="6285410"/>
          </a:xfrm>
          <a:prstGeom prst="rect">
            <a:avLst/>
          </a:prstGeom>
        </p:spPr>
      </p:pic>
    </p:spTree>
    <p:extLst>
      <p:ext uri="{BB962C8B-B14F-4D97-AF65-F5344CB8AC3E}">
        <p14:creationId xmlns:p14="http://schemas.microsoft.com/office/powerpoint/2010/main" val="1907891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7"/>
            <a:ext cx="10515600" cy="470897"/>
          </a:xfrm>
        </p:spPr>
        <p:txBody>
          <a:bodyPr>
            <a:noAutofit/>
          </a:bodyPr>
          <a:lstStyle/>
          <a:p>
            <a:r>
              <a:rPr lang="en-US" sz="3000" b="1" dirty="0" smtClean="0"/>
              <a:t>Heat-map </a:t>
            </a:r>
            <a:r>
              <a:rPr lang="en-US" sz="3000" b="1" dirty="0"/>
              <a:t>shows the correlation between </a:t>
            </a:r>
            <a:r>
              <a:rPr lang="en-US" sz="3000" b="1" dirty="0" smtClean="0"/>
              <a:t>different </a:t>
            </a:r>
            <a:r>
              <a:rPr lang="en-US" sz="3000" b="1" dirty="0"/>
              <a:t>feature</a:t>
            </a:r>
            <a:endParaRPr lang="en-IN" sz="3000" b="1" dirty="0"/>
          </a:p>
        </p:txBody>
      </p:sp>
      <p:pic>
        <p:nvPicPr>
          <p:cNvPr id="4" name="Content Placeholder 3"/>
          <p:cNvPicPr>
            <a:picLocks noGrp="1" noChangeAspect="1"/>
          </p:cNvPicPr>
          <p:nvPr>
            <p:ph idx="1"/>
          </p:nvPr>
        </p:nvPicPr>
        <p:blipFill>
          <a:blip r:embed="rId2"/>
          <a:stretch>
            <a:fillRect/>
          </a:stretch>
        </p:blipFill>
        <p:spPr>
          <a:xfrm>
            <a:off x="574766" y="796835"/>
            <a:ext cx="10358845" cy="4558936"/>
          </a:xfrm>
          <a:prstGeom prst="rect">
            <a:avLst/>
          </a:prstGeom>
        </p:spPr>
      </p:pic>
      <p:sp>
        <p:nvSpPr>
          <p:cNvPr id="5" name="Rectangle 4"/>
          <p:cNvSpPr/>
          <p:nvPr/>
        </p:nvSpPr>
        <p:spPr>
          <a:xfrm>
            <a:off x="711925" y="5934670"/>
            <a:ext cx="10084526" cy="923330"/>
          </a:xfrm>
          <a:prstGeom prst="rect">
            <a:avLst/>
          </a:prstGeom>
        </p:spPr>
        <p:txBody>
          <a:bodyPr wrap="square">
            <a:spAutoFit/>
          </a:bodyPr>
          <a:lstStyle/>
          <a:p>
            <a:r>
              <a:rPr lang="en-US" dirty="0"/>
              <a:t>We an see that the </a:t>
            </a:r>
            <a:r>
              <a:rPr lang="en-US" dirty="0" smtClean="0"/>
              <a:t>correlation among </a:t>
            </a:r>
            <a:r>
              <a:rPr lang="en-US" dirty="0"/>
              <a:t>the host_id to review per month and </a:t>
            </a:r>
            <a:r>
              <a:rPr lang="en-US" dirty="0" smtClean="0"/>
              <a:t>availability </a:t>
            </a:r>
            <a:r>
              <a:rPr lang="en-US" dirty="0"/>
              <a:t>360 and also there are correlation in the min_night to </a:t>
            </a:r>
            <a:r>
              <a:rPr lang="en-US" dirty="0" smtClean="0"/>
              <a:t>no/off </a:t>
            </a:r>
            <a:r>
              <a:rPr lang="en-US" dirty="0"/>
              <a:t>listing count and </a:t>
            </a:r>
            <a:r>
              <a:rPr lang="en-US" dirty="0" smtClean="0"/>
              <a:t>availability </a:t>
            </a:r>
            <a:r>
              <a:rPr lang="en-US" dirty="0"/>
              <a:t>360. the price also show the sum correlation with </a:t>
            </a:r>
            <a:r>
              <a:rPr lang="en-US" dirty="0" smtClean="0"/>
              <a:t>availability </a:t>
            </a:r>
            <a:r>
              <a:rPr lang="en-US" dirty="0"/>
              <a:t>360 and </a:t>
            </a:r>
            <a:r>
              <a:rPr lang="en-US" dirty="0" err="1"/>
              <a:t>host_listing_count</a:t>
            </a:r>
            <a:r>
              <a:rPr lang="en-US" dirty="0"/>
              <a:t>. </a:t>
            </a:r>
            <a:endParaRPr lang="en-IN" dirty="0"/>
          </a:p>
        </p:txBody>
      </p:sp>
    </p:spTree>
    <p:extLst>
      <p:ext uri="{BB962C8B-B14F-4D97-AF65-F5344CB8AC3E}">
        <p14:creationId xmlns:p14="http://schemas.microsoft.com/office/powerpoint/2010/main" val="446160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006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IN"/>
          </a:p>
        </p:txBody>
      </p:sp>
      <p:sp>
        <p:nvSpPr>
          <p:cNvPr id="7" name="Text Placeholder 6"/>
          <p:cNvSpPr>
            <a:spLocks noGrp="1"/>
          </p:cNvSpPr>
          <p:nvPr>
            <p:ph type="body" sz="half" idx="4294967295"/>
          </p:nvPr>
        </p:nvSpPr>
        <p:spPr>
          <a:xfrm>
            <a:off x="0" y="5630863"/>
            <a:ext cx="12192000" cy="1227137"/>
          </a:xfrm>
        </p:spPr>
        <p:txBody>
          <a:bodyPr numCol="2">
            <a:normAutofit fontScale="55000" lnSpcReduction="20000"/>
          </a:bodyPr>
          <a:lstStyle/>
          <a:p>
            <a:r>
              <a:rPr lang="en-US" dirty="0">
                <a:latin typeface="Arial Rounded MT Bold" panose="020F0704030504030204" pitchFamily="34" charset="0"/>
              </a:rPr>
              <a:t>Observations Manhattan has more listed properties with Entire home/apt around 27% of total listed properties followed by Brooklyn with around 19.6%. Private rooms are more in Brooklyn as in 20.7% of the total listed properties followed by Manhattan with 16.3% of them. While 6.9% of private rooms are from Queens. Very few of the total listed have shared rooms listed on Airbnb where there's negligible or almost very rare shared rooms in Staten Island and Bronx. We can infer that Brooklyn</a:t>
            </a:r>
            <a:r>
              <a:rPr lang="en-US" dirty="0" smtClean="0">
                <a:latin typeface="Arial Rounded MT Bold" panose="020F0704030504030204" pitchFamily="34" charset="0"/>
              </a:rPr>
              <a:t>, Queens, Bronx </a:t>
            </a:r>
            <a:r>
              <a:rPr lang="en-US" dirty="0">
                <a:latin typeface="Arial Rounded MT Bold" panose="020F0704030504030204" pitchFamily="34" charset="0"/>
              </a:rPr>
              <a:t>has more private room types while Manhattan which has the highest no of listings in entire NYC has more Entire home/apt room types. </a:t>
            </a:r>
            <a:endParaRPr lang="en-US" dirty="0" smtClean="0">
              <a:latin typeface="Arial Rounded MT Bold" panose="020F0704030504030204" pitchFamily="34" charset="0"/>
            </a:endParaRPr>
          </a:p>
        </p:txBody>
      </p:sp>
      <p:pic>
        <p:nvPicPr>
          <p:cNvPr id="4" name="Picture 3"/>
          <p:cNvPicPr>
            <a:picLocks noChangeAspect="1"/>
          </p:cNvPicPr>
          <p:nvPr/>
        </p:nvPicPr>
        <p:blipFill>
          <a:blip r:embed="rId2"/>
          <a:stretch>
            <a:fillRect/>
          </a:stretch>
        </p:blipFill>
        <p:spPr>
          <a:xfrm>
            <a:off x="251755" y="266282"/>
            <a:ext cx="11688490" cy="5172890"/>
          </a:xfrm>
          <a:prstGeom prst="rect">
            <a:avLst/>
          </a:prstGeom>
        </p:spPr>
      </p:pic>
    </p:spTree>
    <p:extLst>
      <p:ext uri="{BB962C8B-B14F-4D97-AF65-F5344CB8AC3E}">
        <p14:creationId xmlns:p14="http://schemas.microsoft.com/office/powerpoint/2010/main" val="1417684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754"/>
            <a:ext cx="10515600" cy="2653846"/>
          </a:xfrm>
        </p:spPr>
        <p:txBody>
          <a:bodyPr>
            <a:noAutofit/>
          </a:bodyPr>
          <a:lstStyle/>
          <a:p>
            <a:r>
              <a:rPr lang="en-US" sz="2500" b="1" u="sng" dirty="0" smtClean="0">
                <a:solidFill>
                  <a:srgbClr val="FF0000"/>
                </a:solidFill>
                <a:latin typeface="Times New Roman" panose="02020603050405020304" pitchFamily="18" charset="0"/>
                <a:cs typeface="Times New Roman" panose="02020603050405020304" pitchFamily="18" charset="0"/>
              </a:rPr>
              <a:t>Conclusion</a:t>
            </a:r>
            <a:r>
              <a:rPr lang="en-US" sz="2500" b="1" dirty="0" smtClean="0">
                <a:solidFill>
                  <a:srgbClr val="FF0000"/>
                </a:solidFill>
                <a:latin typeface="Times New Roman" panose="02020603050405020304" pitchFamily="18" charset="0"/>
                <a:cs typeface="Times New Roman" panose="02020603050405020304" pitchFamily="18" charset="0"/>
              </a:rPr>
              <a:t>:</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We tried to put some light by performed the Extensive EDA for Airbnb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dataset as always there is no end to EDA this can be extended in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n- </a:t>
            </a:r>
            <a:r>
              <a:rPr lang="en-US" sz="2500" b="1" dirty="0" err="1" smtClean="0">
                <a:solidFill>
                  <a:srgbClr val="FF0000"/>
                </a:solidFill>
                <a:latin typeface="Times New Roman" panose="02020603050405020304" pitchFamily="18" charset="0"/>
                <a:cs typeface="Times New Roman" panose="02020603050405020304" pitchFamily="18" charset="0"/>
              </a:rPr>
              <a:t>dimenssions</a:t>
            </a:r>
            <a:r>
              <a:rPr lang="en-US" sz="2500" b="1" dirty="0" smtClean="0">
                <a:solidFill>
                  <a:srgbClr val="FF0000"/>
                </a:solidFill>
                <a:latin typeface="Times New Roman" panose="02020603050405020304" pitchFamily="18" charset="0"/>
                <a:cs typeface="Times New Roman" panose="02020603050405020304" pitchFamily="18" charset="0"/>
              </a:rPr>
              <a:t> and lots and lots of conclusion can be drawn from EDA </a:t>
            </a:r>
            <a:br>
              <a:rPr lang="en-US" sz="2500" b="1" dirty="0" smtClean="0">
                <a:solidFill>
                  <a:srgbClr val="FF0000"/>
                </a:solidFill>
                <a:latin typeface="Times New Roman" panose="02020603050405020304" pitchFamily="18" charset="0"/>
                <a:cs typeface="Times New Roman" panose="02020603050405020304" pitchFamily="18" charset="0"/>
              </a:rPr>
            </a:br>
            <a:r>
              <a:rPr lang="en-US" sz="2500" b="1" dirty="0" smtClean="0">
                <a:solidFill>
                  <a:srgbClr val="FF0000"/>
                </a:solidFill>
                <a:latin typeface="Times New Roman" panose="02020603050405020304" pitchFamily="18" charset="0"/>
                <a:cs typeface="Times New Roman" panose="02020603050405020304" pitchFamily="18" charset="0"/>
              </a:rPr>
              <a:t>this is where 80% of time is been spent by and Data Scientist.</a:t>
            </a:r>
            <a:r>
              <a:rPr lang="en-US" sz="2000" b="1" dirty="0">
                <a:solidFill>
                  <a:schemeClr val="bg2">
                    <a:lumMod val="25000"/>
                  </a:schemeClr>
                </a:solidFill>
                <a:latin typeface="Arial Black" panose="020B0A04020102020204" pitchFamily="34" charset="0"/>
              </a:rPr>
              <a:t/>
            </a:r>
            <a:br>
              <a:rPr lang="en-US" sz="2000" b="1" dirty="0">
                <a:solidFill>
                  <a:schemeClr val="bg2">
                    <a:lumMod val="25000"/>
                  </a:schemeClr>
                </a:solidFill>
                <a:latin typeface="Arial Black" panose="020B0A04020102020204" pitchFamily="34" charset="0"/>
              </a:rPr>
            </a:br>
            <a:endParaRPr lang="en-IN" sz="2000" dirty="0">
              <a:latin typeface="Arial Black" panose="020B0A04020102020204" pitchFamily="34" charset="0"/>
            </a:endParaRPr>
          </a:p>
        </p:txBody>
      </p:sp>
      <p:sp>
        <p:nvSpPr>
          <p:cNvPr id="3" name="Content Placeholder 2"/>
          <p:cNvSpPr>
            <a:spLocks noGrp="1"/>
          </p:cNvSpPr>
          <p:nvPr>
            <p:ph idx="1"/>
          </p:nvPr>
        </p:nvSpPr>
        <p:spPr>
          <a:xfrm>
            <a:off x="838200" y="5138057"/>
            <a:ext cx="10515600" cy="1038905"/>
          </a:xfrm>
        </p:spPr>
        <p:txBody>
          <a:bodyPr>
            <a:normAutofit fontScale="92500" lnSpcReduction="10000"/>
          </a:bodyPr>
          <a:lstStyle/>
          <a:p>
            <a:pPr marL="0" indent="0" algn="ctr">
              <a:buNone/>
            </a:pPr>
            <a:r>
              <a:rPr lang="en-US"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Thankyou</a:t>
            </a:r>
          </a:p>
          <a:p>
            <a:endParaRPr lang="en-IN" dirty="0"/>
          </a:p>
        </p:txBody>
      </p:sp>
    </p:spTree>
    <p:extLst>
      <p:ext uri="{BB962C8B-B14F-4D97-AF65-F5344CB8AC3E}">
        <p14:creationId xmlns:p14="http://schemas.microsoft.com/office/powerpoint/2010/main" val="13254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anim to="1.5" calcmode="lin" valueType="num">
                                      <p:cBhvr override="childStyle">
                                        <p:cTn id="9" dur="500" fill="hold"/>
                                        <p:tgtEl>
                                          <p:spTgt spid="3">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052582" cy="704020"/>
          </a:xfrm>
        </p:spPr>
        <p:txBody>
          <a:bodyPr/>
          <a:lstStyle/>
          <a:p>
            <a:r>
              <a:rPr lang="en-US" b="1" u="sng" dirty="0" smtClean="0">
                <a:solidFill>
                  <a:schemeClr val="tx1"/>
                </a:solidFill>
                <a:latin typeface="Arial" panose="020B0604020202020204" pitchFamily="34" charset="0"/>
                <a:cs typeface="Arial" panose="020B0604020202020204" pitchFamily="34" charset="0"/>
                <a:sym typeface="+mn-ea"/>
              </a:rPr>
              <a:t>General overview  of dataset.</a:t>
            </a:r>
            <a:endParaRPr lang="en-IN" dirty="0"/>
          </a:p>
        </p:txBody>
      </p:sp>
      <p:sp>
        <p:nvSpPr>
          <p:cNvPr id="3" name="Content Placeholder 2"/>
          <p:cNvSpPr>
            <a:spLocks noGrp="1"/>
          </p:cNvSpPr>
          <p:nvPr>
            <p:ph idx="1"/>
          </p:nvPr>
        </p:nvSpPr>
        <p:spPr>
          <a:xfrm>
            <a:off x="838200" y="1195754"/>
            <a:ext cx="10515600" cy="5162843"/>
          </a:xfrm>
        </p:spPr>
        <p:txBody>
          <a:bodyPr>
            <a:normAutofit fontScale="55000" lnSpcReduction="20000"/>
          </a:bodyPr>
          <a:lstStyle/>
          <a:p>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sz="2900" b="1" dirty="0" smtClean="0">
                <a:solidFill>
                  <a:schemeClr val="accent5">
                    <a:lumMod val="75000"/>
                  </a:schemeClr>
                </a:solidFill>
                <a:latin typeface="Arial Black" panose="020B0A04020102020204" charset="0"/>
                <a:cs typeface="Arial Black" panose="020B0A04020102020204" charset="0"/>
                <a:sym typeface="+mn-ea"/>
              </a:rPr>
              <a:t>This dataset has around is mix between categorical and numeric values.</a:t>
            </a:r>
          </a:p>
          <a:p>
            <a:endParaRPr lang="en-US" sz="2900" b="1" dirty="0" smtClean="0">
              <a:solidFill>
                <a:schemeClr val="accent5">
                  <a:lumMod val="75000"/>
                </a:schemeClr>
              </a:solidFill>
              <a:latin typeface="Arial Black" panose="020B0A04020102020204" charset="0"/>
              <a:cs typeface="Arial Black" panose="020B0A04020102020204" charset="0"/>
              <a:sym typeface="+mn-ea"/>
            </a:endParaRPr>
          </a:p>
          <a:p>
            <a:r>
              <a:rPr lang="en-US" sz="2900" b="1" dirty="0" smtClean="0">
                <a:solidFill>
                  <a:schemeClr val="accent5">
                    <a:lumMod val="75000"/>
                  </a:schemeClr>
                </a:solidFill>
                <a:latin typeface="Arial Black" panose="020B0A04020102020204" charset="0"/>
                <a:cs typeface="Arial Black" panose="020B0A04020102020204" charset="0"/>
                <a:sym typeface="+mn-ea"/>
              </a:rPr>
              <a:t> Price is a dependent column.</a:t>
            </a:r>
          </a:p>
          <a:p>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Total 16 columns are present in the dataset.</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Total observations are 48895.</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Min of Price variable is 0, max is 10000$.</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Mean price is 152$</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On an average people stay 7 days in a room.</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75 Percentage of times </a:t>
            </a:r>
            <a:r>
              <a:rPr lang="en-US" sz="2900" b="1" dirty="0" err="1" smtClean="0">
                <a:solidFill>
                  <a:schemeClr val="accent5">
                    <a:lumMod val="75000"/>
                  </a:schemeClr>
                </a:solidFill>
                <a:latin typeface="Arial Black" panose="020B0A04020102020204" charset="0"/>
                <a:cs typeface="Arial Black" panose="020B0A04020102020204" charset="0"/>
                <a:sym typeface="+mn-ea"/>
              </a:rPr>
              <a:t>minimun</a:t>
            </a:r>
            <a:r>
              <a:rPr lang="en-US" sz="2900" b="1" dirty="0" smtClean="0">
                <a:solidFill>
                  <a:schemeClr val="accent5">
                    <a:lumMod val="75000"/>
                  </a:schemeClr>
                </a:solidFill>
                <a:latin typeface="Arial Black" panose="020B0A04020102020204" charset="0"/>
                <a:cs typeface="Arial Black" panose="020B0A04020102020204" charset="0"/>
                <a:sym typeface="+mn-ea"/>
              </a:rPr>
              <a:t> </a:t>
            </a:r>
            <a:r>
              <a:rPr lang="en-US" sz="2900" b="1" dirty="0" err="1" smtClean="0">
                <a:solidFill>
                  <a:schemeClr val="accent5">
                    <a:lumMod val="75000"/>
                  </a:schemeClr>
                </a:solidFill>
                <a:latin typeface="Arial Black" panose="020B0A04020102020204" charset="0"/>
                <a:cs typeface="Arial Black" panose="020B0A04020102020204" charset="0"/>
                <a:sym typeface="+mn-ea"/>
              </a:rPr>
              <a:t>neights</a:t>
            </a:r>
            <a:r>
              <a:rPr lang="en-US" sz="2900" b="1" dirty="0" smtClean="0">
                <a:solidFill>
                  <a:schemeClr val="accent5">
                    <a:lumMod val="75000"/>
                  </a:schemeClr>
                </a:solidFill>
                <a:latin typeface="Arial Black" panose="020B0A04020102020204" charset="0"/>
                <a:cs typeface="Arial Black" panose="020B0A04020102020204" charset="0"/>
                <a:sym typeface="+mn-ea"/>
              </a:rPr>
              <a:t> stayed is 5.</a:t>
            </a:r>
          </a:p>
          <a:p>
            <a:pPr>
              <a:buClr>
                <a:srgbClr val="000000"/>
              </a:buClr>
            </a:pPr>
            <a:endParaRPr lang="en-US" sz="2900"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sz="2900" b="1" dirty="0" smtClean="0">
                <a:solidFill>
                  <a:schemeClr val="accent5">
                    <a:lumMod val="75000"/>
                  </a:schemeClr>
                </a:solidFill>
                <a:latin typeface="Arial Black" panose="020B0A04020102020204" charset="0"/>
                <a:cs typeface="Arial Black" panose="020B0A04020102020204" charset="0"/>
                <a:sym typeface="+mn-ea"/>
              </a:rPr>
              <a:t> Mean reviews given to Room/apartment is 23.</a:t>
            </a:r>
            <a:endParaRPr lang="en-US" sz="2900" b="1" dirty="0" smtClean="0">
              <a:solidFill>
                <a:schemeClr val="accent5">
                  <a:lumMod val="75000"/>
                </a:schemeClr>
              </a:solidFill>
              <a:latin typeface="Arial Black" panose="020B0A04020102020204" charset="0"/>
              <a:cs typeface="Arial Black" panose="020B0A04020102020204" charset="0"/>
            </a:endParaRPr>
          </a:p>
          <a:p>
            <a:pPr>
              <a:buClr>
                <a:srgbClr val="000000"/>
              </a:buClr>
            </a:pPr>
            <a:endParaRPr lang="en-US" b="1" dirty="0" smtClean="0">
              <a:solidFill>
                <a:schemeClr val="accent2"/>
              </a:solidFill>
            </a:endParaRPr>
          </a:p>
          <a:p>
            <a:pPr marL="114300" indent="0">
              <a:buClr>
                <a:srgbClr val="000000"/>
              </a:buClr>
              <a:buNone/>
            </a:pPr>
            <a:endParaRPr lang="en-US" dirty="0" smtClean="0"/>
          </a:p>
          <a:p>
            <a:endParaRPr lang="en-IN" dirty="0"/>
          </a:p>
        </p:txBody>
      </p:sp>
    </p:spTree>
    <p:extLst>
      <p:ext uri="{BB962C8B-B14F-4D97-AF65-F5344CB8AC3E}">
        <p14:creationId xmlns:p14="http://schemas.microsoft.com/office/powerpoint/2010/main" val="311722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46223"/>
          </a:xfrm>
        </p:spPr>
        <p:txBody>
          <a:bodyPr/>
          <a:lstStyle/>
          <a:p>
            <a:r>
              <a:rPr lang="en-US" b="1" dirty="0" smtClean="0">
                <a:solidFill>
                  <a:schemeClr val="accent6">
                    <a:lumMod val="75000"/>
                  </a:schemeClr>
                </a:solidFill>
                <a:latin typeface="Arial" panose="020B0604020202020204" pitchFamily="34" charset="0"/>
                <a:cs typeface="Arial" panose="020B0604020202020204" pitchFamily="34" charset="0"/>
                <a:sym typeface="+mn-ea"/>
              </a:rPr>
              <a:t>Missing value Handling.</a:t>
            </a:r>
            <a:endParaRPr lang="en-IN" dirty="0">
              <a:solidFill>
                <a:schemeClr val="accent6">
                  <a:lumMod val="75000"/>
                </a:schemeClr>
              </a:solidFill>
            </a:endParaRPr>
          </a:p>
        </p:txBody>
      </p:sp>
      <p:sp>
        <p:nvSpPr>
          <p:cNvPr id="3" name="Content Placeholder 2"/>
          <p:cNvSpPr>
            <a:spLocks noGrp="1"/>
          </p:cNvSpPr>
          <p:nvPr>
            <p:ph idx="1"/>
          </p:nvPr>
        </p:nvSpPr>
        <p:spPr>
          <a:xfrm>
            <a:off x="838200" y="746223"/>
            <a:ext cx="10515600" cy="5430740"/>
          </a:xfrm>
        </p:spPr>
        <p:txBody>
          <a:bodyPr>
            <a:normAutofit fontScale="62500" lnSpcReduction="20000"/>
          </a:bodyPr>
          <a:lstStyle/>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‘name’ = 16 null values.</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host_name</a:t>
            </a:r>
            <a:r>
              <a:rPr lang="en-US" b="1" dirty="0" smtClean="0">
                <a:solidFill>
                  <a:schemeClr val="accent5">
                    <a:lumMod val="75000"/>
                  </a:schemeClr>
                </a:solidFill>
                <a:latin typeface="Arial Black" panose="020B0A04020102020204" charset="0"/>
                <a:cs typeface="Arial Black" panose="020B0A04020102020204" charset="0"/>
                <a:sym typeface="+mn-ea"/>
              </a:rPr>
              <a:t>’ = 21. </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last_review</a:t>
            </a:r>
            <a:r>
              <a:rPr lang="en-US" b="1" dirty="0" smtClean="0">
                <a:solidFill>
                  <a:schemeClr val="accent5">
                    <a:lumMod val="75000"/>
                  </a:schemeClr>
                </a:solidFill>
                <a:latin typeface="Arial Black" panose="020B0A04020102020204" charset="0"/>
                <a:cs typeface="Arial Black" panose="020B0A04020102020204" charset="0"/>
                <a:sym typeface="+mn-ea"/>
              </a:rPr>
              <a:t>’ = 10052.</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reviews_per_month</a:t>
            </a:r>
            <a:r>
              <a:rPr lang="en-US" b="1" dirty="0" smtClean="0">
                <a:solidFill>
                  <a:schemeClr val="accent5">
                    <a:lumMod val="75000"/>
                  </a:schemeClr>
                </a:solidFill>
                <a:latin typeface="Arial Black" panose="020B0A04020102020204" charset="0"/>
                <a:cs typeface="Arial Black" panose="020B0A04020102020204" charset="0"/>
                <a:sym typeface="+mn-ea"/>
              </a:rPr>
              <a:t>’ = 10052</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‘name’ column we will replaced the ‘nan’ values with corresponding ‘</a:t>
            </a:r>
            <a:r>
              <a:rPr lang="en-US" b="1" dirty="0" err="1" smtClean="0">
                <a:solidFill>
                  <a:schemeClr val="accent5">
                    <a:lumMod val="75000"/>
                  </a:schemeClr>
                </a:solidFill>
                <a:latin typeface="Arial Black" panose="020B0A04020102020204" charset="0"/>
                <a:cs typeface="Arial Black" panose="020B0A04020102020204" charset="0"/>
                <a:sym typeface="+mn-ea"/>
              </a:rPr>
              <a:t>room_type</a:t>
            </a:r>
            <a:r>
              <a:rPr lang="en-US" b="1" dirty="0" smtClean="0">
                <a:solidFill>
                  <a:schemeClr val="accent5">
                    <a:lumMod val="75000"/>
                  </a:schemeClr>
                </a:solidFill>
                <a:latin typeface="Arial Black" panose="020B0A04020102020204" charset="0"/>
                <a:cs typeface="Arial Black" panose="020B0A04020102020204" charset="0"/>
                <a:sym typeface="+mn-ea"/>
              </a:rPr>
              <a:t>’ values.</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host_name</a:t>
            </a:r>
            <a:r>
              <a:rPr lang="en-US" b="1" dirty="0" smtClean="0">
                <a:solidFill>
                  <a:schemeClr val="accent5">
                    <a:lumMod val="75000"/>
                  </a:schemeClr>
                </a:solidFill>
                <a:latin typeface="Arial Black" panose="020B0A04020102020204" charset="0"/>
                <a:cs typeface="Arial Black" panose="020B0A04020102020204" charset="0"/>
                <a:sym typeface="+mn-ea"/>
              </a:rPr>
              <a:t>’ will not use as those are names of individuals.</a:t>
            </a:r>
          </a:p>
          <a:p>
            <a:pPr indent="0">
              <a:buClr>
                <a:srgbClr val="000000"/>
              </a:buClr>
              <a:buNone/>
            </a:pPr>
            <a:endParaRPr lang="en-US" b="1" dirty="0" smtClean="0">
              <a:solidFill>
                <a:schemeClr val="accent5">
                  <a:lumMod val="75000"/>
                </a:schemeClr>
              </a:solidFill>
              <a:latin typeface="Arial Black" panose="020B0A04020102020204" charset="0"/>
              <a:cs typeface="Arial Black" panose="020B0A04020102020204" charset="0"/>
              <a:sym typeface="+mn-ea"/>
            </a:endParaRPr>
          </a:p>
          <a:p>
            <a:pPr>
              <a:buClr>
                <a:srgbClr val="000000"/>
              </a:buClr>
            </a:pPr>
            <a:r>
              <a:rPr lang="en-US" b="1" dirty="0" smtClean="0">
                <a:solidFill>
                  <a:schemeClr val="accent5">
                    <a:lumMod val="75000"/>
                  </a:schemeClr>
                </a:solidFill>
                <a:latin typeface="Arial Black" panose="020B0A04020102020204" charset="0"/>
                <a:cs typeface="Arial Black" panose="020B0A04020102020204" charset="0"/>
                <a:sym typeface="+mn-ea"/>
              </a:rPr>
              <a:t> '</a:t>
            </a:r>
            <a:r>
              <a:rPr lang="en-US" b="1" dirty="0" err="1" smtClean="0">
                <a:solidFill>
                  <a:schemeClr val="accent5">
                    <a:lumMod val="75000"/>
                  </a:schemeClr>
                </a:solidFill>
                <a:latin typeface="Arial Black" panose="020B0A04020102020204" charset="0"/>
                <a:cs typeface="Arial Black" panose="020B0A04020102020204" charset="0"/>
                <a:sym typeface="+mn-ea"/>
              </a:rPr>
              <a:t>reviews_per_month</a:t>
            </a:r>
            <a:r>
              <a:rPr lang="en-US" b="1" dirty="0" smtClean="0">
                <a:solidFill>
                  <a:schemeClr val="accent5">
                    <a:lumMod val="75000"/>
                  </a:schemeClr>
                </a:solidFill>
                <a:latin typeface="Arial Black" panose="020B0A04020102020204" charset="0"/>
                <a:cs typeface="Arial Black" panose="020B0A04020102020204" charset="0"/>
                <a:sym typeface="+mn-ea"/>
              </a:rPr>
              <a:t>'  we will replace with 0 for NA values.</a:t>
            </a:r>
          </a:p>
          <a:p>
            <a:pPr>
              <a:buClr>
                <a:srgbClr val="000000"/>
              </a:buClr>
            </a:pPr>
            <a:endParaRPr lang="en-US" b="1" dirty="0" smtClean="0">
              <a:solidFill>
                <a:schemeClr val="accent5">
                  <a:lumMod val="75000"/>
                </a:schemeClr>
              </a:solidFill>
              <a:latin typeface="Arial Black" panose="020B0A04020102020204" charset="0"/>
              <a:cs typeface="Arial Black" panose="020B0A04020102020204" charset="0"/>
              <a:sym typeface="+mn-ea"/>
            </a:endParaRPr>
          </a:p>
          <a:p>
            <a:r>
              <a:rPr lang="en-US" b="1" dirty="0" smtClean="0">
                <a:solidFill>
                  <a:schemeClr val="accent5">
                    <a:lumMod val="75000"/>
                  </a:schemeClr>
                </a:solidFill>
                <a:latin typeface="Arial Black" panose="020B0A04020102020204" charset="0"/>
                <a:cs typeface="Arial Black" panose="020B0A04020102020204" charset="0"/>
                <a:sym typeface="+mn-ea"/>
              </a:rPr>
              <a:t> In ‘</a:t>
            </a:r>
            <a:r>
              <a:rPr lang="en-US" b="1" dirty="0" err="1" smtClean="0">
                <a:solidFill>
                  <a:schemeClr val="accent5">
                    <a:lumMod val="75000"/>
                  </a:schemeClr>
                </a:solidFill>
                <a:latin typeface="Arial Black" panose="020B0A04020102020204" charset="0"/>
                <a:cs typeface="Arial Black" panose="020B0A04020102020204" charset="0"/>
                <a:sym typeface="+mn-ea"/>
              </a:rPr>
              <a:t>last_review</a:t>
            </a:r>
            <a:r>
              <a:rPr lang="en-US" b="1" dirty="0" smtClean="0">
                <a:solidFill>
                  <a:schemeClr val="accent5">
                    <a:lumMod val="75000"/>
                  </a:schemeClr>
                </a:solidFill>
                <a:latin typeface="Arial Black" panose="020B0A04020102020204" charset="0"/>
                <a:cs typeface="Arial Black" panose="020B0A04020102020204" charset="0"/>
                <a:sym typeface="+mn-ea"/>
              </a:rPr>
              <a:t>’ We will convert its data type to </a:t>
            </a:r>
            <a:r>
              <a:rPr lang="en-US" b="1" dirty="0" err="1" smtClean="0">
                <a:solidFill>
                  <a:schemeClr val="accent5">
                    <a:lumMod val="75000"/>
                  </a:schemeClr>
                </a:solidFill>
                <a:latin typeface="Arial Black" panose="020B0A04020102020204" charset="0"/>
                <a:cs typeface="Arial Black" panose="020B0A04020102020204" charset="0"/>
                <a:sym typeface="+mn-ea"/>
              </a:rPr>
              <a:t>catogorical</a:t>
            </a:r>
            <a:r>
              <a:rPr lang="en-US" b="1" dirty="0" smtClean="0">
                <a:solidFill>
                  <a:schemeClr val="accent5">
                    <a:lumMod val="75000"/>
                  </a:schemeClr>
                </a:solidFill>
                <a:latin typeface="Arial Black" panose="020B0A04020102020204" charset="0"/>
                <a:cs typeface="Arial Black" panose="020B0A04020102020204" charset="0"/>
                <a:sym typeface="+mn-ea"/>
              </a:rPr>
              <a:t> and replace 'NA' with 'never'.</a:t>
            </a:r>
            <a:endParaRPr lang="en-US" b="1" dirty="0" smtClean="0">
              <a:solidFill>
                <a:schemeClr val="accent5">
                  <a:lumMod val="75000"/>
                </a:schemeClr>
              </a:solidFill>
              <a:latin typeface="Arial Black" panose="020B0A04020102020204" charset="0"/>
              <a:cs typeface="Arial Black" panose="020B0A04020102020204" charset="0"/>
            </a:endParaRPr>
          </a:p>
        </p:txBody>
      </p:sp>
    </p:spTree>
    <p:extLst>
      <p:ext uri="{BB962C8B-B14F-4D97-AF65-F5344CB8AC3E}">
        <p14:creationId xmlns:p14="http://schemas.microsoft.com/office/powerpoint/2010/main" val="5595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1000"/>
                                        <p:tgtEl>
                                          <p:spTgt spid="3">
                                            <p:txEl>
                                              <p:pRg st="14" end="14"/>
                                            </p:txEl>
                                          </p:spTgt>
                                        </p:tgtEl>
                                      </p:cBhvr>
                                    </p:animEffect>
                                    <p:anim calcmode="lin" valueType="num">
                                      <p:cBhvr>
                                        <p:cTn id="5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1"/>
            <a:ext cx="12192000" cy="5793377"/>
          </a:xfrm>
        </p:spPr>
        <p:txBody>
          <a:bodyPr/>
          <a:lstStyle/>
          <a:p>
            <a:r>
              <a:rPr lang="en-IN" dirty="0" smtClean="0"/>
              <a:t> </a:t>
            </a:r>
            <a:endParaRPr lang="en-IN" dirty="0"/>
          </a:p>
        </p:txBody>
      </p:sp>
      <p:sp>
        <p:nvSpPr>
          <p:cNvPr id="4" name="Subtitle 3"/>
          <p:cNvSpPr>
            <a:spLocks noGrp="1"/>
          </p:cNvSpPr>
          <p:nvPr>
            <p:ph type="subTitle" idx="1"/>
          </p:nvPr>
        </p:nvSpPr>
        <p:spPr>
          <a:xfrm>
            <a:off x="0" y="5793377"/>
            <a:ext cx="12192000" cy="1064623"/>
          </a:xfrm>
        </p:spPr>
        <p:txBody>
          <a:bodyPr/>
          <a:lstStyle/>
          <a:p>
            <a:pPr marL="342900" indent="-342900" algn="l">
              <a:buFont typeface="Arial" panose="020B0604020202020204" pitchFamily="34" charset="0"/>
              <a:buChar char="•"/>
            </a:pPr>
            <a:r>
              <a:rPr lang="en-IN" dirty="0" smtClean="0"/>
              <a:t>Here we had check unique value in </a:t>
            </a:r>
            <a:r>
              <a:rPr lang="en-IN" dirty="0" err="1"/>
              <a:t>H</a:t>
            </a:r>
            <a:r>
              <a:rPr lang="en-IN" dirty="0" err="1" smtClean="0"/>
              <a:t>ost_Id</a:t>
            </a:r>
            <a:r>
              <a:rPr lang="en-IN" dirty="0" smtClean="0"/>
              <a:t> (37457) and </a:t>
            </a:r>
            <a:r>
              <a:rPr lang="en-IN" dirty="0" err="1" smtClean="0"/>
              <a:t>Host_Name</a:t>
            </a:r>
            <a:r>
              <a:rPr lang="en-IN" dirty="0" smtClean="0"/>
              <a:t>(11452). Which is different ,so it is difficult </a:t>
            </a:r>
            <a:r>
              <a:rPr lang="en-IN" dirty="0"/>
              <a:t>to </a:t>
            </a:r>
            <a:r>
              <a:rPr lang="en-IN" dirty="0" smtClean="0"/>
              <a:t>analysis.</a:t>
            </a:r>
            <a:endParaRPr lang="en-IN" dirty="0"/>
          </a:p>
        </p:txBody>
      </p:sp>
      <p:pic>
        <p:nvPicPr>
          <p:cNvPr id="7" name="Picture 6"/>
          <p:cNvPicPr>
            <a:picLocks noChangeAspect="1"/>
          </p:cNvPicPr>
          <p:nvPr/>
        </p:nvPicPr>
        <p:blipFill>
          <a:blip r:embed="rId2"/>
          <a:stretch>
            <a:fillRect/>
          </a:stretch>
        </p:blipFill>
        <p:spPr>
          <a:xfrm>
            <a:off x="246851" y="274712"/>
            <a:ext cx="11744852" cy="5243950"/>
          </a:xfrm>
          <a:prstGeom prst="rect">
            <a:avLst/>
          </a:prstGeom>
          <a:ln>
            <a:solidFill>
              <a:schemeClr val="tx2">
                <a:lumMod val="60000"/>
                <a:lumOff val="40000"/>
              </a:schemeClr>
            </a:solidFill>
          </a:ln>
        </p:spPr>
      </p:pic>
    </p:spTree>
    <p:extLst>
      <p:ext uri="{BB962C8B-B14F-4D97-AF65-F5344CB8AC3E}">
        <p14:creationId xmlns:p14="http://schemas.microsoft.com/office/powerpoint/2010/main" val="1849653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043954" cy="1528354"/>
          </a:xfrm>
          <a:prstGeom prst="rect">
            <a:avLst/>
          </a:prstGeom>
        </p:spPr>
      </p:pic>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91441" y="2055811"/>
            <a:ext cx="11952513" cy="5036683"/>
          </a:xfrm>
        </p:spPr>
        <p:txBody>
          <a:bodyPr/>
          <a:lstStyle/>
          <a:p>
            <a:r>
              <a:rPr lang="en-US" dirty="0"/>
              <a:t>  So we can clearly notice that availability column is having minimum </a:t>
            </a:r>
            <a:r>
              <a:rPr lang="en-US" dirty="0" smtClean="0"/>
              <a:t>values</a:t>
            </a:r>
            <a:r>
              <a:rPr lang="en-US" dirty="0"/>
              <a:t> as well as 25th percentile is 0. So that seem awkward </a:t>
            </a:r>
            <a:r>
              <a:rPr lang="en-US" dirty="0" smtClean="0"/>
              <a:t>because</a:t>
            </a:r>
            <a:r>
              <a:rPr lang="en-US" dirty="0"/>
              <a:t> having availability </a:t>
            </a:r>
            <a:r>
              <a:rPr lang="en-US" dirty="0" smtClean="0"/>
              <a:t>  days</a:t>
            </a:r>
            <a:r>
              <a:rPr lang="en-US" dirty="0"/>
              <a:t> 0 for 36% of data is bit shocking, If you have a business of providing </a:t>
            </a:r>
            <a:r>
              <a:rPr lang="en-US" dirty="0" smtClean="0"/>
              <a:t>shelter </a:t>
            </a:r>
            <a:r>
              <a:rPr lang="en-US" dirty="0" smtClean="0"/>
              <a:t>for</a:t>
            </a:r>
            <a:r>
              <a:rPr lang="en-US" dirty="0"/>
              <a:t> </a:t>
            </a:r>
            <a:r>
              <a:rPr lang="en-US" dirty="0" err="1"/>
              <a:t>AirBnb</a:t>
            </a:r>
            <a:r>
              <a:rPr lang="en-US" dirty="0"/>
              <a:t> your </a:t>
            </a:r>
            <a:r>
              <a:rPr lang="en-US" dirty="0" smtClean="0"/>
              <a:t>availability</a:t>
            </a:r>
            <a:r>
              <a:rPr lang="en-US" dirty="0"/>
              <a:t> is 0 days that is extreme case and extreme case is obviously shocking when it come 36% of data is having extreme case. But its not </a:t>
            </a:r>
            <a:r>
              <a:rPr lang="en-US" dirty="0" smtClean="0"/>
              <a:t>   practically</a:t>
            </a:r>
            <a:r>
              <a:rPr lang="en-US" dirty="0"/>
              <a:t> to </a:t>
            </a:r>
            <a:r>
              <a:rPr lang="en-US" dirty="0" smtClean="0"/>
              <a:t>exactly</a:t>
            </a:r>
            <a:r>
              <a:rPr lang="en-US" dirty="0"/>
              <a:t> detect which apartment are having </a:t>
            </a:r>
            <a:r>
              <a:rPr lang="en-US" dirty="0" smtClean="0"/>
              <a:t>really</a:t>
            </a:r>
            <a:r>
              <a:rPr lang="en-US" dirty="0"/>
              <a:t> availability 0 </a:t>
            </a:r>
            <a:r>
              <a:rPr lang="en-US" dirty="0" smtClean="0"/>
              <a:t>days</a:t>
            </a:r>
            <a:r>
              <a:rPr lang="en-US" dirty="0"/>
              <a:t> so we will not </a:t>
            </a:r>
            <a:r>
              <a:rPr lang="en-US" dirty="0" smtClean="0"/>
              <a:t>alter</a:t>
            </a:r>
            <a:r>
              <a:rPr lang="en-US" dirty="0"/>
              <a:t> this column as if we try to alter we can end up manipulating </a:t>
            </a:r>
            <a:r>
              <a:rPr lang="en-US" dirty="0" smtClean="0"/>
              <a:t>apartment</a:t>
            </a:r>
            <a:r>
              <a:rPr lang="en-US" dirty="0"/>
              <a:t> which are really mostly </a:t>
            </a:r>
            <a:r>
              <a:rPr lang="en-US" dirty="0" err="1"/>
              <a:t>busu</a:t>
            </a:r>
            <a:r>
              <a:rPr lang="en-US" dirty="0"/>
              <a:t>(</a:t>
            </a:r>
            <a:r>
              <a:rPr lang="en-US" dirty="0" err="1"/>
              <a:t>i.e</a:t>
            </a:r>
            <a:r>
              <a:rPr lang="en-US" dirty="0"/>
              <a:t> 0 no. days availability)   </a:t>
            </a:r>
            <a:endParaRPr lang="en-US" dirty="0" smtClean="0"/>
          </a:p>
          <a:p>
            <a:endParaRPr lang="en-US" dirty="0"/>
          </a:p>
          <a:p>
            <a:r>
              <a:rPr lang="en-US" b="1" dirty="0"/>
              <a:t>we can also clearly see that minimum price is 0, which is surprising as price 0 </a:t>
            </a:r>
            <a:r>
              <a:rPr lang="en-US" b="1" dirty="0" smtClean="0"/>
              <a:t>   doesn't</a:t>
            </a:r>
            <a:r>
              <a:rPr lang="en-US" b="1" dirty="0"/>
              <a:t> make </a:t>
            </a:r>
            <a:r>
              <a:rPr lang="en-US" b="1" dirty="0" smtClean="0"/>
              <a:t>any sense</a:t>
            </a:r>
            <a:r>
              <a:rPr lang="en-US" b="1" dirty="0"/>
              <a:t> to do business</a:t>
            </a:r>
          </a:p>
          <a:p>
            <a:endParaRPr lang="en-IN" dirty="0"/>
          </a:p>
        </p:txBody>
      </p:sp>
    </p:spTree>
    <p:extLst>
      <p:ext uri="{BB962C8B-B14F-4D97-AF65-F5344CB8AC3E}">
        <p14:creationId xmlns:p14="http://schemas.microsoft.com/office/powerpoint/2010/main" val="985818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56754" y="130629"/>
            <a:ext cx="11730446" cy="3379334"/>
          </a:xfrm>
        </p:spPr>
        <p:txBody>
          <a:bodyPr anchor="t">
            <a:normAutofit/>
          </a:bodyPr>
          <a:lstStyle/>
          <a:p>
            <a:pPr>
              <a:lnSpc>
                <a:spcPct val="100000"/>
              </a:lnSpc>
            </a:pPr>
            <a:r>
              <a:rPr lang="en-US" sz="1800" b="1" dirty="0">
                <a:latin typeface="Times New Roman" panose="02020603050405020304" pitchFamily="18" charset="0"/>
                <a:cs typeface="Times New Roman" panose="02020603050405020304" pitchFamily="18" charset="0"/>
              </a:rPr>
              <a:t>Lets fill these data with appropriate price value(By filling the price with median price for each room type</a:t>
            </a:r>
            <a:r>
              <a:rPr lang="en-US" sz="1800" b="1" dirty="0" smtClean="0">
                <a:latin typeface="Times New Roman" panose="02020603050405020304" pitchFamily="18" charset="0"/>
                <a:cs typeface="Times New Roman" panose="02020603050405020304" pitchFamily="18" charset="0"/>
              </a:rPr>
              <a:t>)</a:t>
            </a:r>
            <a:br>
              <a:rPr lang="en-US" sz="1800" b="1" dirty="0" smtClean="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t/>
            </a:r>
            <a:br>
              <a:rPr lang="en-US" sz="1800" b="1" dirty="0"/>
            </a:br>
            <a:endParaRPr lang="en-IN" sz="1800" b="1" dirty="0"/>
          </a:p>
        </p:txBody>
      </p:sp>
      <p:sp>
        <p:nvSpPr>
          <p:cNvPr id="3" name="Subtitle 2"/>
          <p:cNvSpPr>
            <a:spLocks noGrp="1"/>
          </p:cNvSpPr>
          <p:nvPr>
            <p:ph type="subTitle" idx="1"/>
          </p:nvPr>
        </p:nvSpPr>
        <p:spPr>
          <a:xfrm>
            <a:off x="156752" y="5473336"/>
            <a:ext cx="11730447" cy="1384663"/>
          </a:xfrm>
        </p:spPr>
        <p:txBody>
          <a:bodyPr anchor="b"/>
          <a:lstStyle/>
          <a:p>
            <a:r>
              <a:rPr lang="en-US" b="1" dirty="0"/>
              <a:t>NOTE: We can </a:t>
            </a:r>
            <a:r>
              <a:rPr lang="en-US" b="1" dirty="0" smtClean="0"/>
              <a:t>notice</a:t>
            </a:r>
            <a:r>
              <a:rPr lang="en-US" b="1" dirty="0"/>
              <a:t> that we have </a:t>
            </a:r>
            <a:r>
              <a:rPr lang="en-US" b="1" dirty="0" smtClean="0"/>
              <a:t>successfully</a:t>
            </a:r>
            <a:r>
              <a:rPr lang="en-US" b="1" dirty="0"/>
              <a:t> updated the price column where we have </a:t>
            </a:r>
            <a:r>
              <a:rPr lang="en-US" b="1" dirty="0" smtClean="0"/>
              <a:t>  values</a:t>
            </a:r>
            <a:r>
              <a:rPr lang="en-US" b="1" dirty="0"/>
              <a:t> as 0,we </a:t>
            </a:r>
            <a:r>
              <a:rPr lang="en-US" b="1" dirty="0" smtClean="0"/>
              <a:t>successfully</a:t>
            </a:r>
            <a:r>
              <a:rPr lang="en-US" b="1" dirty="0"/>
              <a:t>  updated the value with respective price value</a:t>
            </a:r>
            <a:endParaRPr lang="en-US" dirty="0"/>
          </a:p>
          <a:p>
            <a:endParaRPr lang="en-IN" dirty="0"/>
          </a:p>
        </p:txBody>
      </p:sp>
      <p:pic>
        <p:nvPicPr>
          <p:cNvPr id="4" name="Picture 3"/>
          <p:cNvPicPr>
            <a:picLocks noChangeAspect="1"/>
          </p:cNvPicPr>
          <p:nvPr/>
        </p:nvPicPr>
        <p:blipFill>
          <a:blip r:embed="rId2"/>
          <a:stretch>
            <a:fillRect/>
          </a:stretch>
        </p:blipFill>
        <p:spPr>
          <a:xfrm>
            <a:off x="156753" y="477837"/>
            <a:ext cx="11730447" cy="4890997"/>
          </a:xfrm>
          <a:prstGeom prst="rect">
            <a:avLst/>
          </a:prstGeom>
        </p:spPr>
      </p:pic>
    </p:spTree>
    <p:extLst>
      <p:ext uri="{BB962C8B-B14F-4D97-AF65-F5344CB8AC3E}">
        <p14:creationId xmlns:p14="http://schemas.microsoft.com/office/powerpoint/2010/main" val="1461485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5" name="Subtitle 4"/>
          <p:cNvSpPr>
            <a:spLocks noGrp="1"/>
          </p:cNvSpPr>
          <p:nvPr>
            <p:ph type="body" idx="1"/>
          </p:nvPr>
        </p:nvSpPr>
        <p:spPr/>
        <p:txBody>
          <a:bodyPr/>
          <a:lstStyle/>
          <a:p>
            <a:r>
              <a:rPr lang="en-IN" dirty="0" smtClean="0"/>
              <a:t> </a:t>
            </a:r>
            <a:endParaRPr lang="en-IN" dirty="0"/>
          </a:p>
        </p:txBody>
      </p:sp>
      <p:sp>
        <p:nvSpPr>
          <p:cNvPr id="8" name="Title 7"/>
          <p:cNvSpPr>
            <a:spLocks noGrp="1"/>
          </p:cNvSpPr>
          <p:nvPr>
            <p:ph type="title"/>
          </p:nvPr>
        </p:nvSpPr>
        <p:spPr>
          <a:xfrm>
            <a:off x="492215" y="4820194"/>
            <a:ext cx="11225167" cy="1945730"/>
          </a:xfrm>
        </p:spPr>
        <p:txBody>
          <a:bodyPr anchor="t">
            <a:noAutofit/>
          </a:bodyPr>
          <a:lstStyle/>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48045" y="0"/>
            <a:ext cx="11726092" cy="369332"/>
          </a:xfrm>
          <a:prstGeom prst="rect">
            <a:avLst/>
          </a:prstGeom>
        </p:spPr>
        <p:txBody>
          <a:bodyPr wrap="square">
            <a:spAutoFit/>
          </a:bodyPr>
          <a:lstStyle/>
          <a:p>
            <a:pPr algn="ctr"/>
            <a:r>
              <a:rPr lang="en-US" b="1" dirty="0"/>
              <a:t>How the price column is distributed over </a:t>
            </a:r>
            <a:r>
              <a:rPr lang="en-US" b="1" dirty="0" smtClean="0"/>
              <a:t>room type </a:t>
            </a:r>
            <a:r>
              <a:rPr lang="en-US" b="1" dirty="0"/>
              <a:t>and are there any surprising </a:t>
            </a:r>
            <a:r>
              <a:rPr lang="en-US" b="1" dirty="0" smtClean="0"/>
              <a:t>item </a:t>
            </a:r>
            <a:r>
              <a:rPr lang="en-US" b="1" dirty="0"/>
              <a:t>in price column?</a:t>
            </a:r>
            <a:endParaRPr lang="en-IN" b="1" dirty="0"/>
          </a:p>
        </p:txBody>
      </p:sp>
      <p:pic>
        <p:nvPicPr>
          <p:cNvPr id="9" name="Picture 8"/>
          <p:cNvPicPr>
            <a:picLocks noChangeAspect="1"/>
          </p:cNvPicPr>
          <p:nvPr/>
        </p:nvPicPr>
        <p:blipFill>
          <a:blip r:embed="rId2"/>
          <a:stretch>
            <a:fillRect/>
          </a:stretch>
        </p:blipFill>
        <p:spPr>
          <a:xfrm>
            <a:off x="461918" y="484696"/>
            <a:ext cx="10528664" cy="4928679"/>
          </a:xfrm>
          <a:prstGeom prst="rect">
            <a:avLst/>
          </a:prstGeom>
        </p:spPr>
      </p:pic>
      <p:sp>
        <p:nvSpPr>
          <p:cNvPr id="11" name="Rectangle 10"/>
          <p:cNvSpPr/>
          <p:nvPr/>
        </p:nvSpPr>
        <p:spPr>
          <a:xfrm>
            <a:off x="402953" y="5627985"/>
            <a:ext cx="10646593" cy="923330"/>
          </a:xfrm>
          <a:prstGeom prst="rect">
            <a:avLst/>
          </a:prstGeom>
        </p:spPr>
        <p:txBody>
          <a:bodyPr wrap="square">
            <a:spAutoFit/>
          </a:bodyPr>
          <a:lstStyle/>
          <a:p>
            <a:r>
              <a:rPr lang="en-US" b="1" dirty="0" smtClean="0"/>
              <a:t>Observations:-</a:t>
            </a:r>
          </a:p>
          <a:p>
            <a:r>
              <a:rPr lang="en-US" dirty="0" smtClean="0"/>
              <a:t>We </a:t>
            </a:r>
            <a:r>
              <a:rPr lang="en-US" dirty="0"/>
              <a:t>can notice that there are many outliers for price in each of the room type category, so lets just why there is so high price or what else we can conclude for host have highest price for the </a:t>
            </a:r>
            <a:r>
              <a:rPr lang="en-US" dirty="0" smtClean="0"/>
              <a:t>rooms.</a:t>
            </a:r>
          </a:p>
        </p:txBody>
      </p:sp>
    </p:spTree>
    <p:extLst>
      <p:ext uri="{BB962C8B-B14F-4D97-AF65-F5344CB8AC3E}">
        <p14:creationId xmlns:p14="http://schemas.microsoft.com/office/powerpoint/2010/main" val="4043894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817" y="169817"/>
            <a:ext cx="11900263" cy="3340146"/>
          </a:xfrm>
        </p:spPr>
        <p:txBody>
          <a:bodyPr/>
          <a:lstStyle/>
          <a:p>
            <a:r>
              <a:rPr lang="en-IN" dirty="0" smtClean="0"/>
              <a:t> </a:t>
            </a:r>
            <a:endParaRPr lang="en-IN" dirty="0"/>
          </a:p>
        </p:txBody>
      </p:sp>
      <p:sp>
        <p:nvSpPr>
          <p:cNvPr id="3" name="Subtitle 2"/>
          <p:cNvSpPr>
            <a:spLocks noGrp="1"/>
          </p:cNvSpPr>
          <p:nvPr>
            <p:ph type="subTitle" idx="1"/>
          </p:nvPr>
        </p:nvSpPr>
        <p:spPr>
          <a:xfrm>
            <a:off x="169817" y="3602037"/>
            <a:ext cx="11900263" cy="3125333"/>
          </a:xfrm>
        </p:spPr>
        <p:txBody>
          <a:bodyPr anchor="ctr">
            <a:normAutofit/>
          </a:bodyPr>
          <a:lstStyle/>
          <a:p>
            <a:pPr lvl="1" algn="l">
              <a:lnSpc>
                <a:spcPct val="100000"/>
              </a:lnSpc>
            </a:pPr>
            <a:r>
              <a:rPr lang="en-US" dirty="0" smtClean="0"/>
              <a:t>From</a:t>
            </a:r>
            <a:r>
              <a:rPr lang="en-US" dirty="0"/>
              <a:t> this we can see that host name </a:t>
            </a:r>
            <a:r>
              <a:rPr lang="en-US" dirty="0" err="1"/>
              <a:t>michael</a:t>
            </a:r>
            <a:r>
              <a:rPr lang="en-US" dirty="0"/>
              <a:t> its appearing 417 time in the </a:t>
            </a:r>
            <a:r>
              <a:rPr lang="en-US" dirty="0" err="1"/>
              <a:t>host_name</a:t>
            </a:r>
            <a:r>
              <a:rPr lang="en-US" dirty="0"/>
              <a:t> </a:t>
            </a:r>
            <a:r>
              <a:rPr lang="en-US" dirty="0" smtClean="0"/>
              <a:t>column,</a:t>
            </a:r>
            <a:r>
              <a:rPr lang="en-US" dirty="0"/>
              <a:t> so this might imply that </a:t>
            </a:r>
            <a:r>
              <a:rPr lang="en-US" dirty="0" err="1"/>
              <a:t>michael</a:t>
            </a:r>
            <a:r>
              <a:rPr lang="en-US" dirty="0"/>
              <a:t> is having </a:t>
            </a:r>
            <a:r>
              <a:rPr lang="en-US" dirty="0" smtClean="0"/>
              <a:t>highest</a:t>
            </a:r>
            <a:r>
              <a:rPr lang="en-US" dirty="0"/>
              <a:t> number of </a:t>
            </a:r>
            <a:r>
              <a:rPr lang="en-US" dirty="0" err="1" smtClean="0"/>
              <a:t>room,but</a:t>
            </a:r>
            <a:r>
              <a:rPr lang="en-US" dirty="0"/>
              <a:t> from the host_id column its showing </a:t>
            </a:r>
            <a:r>
              <a:rPr lang="en-US" dirty="0" err="1"/>
              <a:t>heighest</a:t>
            </a:r>
            <a:r>
              <a:rPr lang="en-US" dirty="0"/>
              <a:t> appearance of any host_id  is 327, so this clearly implies that there can be multiple may have same name </a:t>
            </a:r>
            <a:r>
              <a:rPr lang="en-US" dirty="0" smtClean="0"/>
              <a:t>that's</a:t>
            </a:r>
            <a:r>
              <a:rPr lang="en-US" dirty="0"/>
              <a:t> why we are we are getting </a:t>
            </a:r>
            <a:r>
              <a:rPr lang="en-US" dirty="0" smtClean="0"/>
              <a:t>different</a:t>
            </a:r>
            <a:r>
              <a:rPr lang="en-US" dirty="0"/>
              <a:t> </a:t>
            </a:r>
            <a:r>
              <a:rPr lang="en-US" dirty="0" smtClean="0"/>
              <a:t>highest</a:t>
            </a:r>
            <a:r>
              <a:rPr lang="en-US" dirty="0"/>
              <a:t> </a:t>
            </a:r>
            <a:r>
              <a:rPr lang="en-US" dirty="0" smtClean="0"/>
              <a:t>appearance</a:t>
            </a:r>
            <a:r>
              <a:rPr lang="en-US" dirty="0"/>
              <a:t> in </a:t>
            </a:r>
            <a:r>
              <a:rPr lang="en-US" dirty="0" err="1"/>
              <a:t>host_name</a:t>
            </a:r>
            <a:r>
              <a:rPr lang="en-US" dirty="0"/>
              <a:t> as </a:t>
            </a:r>
            <a:r>
              <a:rPr lang="en-US" dirty="0" smtClean="0"/>
              <a:t>compared</a:t>
            </a:r>
            <a:r>
              <a:rPr lang="en-US" dirty="0"/>
              <a:t> to host_id.</a:t>
            </a:r>
          </a:p>
          <a:p>
            <a:r>
              <a:rPr lang="en-US" dirty="0"/>
              <a:t/>
            </a:r>
            <a:br>
              <a:rPr lang="en-US" dirty="0"/>
            </a:br>
            <a:r>
              <a:rPr lang="en-US" sz="2500" b="1" dirty="0"/>
              <a:t>  Lets check which </a:t>
            </a:r>
            <a:r>
              <a:rPr lang="en-US" sz="2500" b="1" dirty="0" err="1"/>
              <a:t>host_name</a:t>
            </a:r>
            <a:r>
              <a:rPr lang="en-US" sz="2500" b="1" dirty="0"/>
              <a:t> is actually having </a:t>
            </a:r>
            <a:r>
              <a:rPr lang="en-US" sz="2500" b="1" dirty="0" err="1"/>
              <a:t>heighest</a:t>
            </a:r>
            <a:r>
              <a:rPr lang="en-US" sz="2500" b="1" dirty="0"/>
              <a:t> number of </a:t>
            </a:r>
            <a:r>
              <a:rPr lang="en-US" sz="2500" b="1" dirty="0" smtClean="0"/>
              <a:t>apartments</a:t>
            </a:r>
            <a:r>
              <a:rPr lang="en-US" dirty="0"/>
              <a:t> </a:t>
            </a:r>
          </a:p>
          <a:p>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90056" y="525848"/>
            <a:ext cx="8066817" cy="2628084"/>
          </a:xfrm>
          <a:prstGeom prst="rect">
            <a:avLst/>
          </a:prstGeom>
        </p:spPr>
      </p:pic>
    </p:spTree>
    <p:extLst>
      <p:ext uri="{BB962C8B-B14F-4D97-AF65-F5344CB8AC3E}">
        <p14:creationId xmlns:p14="http://schemas.microsoft.com/office/powerpoint/2010/main" val="1443485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1777</Words>
  <Application>Microsoft Office PowerPoint</Application>
  <PresentationFormat>Widescreen</PresentationFormat>
  <Paragraphs>130</Paragraphs>
  <Slides>29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Algerian</vt:lpstr>
      <vt:lpstr>Arial</vt:lpstr>
      <vt:lpstr>Arial Black</vt:lpstr>
      <vt:lpstr>Arial Rounded MT Bold</vt:lpstr>
      <vt:lpstr>Calibri</vt:lpstr>
      <vt:lpstr>Calibri Light</vt:lpstr>
      <vt:lpstr>Cambria Math</vt:lpstr>
      <vt:lpstr>Montserrat</vt:lpstr>
      <vt:lpstr>Perpetua Titling MT</vt:lpstr>
      <vt:lpstr>Roboto</vt:lpstr>
      <vt:lpstr>timeadings)</vt:lpstr>
      <vt:lpstr>Times New Roman</vt:lpstr>
      <vt:lpstr>Office Theme</vt:lpstr>
      <vt:lpstr> Capstone Project EDA Airbnb Bookings Analysis </vt:lpstr>
      <vt:lpstr>Introduction.</vt:lpstr>
      <vt:lpstr>General overview  of dataset.</vt:lpstr>
      <vt:lpstr>Missing value Handling.</vt:lpstr>
      <vt:lpstr> </vt:lpstr>
      <vt:lpstr> </vt:lpstr>
      <vt:lpstr>Lets fill these data with appropriate price value(By filling the price with median price for each room type)   </vt:lpstr>
      <vt:lpstr> </vt:lpstr>
      <vt:lpstr> </vt:lpstr>
      <vt:lpstr> So sonder (NYC) is having maximum number of rooms for the guest, for Airbnb he might be very important person. </vt:lpstr>
      <vt:lpstr> </vt:lpstr>
      <vt:lpstr>PowerPoint Presentation</vt:lpstr>
      <vt:lpstr>PowerPoint Presentation</vt:lpstr>
      <vt:lpstr>Top 50 words form Word_Cloud:</vt:lpstr>
      <vt:lpstr>Count Of Neighbourhood :</vt:lpstr>
      <vt:lpstr>Count Of Neighbourhood Group :</vt:lpstr>
      <vt:lpstr>Longitude &amp; Latitude </vt:lpstr>
      <vt:lpstr>Room Type</vt:lpstr>
      <vt:lpstr>Check The Price Range</vt:lpstr>
      <vt:lpstr>Minimum No Of Nights Distribution</vt:lpstr>
      <vt:lpstr>Number Of Reviews</vt:lpstr>
      <vt:lpstr>PowerPoint Presentation</vt:lpstr>
      <vt:lpstr>Availability_365</vt:lpstr>
      <vt:lpstr>Lets find the relation between neighbourhood_group and price: </vt:lpstr>
      <vt:lpstr>Relationship Between Neighborhoods Group And median price.</vt:lpstr>
      <vt:lpstr>Relationship Between Room_Type And Neighbourhood_Group.</vt:lpstr>
      <vt:lpstr>Heat-map shows the correlation between different feature</vt:lpstr>
      <vt:lpstr>PowerPoint Presentation</vt:lpstr>
      <vt:lpstr>Conclusion:  We tried to put some light by performed the Extensive EDA for Airbnb  dataset as always there is no end to EDA this can be extended in  n- dimenssions and lots and lots of conclusion can be drawn from EDA  this is where 80% of time is been spent by and Data Scientist.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Airbnb Bookings Analysis</dc:title>
  <dc:creator>Windows User</dc:creator>
  <cp:lastModifiedBy>Windows User</cp:lastModifiedBy>
  <cp:revision>46</cp:revision>
  <dcterms:created xsi:type="dcterms:W3CDTF">2023-01-05T14:48:07Z</dcterms:created>
  <dcterms:modified xsi:type="dcterms:W3CDTF">2023-02-15T16:00:04Z</dcterms:modified>
</cp:coreProperties>
</file>