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6"/>
  </p:notesMasterIdLst>
  <p:sldIdLst>
    <p:sldId id="342" r:id="rId3"/>
    <p:sldId id="345" r:id="rId4"/>
    <p:sldId id="346" r:id="rId5"/>
    <p:sldId id="350" r:id="rId6"/>
    <p:sldId id="349" r:id="rId7"/>
    <p:sldId id="351" r:id="rId8"/>
    <p:sldId id="352" r:id="rId9"/>
    <p:sldId id="354" r:id="rId10"/>
    <p:sldId id="355" r:id="rId11"/>
    <p:sldId id="356" r:id="rId12"/>
    <p:sldId id="357" r:id="rId13"/>
    <p:sldId id="360" r:id="rId14"/>
    <p:sldId id="34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7D5"/>
    <a:srgbClr val="012F44"/>
    <a:srgbClr val="EAE3CD"/>
    <a:srgbClr val="002234"/>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63" d="100"/>
          <a:sy n="63" d="100"/>
        </p:scale>
        <p:origin x="80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3/16/2024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10</a:t>
            </a:fld>
            <a:endParaRPr lang="en-US"/>
          </a:p>
        </p:txBody>
      </p:sp>
    </p:spTree>
    <p:extLst>
      <p:ext uri="{BB962C8B-B14F-4D97-AF65-F5344CB8AC3E}">
        <p14:creationId xmlns:p14="http://schemas.microsoft.com/office/powerpoint/2010/main" val="413507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11</a:t>
            </a:fld>
            <a:endParaRPr lang="en-US"/>
          </a:p>
        </p:txBody>
      </p:sp>
    </p:spTree>
    <p:extLst>
      <p:ext uri="{BB962C8B-B14F-4D97-AF65-F5344CB8AC3E}">
        <p14:creationId xmlns:p14="http://schemas.microsoft.com/office/powerpoint/2010/main" val="348171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12</a:t>
            </a:fld>
            <a:endParaRPr lang="en-US"/>
          </a:p>
        </p:txBody>
      </p:sp>
    </p:spTree>
    <p:extLst>
      <p:ext uri="{BB962C8B-B14F-4D97-AF65-F5344CB8AC3E}">
        <p14:creationId xmlns:p14="http://schemas.microsoft.com/office/powerpoint/2010/main" val="4008675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13</a:t>
            </a:fld>
            <a:endParaRPr lang="en-US"/>
          </a:p>
        </p:txBody>
      </p:sp>
    </p:spTree>
    <p:extLst>
      <p:ext uri="{BB962C8B-B14F-4D97-AF65-F5344CB8AC3E}">
        <p14:creationId xmlns:p14="http://schemas.microsoft.com/office/powerpoint/2010/main" val="245168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66731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74729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1915223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228617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48834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345224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4026883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3" name="Picture 2" descr="A picture containing person, indoor, sitting, using&#10;&#10;Description automatically generated">
            <a:extLst>
              <a:ext uri="{FF2B5EF4-FFF2-40B4-BE49-F238E27FC236}">
                <a16:creationId xmlns:a16="http://schemas.microsoft.com/office/drawing/2014/main" id="{20454C67-A664-1948-8DAD-7F16204D547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Shape">
            <a:extLst>
              <a:ext uri="{FF2B5EF4-FFF2-40B4-BE49-F238E27FC236}">
                <a16:creationId xmlns:a16="http://schemas.microsoft.com/office/drawing/2014/main" id="{32E23C93-3A60-C646-A082-DEDFAB944BF4}"/>
              </a:ext>
            </a:extLst>
          </p:cNvPr>
          <p:cNvSpPr/>
          <p:nvPr/>
        </p:nvSpPr>
        <p:spPr>
          <a:xfrm>
            <a:off x="4098279" y="0"/>
            <a:ext cx="8110241" cy="5410360"/>
          </a:xfrm>
          <a:custGeom>
            <a:avLst/>
            <a:gdLst/>
            <a:ahLst/>
            <a:cxnLst>
              <a:cxn ang="0">
                <a:pos x="wd2" y="hd2"/>
              </a:cxn>
              <a:cxn ang="5400000">
                <a:pos x="wd2" y="hd2"/>
              </a:cxn>
              <a:cxn ang="10800000">
                <a:pos x="wd2" y="hd2"/>
              </a:cxn>
              <a:cxn ang="16200000">
                <a:pos x="wd2" y="hd2"/>
              </a:cxn>
            </a:cxnLst>
            <a:rect l="0" t="0" r="r" b="b"/>
            <a:pathLst>
              <a:path w="21202" h="21375" extrusionOk="0">
                <a:moveTo>
                  <a:pt x="21202" y="20812"/>
                </a:moveTo>
                <a:cubicBezTo>
                  <a:pt x="20243" y="21600"/>
                  <a:pt x="18978" y="21485"/>
                  <a:pt x="17928" y="20933"/>
                </a:cubicBezTo>
                <a:cubicBezTo>
                  <a:pt x="16876" y="20376"/>
                  <a:pt x="15976" y="19437"/>
                  <a:pt x="15043" y="18595"/>
                </a:cubicBezTo>
                <a:cubicBezTo>
                  <a:pt x="14110" y="17747"/>
                  <a:pt x="13098" y="16964"/>
                  <a:pt x="11969" y="16798"/>
                </a:cubicBezTo>
                <a:cubicBezTo>
                  <a:pt x="10369" y="16563"/>
                  <a:pt x="8842" y="17591"/>
                  <a:pt x="7381" y="18479"/>
                </a:cubicBezTo>
                <a:cubicBezTo>
                  <a:pt x="5920" y="19367"/>
                  <a:pt x="4250" y="20150"/>
                  <a:pt x="2736" y="19427"/>
                </a:cubicBezTo>
                <a:cubicBezTo>
                  <a:pt x="2122" y="19131"/>
                  <a:pt x="1584" y="18605"/>
                  <a:pt x="1149" y="17967"/>
                </a:cubicBezTo>
                <a:cubicBezTo>
                  <a:pt x="-63" y="16181"/>
                  <a:pt x="-398" y="13371"/>
                  <a:pt x="542" y="11324"/>
                </a:cubicBezTo>
                <a:cubicBezTo>
                  <a:pt x="1979" y="8188"/>
                  <a:pt x="5565" y="7797"/>
                  <a:pt x="7142" y="4777"/>
                </a:cubicBezTo>
                <a:cubicBezTo>
                  <a:pt x="7942" y="3246"/>
                  <a:pt x="8144" y="1169"/>
                  <a:pt x="9243" y="0"/>
                </a:cubicBezTo>
                <a:lnTo>
                  <a:pt x="21202" y="0"/>
                </a:lnTo>
                <a:lnTo>
                  <a:pt x="21202" y="20812"/>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A18ACD3F-5DD7-3A4F-BD41-4463DAD560FC}"/>
              </a:ext>
            </a:extLst>
          </p:cNvPr>
          <p:cNvSpPr/>
          <p:nvPr/>
        </p:nvSpPr>
        <p:spPr>
          <a:xfrm>
            <a:off x="4422176" y="0"/>
            <a:ext cx="7786344" cy="5291774"/>
          </a:xfrm>
          <a:custGeom>
            <a:avLst/>
            <a:gdLst/>
            <a:ahLst/>
            <a:cxnLst>
              <a:cxn ang="0">
                <a:pos x="wd2" y="hd2"/>
              </a:cxn>
              <a:cxn ang="5400000">
                <a:pos x="wd2" y="hd2"/>
              </a:cxn>
              <a:cxn ang="10800000">
                <a:pos x="wd2" y="hd2"/>
              </a:cxn>
              <a:cxn ang="16200000">
                <a:pos x="wd2" y="hd2"/>
              </a:cxn>
            </a:cxnLst>
            <a:rect l="0" t="0" r="r" b="b"/>
            <a:pathLst>
              <a:path w="21202" h="21373" extrusionOk="0">
                <a:moveTo>
                  <a:pt x="21202" y="20810"/>
                </a:moveTo>
                <a:cubicBezTo>
                  <a:pt x="20241" y="21600"/>
                  <a:pt x="18978" y="21482"/>
                  <a:pt x="17927" y="20928"/>
                </a:cubicBezTo>
                <a:cubicBezTo>
                  <a:pt x="16876" y="20374"/>
                  <a:pt x="15973" y="19435"/>
                  <a:pt x="15043" y="18589"/>
                </a:cubicBezTo>
                <a:cubicBezTo>
                  <a:pt x="14113" y="17743"/>
                  <a:pt x="13096" y="16958"/>
                  <a:pt x="11969" y="16794"/>
                </a:cubicBezTo>
                <a:cubicBezTo>
                  <a:pt x="10367" y="16558"/>
                  <a:pt x="8842" y="17589"/>
                  <a:pt x="7380" y="18476"/>
                </a:cubicBezTo>
                <a:cubicBezTo>
                  <a:pt x="5920" y="19364"/>
                  <a:pt x="4246" y="20143"/>
                  <a:pt x="2735" y="19425"/>
                </a:cubicBezTo>
                <a:cubicBezTo>
                  <a:pt x="2120" y="19133"/>
                  <a:pt x="1580" y="18604"/>
                  <a:pt x="1148" y="17963"/>
                </a:cubicBezTo>
                <a:cubicBezTo>
                  <a:pt x="-63" y="16178"/>
                  <a:pt x="-398" y="13367"/>
                  <a:pt x="539" y="11321"/>
                </a:cubicBezTo>
                <a:cubicBezTo>
                  <a:pt x="1978" y="8181"/>
                  <a:pt x="5564" y="7797"/>
                  <a:pt x="7141" y="4775"/>
                </a:cubicBezTo>
                <a:cubicBezTo>
                  <a:pt x="7940" y="3247"/>
                  <a:pt x="8144" y="1164"/>
                  <a:pt x="9240" y="0"/>
                </a:cubicBezTo>
                <a:lnTo>
                  <a:pt x="21202" y="0"/>
                </a:lnTo>
                <a:lnTo>
                  <a:pt x="21202" y="2081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799BF22E-409A-064A-87E7-D6563A9ACD94}"/>
              </a:ext>
            </a:extLst>
          </p:cNvPr>
          <p:cNvSpPr/>
          <p:nvPr/>
        </p:nvSpPr>
        <p:spPr>
          <a:xfrm>
            <a:off x="5933476" y="850901"/>
            <a:ext cx="5117539" cy="5805813"/>
          </a:xfrm>
          <a:custGeom>
            <a:avLst/>
            <a:gdLst/>
            <a:ahLst/>
            <a:cxnLst>
              <a:cxn ang="0">
                <a:pos x="wd2" y="hd2"/>
              </a:cxn>
              <a:cxn ang="5400000">
                <a:pos x="wd2" y="hd2"/>
              </a:cxn>
              <a:cxn ang="10800000">
                <a:pos x="wd2" y="hd2"/>
              </a:cxn>
              <a:cxn ang="16200000">
                <a:pos x="wd2" y="hd2"/>
              </a:cxn>
            </a:cxnLst>
            <a:rect l="0" t="0" r="r" b="b"/>
            <a:pathLst>
              <a:path w="21014" h="21373" extrusionOk="0">
                <a:moveTo>
                  <a:pt x="20732" y="1768"/>
                </a:moveTo>
                <a:cubicBezTo>
                  <a:pt x="20320" y="1038"/>
                  <a:pt x="19454" y="515"/>
                  <a:pt x="18489" y="253"/>
                </a:cubicBezTo>
                <a:cubicBezTo>
                  <a:pt x="17525" y="-9"/>
                  <a:pt x="16466" y="-37"/>
                  <a:pt x="15428" y="33"/>
                </a:cubicBezTo>
                <a:cubicBezTo>
                  <a:pt x="9681" y="417"/>
                  <a:pt x="4367" y="3829"/>
                  <a:pt x="1734" y="7794"/>
                </a:cubicBezTo>
                <a:cubicBezTo>
                  <a:pt x="237" y="10052"/>
                  <a:pt x="-399" y="12671"/>
                  <a:pt x="258" y="15092"/>
                </a:cubicBezTo>
                <a:cubicBezTo>
                  <a:pt x="915" y="17514"/>
                  <a:pt x="2933" y="19698"/>
                  <a:pt x="5801" y="20712"/>
                </a:cubicBezTo>
                <a:cubicBezTo>
                  <a:pt x="8122" y="21535"/>
                  <a:pt x="10881" y="21563"/>
                  <a:pt x="13379" y="20946"/>
                </a:cubicBezTo>
                <a:cubicBezTo>
                  <a:pt x="16017" y="20291"/>
                  <a:pt x="18541" y="18762"/>
                  <a:pt x="19204" y="16668"/>
                </a:cubicBezTo>
                <a:cubicBezTo>
                  <a:pt x="19840" y="14658"/>
                  <a:pt x="18672" y="12647"/>
                  <a:pt x="18494" y="10604"/>
                </a:cubicBezTo>
                <a:cubicBezTo>
                  <a:pt x="18390" y="9421"/>
                  <a:pt x="18625" y="8210"/>
                  <a:pt x="19172" y="7084"/>
                </a:cubicBezTo>
                <a:cubicBezTo>
                  <a:pt x="19600" y="6205"/>
                  <a:pt x="20221" y="5377"/>
                  <a:pt x="20622" y="4493"/>
                </a:cubicBezTo>
                <a:cubicBezTo>
                  <a:pt x="21029" y="3605"/>
                  <a:pt x="21201" y="2609"/>
                  <a:pt x="20732" y="176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20736F0F-9F62-5044-A7E9-893FE07E324F}"/>
              </a:ext>
            </a:extLst>
          </p:cNvPr>
          <p:cNvSpPr/>
          <p:nvPr/>
        </p:nvSpPr>
        <p:spPr>
          <a:xfrm>
            <a:off x="5857276" y="1016000"/>
            <a:ext cx="5314124" cy="5528588"/>
          </a:xfrm>
          <a:custGeom>
            <a:avLst/>
            <a:gdLst/>
            <a:ahLst/>
            <a:cxnLst>
              <a:cxn ang="0">
                <a:pos x="wd2" y="hd2"/>
              </a:cxn>
              <a:cxn ang="5400000">
                <a:pos x="wd2" y="hd2"/>
              </a:cxn>
              <a:cxn ang="10800000">
                <a:pos x="wd2" y="hd2"/>
              </a:cxn>
              <a:cxn ang="16200000">
                <a:pos x="wd2" y="hd2"/>
              </a:cxn>
            </a:cxnLst>
            <a:rect l="0" t="0" r="r" b="b"/>
            <a:pathLst>
              <a:path w="21157" h="21187" extrusionOk="0">
                <a:moveTo>
                  <a:pt x="21013" y="2321"/>
                </a:moveTo>
                <a:cubicBezTo>
                  <a:pt x="20720" y="1538"/>
                  <a:pt x="19967" y="920"/>
                  <a:pt x="19092" y="550"/>
                </a:cubicBezTo>
                <a:cubicBezTo>
                  <a:pt x="18217" y="185"/>
                  <a:pt x="17221" y="48"/>
                  <a:pt x="16240" y="10"/>
                </a:cubicBezTo>
                <a:cubicBezTo>
                  <a:pt x="10785" y="-190"/>
                  <a:pt x="5349" y="2735"/>
                  <a:pt x="2371" y="6492"/>
                </a:cubicBezTo>
                <a:cubicBezTo>
                  <a:pt x="677" y="8629"/>
                  <a:pt x="-253" y="11228"/>
                  <a:pt x="60" y="13754"/>
                </a:cubicBezTo>
                <a:cubicBezTo>
                  <a:pt x="374" y="16280"/>
                  <a:pt x="2002" y="18704"/>
                  <a:pt x="4576" y="20028"/>
                </a:cubicBezTo>
                <a:cubicBezTo>
                  <a:pt x="6659" y="21099"/>
                  <a:pt x="9248" y="21410"/>
                  <a:pt x="11680" y="21035"/>
                </a:cubicBezTo>
                <a:cubicBezTo>
                  <a:pt x="14248" y="20641"/>
                  <a:pt x="16817" y="19346"/>
                  <a:pt x="17701" y="17283"/>
                </a:cubicBezTo>
                <a:cubicBezTo>
                  <a:pt x="18551" y="15307"/>
                  <a:pt x="17707" y="13146"/>
                  <a:pt x="17793" y="11053"/>
                </a:cubicBezTo>
                <a:cubicBezTo>
                  <a:pt x="17843" y="9841"/>
                  <a:pt x="18212" y="8639"/>
                  <a:pt x="18875" y="7549"/>
                </a:cubicBezTo>
                <a:cubicBezTo>
                  <a:pt x="19390" y="6697"/>
                  <a:pt x="20073" y="5923"/>
                  <a:pt x="20568" y="5066"/>
                </a:cubicBezTo>
                <a:cubicBezTo>
                  <a:pt x="21059" y="4215"/>
                  <a:pt x="21347" y="3217"/>
                  <a:pt x="21013" y="2321"/>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8" name="Title 1">
            <a:extLst>
              <a:ext uri="{FF2B5EF4-FFF2-40B4-BE49-F238E27FC236}">
                <a16:creationId xmlns:a16="http://schemas.microsoft.com/office/drawing/2014/main" id="{A2A6FDFB-46FD-4D32-A054-BC9C55F6A02B}"/>
              </a:ext>
            </a:extLst>
          </p:cNvPr>
          <p:cNvSpPr>
            <a:spLocks noGrp="1"/>
          </p:cNvSpPr>
          <p:nvPr userDrawn="1">
            <p:ph type="ctrTitle"/>
          </p:nvPr>
        </p:nvSpPr>
        <p:spPr>
          <a:xfrm>
            <a:off x="6375400" y="2269723"/>
            <a:ext cx="3871369" cy="2387600"/>
          </a:xfrm>
        </p:spPr>
        <p:txBody>
          <a:bodyPr anchor="b">
            <a:normAutofit/>
          </a:bodyPr>
          <a:lstStyle>
            <a:lvl1pPr algn="ctr">
              <a:defRPr sz="5400">
                <a:solidFill>
                  <a:schemeClr val="accent1"/>
                </a:solidFill>
              </a:defRPr>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userDrawn="1">
            <p:ph type="subTitle" idx="1"/>
          </p:nvPr>
        </p:nvSpPr>
        <p:spPr>
          <a:xfrm>
            <a:off x="6375401" y="4830041"/>
            <a:ext cx="3871368" cy="1018309"/>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Date Placeholder 3">
            <a:extLst>
              <a:ext uri="{FF2B5EF4-FFF2-40B4-BE49-F238E27FC236}">
                <a16:creationId xmlns:a16="http://schemas.microsoft.com/office/drawing/2014/main" id="{D611355A-2485-4AA5-91FA-EA5F3157B7B3}"/>
              </a:ext>
            </a:extLst>
          </p:cNvPr>
          <p:cNvSpPr>
            <a:spLocks noGrp="1"/>
          </p:cNvSpPr>
          <p:nvPr userDrawn="1">
            <p:ph type="dt" sz="half" idx="10"/>
          </p:nvPr>
        </p:nvSpPr>
        <p:spPr>
          <a:xfrm>
            <a:off x="838200" y="6356350"/>
            <a:ext cx="2743200" cy="365125"/>
          </a:xfrm>
        </p:spPr>
        <p:txBody>
          <a:bodyPr/>
          <a:lstStyle>
            <a:lvl1pPr>
              <a:defRPr>
                <a:solidFill>
                  <a:schemeClr val="accent3"/>
                </a:solidFill>
              </a:defRPr>
            </a:lvl1pPr>
          </a:lstStyle>
          <a:p>
            <a:r>
              <a:rPr lang="en-US"/>
              <a:t>Date</a:t>
            </a:r>
            <a:endParaRPr lang="en-US" dirty="0"/>
          </a:p>
        </p:txBody>
      </p:sp>
      <p:sp>
        <p:nvSpPr>
          <p:cNvPr id="23" name="Footer Placeholder 4">
            <a:extLst>
              <a:ext uri="{FF2B5EF4-FFF2-40B4-BE49-F238E27FC236}">
                <a16:creationId xmlns:a16="http://schemas.microsoft.com/office/drawing/2014/main" id="{64A10338-DE30-4CA9-A21B-D50D6579B160}"/>
              </a:ext>
            </a:extLst>
          </p:cNvPr>
          <p:cNvSpPr>
            <a:spLocks noGrp="1"/>
          </p:cNvSpPr>
          <p:nvPr userDrawn="1">
            <p:ph type="ftr" sz="quarter" idx="11"/>
          </p:nvPr>
        </p:nvSpPr>
        <p:spPr>
          <a:xfrm>
            <a:off x="4038600" y="6356350"/>
            <a:ext cx="4114800" cy="365125"/>
          </a:xfrm>
        </p:spPr>
        <p:txBody>
          <a:bodyPr/>
          <a:lstStyle>
            <a:lvl1pPr>
              <a:defRPr>
                <a:solidFill>
                  <a:schemeClr val="accent3"/>
                </a:solidFill>
              </a:defRPr>
            </a:lvl1p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userDrawn="1">
            <p:ph type="sldNum" sz="quarter" idx="12"/>
          </p:nvPr>
        </p:nvSpPr>
        <p:spPr>
          <a:xfrm>
            <a:off x="8610600" y="6356350"/>
            <a:ext cx="2743200" cy="365125"/>
          </a:xfrm>
        </p:spPr>
        <p:txBody>
          <a:bodyPr/>
          <a:lstStyle>
            <a:lvl1pPr>
              <a:defRPr>
                <a:solidFill>
                  <a:schemeClr val="accent3"/>
                </a:solidFill>
              </a:defRPr>
            </a:lvl1pPr>
          </a:lstStyle>
          <a:p>
            <a:fld id="{672B7600-67E3-4D97-B453-880E2742B982}" type="slidenum">
              <a:rPr lang="en-US" smtClean="0"/>
              <a:pPr/>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accent3"/>
        </a:solidFill>
        <a:effectLst/>
      </p:bgPr>
    </p:bg>
    <p:spTree>
      <p:nvGrpSpPr>
        <p:cNvPr id="1" name=""/>
        <p:cNvGrpSpPr/>
        <p:nvPr/>
      </p:nvGrpSpPr>
      <p:grpSpPr>
        <a:xfrm>
          <a:off x="0" y="0"/>
          <a:ext cx="0" cy="0"/>
          <a:chOff x="0" y="0"/>
          <a:chExt cx="0" cy="0"/>
        </a:xfrm>
      </p:grpSpPr>
      <p:sp>
        <p:nvSpPr>
          <p:cNvPr id="11" name="Shape">
            <a:extLst>
              <a:ext uri="{FF2B5EF4-FFF2-40B4-BE49-F238E27FC236}">
                <a16:creationId xmlns:a16="http://schemas.microsoft.com/office/drawing/2014/main" id="{79910DF1-2C40-5D4F-BC38-36CBAA32CCFA}"/>
              </a:ext>
            </a:extLst>
          </p:cNvPr>
          <p:cNvSpPr/>
          <p:nvPr/>
        </p:nvSpPr>
        <p:spPr>
          <a:xfrm>
            <a:off x="3037840" y="4563110"/>
            <a:ext cx="9154160" cy="22948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927" y="16221"/>
                  <a:pt x="6149" y="14249"/>
                </a:cubicBezTo>
                <a:cubicBezTo>
                  <a:pt x="8337" y="13233"/>
                  <a:pt x="10419" y="14010"/>
                  <a:pt x="12577" y="15587"/>
                </a:cubicBezTo>
                <a:cubicBezTo>
                  <a:pt x="13997" y="16627"/>
                  <a:pt x="15436" y="17572"/>
                  <a:pt x="16853" y="15946"/>
                </a:cubicBezTo>
                <a:cubicBezTo>
                  <a:pt x="18046" y="14583"/>
                  <a:pt x="19194" y="12049"/>
                  <a:pt x="20153" y="8642"/>
                </a:cubicBezTo>
                <a:cubicBezTo>
                  <a:pt x="20758" y="6503"/>
                  <a:pt x="21462" y="3550"/>
                  <a:pt x="21600" y="0"/>
                </a:cubicBezTo>
                <a:lnTo>
                  <a:pt x="21600" y="21600"/>
                </a:lnTo>
                <a:lnTo>
                  <a:pt x="0" y="2160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B4E2E776-2A26-044D-9455-60845134FF2D}"/>
              </a:ext>
            </a:extLst>
          </p:cNvPr>
          <p:cNvSpPr/>
          <p:nvPr/>
        </p:nvSpPr>
        <p:spPr>
          <a:xfrm>
            <a:off x="4955539" y="5044439"/>
            <a:ext cx="7236461" cy="18135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926" y="16215"/>
                  <a:pt x="6149" y="14249"/>
                </a:cubicBezTo>
                <a:cubicBezTo>
                  <a:pt x="8336" y="13235"/>
                  <a:pt x="10421" y="14007"/>
                  <a:pt x="12578" y="15595"/>
                </a:cubicBezTo>
                <a:cubicBezTo>
                  <a:pt x="13999" y="16639"/>
                  <a:pt x="15436" y="17576"/>
                  <a:pt x="16854" y="15958"/>
                </a:cubicBezTo>
                <a:cubicBezTo>
                  <a:pt x="18044" y="14597"/>
                  <a:pt x="19193" y="12071"/>
                  <a:pt x="20152" y="8652"/>
                </a:cubicBezTo>
                <a:cubicBezTo>
                  <a:pt x="20755" y="6504"/>
                  <a:pt x="21460" y="3555"/>
                  <a:pt x="21600" y="0"/>
                </a:cubicBezTo>
                <a:lnTo>
                  <a:pt x="21600" y="21600"/>
                </a:lnTo>
                <a:lnTo>
                  <a:pt x="0" y="2160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10515600" cy="1325563"/>
          </a:xfrm>
        </p:spPr>
        <p:txBody>
          <a:bodyPr/>
          <a:lstStyle>
            <a:lvl1pPr>
              <a:defRPr>
                <a:solidFill>
                  <a:schemeClr val="accent1"/>
                </a:solidFill>
              </a:defRPr>
            </a:lvl1p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10515600" cy="435133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lvl1pPr>
              <a:defRPr>
                <a:solidFill>
                  <a:schemeClr val="accent3">
                    <a:lumMod val="50000"/>
                  </a:schemeClr>
                </a:solidFill>
              </a:defRPr>
            </a:lvl1pPr>
          </a:lstStyle>
          <a:p>
            <a:r>
              <a:rPr lang="en-US"/>
              <a:t>Date</a:t>
            </a:r>
            <a:endParaRPr lang="en-US" dirty="0"/>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5458680" y="6356350"/>
            <a:ext cx="4114800" cy="365125"/>
          </a:xfrm>
        </p:spPr>
        <p:txBody>
          <a:bodyPr/>
          <a:lstStyle>
            <a:lvl1pPr>
              <a:defRPr>
                <a:solidFill>
                  <a:schemeClr val="accent3"/>
                </a:solidFill>
              </a:defRPr>
            </a:lvl1pPr>
          </a:lstStyle>
          <a:p>
            <a:r>
              <a:rPr lang="en-US"/>
              <a:t>Your Footer Here</a:t>
            </a:r>
            <a:endParaRPr lang="en-US" dirty="0"/>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9766300" y="6356350"/>
            <a:ext cx="1587500" cy="365125"/>
          </a:xfrm>
        </p:spPr>
        <p:txBody>
          <a:bodyPr/>
          <a:lstStyle>
            <a:lvl1pPr>
              <a:defRPr>
                <a:solidFill>
                  <a:schemeClr val="accent3"/>
                </a:solidFill>
              </a:defRPr>
            </a:lvl1pPr>
          </a:lstStyle>
          <a:p>
            <a:fld id="{672B7600-67E3-4D97-B453-880E2742B982}" type="slidenum">
              <a:rPr lang="en-US" smtClean="0"/>
              <a:pPr/>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1"/>
        </a:solidFill>
        <a:effectLst/>
      </p:bgPr>
    </p:bg>
    <p:spTree>
      <p:nvGrpSpPr>
        <p:cNvPr id="1" name=""/>
        <p:cNvGrpSpPr/>
        <p:nvPr/>
      </p:nvGrpSpPr>
      <p:grpSpPr>
        <a:xfrm>
          <a:off x="0" y="0"/>
          <a:ext cx="0" cy="0"/>
          <a:chOff x="0" y="0"/>
          <a:chExt cx="0" cy="0"/>
        </a:xfrm>
      </p:grpSpPr>
      <p:sp>
        <p:nvSpPr>
          <p:cNvPr id="11" name="Shape">
            <a:extLst>
              <a:ext uri="{FF2B5EF4-FFF2-40B4-BE49-F238E27FC236}">
                <a16:creationId xmlns:a16="http://schemas.microsoft.com/office/drawing/2014/main" id="{2087C431-EE29-CC4F-8642-7E86CA7C02AE}"/>
              </a:ext>
            </a:extLst>
          </p:cNvPr>
          <p:cNvSpPr/>
          <p:nvPr/>
        </p:nvSpPr>
        <p:spPr>
          <a:xfrm>
            <a:off x="0" y="0"/>
            <a:ext cx="7016752" cy="1901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540" y="20590"/>
                  <a:pt x="2440" y="14443"/>
                  <a:pt x="3683" y="10749"/>
                </a:cubicBezTo>
                <a:cubicBezTo>
                  <a:pt x="5071" y="6637"/>
                  <a:pt x="6900" y="5671"/>
                  <a:pt x="8636" y="5598"/>
                </a:cubicBezTo>
                <a:cubicBezTo>
                  <a:pt x="9797" y="5555"/>
                  <a:pt x="10958" y="5829"/>
                  <a:pt x="12108" y="6450"/>
                </a:cubicBezTo>
                <a:cubicBezTo>
                  <a:pt x="13804" y="7359"/>
                  <a:pt x="15489" y="9004"/>
                  <a:pt x="17202" y="8701"/>
                </a:cubicBezTo>
                <a:cubicBezTo>
                  <a:pt x="18910" y="8398"/>
                  <a:pt x="20713" y="5728"/>
                  <a:pt x="21600" y="0"/>
                </a:cubicBezTo>
                <a:lnTo>
                  <a:pt x="0" y="0"/>
                </a:lnTo>
                <a:lnTo>
                  <a:pt x="0" y="2160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0137581B-6F4A-264F-9424-959A44B294CE}"/>
              </a:ext>
            </a:extLst>
          </p:cNvPr>
          <p:cNvSpPr/>
          <p:nvPr/>
        </p:nvSpPr>
        <p:spPr>
          <a:xfrm>
            <a:off x="0" y="0"/>
            <a:ext cx="6283961" cy="16560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537" y="20590"/>
                  <a:pt x="2436" y="14428"/>
                  <a:pt x="3680" y="10750"/>
                </a:cubicBezTo>
                <a:cubicBezTo>
                  <a:pt x="5068" y="6642"/>
                  <a:pt x="6897" y="5665"/>
                  <a:pt x="8635" y="5599"/>
                </a:cubicBezTo>
                <a:cubicBezTo>
                  <a:pt x="9796" y="5549"/>
                  <a:pt x="10957" y="5831"/>
                  <a:pt x="12105" y="6460"/>
                </a:cubicBezTo>
                <a:cubicBezTo>
                  <a:pt x="13799" y="7371"/>
                  <a:pt x="15488" y="9011"/>
                  <a:pt x="17200" y="8713"/>
                </a:cubicBezTo>
                <a:cubicBezTo>
                  <a:pt x="18911" y="8415"/>
                  <a:pt x="20714" y="5731"/>
                  <a:pt x="21600" y="0"/>
                </a:cubicBezTo>
                <a:lnTo>
                  <a:pt x="4" y="0"/>
                </a:lnTo>
                <a:lnTo>
                  <a:pt x="4" y="21600"/>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dirty="0"/>
          </a:p>
        </p:txBody>
      </p:sp>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1371600" y="901700"/>
            <a:ext cx="9982200" cy="1020451"/>
          </a:xfrm>
        </p:spPr>
        <p:txBody>
          <a:bodyPr/>
          <a:lstStyle>
            <a:lvl1pPr>
              <a:defRPr>
                <a:solidFill>
                  <a:schemeClr val="accent2"/>
                </a:solidFill>
              </a:defRPr>
            </a:lvl1p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2021207"/>
            <a:ext cx="10515600" cy="4155756"/>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lvl1pPr>
              <a:defRPr>
                <a:solidFill>
                  <a:schemeClr val="accent3"/>
                </a:solidFill>
              </a:defRPr>
            </a:lvl1pPr>
          </a:lstStyle>
          <a:p>
            <a:r>
              <a:rPr lang="en-US"/>
              <a:t>Date</a:t>
            </a:r>
            <a:endParaRPr lang="en-US" dirty="0"/>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lvl1pPr>
              <a:defRPr>
                <a:solidFill>
                  <a:schemeClr val="accent3"/>
                </a:solidFill>
              </a:defRPr>
            </a:lvl1p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lvl1pPr>
              <a:defRPr>
                <a:solidFill>
                  <a:schemeClr val="accent3"/>
                </a:solidFill>
              </a:defRPr>
            </a:lvl1pPr>
          </a:lstStyle>
          <a:p>
            <a:fld id="{672B7600-67E3-4D97-B453-880E2742B982}" type="slidenum">
              <a:rPr lang="en-US" smtClean="0"/>
              <a:pPr/>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solidFill>
          <a:schemeClr val="accent1"/>
        </a:solidFill>
        <a:effectLst/>
      </p:bgPr>
    </p:bg>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BF340E4E-40BE-4F41-B4D4-C9D603503D67}"/>
              </a:ext>
            </a:extLst>
          </p:cNvPr>
          <p:cNvSpPr/>
          <p:nvPr userDrawn="1"/>
        </p:nvSpPr>
        <p:spPr>
          <a:xfrm>
            <a:off x="5245815" y="0"/>
            <a:ext cx="6946185" cy="5725700"/>
          </a:xfrm>
          <a:custGeom>
            <a:avLst/>
            <a:gdLst>
              <a:gd name="connsiteX0" fmla="*/ 147328 w 6946185"/>
              <a:gd name="connsiteY0" fmla="*/ 0 h 5725700"/>
              <a:gd name="connsiteX1" fmla="*/ 6933220 w 6946185"/>
              <a:gd name="connsiteY1" fmla="*/ 0 h 5725700"/>
              <a:gd name="connsiteX2" fmla="*/ 6946185 w 6946185"/>
              <a:gd name="connsiteY2" fmla="*/ 0 h 5725700"/>
              <a:gd name="connsiteX3" fmla="*/ 6946185 w 6946185"/>
              <a:gd name="connsiteY3" fmla="*/ 3994015 h 5725700"/>
              <a:gd name="connsiteX4" fmla="*/ 6906962 w 6946185"/>
              <a:gd name="connsiteY4" fmla="*/ 4058136 h 5725700"/>
              <a:gd name="connsiteX5" fmla="*/ 5510483 w 6946185"/>
              <a:gd name="connsiteY5" fmla="*/ 4794243 h 5725700"/>
              <a:gd name="connsiteX6" fmla="*/ 5470037 w 6946185"/>
              <a:gd name="connsiteY6" fmla="*/ 4820931 h 5725700"/>
              <a:gd name="connsiteX7" fmla="*/ 3591513 w 6946185"/>
              <a:gd name="connsiteY7" fmla="*/ 5721386 h 5725700"/>
              <a:gd name="connsiteX8" fmla="*/ 1907525 w 6946185"/>
              <a:gd name="connsiteY8" fmla="*/ 4993603 h 5725700"/>
              <a:gd name="connsiteX9" fmla="*/ 1354998 w 6946185"/>
              <a:gd name="connsiteY9" fmla="*/ 2776359 h 5725700"/>
              <a:gd name="connsiteX10" fmla="*/ 237577 w 6946185"/>
              <a:gd name="connsiteY10" fmla="*/ 1324528 h 5725700"/>
              <a:gd name="connsiteX11" fmla="*/ 147328 w 6946185"/>
              <a:gd name="connsiteY11" fmla="*/ 0 h 572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6185" h="5725700">
                <a:moveTo>
                  <a:pt x="147328" y="0"/>
                </a:moveTo>
                <a:cubicBezTo>
                  <a:pt x="147328" y="0"/>
                  <a:pt x="6179232" y="0"/>
                  <a:pt x="6933220" y="0"/>
                </a:cubicBezTo>
                <a:lnTo>
                  <a:pt x="6946185" y="0"/>
                </a:lnTo>
                <a:lnTo>
                  <a:pt x="6946185" y="3994015"/>
                </a:lnTo>
                <a:lnTo>
                  <a:pt x="6906962" y="4058136"/>
                </a:lnTo>
                <a:cubicBezTo>
                  <a:pt x="6632820" y="4424557"/>
                  <a:pt x="5883095" y="4550731"/>
                  <a:pt x="5510483" y="4794243"/>
                </a:cubicBezTo>
                <a:cubicBezTo>
                  <a:pt x="5496443" y="4803317"/>
                  <a:pt x="5483742" y="4812124"/>
                  <a:pt x="5470037" y="4820931"/>
                </a:cubicBezTo>
                <a:cubicBezTo>
                  <a:pt x="4900797" y="5198300"/>
                  <a:pt x="4342254" y="5670679"/>
                  <a:pt x="3591513" y="5721386"/>
                </a:cubicBezTo>
                <a:cubicBezTo>
                  <a:pt x="2931355" y="5764621"/>
                  <a:pt x="2266852" y="5480126"/>
                  <a:pt x="1907525" y="4993603"/>
                </a:cubicBezTo>
                <a:cubicBezTo>
                  <a:pt x="1424858" y="4339745"/>
                  <a:pt x="1687918" y="3481190"/>
                  <a:pt x="1354998" y="2776359"/>
                </a:cubicBezTo>
                <a:cubicBezTo>
                  <a:pt x="1099960" y="2236459"/>
                  <a:pt x="555121" y="1818791"/>
                  <a:pt x="237577" y="1324528"/>
                </a:cubicBezTo>
                <a:cubicBezTo>
                  <a:pt x="167717" y="1218043"/>
                  <a:pt x="-200634" y="535896"/>
                  <a:pt x="147328" y="0"/>
                </a:cubicBezTo>
                <a:close/>
              </a:path>
            </a:pathLst>
          </a:custGeom>
          <a:solidFill>
            <a:schemeClr val="accent3"/>
          </a:solidFill>
          <a:ln w="12700">
            <a:miter lim="400000"/>
          </a:ln>
        </p:spPr>
        <p:txBody>
          <a:bodyPr wrap="square" lIns="38100" tIns="38100" rIns="38100" bIns="38100" anchor="ctr">
            <a:noAutofit/>
          </a:bodyPr>
          <a:lstStyle/>
          <a:p>
            <a:pPr>
              <a:defRPr sz="3000">
                <a:solidFill>
                  <a:srgbClr val="FFFFFF"/>
                </a:solidFill>
              </a:defRPr>
            </a:pPr>
            <a:endParaRPr/>
          </a:p>
        </p:txBody>
      </p:sp>
      <p:pic>
        <p:nvPicPr>
          <p:cNvPr id="4" name="Picture 3" descr="A person holding a computer&#10;&#10;Description automatically generated">
            <a:extLst>
              <a:ext uri="{FF2B5EF4-FFF2-40B4-BE49-F238E27FC236}">
                <a16:creationId xmlns:a16="http://schemas.microsoft.com/office/drawing/2014/main" id="{D201617F-B3FC-9643-B138-4527699A7489}"/>
              </a:ext>
            </a:extLst>
          </p:cNvPr>
          <p:cNvPicPr>
            <a:picLocks noChangeAspect="1"/>
          </p:cNvPicPr>
          <p:nvPr userDrawn="1"/>
        </p:nvPicPr>
        <p:blipFill>
          <a:blip r:embed="rId2"/>
          <a:stretch>
            <a:fillRect/>
          </a:stretch>
        </p:blipFill>
        <p:spPr>
          <a:xfrm>
            <a:off x="5140036" y="0"/>
            <a:ext cx="7051964" cy="6842876"/>
          </a:xfrm>
          <a:prstGeom prst="rect">
            <a:avLst/>
          </a:prstGeom>
        </p:spPr>
      </p:pic>
      <p:sp>
        <p:nvSpPr>
          <p:cNvPr id="16" name="Shape">
            <a:extLst>
              <a:ext uri="{FF2B5EF4-FFF2-40B4-BE49-F238E27FC236}">
                <a16:creationId xmlns:a16="http://schemas.microsoft.com/office/drawing/2014/main" id="{9B13C1EE-6DFA-184F-A5DE-F4F22FB8175D}"/>
              </a:ext>
            </a:extLst>
          </p:cNvPr>
          <p:cNvSpPr/>
          <p:nvPr userDrawn="1"/>
        </p:nvSpPr>
        <p:spPr>
          <a:xfrm>
            <a:off x="0" y="5950127"/>
            <a:ext cx="5034280" cy="907873"/>
          </a:xfrm>
          <a:custGeom>
            <a:avLst/>
            <a:gdLst/>
            <a:ahLst/>
            <a:cxnLst>
              <a:cxn ang="0">
                <a:pos x="wd2" y="hd2"/>
              </a:cxn>
              <a:cxn ang="5400000">
                <a:pos x="wd2" y="hd2"/>
              </a:cxn>
              <a:cxn ang="10800000">
                <a:pos x="wd2" y="hd2"/>
              </a:cxn>
              <a:cxn ang="16200000">
                <a:pos x="wd2" y="hd2"/>
              </a:cxn>
            </a:cxnLst>
            <a:rect l="0" t="0" r="r" b="b"/>
            <a:pathLst>
              <a:path w="21600" h="20923" extrusionOk="0">
                <a:moveTo>
                  <a:pt x="21600" y="20894"/>
                </a:moveTo>
                <a:cubicBezTo>
                  <a:pt x="20935" y="16913"/>
                  <a:pt x="19916" y="13782"/>
                  <a:pt x="18799" y="11821"/>
                </a:cubicBezTo>
                <a:cubicBezTo>
                  <a:pt x="17088" y="8835"/>
                  <a:pt x="15170" y="8250"/>
                  <a:pt x="13301" y="8045"/>
                </a:cubicBezTo>
                <a:cubicBezTo>
                  <a:pt x="11427" y="7840"/>
                  <a:pt x="9536" y="7986"/>
                  <a:pt x="7710" y="6289"/>
                </a:cubicBezTo>
                <a:cubicBezTo>
                  <a:pt x="6424" y="5089"/>
                  <a:pt x="5198" y="3011"/>
                  <a:pt x="3929" y="1577"/>
                </a:cubicBezTo>
                <a:cubicBezTo>
                  <a:pt x="2659" y="143"/>
                  <a:pt x="1291" y="-677"/>
                  <a:pt x="16" y="728"/>
                </a:cubicBezTo>
                <a:cubicBezTo>
                  <a:pt x="11" y="728"/>
                  <a:pt x="5" y="728"/>
                  <a:pt x="0" y="757"/>
                </a:cubicBezTo>
                <a:lnTo>
                  <a:pt x="0" y="20923"/>
                </a:lnTo>
                <a:lnTo>
                  <a:pt x="21600" y="20923"/>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1" y="1709738"/>
            <a:ext cx="5471968" cy="2852737"/>
          </a:xfrm>
        </p:spPr>
        <p:txBody>
          <a:bodyPr anchor="b"/>
          <a:lstStyle>
            <a:lvl1pPr>
              <a:defRPr sz="6000">
                <a:solidFill>
                  <a:schemeClr val="accent2"/>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1" y="4589463"/>
            <a:ext cx="5471968" cy="1500187"/>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lvl1pPr>
              <a:defRPr>
                <a:solidFill>
                  <a:schemeClr val="accent3"/>
                </a:solidFill>
              </a:defRPr>
            </a:lvl1pPr>
          </a:lstStyle>
          <a:p>
            <a:r>
              <a:rPr lang="en-US"/>
              <a:t>Date</a:t>
            </a:r>
            <a:endParaRPr lang="en-US" dirty="0"/>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lvl1pPr>
              <a:defRPr>
                <a:solidFill>
                  <a:schemeClr val="accent3"/>
                </a:solidFill>
              </a:defRPr>
            </a:lvl1pPr>
          </a:lstStyle>
          <a:p>
            <a:r>
              <a:rPr lang="en-US"/>
              <a:t>Your Footer Here</a:t>
            </a:r>
            <a:endParaRPr lang="en-US" dirty="0"/>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lvl1pPr>
              <a:defRPr>
                <a:solidFill>
                  <a:schemeClr val="accent3"/>
                </a:solidFill>
              </a:defRPr>
            </a:lvl1pPr>
          </a:lstStyle>
          <a:p>
            <a:fld id="{672B7600-67E3-4D97-B453-880E2742B982}" type="slidenum">
              <a:rPr lang="en-US" smtClean="0"/>
              <a:pPr/>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solidFill>
          <a:schemeClr val="accent1"/>
        </a:solidFill>
        <a:effectLst/>
      </p:bgPr>
    </p:bg>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lvl1pPr>
              <a:defRPr>
                <a:solidFill>
                  <a:schemeClr val="accent3"/>
                </a:solidFill>
              </a:defRPr>
            </a:lvl1pPr>
          </a:lstStyle>
          <a:p>
            <a:r>
              <a:rPr lang="en-US"/>
              <a:t>Date</a:t>
            </a:r>
            <a:endParaRPr lang="en-US" dirty="0"/>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lvl1pPr>
              <a:defRPr>
                <a:solidFill>
                  <a:schemeClr val="accent3"/>
                </a:solidFill>
              </a:defRPr>
            </a:lvl1p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lvl1pPr>
              <a:defRPr>
                <a:solidFill>
                  <a:schemeClr val="accent3"/>
                </a:solidFill>
              </a:defRPr>
            </a:lvl1pPr>
          </a:lstStyle>
          <a:p>
            <a:fld id="{672B7600-67E3-4D97-B453-880E2742B982}" type="slidenum">
              <a:rPr lang="en-US" smtClean="0"/>
              <a:pPr/>
              <a:t>‹#›</a:t>
            </a:fld>
            <a:endParaRPr lang="en-US"/>
          </a:p>
        </p:txBody>
      </p:sp>
      <p:sp>
        <p:nvSpPr>
          <p:cNvPr id="16" name="Shape">
            <a:extLst>
              <a:ext uri="{FF2B5EF4-FFF2-40B4-BE49-F238E27FC236}">
                <a16:creationId xmlns:a16="http://schemas.microsoft.com/office/drawing/2014/main" id="{872DA6A9-6645-F943-84CD-AF288AF1D977}"/>
              </a:ext>
            </a:extLst>
          </p:cNvPr>
          <p:cNvSpPr/>
          <p:nvPr/>
        </p:nvSpPr>
        <p:spPr>
          <a:xfrm>
            <a:off x="1" y="0"/>
            <a:ext cx="9185910" cy="1900778"/>
          </a:xfrm>
          <a:custGeom>
            <a:avLst/>
            <a:gdLst/>
            <a:ahLst/>
            <a:cxnLst>
              <a:cxn ang="0">
                <a:pos x="wd2" y="hd2"/>
              </a:cxn>
              <a:cxn ang="5400000">
                <a:pos x="wd2" y="hd2"/>
              </a:cxn>
              <a:cxn ang="10800000">
                <a:pos x="wd2" y="hd2"/>
              </a:cxn>
              <a:cxn ang="16200000">
                <a:pos x="wd2" y="hd2"/>
              </a:cxn>
            </a:cxnLst>
            <a:rect l="0" t="0" r="r" b="b"/>
            <a:pathLst>
              <a:path w="21600" h="20952" extrusionOk="0">
                <a:moveTo>
                  <a:pt x="3" y="14699"/>
                </a:moveTo>
                <a:cubicBezTo>
                  <a:pt x="1807" y="14335"/>
                  <a:pt x="3237" y="17232"/>
                  <a:pt x="4736" y="19080"/>
                </a:cubicBezTo>
                <a:cubicBezTo>
                  <a:pt x="6316" y="21040"/>
                  <a:pt x="8314" y="21600"/>
                  <a:pt x="10022" y="20088"/>
                </a:cubicBezTo>
                <a:cubicBezTo>
                  <a:pt x="11763" y="18548"/>
                  <a:pt x="12766" y="12963"/>
                  <a:pt x="14185" y="8441"/>
                </a:cubicBezTo>
                <a:cubicBezTo>
                  <a:pt x="15287" y="4942"/>
                  <a:pt x="16589" y="3472"/>
                  <a:pt x="17858" y="2240"/>
                </a:cubicBezTo>
                <a:cubicBezTo>
                  <a:pt x="19089" y="1050"/>
                  <a:pt x="20343" y="0"/>
                  <a:pt x="21600" y="0"/>
                </a:cubicBezTo>
                <a:cubicBezTo>
                  <a:pt x="21600" y="0"/>
                  <a:pt x="0" y="0"/>
                  <a:pt x="0" y="0"/>
                </a:cubicBezTo>
                <a:cubicBezTo>
                  <a:pt x="0" y="0"/>
                  <a:pt x="3" y="14699"/>
                  <a:pt x="3" y="14699"/>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65F3409C-AAC0-714C-8A1C-F97EEB049744}"/>
              </a:ext>
            </a:extLst>
          </p:cNvPr>
          <p:cNvSpPr/>
          <p:nvPr/>
        </p:nvSpPr>
        <p:spPr>
          <a:xfrm>
            <a:off x="0" y="0"/>
            <a:ext cx="8785863" cy="1671730"/>
          </a:xfrm>
          <a:custGeom>
            <a:avLst/>
            <a:gdLst/>
            <a:ahLst/>
            <a:cxnLst>
              <a:cxn ang="0">
                <a:pos x="wd2" y="hd2"/>
              </a:cxn>
              <a:cxn ang="5400000">
                <a:pos x="wd2" y="hd2"/>
              </a:cxn>
              <a:cxn ang="10800000">
                <a:pos x="wd2" y="hd2"/>
              </a:cxn>
              <a:cxn ang="16200000">
                <a:pos x="wd2" y="hd2"/>
              </a:cxn>
            </a:cxnLst>
            <a:rect l="0" t="0" r="r" b="b"/>
            <a:pathLst>
              <a:path w="21600" h="20953" extrusionOk="0">
                <a:moveTo>
                  <a:pt x="0" y="14692"/>
                </a:moveTo>
                <a:cubicBezTo>
                  <a:pt x="1805" y="14326"/>
                  <a:pt x="3235" y="17223"/>
                  <a:pt x="4733" y="19085"/>
                </a:cubicBezTo>
                <a:cubicBezTo>
                  <a:pt x="6313" y="21043"/>
                  <a:pt x="8312" y="21600"/>
                  <a:pt x="10019" y="20088"/>
                </a:cubicBezTo>
                <a:cubicBezTo>
                  <a:pt x="11499" y="18783"/>
                  <a:pt x="12286" y="15058"/>
                  <a:pt x="13470" y="10888"/>
                </a:cubicBezTo>
                <a:cubicBezTo>
                  <a:pt x="15743" y="2881"/>
                  <a:pt x="18871" y="0"/>
                  <a:pt x="21600" y="0"/>
                </a:cubicBezTo>
                <a:cubicBezTo>
                  <a:pt x="21600" y="0"/>
                  <a:pt x="0" y="0"/>
                  <a:pt x="0" y="0"/>
                </a:cubicBezTo>
                <a:cubicBezTo>
                  <a:pt x="0" y="0"/>
                  <a:pt x="0" y="14692"/>
                  <a:pt x="0" y="14692"/>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E9F16D11-4345-F847-9635-5057D4BA81D8}"/>
              </a:ext>
            </a:extLst>
          </p:cNvPr>
          <p:cNvSpPr/>
          <p:nvPr/>
        </p:nvSpPr>
        <p:spPr>
          <a:xfrm>
            <a:off x="635001" y="0"/>
            <a:ext cx="6264392" cy="6136222"/>
          </a:xfrm>
          <a:custGeom>
            <a:avLst/>
            <a:gdLst/>
            <a:ahLst/>
            <a:cxnLst>
              <a:cxn ang="0">
                <a:pos x="wd2" y="hd2"/>
              </a:cxn>
              <a:cxn ang="5400000">
                <a:pos x="wd2" y="hd2"/>
              </a:cxn>
              <a:cxn ang="10800000">
                <a:pos x="wd2" y="hd2"/>
              </a:cxn>
              <a:cxn ang="16200000">
                <a:pos x="wd2" y="hd2"/>
              </a:cxn>
            </a:cxnLst>
            <a:rect l="0" t="0" r="r" b="b"/>
            <a:pathLst>
              <a:path w="20998" h="21135" extrusionOk="0">
                <a:moveTo>
                  <a:pt x="1990" y="2174"/>
                </a:moveTo>
                <a:cubicBezTo>
                  <a:pt x="475" y="4991"/>
                  <a:pt x="-253" y="8486"/>
                  <a:pt x="79" y="11688"/>
                </a:cubicBezTo>
                <a:cubicBezTo>
                  <a:pt x="437" y="15165"/>
                  <a:pt x="2378" y="18696"/>
                  <a:pt x="5588" y="20205"/>
                </a:cubicBezTo>
                <a:cubicBezTo>
                  <a:pt x="8550" y="21600"/>
                  <a:pt x="12369" y="21303"/>
                  <a:pt x="15370" y="20126"/>
                </a:cubicBezTo>
                <a:cubicBezTo>
                  <a:pt x="18044" y="19076"/>
                  <a:pt x="21347" y="16268"/>
                  <a:pt x="20968" y="12952"/>
                </a:cubicBezTo>
                <a:cubicBezTo>
                  <a:pt x="20926" y="12593"/>
                  <a:pt x="20845" y="12265"/>
                  <a:pt x="20725" y="11959"/>
                </a:cubicBezTo>
                <a:cubicBezTo>
                  <a:pt x="20172" y="10538"/>
                  <a:pt x="18857" y="9636"/>
                  <a:pt x="17456" y="9028"/>
                </a:cubicBezTo>
                <a:cubicBezTo>
                  <a:pt x="15919" y="8359"/>
                  <a:pt x="14097" y="7843"/>
                  <a:pt x="12952" y="6504"/>
                </a:cubicBezTo>
                <a:cubicBezTo>
                  <a:pt x="11773" y="5122"/>
                  <a:pt x="11488" y="3246"/>
                  <a:pt x="10790" y="1605"/>
                </a:cubicBezTo>
                <a:cubicBezTo>
                  <a:pt x="10517" y="967"/>
                  <a:pt x="10104" y="424"/>
                  <a:pt x="9602" y="0"/>
                </a:cubicBezTo>
                <a:lnTo>
                  <a:pt x="3698" y="0"/>
                </a:lnTo>
                <a:cubicBezTo>
                  <a:pt x="2991" y="595"/>
                  <a:pt x="2429" y="1356"/>
                  <a:pt x="1990" y="2174"/>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pic>
        <p:nvPicPr>
          <p:cNvPr id="3" name="Picture 2" descr="A picture containing library, room, book, scene&#10;&#10;Description automatically generated">
            <a:extLst>
              <a:ext uri="{FF2B5EF4-FFF2-40B4-BE49-F238E27FC236}">
                <a16:creationId xmlns:a16="http://schemas.microsoft.com/office/drawing/2014/main" id="{B336A82D-0A8D-9544-BC8A-B1CB3CF13472}"/>
              </a:ext>
            </a:extLst>
          </p:cNvPr>
          <p:cNvPicPr>
            <a:picLocks noChangeAspect="1"/>
          </p:cNvPicPr>
          <p:nvPr userDrawn="1"/>
        </p:nvPicPr>
        <p:blipFill>
          <a:blip r:embed="rId2"/>
          <a:stretch>
            <a:fillRect/>
          </a:stretch>
        </p:blipFill>
        <p:spPr>
          <a:xfrm>
            <a:off x="0" y="0"/>
            <a:ext cx="6432373" cy="6208189"/>
          </a:xfrm>
          <a:prstGeom prst="rect">
            <a:avLst/>
          </a:prstGeom>
        </p:spPr>
      </p:pic>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6452360" y="1300254"/>
            <a:ext cx="4895089" cy="2852737"/>
          </a:xfrm>
        </p:spPr>
        <p:txBody>
          <a:bodyPr anchor="b"/>
          <a:lstStyle>
            <a:lvl1pPr>
              <a:defRPr sz="6000">
                <a:solidFill>
                  <a:schemeClr val="accent2"/>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6452360" y="4179979"/>
            <a:ext cx="4895089" cy="1500187"/>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22" name="Shape">
            <a:extLst>
              <a:ext uri="{FF2B5EF4-FFF2-40B4-BE49-F238E27FC236}">
                <a16:creationId xmlns:a16="http://schemas.microsoft.com/office/drawing/2014/main" id="{96D5250B-76D7-1E4B-8DBF-D533184A560D}"/>
              </a:ext>
            </a:extLst>
          </p:cNvPr>
          <p:cNvSpPr/>
          <p:nvPr/>
        </p:nvSpPr>
        <p:spPr>
          <a:xfrm>
            <a:off x="9248087" y="0"/>
            <a:ext cx="2943913" cy="3179616"/>
          </a:xfrm>
          <a:custGeom>
            <a:avLst/>
            <a:gdLst/>
            <a:ahLst/>
            <a:cxnLst>
              <a:cxn ang="0">
                <a:pos x="wd2" y="hd2"/>
              </a:cxn>
              <a:cxn ang="5400000">
                <a:pos x="wd2" y="hd2"/>
              </a:cxn>
              <a:cxn ang="10800000">
                <a:pos x="wd2" y="hd2"/>
              </a:cxn>
              <a:cxn ang="16200000">
                <a:pos x="wd2" y="hd2"/>
              </a:cxn>
            </a:cxnLst>
            <a:rect l="0" t="0" r="r" b="b"/>
            <a:pathLst>
              <a:path w="21234" h="21308" extrusionOk="0">
                <a:moveTo>
                  <a:pt x="6742" y="0"/>
                </a:moveTo>
                <a:cubicBezTo>
                  <a:pt x="5341" y="894"/>
                  <a:pt x="4828" y="2519"/>
                  <a:pt x="4709" y="4034"/>
                </a:cubicBezTo>
                <a:cubicBezTo>
                  <a:pt x="4590" y="5549"/>
                  <a:pt x="4745" y="7106"/>
                  <a:pt x="4260" y="8570"/>
                </a:cubicBezTo>
                <a:cubicBezTo>
                  <a:pt x="3729" y="10196"/>
                  <a:pt x="2465" y="11540"/>
                  <a:pt x="1448" y="12970"/>
                </a:cubicBezTo>
                <a:cubicBezTo>
                  <a:pt x="431" y="14400"/>
                  <a:pt x="-366" y="16136"/>
                  <a:pt x="174" y="17753"/>
                </a:cubicBezTo>
                <a:cubicBezTo>
                  <a:pt x="944" y="20060"/>
                  <a:pt x="4031" y="21098"/>
                  <a:pt x="6761" y="21268"/>
                </a:cubicBezTo>
                <a:cubicBezTo>
                  <a:pt x="12055" y="21600"/>
                  <a:pt x="17478" y="19821"/>
                  <a:pt x="21234" y="16528"/>
                </a:cubicBezTo>
                <a:lnTo>
                  <a:pt x="21234" y="0"/>
                </a:lnTo>
                <a:lnTo>
                  <a:pt x="6742" y="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831850" y="483806"/>
            <a:ext cx="7966521" cy="1702592"/>
          </a:xfrm>
        </p:spPr>
        <p:txBody>
          <a:bodyPr anchor="b"/>
          <a:lstStyle>
            <a:lvl1pPr>
              <a:defRPr sz="6000">
                <a:solidFill>
                  <a:schemeClr val="accent2"/>
                </a:solidFill>
              </a:defRPr>
            </a:lvl1pPr>
          </a:lstStyle>
          <a:p>
            <a:r>
              <a:rPr lang="en-US"/>
              <a:t>Click to edit Master title style</a:t>
            </a:r>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831850" y="2334414"/>
            <a:ext cx="7966521" cy="895353"/>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Picture Placeholder 15">
            <a:extLst>
              <a:ext uri="{FF2B5EF4-FFF2-40B4-BE49-F238E27FC236}">
                <a16:creationId xmlns:a16="http://schemas.microsoft.com/office/drawing/2014/main" id="{33CC49E4-6647-47F5-895A-9CFC416CE1C4}"/>
              </a:ext>
            </a:extLst>
          </p:cNvPr>
          <p:cNvSpPr>
            <a:spLocks noGrp="1"/>
          </p:cNvSpPr>
          <p:nvPr>
            <p:ph type="pic" sz="quarter" idx="13"/>
          </p:nvPr>
        </p:nvSpPr>
        <p:spPr>
          <a:xfrm>
            <a:off x="10408784" y="652440"/>
            <a:ext cx="1333500" cy="1333500"/>
          </a:xfrm>
          <a:prstGeom prst="ellipse">
            <a:avLst/>
          </a:prstGeom>
          <a:solidFill>
            <a:schemeClr val="accent5"/>
          </a:solidFill>
        </p:spPr>
        <p:txBody>
          <a:bodyPr>
            <a:normAutofit/>
          </a:bodyPr>
          <a:lstStyle>
            <a:lvl1pPr>
              <a:defRPr sz="1400"/>
            </a:lvl1pPr>
          </a:lstStyle>
          <a:p>
            <a:r>
              <a:rPr lang="en-US"/>
              <a:t>Click icon to add picture</a:t>
            </a:r>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224634" y="2049440"/>
            <a:ext cx="1701800" cy="228600"/>
          </a:xfrm>
        </p:spPr>
        <p:txBody>
          <a:bodyPr anchor="ctr">
            <a:noAutofit/>
          </a:bodyPr>
          <a:lstStyle>
            <a:lvl1pPr marL="0" indent="0" algn="ctr">
              <a:buNone/>
              <a:defRPr sz="1200">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224634" y="2279367"/>
            <a:ext cx="1701800" cy="228600"/>
          </a:xfrm>
        </p:spPr>
        <p:txBody>
          <a:bodyPr anchor="ctr">
            <a:noAutofit/>
          </a:bodyPr>
          <a:lstStyle>
            <a:lvl1pPr marL="0" indent="0" algn="ctr">
              <a:buNone/>
              <a:defRPr sz="1200">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224634" y="2509293"/>
            <a:ext cx="1701800" cy="228600"/>
          </a:xfrm>
        </p:spPr>
        <p:txBody>
          <a:bodyPr anchor="ctr">
            <a:noAutofit/>
          </a:bodyPr>
          <a:lstStyle>
            <a:lvl1pPr marL="0" indent="0" algn="ctr">
              <a:buNone/>
              <a:defRPr sz="1200">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20" name="Shape">
            <a:extLst>
              <a:ext uri="{FF2B5EF4-FFF2-40B4-BE49-F238E27FC236}">
                <a16:creationId xmlns:a16="http://schemas.microsoft.com/office/drawing/2014/main" id="{90364CA5-56EB-F64D-BF6C-179B86E86413}"/>
              </a:ext>
            </a:extLst>
          </p:cNvPr>
          <p:cNvSpPr/>
          <p:nvPr/>
        </p:nvSpPr>
        <p:spPr>
          <a:xfrm>
            <a:off x="1250950" y="4065270"/>
            <a:ext cx="10941050" cy="2792730"/>
          </a:xfrm>
          <a:custGeom>
            <a:avLst/>
            <a:gdLst/>
            <a:ahLst/>
            <a:cxnLst>
              <a:cxn ang="0">
                <a:pos x="wd2" y="hd2"/>
              </a:cxn>
              <a:cxn ang="5400000">
                <a:pos x="wd2" y="hd2"/>
              </a:cxn>
              <a:cxn ang="10800000">
                <a:pos x="wd2" y="hd2"/>
              </a:cxn>
              <a:cxn ang="16200000">
                <a:pos x="wd2" y="hd2"/>
              </a:cxn>
            </a:cxnLst>
            <a:rect l="0" t="0" r="r" b="b"/>
            <a:pathLst>
              <a:path w="21600" h="21600" extrusionOk="0">
                <a:moveTo>
                  <a:pt x="21597" y="0"/>
                </a:moveTo>
                <a:cubicBezTo>
                  <a:pt x="20058" y="1002"/>
                  <a:pt x="19160" y="7171"/>
                  <a:pt x="17917" y="10854"/>
                </a:cubicBezTo>
                <a:cubicBezTo>
                  <a:pt x="16530" y="14960"/>
                  <a:pt x="14700" y="15932"/>
                  <a:pt x="12963" y="16001"/>
                </a:cubicBezTo>
                <a:cubicBezTo>
                  <a:pt x="11802" y="16050"/>
                  <a:pt x="10641" y="15765"/>
                  <a:pt x="9492" y="15147"/>
                </a:cubicBezTo>
                <a:cubicBezTo>
                  <a:pt x="7798" y="14233"/>
                  <a:pt x="6110" y="12593"/>
                  <a:pt x="4400" y="12897"/>
                </a:cubicBezTo>
                <a:cubicBezTo>
                  <a:pt x="2690" y="13202"/>
                  <a:pt x="888" y="15873"/>
                  <a:pt x="0" y="21600"/>
                </a:cubicBezTo>
                <a:lnTo>
                  <a:pt x="21600" y="21600"/>
                </a:lnTo>
                <a:lnTo>
                  <a:pt x="21600" y="0"/>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7BCA8EA4-3643-C149-B528-0CE8FAB29818}"/>
              </a:ext>
            </a:extLst>
          </p:cNvPr>
          <p:cNvSpPr/>
          <p:nvPr/>
        </p:nvSpPr>
        <p:spPr>
          <a:xfrm>
            <a:off x="3571187" y="3548517"/>
            <a:ext cx="6727239" cy="3309483"/>
          </a:xfrm>
          <a:custGeom>
            <a:avLst/>
            <a:gdLst/>
            <a:ahLst/>
            <a:cxnLst>
              <a:cxn ang="0">
                <a:pos x="wd2" y="hd2"/>
              </a:cxn>
              <a:cxn ang="5400000">
                <a:pos x="wd2" y="hd2"/>
              </a:cxn>
              <a:cxn ang="10800000">
                <a:pos x="wd2" y="hd2"/>
              </a:cxn>
              <a:cxn ang="16200000">
                <a:pos x="wd2" y="hd2"/>
              </a:cxn>
            </a:cxnLst>
            <a:rect l="0" t="0" r="r" b="b"/>
            <a:pathLst>
              <a:path w="20814" h="20948" extrusionOk="0">
                <a:moveTo>
                  <a:pt x="1411" y="19453"/>
                </a:moveTo>
                <a:cubicBezTo>
                  <a:pt x="1591" y="14356"/>
                  <a:pt x="-621" y="11382"/>
                  <a:pt x="173" y="5771"/>
                </a:cubicBezTo>
                <a:cubicBezTo>
                  <a:pt x="986" y="15"/>
                  <a:pt x="3788" y="-652"/>
                  <a:pt x="5733" y="433"/>
                </a:cubicBezTo>
                <a:cubicBezTo>
                  <a:pt x="8071" y="1735"/>
                  <a:pt x="9737" y="7041"/>
                  <a:pt x="12091" y="8134"/>
                </a:cubicBezTo>
                <a:cubicBezTo>
                  <a:pt x="14311" y="9163"/>
                  <a:pt x="16488" y="8335"/>
                  <a:pt x="18613" y="10755"/>
                </a:cubicBezTo>
                <a:cubicBezTo>
                  <a:pt x="19376" y="11623"/>
                  <a:pt x="20083" y="12885"/>
                  <a:pt x="20500" y="14847"/>
                </a:cubicBezTo>
                <a:cubicBezTo>
                  <a:pt x="20649" y="15554"/>
                  <a:pt x="20979" y="18657"/>
                  <a:pt x="20716" y="20948"/>
                </a:cubicBezTo>
                <a:cubicBezTo>
                  <a:pt x="20716" y="20948"/>
                  <a:pt x="1352" y="20948"/>
                  <a:pt x="1352" y="20948"/>
                </a:cubicBezTo>
                <a:cubicBezTo>
                  <a:pt x="1352" y="20948"/>
                  <a:pt x="1411" y="19453"/>
                  <a:pt x="1411" y="1945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pic>
        <p:nvPicPr>
          <p:cNvPr id="3" name="Picture 2" descr="A person sitting at a table using a computer&#10;&#10;Description automatically generated">
            <a:extLst>
              <a:ext uri="{FF2B5EF4-FFF2-40B4-BE49-F238E27FC236}">
                <a16:creationId xmlns:a16="http://schemas.microsoft.com/office/drawing/2014/main" id="{F390DE7A-A372-034C-9A8D-C9F45B15640F}"/>
              </a:ext>
            </a:extLst>
          </p:cNvPr>
          <p:cNvPicPr>
            <a:picLocks noChangeAspect="1"/>
          </p:cNvPicPr>
          <p:nvPr userDrawn="1"/>
        </p:nvPicPr>
        <p:blipFill>
          <a:blip r:embed="rId2"/>
          <a:stretch>
            <a:fillRect/>
          </a:stretch>
        </p:blipFill>
        <p:spPr>
          <a:xfrm>
            <a:off x="3447475" y="2895600"/>
            <a:ext cx="6903136" cy="3962400"/>
          </a:xfrm>
          <a:prstGeom prst="rect">
            <a:avLst/>
          </a:prstGeom>
        </p:spPr>
      </p:pic>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lvl1pPr>
              <a:defRPr>
                <a:solidFill>
                  <a:schemeClr val="accent2"/>
                </a:solidFill>
              </a:defRPr>
            </a:lvl1p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lvl1pPr>
              <a:defRPr>
                <a:solidFill>
                  <a:schemeClr val="accent3">
                    <a:lumMod val="50000"/>
                  </a:schemeClr>
                </a:solidFill>
              </a:defRPr>
            </a:lvl1pPr>
          </a:lstStyle>
          <a:p>
            <a:fld id="{672B7600-67E3-4D97-B453-880E2742B982}" type="slidenum">
              <a:rPr lang="en-US" smtClean="0"/>
              <a:pPr/>
              <a:t>‹#›</a:t>
            </a:fld>
            <a:endParaRPr lang="en-US"/>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1841388" y="6356350"/>
            <a:ext cx="1740011" cy="365125"/>
          </a:xfrm>
        </p:spPr>
        <p:txBody>
          <a:bodyPr/>
          <a:lstStyle>
            <a:lvl1pPr>
              <a:defRPr>
                <a:solidFill>
                  <a:schemeClr val="accent3">
                    <a:lumMod val="50000"/>
                  </a:schemeClr>
                </a:solidFill>
              </a:defRPr>
            </a:lvl1pPr>
          </a:lstStyle>
          <a:p>
            <a:r>
              <a:rPr lang="en-US"/>
              <a:t>Date</a:t>
            </a:r>
            <a:endParaRPr lang="en-US" dirty="0"/>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97AD223-E80A-4113-B27E-135382E83C43}"/>
              </a:ext>
            </a:extLst>
          </p:cNvPr>
          <p:cNvGrpSpPr/>
          <p:nvPr userDrawn="1"/>
        </p:nvGrpSpPr>
        <p:grpSpPr>
          <a:xfrm>
            <a:off x="838199" y="1830763"/>
            <a:ext cx="10515601" cy="1741127"/>
            <a:chOff x="838199" y="1830763"/>
            <a:chExt cx="10515601"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199"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1"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3"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5"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7"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59"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1"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3"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5"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8"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77206"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64716"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nthoshraj1494.wixstudio.io/intellectdesig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6375401" y="2442441"/>
            <a:ext cx="3871369" cy="2387600"/>
          </a:xfrm>
        </p:spPr>
        <p:txBody>
          <a:bodyPr>
            <a:normAutofit/>
          </a:bodyPr>
          <a:lstStyle/>
          <a:p>
            <a:r>
              <a:rPr lang="en-US" dirty="0"/>
              <a:t>Case study of Intellect Design Arena</a:t>
            </a:r>
          </a:p>
        </p:txBody>
      </p:sp>
    </p:spTree>
    <p:extLst>
      <p:ext uri="{BB962C8B-B14F-4D97-AF65-F5344CB8AC3E}">
        <p14:creationId xmlns:p14="http://schemas.microsoft.com/office/powerpoint/2010/main" val="41748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List</a:t>
            </a:r>
            <a:r>
              <a:rPr lang="en-US" sz="1800" dirty="0">
                <a:effectLst/>
                <a:latin typeface="Arial" panose="020B0604020202020204" pitchFamily="34" charset="0"/>
                <a:ea typeface="Arial" panose="020B0604020202020204" pitchFamily="34" charset="0"/>
              </a:rPr>
              <a:t> </a:t>
            </a:r>
            <a:r>
              <a:rPr lang="en-US" dirty="0"/>
              <a:t>of best practices for creating visually appealing and user-friendly website designs</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685800" y="2005012"/>
            <a:ext cx="10515600" cy="4351338"/>
          </a:xfrm>
        </p:spPr>
        <p:txBody>
          <a:bodyPr>
            <a:normAutofit fontScale="77500" lnSpcReduction="20000"/>
          </a:bodyPr>
          <a:lstStyle/>
          <a:p>
            <a:r>
              <a:rPr lang="en-US" b="1" i="0" dirty="0">
                <a:solidFill>
                  <a:srgbClr val="0D0D0D"/>
                </a:solidFill>
                <a:effectLst/>
                <a:latin typeface="Söhne"/>
              </a:rPr>
              <a:t>Consistent Branding</a:t>
            </a:r>
            <a:r>
              <a:rPr lang="en-US" b="0" i="0" dirty="0">
                <a:solidFill>
                  <a:srgbClr val="0D0D0D"/>
                </a:solidFill>
                <a:effectLst/>
                <a:latin typeface="Söhne"/>
              </a:rPr>
              <a:t>: Maintain consistency in branding elements such as colors, fonts, logos, and messaging to reinforce your brand identity and create a cohesive user experience.</a:t>
            </a:r>
          </a:p>
          <a:p>
            <a:r>
              <a:rPr lang="en-US" b="1" i="0" dirty="0">
                <a:solidFill>
                  <a:srgbClr val="0D0D0D"/>
                </a:solidFill>
                <a:effectLst/>
                <a:latin typeface="Söhne"/>
              </a:rPr>
              <a:t>High-Quality Imagery</a:t>
            </a:r>
            <a:r>
              <a:rPr lang="en-US" b="0" i="0" dirty="0">
                <a:solidFill>
                  <a:srgbClr val="0D0D0D"/>
                </a:solidFill>
                <a:effectLst/>
                <a:latin typeface="Söhne"/>
              </a:rPr>
              <a:t>: Use high-quality images and graphics that are relevant to your content and resonate with your audience. Avoid using low-resolution or generic stock photos that can detract from the overall visual appeal.</a:t>
            </a:r>
          </a:p>
          <a:p>
            <a:r>
              <a:rPr lang="en-US" b="1" i="0" dirty="0">
                <a:solidFill>
                  <a:srgbClr val="0D0D0D"/>
                </a:solidFill>
                <a:effectLst/>
                <a:latin typeface="Söhne"/>
              </a:rPr>
              <a:t>Readable Typography</a:t>
            </a:r>
            <a:r>
              <a:rPr lang="en-US" b="0" i="0" dirty="0">
                <a:solidFill>
                  <a:srgbClr val="0D0D0D"/>
                </a:solidFill>
                <a:effectLst/>
                <a:latin typeface="Söhne"/>
              </a:rPr>
              <a:t>: Choose readable fonts and font sizes for body text, headings, and other elements. Ensure sufficient contrast between text and background colors to improve readability, especially for users with visual impairments.</a:t>
            </a:r>
          </a:p>
          <a:p>
            <a:r>
              <a:rPr lang="en-US" b="1" i="0" dirty="0">
                <a:solidFill>
                  <a:srgbClr val="0D0D0D"/>
                </a:solidFill>
                <a:effectLst/>
                <a:latin typeface="Söhne"/>
              </a:rPr>
              <a:t>Simple Layouts</a:t>
            </a:r>
            <a:r>
              <a:rPr lang="en-US" b="0" i="0" dirty="0">
                <a:solidFill>
                  <a:srgbClr val="0D0D0D"/>
                </a:solidFill>
                <a:effectLst/>
                <a:latin typeface="Söhne"/>
              </a:rPr>
              <a:t>: Keep your layouts clean and simple to avoid overwhelming users with too much information or clutter. Use grids and alignment to create a visually pleasing and organized structure.</a:t>
            </a:r>
          </a:p>
          <a:p>
            <a:pPr marL="274320">
              <a:spcBef>
                <a:spcPts val="1200"/>
              </a:spcBef>
            </a:pPr>
            <a:endParaRPr lang="en-US" noProof="1"/>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10</a:t>
            </a:fld>
            <a:endParaRPr lang="en-US"/>
          </a:p>
        </p:txBody>
      </p:sp>
    </p:spTree>
    <p:extLst>
      <p:ext uri="{BB962C8B-B14F-4D97-AF65-F5344CB8AC3E}">
        <p14:creationId xmlns:p14="http://schemas.microsoft.com/office/powerpoint/2010/main" val="214517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List</a:t>
            </a:r>
            <a:r>
              <a:rPr lang="en-US" sz="1800" dirty="0">
                <a:effectLst/>
                <a:latin typeface="Arial" panose="020B0604020202020204" pitchFamily="34" charset="0"/>
                <a:ea typeface="Arial" panose="020B0604020202020204" pitchFamily="34" charset="0"/>
              </a:rPr>
              <a:t> </a:t>
            </a:r>
            <a:r>
              <a:rPr lang="en-US" dirty="0"/>
              <a:t>of best practices for creating visually appealing and user-friendly website designs</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716280" y="2005012"/>
            <a:ext cx="10515600" cy="4351338"/>
          </a:xfrm>
        </p:spPr>
        <p:txBody>
          <a:bodyPr>
            <a:normAutofit fontScale="92500" lnSpcReduction="10000"/>
          </a:bodyPr>
          <a:lstStyle/>
          <a:p>
            <a:r>
              <a:rPr lang="en-US" b="1" i="0" dirty="0">
                <a:solidFill>
                  <a:srgbClr val="0D0D0D"/>
                </a:solidFill>
                <a:effectLst/>
                <a:latin typeface="Söhne"/>
              </a:rPr>
              <a:t>Fast Loading Times</a:t>
            </a:r>
            <a:r>
              <a:rPr lang="en-US" b="0" i="0" dirty="0">
                <a:solidFill>
                  <a:srgbClr val="0D0D0D"/>
                </a:solidFill>
                <a:effectLst/>
                <a:latin typeface="Söhne"/>
              </a:rPr>
              <a:t>: Optimize your website's performance to minimize loading times and ensure a smooth browsing experience. Compress images, minimize HTTP requests, and use caching techniques to speed up page loading.</a:t>
            </a:r>
          </a:p>
          <a:p>
            <a:r>
              <a:rPr lang="en-US" b="1" i="0" dirty="0">
                <a:solidFill>
                  <a:srgbClr val="0D0D0D"/>
                </a:solidFill>
                <a:effectLst/>
                <a:latin typeface="Söhne"/>
              </a:rPr>
              <a:t>Interactive Elements</a:t>
            </a:r>
            <a:r>
              <a:rPr lang="en-US" b="0" i="0" dirty="0">
                <a:solidFill>
                  <a:srgbClr val="0D0D0D"/>
                </a:solidFill>
                <a:effectLst/>
                <a:latin typeface="Söhne"/>
              </a:rPr>
              <a:t>: Incorporate interactive elements such as buttons, forms, sliders, and animations to engage users and make the browsing experience more dynamic and enjoyable.</a:t>
            </a:r>
          </a:p>
          <a:p>
            <a:r>
              <a:rPr lang="en-US" b="1" i="0" dirty="0">
                <a:solidFill>
                  <a:srgbClr val="0D0D0D"/>
                </a:solidFill>
                <a:effectLst/>
                <a:latin typeface="Söhne"/>
              </a:rPr>
              <a:t>User Feedback</a:t>
            </a:r>
            <a:r>
              <a:rPr lang="en-US" b="0" i="0" dirty="0">
                <a:solidFill>
                  <a:srgbClr val="0D0D0D"/>
                </a:solidFill>
                <a:effectLst/>
                <a:latin typeface="Söhne"/>
              </a:rPr>
              <a:t>: Provide feedback to users when they interact with elements on your website, such as highlighting clickable links or buttons, displaying loading indicators, or showing success/error messages after form submissions.</a:t>
            </a:r>
          </a:p>
          <a:p>
            <a:pPr marL="274320">
              <a:spcBef>
                <a:spcPts val="1200"/>
              </a:spcBef>
            </a:pPr>
            <a:endParaRPr lang="en-US" noProof="1"/>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11</a:t>
            </a:fld>
            <a:endParaRPr lang="en-US"/>
          </a:p>
        </p:txBody>
      </p:sp>
    </p:spTree>
    <p:extLst>
      <p:ext uri="{BB962C8B-B14F-4D97-AF65-F5344CB8AC3E}">
        <p14:creationId xmlns:p14="http://schemas.microsoft.com/office/powerpoint/2010/main" val="363262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Landing Page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716280" y="2005012"/>
            <a:ext cx="10515600" cy="4351338"/>
          </a:xfrm>
        </p:spPr>
        <p:txBody>
          <a:bodyPr>
            <a:normAutofit/>
          </a:bodyPr>
          <a:lstStyle/>
          <a:p>
            <a:r>
              <a:rPr lang="en-US" sz="1800" dirty="0">
                <a:latin typeface="Arial" panose="020B0604020202020204" pitchFamily="34" charset="0"/>
                <a:ea typeface="Arial" panose="020B0604020202020204" pitchFamily="34" charset="0"/>
              </a:rPr>
              <a:t>L</a:t>
            </a:r>
            <a:r>
              <a:rPr lang="en-US" sz="1800" dirty="0">
                <a:effectLst/>
                <a:latin typeface="Arial" panose="020B0604020202020204" pitchFamily="34" charset="0"/>
                <a:ea typeface="Arial" panose="020B0604020202020204" pitchFamily="34" charset="0"/>
              </a:rPr>
              <a:t>anding page for Quantum Central Banking given below URL:</a:t>
            </a:r>
          </a:p>
          <a:p>
            <a:pPr marL="0" indent="0">
              <a:buNone/>
            </a:pPr>
            <a:r>
              <a:rPr lang="en-US" b="0" i="0" dirty="0">
                <a:solidFill>
                  <a:srgbClr val="0D0D0D"/>
                </a:solidFill>
                <a:effectLst/>
                <a:latin typeface="Söhne"/>
                <a:hlinkClick r:id="rId3"/>
              </a:rPr>
              <a:t>https://santhoshraj1494.wixstudio.io/intellectdesign</a:t>
            </a:r>
            <a:endParaRPr lang="en-US" b="0" i="0" dirty="0">
              <a:solidFill>
                <a:srgbClr val="0D0D0D"/>
              </a:solidFill>
              <a:effectLst/>
              <a:latin typeface="Söhne"/>
            </a:endParaRPr>
          </a:p>
          <a:p>
            <a:pPr marL="274320">
              <a:spcBef>
                <a:spcPts val="1200"/>
              </a:spcBef>
            </a:pPr>
            <a:endParaRPr lang="en-US" noProof="1"/>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12</a:t>
            </a:fld>
            <a:endParaRPr lang="en-US"/>
          </a:p>
        </p:txBody>
      </p:sp>
    </p:spTree>
    <p:extLst>
      <p:ext uri="{BB962C8B-B14F-4D97-AF65-F5344CB8AC3E}">
        <p14:creationId xmlns:p14="http://schemas.microsoft.com/office/powerpoint/2010/main" val="74302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p:txBody>
          <a:bodyPr/>
          <a:lstStyle/>
          <a:p>
            <a:r>
              <a:rPr lang="en-US" dirty="0"/>
              <a:t>Thank You!</a:t>
            </a:r>
          </a:p>
        </p:txBody>
      </p:sp>
      <p:sp>
        <p:nvSpPr>
          <p:cNvPr id="5" name="Footer Placeholder 4">
            <a:extLst>
              <a:ext uri="{FF2B5EF4-FFF2-40B4-BE49-F238E27FC236}">
                <a16:creationId xmlns:a16="http://schemas.microsoft.com/office/drawing/2014/main" id="{EEAECD98-5237-4EFB-ACE2-3AF54D22873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p:txBody>
          <a:bodyPr/>
          <a:lstStyle/>
          <a:p>
            <a:fld id="{672B7600-67E3-4D97-B453-880E2742B982}" type="slidenum">
              <a:rPr lang="en-US" smtClean="0"/>
              <a:t>13</a:t>
            </a:fld>
            <a:endParaRPr lang="en-US"/>
          </a:p>
        </p:txBody>
      </p:sp>
    </p:spTree>
    <p:extLst>
      <p:ext uri="{BB962C8B-B14F-4D97-AF65-F5344CB8AC3E}">
        <p14:creationId xmlns:p14="http://schemas.microsoft.com/office/powerpoint/2010/main" val="48035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Quantum Central Banking </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normAutofit fontScale="92500"/>
          </a:bodyPr>
          <a:lstStyle/>
          <a:p>
            <a:r>
              <a:rPr lang="en-US" b="0" i="0" dirty="0">
                <a:solidFill>
                  <a:srgbClr val="0D0D0D"/>
                </a:solidFill>
                <a:effectLst/>
                <a:latin typeface="Söhne"/>
              </a:rPr>
              <a:t>Quantum Central Banking Solution might refer to a hypothetical financial system or technology that incorporates principles of quantum computing to enhance central banking operations. </a:t>
            </a:r>
            <a:endParaRPr lang="en-US" noProof="1"/>
          </a:p>
          <a:p>
            <a:r>
              <a:rPr lang="en-US" b="0" i="0" dirty="0">
                <a:solidFill>
                  <a:srgbClr val="0D0D0D"/>
                </a:solidFill>
                <a:effectLst/>
                <a:latin typeface="Söhne"/>
              </a:rPr>
              <a:t>A "Quantum Central Banking Solution" could imply the use of quantum algorithms and computing power to optimize tasks such as monetary policy analysis, risk management, fraud detection, and high-frequency trading</a:t>
            </a:r>
            <a:r>
              <a:rPr lang="en-US" noProof="1"/>
              <a:t>.</a:t>
            </a:r>
          </a:p>
          <a:p>
            <a:r>
              <a:rPr lang="en-US" b="0" i="0" dirty="0">
                <a:solidFill>
                  <a:srgbClr val="0D0D0D"/>
                </a:solidFill>
                <a:effectLst/>
                <a:latin typeface="Söhne"/>
              </a:rPr>
              <a:t>This hypothetical solution might aim to address challenges faced by central banks, such as processing vast amounts of financial data in real-time, simulating complex economic models accurately, and ensuring the security of financial transactions</a:t>
            </a:r>
            <a:endParaRPr lang="en-US" noProof="1"/>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2</a:t>
            </a:fld>
            <a:endParaRPr lang="en-US"/>
          </a:p>
        </p:txBody>
      </p:sp>
    </p:spTree>
    <p:extLst>
      <p:ext uri="{BB962C8B-B14F-4D97-AF65-F5344CB8AC3E}">
        <p14:creationId xmlns:p14="http://schemas.microsoft.com/office/powerpoint/2010/main" val="23314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Digital Transaction Banking</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normAutofit fontScale="92500" lnSpcReduction="10000"/>
          </a:bodyPr>
          <a:lstStyle/>
          <a:p>
            <a:r>
              <a:rPr lang="en-US" dirty="0"/>
              <a:t>Digital Transaction Banking refers to the use of digital technologies to facilitate and manage financial transactions for businesses and individuals</a:t>
            </a:r>
            <a:r>
              <a:rPr lang="en-US" b="0" i="0" dirty="0">
                <a:solidFill>
                  <a:srgbClr val="0D0D0D"/>
                </a:solidFill>
                <a:effectLst/>
                <a:latin typeface="Söhne"/>
              </a:rPr>
              <a:t>.</a:t>
            </a:r>
            <a:r>
              <a:rPr lang="en-US" noProof="1"/>
              <a:t>.</a:t>
            </a:r>
          </a:p>
          <a:p>
            <a:r>
              <a:rPr lang="en-US" dirty="0"/>
              <a:t>It encompasses a range of services and tools provided by banks and financial institutions that enable customers to conduct transactions electronically, without the need for physical interaction or paperwork</a:t>
            </a:r>
            <a:r>
              <a:rPr lang="en-US" noProof="1"/>
              <a:t>.</a:t>
            </a:r>
          </a:p>
          <a:p>
            <a:r>
              <a:rPr lang="en-US" dirty="0"/>
              <a:t>Digital Transaction Banking offers numerous benefits, including convenience, accessibility, cost-effectiveness, and improved efficiency in managing financial affairs. It has become an integral part of modern banking systems, catering to the evolving needs and preferences of customers in an increasingly digital world</a:t>
            </a:r>
            <a:r>
              <a:rPr lang="en-US" b="0" i="0" dirty="0">
                <a:solidFill>
                  <a:srgbClr val="0D0D0D"/>
                </a:solidFill>
                <a:effectLst/>
                <a:latin typeface="Söhne"/>
              </a:rPr>
              <a:t>.</a:t>
            </a:r>
            <a:endParaRPr lang="en-US" noProof="1"/>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3</a:t>
            </a:fld>
            <a:endParaRPr lang="en-US"/>
          </a:p>
        </p:txBody>
      </p:sp>
    </p:spTree>
    <p:extLst>
      <p:ext uri="{BB962C8B-B14F-4D97-AF65-F5344CB8AC3E}">
        <p14:creationId xmlns:p14="http://schemas.microsoft.com/office/powerpoint/2010/main" val="12572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Digital Lending Platform</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normAutofit fontScale="85000" lnSpcReduction="20000"/>
          </a:bodyPr>
          <a:lstStyle/>
          <a:p>
            <a:pPr marL="274320">
              <a:spcBef>
                <a:spcPts val="1200"/>
              </a:spcBef>
            </a:pPr>
            <a:r>
              <a:rPr lang="en-US" b="0" i="0" dirty="0">
                <a:solidFill>
                  <a:srgbClr val="0D0D0D"/>
                </a:solidFill>
                <a:effectLst/>
                <a:latin typeface="Söhne"/>
              </a:rPr>
              <a:t>A Digital Lending Platform is an online platform that facilitates the borrowing and lending of funds through digital channels, typically without the need for physical paperwork or face-to-face interactions. </a:t>
            </a:r>
          </a:p>
          <a:p>
            <a:pPr marL="274320">
              <a:spcBef>
                <a:spcPts val="1200"/>
              </a:spcBef>
            </a:pPr>
            <a:r>
              <a:rPr lang="en-US" b="0" i="0" dirty="0">
                <a:solidFill>
                  <a:srgbClr val="0D0D0D"/>
                </a:solidFill>
                <a:effectLst/>
                <a:latin typeface="Söhne"/>
              </a:rPr>
              <a:t>These platforms leverage technology to streamline the lending process, making it more convenient, efficient, and accessible for borrowers and lenders alike.</a:t>
            </a:r>
            <a:endParaRPr lang="en-US" noProof="1"/>
          </a:p>
          <a:p>
            <a:pPr marL="274320">
              <a:spcBef>
                <a:spcPts val="1200"/>
              </a:spcBef>
            </a:pPr>
            <a:r>
              <a:rPr lang="en-US" b="0" i="0" dirty="0">
                <a:solidFill>
                  <a:srgbClr val="0D0D0D"/>
                </a:solidFill>
                <a:effectLst/>
                <a:latin typeface="Söhne"/>
              </a:rPr>
              <a:t>Key features of Digital Lending Platforms include </a:t>
            </a:r>
            <a:r>
              <a:rPr lang="en-US" i="0" dirty="0">
                <a:solidFill>
                  <a:srgbClr val="0D0D0D"/>
                </a:solidFill>
                <a:effectLst/>
                <a:latin typeface="Söhne"/>
              </a:rPr>
              <a:t>Online Application Process, Automated Underwriting</a:t>
            </a:r>
            <a:r>
              <a:rPr lang="en-US" dirty="0">
                <a:solidFill>
                  <a:srgbClr val="0D0D0D"/>
                </a:solidFill>
                <a:latin typeface="Söhne"/>
              </a:rPr>
              <a:t>,</a:t>
            </a:r>
            <a:r>
              <a:rPr lang="en-US" i="0" dirty="0">
                <a:solidFill>
                  <a:srgbClr val="0D0D0D"/>
                </a:solidFill>
                <a:effectLst/>
                <a:latin typeface="Söhne"/>
              </a:rPr>
              <a:t> Quick Disbursement</a:t>
            </a:r>
            <a:r>
              <a:rPr lang="en-US" dirty="0">
                <a:solidFill>
                  <a:srgbClr val="0D0D0D"/>
                </a:solidFill>
                <a:latin typeface="Söhne"/>
              </a:rPr>
              <a:t>,</a:t>
            </a:r>
            <a:r>
              <a:rPr lang="en-US" i="0" dirty="0">
                <a:solidFill>
                  <a:srgbClr val="0D0D0D"/>
                </a:solidFill>
                <a:effectLst/>
                <a:latin typeface="Söhne"/>
              </a:rPr>
              <a:t> Flexible Loan Products, Secure Transactions and more…</a:t>
            </a:r>
            <a:endParaRPr lang="en-US" noProof="1"/>
          </a:p>
          <a:p>
            <a:pPr marL="274320">
              <a:spcBef>
                <a:spcPts val="1200"/>
              </a:spcBef>
            </a:pPr>
            <a:r>
              <a:rPr lang="en-US" b="0" i="0" dirty="0">
                <a:solidFill>
                  <a:srgbClr val="0D0D0D"/>
                </a:solidFill>
                <a:effectLst/>
                <a:latin typeface="Söhne"/>
              </a:rPr>
              <a:t>Overall, Digital Lending Platforms provide a convenient and efficient way for individuals and businesses to access financing online. By leveraging technology and automation, these platforms aim to democratize access to credit, streamline the lending process, and enhance the overall borrowing experience for users.</a:t>
            </a:r>
            <a:endParaRPr lang="en-US" noProof="1"/>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4</a:t>
            </a:fld>
            <a:endParaRPr lang="en-US"/>
          </a:p>
        </p:txBody>
      </p:sp>
    </p:spTree>
    <p:extLst>
      <p:ext uri="{BB962C8B-B14F-4D97-AF65-F5344CB8AC3E}">
        <p14:creationId xmlns:p14="http://schemas.microsoft.com/office/powerpoint/2010/main" val="321376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Capital Markets</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normAutofit fontScale="70000" lnSpcReduction="20000"/>
          </a:bodyPr>
          <a:lstStyle/>
          <a:p>
            <a:pPr>
              <a:lnSpc>
                <a:spcPct val="120000"/>
              </a:lnSpc>
            </a:pPr>
            <a:r>
              <a:rPr lang="en-US" dirty="0"/>
              <a:t>Capital markets are financial markets where individuals, institutions, and governments buy and sell financial securities, such as stocks, bonds, and derivatives. These markets facilitate the flow of capital between investors and borrowers, allowing companies and governments to raise funds for investments and projects</a:t>
            </a:r>
            <a:r>
              <a:rPr lang="en-US" dirty="0">
                <a:solidFill>
                  <a:srgbClr val="0D0D0D"/>
                </a:solidFill>
                <a:latin typeface="Söhne"/>
              </a:rPr>
              <a:t>.</a:t>
            </a:r>
          </a:p>
          <a:p>
            <a:pPr>
              <a:lnSpc>
                <a:spcPct val="120000"/>
              </a:lnSpc>
            </a:pPr>
            <a:r>
              <a:rPr lang="en-US" dirty="0"/>
              <a:t>Key components of capital markets include Primary Market, Secondary Market, Stock Market, Bond Market, Derivatives Market, FX  Market &amp; Commodity Market</a:t>
            </a:r>
            <a:r>
              <a:rPr lang="en-US" b="1" i="0" dirty="0">
                <a:solidFill>
                  <a:srgbClr val="0D0D0D"/>
                </a:solidFill>
                <a:effectLst/>
                <a:latin typeface="Söhne"/>
              </a:rPr>
              <a:t>.</a:t>
            </a:r>
            <a:endParaRPr lang="en-US" noProof="1"/>
          </a:p>
          <a:p>
            <a:pPr>
              <a:lnSpc>
                <a:spcPct val="120000"/>
              </a:lnSpc>
            </a:pPr>
            <a:r>
              <a:rPr lang="en-US" dirty="0"/>
              <a:t>Capital markets play a crucial role in allocating capital efficiently, pricing financial assets, and facilitating economic growth. They provide opportunities for investors to diversify their portfolios, hedge risks, and earn returns on their investments. Additionally, capital markets contribute to the overall stability and development of the global economy by facilitating investment, innovation, and entrepreneurship</a:t>
            </a:r>
            <a:r>
              <a:rPr lang="en-US" b="0" i="0" dirty="0">
                <a:solidFill>
                  <a:srgbClr val="0D0D0D"/>
                </a:solidFill>
                <a:effectLst/>
                <a:latin typeface="Söhne"/>
              </a:rPr>
              <a:t>.</a:t>
            </a:r>
            <a:r>
              <a:rPr lang="en-US" noProof="1"/>
              <a:t>.</a:t>
            </a: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5</a:t>
            </a:fld>
            <a:endParaRPr lang="en-US"/>
          </a:p>
        </p:txBody>
      </p:sp>
    </p:spTree>
    <p:extLst>
      <p:ext uri="{BB962C8B-B14F-4D97-AF65-F5344CB8AC3E}">
        <p14:creationId xmlns:p14="http://schemas.microsoft.com/office/powerpoint/2010/main" val="132685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Platforms used to build INTELLECT DESIGN ARENA</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normAutofit fontScale="85000" lnSpcReduction="10000"/>
          </a:bodyPr>
          <a:lstStyle/>
          <a:p>
            <a:pPr marL="274320">
              <a:spcBef>
                <a:spcPts val="1200"/>
              </a:spcBef>
            </a:pPr>
            <a:r>
              <a:rPr lang="en-US" b="0" i="0" dirty="0">
                <a:solidFill>
                  <a:srgbClr val="0D0D0D"/>
                </a:solidFill>
                <a:effectLst/>
                <a:latin typeface="Söhne"/>
              </a:rPr>
              <a:t>Intellect Design Arena was built using CMS system of Word press</a:t>
            </a:r>
            <a:r>
              <a:rPr lang="en-US" dirty="0">
                <a:solidFill>
                  <a:srgbClr val="0D0D0D"/>
                </a:solidFill>
                <a:latin typeface="Söhne"/>
              </a:rPr>
              <a:t>, Atlassian Cloud and My salesforce </a:t>
            </a:r>
            <a:r>
              <a:rPr lang="en-US" b="0" i="0" dirty="0">
                <a:solidFill>
                  <a:srgbClr val="0D0D0D"/>
                </a:solidFill>
                <a:effectLst/>
                <a:latin typeface="Söhne"/>
              </a:rPr>
              <a:t>. </a:t>
            </a:r>
          </a:p>
          <a:p>
            <a:pPr marL="274320">
              <a:spcBef>
                <a:spcPts val="1200"/>
              </a:spcBef>
            </a:pPr>
            <a:r>
              <a:rPr lang="en-US" b="0" i="0" dirty="0">
                <a:solidFill>
                  <a:srgbClr val="0D0D0D"/>
                </a:solidFill>
                <a:effectLst/>
                <a:latin typeface="Söhne"/>
              </a:rPr>
              <a:t>Intellect Design Arena registered Google webmaster as Webmaster registration.</a:t>
            </a:r>
            <a:endParaRPr lang="en-US" noProof="1"/>
          </a:p>
          <a:p>
            <a:pPr marL="274320">
              <a:spcBef>
                <a:spcPts val="1200"/>
              </a:spcBef>
            </a:pPr>
            <a:r>
              <a:rPr lang="en-US" b="0" i="0" dirty="0">
                <a:solidFill>
                  <a:srgbClr val="0D0D0D"/>
                </a:solidFill>
                <a:effectLst/>
                <a:latin typeface="Söhne"/>
              </a:rPr>
              <a:t>Intellect Design Arena using analytics tool like </a:t>
            </a:r>
            <a:r>
              <a:rPr lang="en-US" b="0" i="0" dirty="0" err="1">
                <a:solidFill>
                  <a:srgbClr val="0D0D0D"/>
                </a:solidFill>
                <a:effectLst/>
                <a:latin typeface="Söhne"/>
              </a:rPr>
              <a:t>Hubspot</a:t>
            </a:r>
            <a:r>
              <a:rPr lang="en-US" b="0" i="0" dirty="0">
                <a:solidFill>
                  <a:srgbClr val="0D0D0D"/>
                </a:solidFill>
                <a:effectLst/>
                <a:latin typeface="Söhne"/>
              </a:rPr>
              <a:t>, Google analytics to track their website performance.</a:t>
            </a:r>
            <a:endParaRPr lang="en-US" noProof="1"/>
          </a:p>
          <a:p>
            <a:pPr marL="274320">
              <a:spcBef>
                <a:spcPts val="1200"/>
              </a:spcBef>
            </a:pPr>
            <a:r>
              <a:rPr lang="en-US" b="0" i="0" dirty="0">
                <a:solidFill>
                  <a:srgbClr val="0D0D0D"/>
                </a:solidFill>
                <a:effectLst/>
                <a:latin typeface="Söhne"/>
              </a:rPr>
              <a:t>Intellect Design Arena using Plugins tool like slack, </a:t>
            </a:r>
            <a:r>
              <a:rPr lang="en-US" b="0" i="0" dirty="0" err="1">
                <a:solidFill>
                  <a:srgbClr val="0D0D0D"/>
                </a:solidFill>
                <a:effectLst/>
                <a:latin typeface="Söhne"/>
              </a:rPr>
              <a:t>wordpress</a:t>
            </a:r>
            <a:r>
              <a:rPr lang="en-US" b="0" i="0" dirty="0">
                <a:solidFill>
                  <a:srgbClr val="0D0D0D"/>
                </a:solidFill>
                <a:effectLst/>
                <a:latin typeface="Söhne"/>
              </a:rPr>
              <a:t> plugins, Yoast SEO plugins, WP Contact form 7, Google tag Manager and many more..</a:t>
            </a:r>
          </a:p>
          <a:p>
            <a:pPr marL="274320">
              <a:spcBef>
                <a:spcPts val="1200"/>
              </a:spcBef>
            </a:pPr>
            <a:r>
              <a:rPr lang="en-US" b="1" noProof="1"/>
              <a:t>I have tested website responsive design and mobile optimization for Intellect design Arena website and it is working fine there is no more deviation and defect found</a:t>
            </a:r>
            <a:r>
              <a:rPr lang="en-US" noProof="1"/>
              <a:t>.</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6</a:t>
            </a:fld>
            <a:endParaRPr lang="en-US"/>
          </a:p>
        </p:txBody>
      </p:sp>
    </p:spTree>
    <p:extLst>
      <p:ext uri="{BB962C8B-B14F-4D97-AF65-F5344CB8AC3E}">
        <p14:creationId xmlns:p14="http://schemas.microsoft.com/office/powerpoint/2010/main" val="76990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C</a:t>
            </a:r>
            <a:r>
              <a:rPr lang="en-US" dirty="0">
                <a:effectLst/>
                <a:latin typeface="Calibri" panose="020F0502020204030204" pitchFamily="34" charset="0"/>
                <a:ea typeface="Calibri" panose="020F0502020204030204" pitchFamily="34" charset="0"/>
                <a:cs typeface="Calibri" panose="020F0502020204030204" pitchFamily="34" charset="0"/>
              </a:rPr>
              <a:t>ommon website design mistakes to avoid</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normAutofit fontScale="25000" lnSpcReduction="20000"/>
          </a:bodyPr>
          <a:lstStyle/>
          <a:p>
            <a:pPr marL="0" indent="0" algn="l">
              <a:buNone/>
            </a:pPr>
            <a:r>
              <a:rPr lang="en-US" sz="8000" dirty="0">
                <a:solidFill>
                  <a:schemeClr val="accent2"/>
                </a:solidFill>
                <a:latin typeface="Calibri" panose="020F0502020204030204" pitchFamily="34" charset="0"/>
                <a:ea typeface="Calibri" panose="020F0502020204030204" pitchFamily="34" charset="0"/>
                <a:cs typeface="Calibri" panose="020F0502020204030204" pitchFamily="34" charset="0"/>
              </a:rPr>
              <a:t>I can provide general suggestions for common website design mistakes to avoid, which could apply to any Intellect Design Arena's</a:t>
            </a:r>
            <a:r>
              <a:rPr lang="en-US" sz="5700" dirty="0">
                <a:solidFill>
                  <a:schemeClr val="accent2"/>
                </a:solidFill>
                <a:latin typeface="Calibri" panose="020F0502020204030204" pitchFamily="34" charset="0"/>
                <a:ea typeface="Calibri" panose="020F0502020204030204" pitchFamily="34" charset="0"/>
                <a:cs typeface="Calibri" panose="020F0502020204030204" pitchFamily="34" charset="0"/>
              </a:rPr>
              <a:t>:</a:t>
            </a:r>
          </a:p>
          <a:p>
            <a:r>
              <a:rPr lang="en-US" sz="8000" b="1" dirty="0">
                <a:solidFill>
                  <a:schemeClr val="accent2"/>
                </a:solidFill>
                <a:latin typeface="Calibri" panose="020F0502020204030204" pitchFamily="34" charset="0"/>
                <a:ea typeface="Calibri" panose="020F0502020204030204" pitchFamily="34" charset="0"/>
                <a:cs typeface="Calibri" panose="020F0502020204030204" pitchFamily="34" charset="0"/>
              </a:rPr>
              <a:t>Cluttered Layout</a:t>
            </a:r>
            <a:r>
              <a:rPr lang="en-US" sz="8000" dirty="0">
                <a:solidFill>
                  <a:schemeClr val="accent2"/>
                </a:solidFill>
                <a:latin typeface="Calibri" panose="020F0502020204030204" pitchFamily="34" charset="0"/>
                <a:ea typeface="Calibri" panose="020F0502020204030204" pitchFamily="34" charset="0"/>
                <a:cs typeface="Calibri" panose="020F0502020204030204" pitchFamily="34" charset="0"/>
              </a:rPr>
              <a:t>: Avoid overcrowding the website with too much content, images, or elements on a single page. Ensure that each page has a clear hierarchy of information and enough white space to improve readability and user experience.</a:t>
            </a:r>
          </a:p>
          <a:p>
            <a:r>
              <a:rPr lang="en-US" sz="8000" b="1" dirty="0">
                <a:solidFill>
                  <a:schemeClr val="accent2"/>
                </a:solidFill>
                <a:latin typeface="Calibri" panose="020F0502020204030204" pitchFamily="34" charset="0"/>
                <a:ea typeface="Calibri" panose="020F0502020204030204" pitchFamily="34" charset="0"/>
                <a:cs typeface="Calibri" panose="020F0502020204030204" pitchFamily="34" charset="0"/>
              </a:rPr>
              <a:t>Slow Loading Times</a:t>
            </a:r>
            <a:r>
              <a:rPr lang="en-US" sz="8000" dirty="0">
                <a:solidFill>
                  <a:schemeClr val="accent2"/>
                </a:solidFill>
                <a:latin typeface="Calibri" panose="020F0502020204030204" pitchFamily="34" charset="0"/>
                <a:ea typeface="Calibri" panose="020F0502020204030204" pitchFamily="34" charset="0"/>
                <a:cs typeface="Calibri" panose="020F0502020204030204" pitchFamily="34" charset="0"/>
              </a:rPr>
              <a:t>: Optimize the website's performance to prevent slow loading times, which can frustrate users and increase bounce rates. Minimize file sizes, leverage browser caching, and use content delivery networks (CDNs) to deliver content faster.</a:t>
            </a:r>
          </a:p>
          <a:p>
            <a:r>
              <a:rPr lang="en-US" sz="8000" b="1" dirty="0">
                <a:solidFill>
                  <a:schemeClr val="accent2"/>
                </a:solidFill>
                <a:latin typeface="Calibri" panose="020F0502020204030204" pitchFamily="34" charset="0"/>
                <a:ea typeface="Calibri" panose="020F0502020204030204" pitchFamily="34" charset="0"/>
                <a:cs typeface="Calibri" panose="020F0502020204030204" pitchFamily="34" charset="0"/>
              </a:rPr>
              <a:t>Poor Navigation</a:t>
            </a:r>
            <a:r>
              <a:rPr lang="en-US" sz="8000" dirty="0">
                <a:solidFill>
                  <a:schemeClr val="accent2"/>
                </a:solidFill>
                <a:latin typeface="Calibri" panose="020F0502020204030204" pitchFamily="34" charset="0"/>
                <a:ea typeface="Calibri" panose="020F0502020204030204" pitchFamily="34" charset="0"/>
                <a:cs typeface="Calibri" panose="020F0502020204030204" pitchFamily="34" charset="0"/>
              </a:rPr>
              <a:t>: Ensure that the website has intuitive and easy-to-use navigation menus that help users find the information they're looking for quickly and efficiently. Avoid confusing or inconsistent navigation structures that can hinder user experience.</a:t>
            </a:r>
          </a:p>
          <a:p>
            <a:r>
              <a:rPr lang="en-US" sz="8000" b="1" dirty="0">
                <a:solidFill>
                  <a:schemeClr val="accent2"/>
                </a:solidFill>
                <a:latin typeface="Calibri" panose="020F0502020204030204" pitchFamily="34" charset="0"/>
                <a:ea typeface="Calibri" panose="020F0502020204030204" pitchFamily="34" charset="0"/>
                <a:cs typeface="Calibri" panose="020F0502020204030204" pitchFamily="34" charset="0"/>
              </a:rPr>
              <a:t>Poor Accessibility</a:t>
            </a:r>
            <a:r>
              <a:rPr lang="en-US" sz="8000" dirty="0">
                <a:solidFill>
                  <a:schemeClr val="accent2"/>
                </a:solidFill>
                <a:latin typeface="Calibri" panose="020F0502020204030204" pitchFamily="34" charset="0"/>
                <a:ea typeface="Calibri" panose="020F0502020204030204" pitchFamily="34" charset="0"/>
                <a:cs typeface="Calibri" panose="020F0502020204030204" pitchFamily="34" charset="0"/>
              </a:rPr>
              <a:t>: Ensure that the website is accessible to users with disabilities by following accessibility best practices such as providing alternative text for images, using semantic HTML markup, and ensuring keyboard navigation support.</a:t>
            </a:r>
          </a:p>
          <a:p>
            <a:pPr marL="0" indent="0">
              <a:lnSpc>
                <a:spcPct val="120000"/>
              </a:lnSpc>
              <a:buNone/>
            </a:pPr>
            <a:endParaRPr lang="en-US" sz="5600" noProof="1">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7</a:t>
            </a:fld>
            <a:endParaRPr lang="en-US"/>
          </a:p>
        </p:txBody>
      </p:sp>
    </p:spTree>
    <p:extLst>
      <p:ext uri="{BB962C8B-B14F-4D97-AF65-F5344CB8AC3E}">
        <p14:creationId xmlns:p14="http://schemas.microsoft.com/office/powerpoint/2010/main" val="140009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C</a:t>
            </a:r>
            <a:r>
              <a:rPr lang="en-US" dirty="0">
                <a:effectLst/>
                <a:latin typeface="Calibri" panose="020F0502020204030204" pitchFamily="34" charset="0"/>
                <a:ea typeface="Calibri" panose="020F0502020204030204" pitchFamily="34" charset="0"/>
                <a:cs typeface="Calibri" panose="020F0502020204030204" pitchFamily="34" charset="0"/>
              </a:rPr>
              <a:t>ommon website design mistakes to avoid</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normAutofit fontScale="70000" lnSpcReduction="20000"/>
          </a:bodyPr>
          <a:lstStyle/>
          <a:p>
            <a:r>
              <a:rPr lang="en-US" sz="2800" b="1" dirty="0">
                <a:solidFill>
                  <a:schemeClr val="accent2"/>
                </a:solidFill>
                <a:latin typeface="Calibri" panose="020F0502020204030204" pitchFamily="34" charset="0"/>
                <a:ea typeface="Calibri" panose="020F0502020204030204" pitchFamily="34" charset="0"/>
                <a:cs typeface="Calibri" panose="020F0502020204030204" pitchFamily="34" charset="0"/>
              </a:rPr>
              <a:t>Lack of Mobile Optimization</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Make sure that the website is fully optimized for mobile devices to provide a seamless user experience across all screen sizes and resolutions. Implement responsive design techniques to adapt the layout and content dynamically based on the user's device.</a:t>
            </a:r>
          </a:p>
          <a:p>
            <a:r>
              <a:rPr lang="en-US" sz="2800" b="1" dirty="0">
                <a:solidFill>
                  <a:schemeClr val="accent2"/>
                </a:solidFill>
                <a:latin typeface="Calibri" panose="020F0502020204030204" pitchFamily="34" charset="0"/>
                <a:ea typeface="Calibri" panose="020F0502020204030204" pitchFamily="34" charset="0"/>
                <a:cs typeface="Calibri" panose="020F0502020204030204" pitchFamily="34" charset="0"/>
              </a:rPr>
              <a:t>Ineffective Call-to-Actions (CTAs)</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Ensure that the website's call-to-actions (CTAs) are clear, prominent, and compelling, guiding users towards desired actions such as making a purchase, signing up for a newsletter, or contacting the company. Use contrasting colors, persuasive language, and strategic placement to draw attention to CTAs.</a:t>
            </a:r>
          </a:p>
          <a:p>
            <a:r>
              <a:rPr lang="en-US" sz="2800" b="1" dirty="0">
                <a:solidFill>
                  <a:schemeClr val="accent2"/>
                </a:solidFill>
                <a:latin typeface="Calibri" panose="020F0502020204030204" pitchFamily="34" charset="0"/>
                <a:ea typeface="Calibri" panose="020F0502020204030204" pitchFamily="34" charset="0"/>
                <a:cs typeface="Calibri" panose="020F0502020204030204" pitchFamily="34" charset="0"/>
              </a:rPr>
              <a:t>Complex Forms</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Avoid using overly complex or lengthy forms that can discourage users from completing them. Keep forms concise, asking for only essential information, and provide clear instructions to guide users through the form submission process.</a:t>
            </a:r>
          </a:p>
          <a:p>
            <a:r>
              <a:rPr lang="en-US" sz="2800" b="1" dirty="0">
                <a:solidFill>
                  <a:schemeClr val="accent2"/>
                </a:solidFill>
                <a:latin typeface="Calibri" panose="020F0502020204030204" pitchFamily="34" charset="0"/>
                <a:ea typeface="Calibri" panose="020F0502020204030204" pitchFamily="34" charset="0"/>
                <a:cs typeface="Calibri" panose="020F0502020204030204" pitchFamily="34" charset="0"/>
              </a:rPr>
              <a:t>Inconsistent Branding</a:t>
            </a:r>
            <a:r>
              <a:rPr lang="en-US" sz="2800" dirty="0">
                <a:solidFill>
                  <a:schemeClr val="accent2"/>
                </a:solidFill>
                <a:latin typeface="Calibri" panose="020F0502020204030204" pitchFamily="34" charset="0"/>
                <a:ea typeface="Calibri" panose="020F0502020204030204" pitchFamily="34" charset="0"/>
                <a:cs typeface="Calibri" panose="020F0502020204030204" pitchFamily="34" charset="0"/>
              </a:rPr>
              <a:t>: Maintain consistency in branding elements such as colors, fonts, logos, and messaging across all pages of the website. Inconsistent branding can confuse users and dilute the brand identity.</a:t>
            </a:r>
          </a:p>
          <a:p>
            <a:pPr>
              <a:lnSpc>
                <a:spcPct val="120000"/>
              </a:lnSpc>
            </a:pPr>
            <a:endParaRPr lang="en-US" noProof="1"/>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8</a:t>
            </a:fld>
            <a:endParaRPr lang="en-US"/>
          </a:p>
        </p:txBody>
      </p:sp>
      <p:sp>
        <p:nvSpPr>
          <p:cNvPr id="2" name="Content Placeholder 4">
            <a:extLst>
              <a:ext uri="{FF2B5EF4-FFF2-40B4-BE49-F238E27FC236}">
                <a16:creationId xmlns:a16="http://schemas.microsoft.com/office/drawing/2014/main" id="{175E79B9-B0CB-C4F9-B261-79AC7E5453FE}"/>
              </a:ext>
            </a:extLst>
          </p:cNvPr>
          <p:cNvSpPr txBox="1">
            <a:spLocks/>
          </p:cNvSpPr>
          <p:nvPr/>
        </p:nvSpPr>
        <p:spPr>
          <a:xfrm>
            <a:off x="1234440" y="1351122"/>
            <a:ext cx="10515600" cy="4155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noProof="1"/>
          </a:p>
        </p:txBody>
      </p:sp>
    </p:spTree>
    <p:extLst>
      <p:ext uri="{BB962C8B-B14F-4D97-AF65-F5344CB8AC3E}">
        <p14:creationId xmlns:p14="http://schemas.microsoft.com/office/powerpoint/2010/main" val="56280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List</a:t>
            </a:r>
            <a:r>
              <a:rPr lang="en-US" sz="1800" dirty="0">
                <a:effectLst/>
                <a:latin typeface="Arial" panose="020B0604020202020204" pitchFamily="34" charset="0"/>
                <a:ea typeface="Arial" panose="020B0604020202020204" pitchFamily="34" charset="0"/>
              </a:rPr>
              <a:t> </a:t>
            </a:r>
            <a:r>
              <a:rPr lang="en-US" dirty="0"/>
              <a:t>of best practices for creating visually appealing and user-friendly website designs</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767080" y="2005012"/>
            <a:ext cx="10515600" cy="4351338"/>
          </a:xfrm>
        </p:spPr>
        <p:txBody>
          <a:bodyPr>
            <a:normAutofit fontScale="85000" lnSpcReduction="20000"/>
          </a:bodyPr>
          <a:lstStyle/>
          <a:p>
            <a:pPr algn="l">
              <a:buFont typeface="Wingdings" panose="05000000000000000000" pitchFamily="2" charset="2"/>
              <a:buChar char="§"/>
            </a:pPr>
            <a:r>
              <a:rPr lang="en-US" b="1" i="0" dirty="0">
                <a:solidFill>
                  <a:srgbClr val="0D0D0D"/>
                </a:solidFill>
                <a:effectLst/>
                <a:latin typeface="Söhne"/>
              </a:rPr>
              <a:t>Clear Navigation</a:t>
            </a:r>
            <a:r>
              <a:rPr lang="en-US" b="0" i="0" dirty="0">
                <a:solidFill>
                  <a:srgbClr val="0D0D0D"/>
                </a:solidFill>
                <a:effectLst/>
                <a:latin typeface="Söhne"/>
              </a:rPr>
              <a:t>: Ensure that navigation menus are easy to find, well-organized, and intuitive to use. Use descriptive labels and consider implementing dropdown menus for complex site structures.</a:t>
            </a:r>
          </a:p>
          <a:p>
            <a:pPr algn="l">
              <a:buFont typeface="Wingdings" panose="05000000000000000000" pitchFamily="2" charset="2"/>
              <a:buChar char="§"/>
            </a:pPr>
            <a:r>
              <a:rPr lang="en-US" b="1" i="0" dirty="0">
                <a:solidFill>
                  <a:srgbClr val="0D0D0D"/>
                </a:solidFill>
                <a:effectLst/>
                <a:latin typeface="Söhne"/>
              </a:rPr>
              <a:t>Responsive Design</a:t>
            </a:r>
            <a:r>
              <a:rPr lang="en-US" b="0" i="0" dirty="0">
                <a:solidFill>
                  <a:srgbClr val="0D0D0D"/>
                </a:solidFill>
                <a:effectLst/>
                <a:latin typeface="Söhne"/>
              </a:rPr>
              <a:t>: Design your website to be responsive and adaptable to different screen sizes and devices. This ensures a consistent user experience across desktops, tablets, and smartphones.</a:t>
            </a:r>
          </a:p>
          <a:p>
            <a:pPr algn="l">
              <a:buFont typeface="Wingdings" panose="05000000000000000000" pitchFamily="2" charset="2"/>
              <a:buChar char="§"/>
            </a:pPr>
            <a:r>
              <a:rPr lang="en-US" b="1" i="0" dirty="0">
                <a:solidFill>
                  <a:srgbClr val="0D0D0D"/>
                </a:solidFill>
                <a:effectLst/>
                <a:latin typeface="Söhne"/>
              </a:rPr>
              <a:t>Whitespace</a:t>
            </a:r>
            <a:r>
              <a:rPr lang="en-US" b="0" i="0" dirty="0">
                <a:solidFill>
                  <a:srgbClr val="0D0D0D"/>
                </a:solidFill>
                <a:effectLst/>
                <a:latin typeface="Söhne"/>
              </a:rPr>
              <a:t>: Use ample whitespace between elements to improve readability, focus attention on important content, and create a sense of openness and elegance in your design.</a:t>
            </a:r>
          </a:p>
          <a:p>
            <a:pPr algn="l">
              <a:buFont typeface="Wingdings" panose="05000000000000000000" pitchFamily="2" charset="2"/>
              <a:buChar char="§"/>
            </a:pPr>
            <a:r>
              <a:rPr lang="en-US" b="1" i="0" dirty="0">
                <a:solidFill>
                  <a:srgbClr val="0D0D0D"/>
                </a:solidFill>
                <a:effectLst/>
                <a:latin typeface="Söhne"/>
              </a:rPr>
              <a:t>Visual Hierarchy</a:t>
            </a:r>
            <a:r>
              <a:rPr lang="en-US" b="0" i="0" dirty="0">
                <a:solidFill>
                  <a:srgbClr val="0D0D0D"/>
                </a:solidFill>
                <a:effectLst/>
                <a:latin typeface="Söhne"/>
              </a:rPr>
              <a:t>: Establish a clear visual hierarchy by using size, color, contrast, and typography to emphasize important elements and guide users' attention through the page.</a:t>
            </a:r>
          </a:p>
          <a:p>
            <a:pPr marL="0" indent="0" algn="l">
              <a:buNone/>
            </a:pPr>
            <a:endParaRPr lang="en-US" b="0" i="0" dirty="0">
              <a:solidFill>
                <a:srgbClr val="0D0D0D"/>
              </a:solidFill>
              <a:effectLst/>
              <a:latin typeface="Söhne"/>
            </a:endParaRPr>
          </a:p>
          <a:p>
            <a:pPr marL="274320">
              <a:spcBef>
                <a:spcPts val="1200"/>
              </a:spcBef>
            </a:pPr>
            <a:endParaRPr lang="en-US" noProof="1"/>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9</a:t>
            </a:fld>
            <a:endParaRPr lang="en-US"/>
          </a:p>
        </p:txBody>
      </p:sp>
    </p:spTree>
    <p:extLst>
      <p:ext uri="{BB962C8B-B14F-4D97-AF65-F5344CB8AC3E}">
        <p14:creationId xmlns:p14="http://schemas.microsoft.com/office/powerpoint/2010/main" val="1878298790"/>
      </p:ext>
    </p:extLst>
  </p:cSld>
  <p:clrMapOvr>
    <a:masterClrMapping/>
  </p:clrMapOvr>
</p:sld>
</file>

<file path=ppt/theme/theme1.xml><?xml version="1.0" encoding="utf-8"?>
<a:theme xmlns:a="http://schemas.openxmlformats.org/drawingml/2006/main" name="PresentationGO">
  <a:themeElements>
    <a:clrScheme name="University">
      <a:dk1>
        <a:srgbClr val="000000"/>
      </a:dk1>
      <a:lt1>
        <a:srgbClr val="FFFFFF"/>
      </a:lt1>
      <a:dk2>
        <a:srgbClr val="44546A"/>
      </a:dk2>
      <a:lt2>
        <a:srgbClr val="E7E6E6"/>
      </a:lt2>
      <a:accent1>
        <a:srgbClr val="002E44"/>
      </a:accent1>
      <a:accent2>
        <a:srgbClr val="C4B897"/>
      </a:accent2>
      <a:accent3>
        <a:srgbClr val="EDE6D5"/>
      </a:accent3>
      <a:accent4>
        <a:srgbClr val="819293"/>
      </a:accent4>
      <a:accent5>
        <a:srgbClr val="6E8387"/>
      </a:accent5>
      <a:accent6>
        <a:srgbClr val="D1C7AB"/>
      </a:accent6>
      <a:hlink>
        <a:srgbClr val="C4B897"/>
      </a:hlink>
      <a:folHlink>
        <a:srgbClr val="002E4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45_T_PGO_UNIVERSITY-PGO-16x9.pptx" id="{97EABB63-B49B-4B55-B17F-5C369BBD1B62}" vid="{0FF04D3A-5B52-4937-A429-BCC16026643C}"/>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45_T_PGO_UNIVERSITY-PGO-16x9.pptx" id="{97EABB63-B49B-4B55-B17F-5C369BBD1B62}" vid="{F3A42EF9-6146-4687-B4E0-52B127FB64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0145_T_PGO_UNIVERSITY-PGO-16x9</Template>
  <TotalTime>111</TotalTime>
  <Words>1607</Words>
  <Application>Microsoft Office PowerPoint</Application>
  <PresentationFormat>Widescreen</PresentationFormat>
  <Paragraphs>92</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Open Sans</vt:lpstr>
      <vt:lpstr>Söhne</vt:lpstr>
      <vt:lpstr>Wingdings</vt:lpstr>
      <vt:lpstr>PresentationGO</vt:lpstr>
      <vt:lpstr>Designed by PresentationGO</vt:lpstr>
      <vt:lpstr>Case study of Intellect Design Arena</vt:lpstr>
      <vt:lpstr>Quantum Central Banking </vt:lpstr>
      <vt:lpstr>Digital Transaction Banking</vt:lpstr>
      <vt:lpstr>Digital Lending Platform</vt:lpstr>
      <vt:lpstr>Capital Markets</vt:lpstr>
      <vt:lpstr>Platforms used to build INTELLECT DESIGN ARENA</vt:lpstr>
      <vt:lpstr>Common website design mistakes to avoid</vt:lpstr>
      <vt:lpstr>Common website design mistakes to avoid</vt:lpstr>
      <vt:lpstr>List of best practices for creating visually appealing and user-friendly website designs</vt:lpstr>
      <vt:lpstr>List of best practices for creating visually appealing and user-friendly website designs</vt:lpstr>
      <vt:lpstr>List of best practices for creating visually appealing and user-friendly website designs</vt:lpstr>
      <vt:lpstr>Landing 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of Intellect Design Arena</dc:title>
  <dc:creator>Santhosh Raj</dc:creator>
  <dc:description>© Copyright PresentationGo.com</dc:description>
  <cp:lastModifiedBy>Santhosh Raj</cp:lastModifiedBy>
  <cp:revision>5</cp:revision>
  <dcterms:created xsi:type="dcterms:W3CDTF">2024-03-16T17:08:34Z</dcterms:created>
  <dcterms:modified xsi:type="dcterms:W3CDTF">2024-03-16T18:59:58Z</dcterms:modified>
  <cp:category>Templates</cp:category>
</cp:coreProperties>
</file>