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35"/>
  </p:notesMasterIdLst>
  <p:sldIdLst>
    <p:sldId id="342" r:id="rId3"/>
    <p:sldId id="345" r:id="rId4"/>
    <p:sldId id="346" r:id="rId5"/>
    <p:sldId id="361" r:id="rId6"/>
    <p:sldId id="35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8" r:id="rId31"/>
    <p:sldId id="386" r:id="rId32"/>
    <p:sldId id="387" r:id="rId33"/>
    <p:sldId id="34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7D5"/>
    <a:srgbClr val="012F44"/>
    <a:srgbClr val="EAE3CD"/>
    <a:srgbClr val="002234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9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39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3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4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3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5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7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9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4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0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3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78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5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87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2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1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74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6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1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9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5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indoor, sitting, using&#10;&#10;Description automatically generated">
            <a:extLst>
              <a:ext uri="{FF2B5EF4-FFF2-40B4-BE49-F238E27FC236}">
                <a16:creationId xmlns:a16="http://schemas.microsoft.com/office/drawing/2014/main" id="{20454C67-A664-1948-8DAD-7F16204D5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hape">
            <a:extLst>
              <a:ext uri="{FF2B5EF4-FFF2-40B4-BE49-F238E27FC236}">
                <a16:creationId xmlns:a16="http://schemas.microsoft.com/office/drawing/2014/main" id="{32E23C93-3A60-C646-A082-DEDFAB944BF4}"/>
              </a:ext>
            </a:extLst>
          </p:cNvPr>
          <p:cNvSpPr/>
          <p:nvPr/>
        </p:nvSpPr>
        <p:spPr>
          <a:xfrm>
            <a:off x="4098279" y="0"/>
            <a:ext cx="8110241" cy="541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2" h="21375" extrusionOk="0">
                <a:moveTo>
                  <a:pt x="21202" y="20812"/>
                </a:moveTo>
                <a:cubicBezTo>
                  <a:pt x="20243" y="21600"/>
                  <a:pt x="18978" y="21485"/>
                  <a:pt x="17928" y="20933"/>
                </a:cubicBezTo>
                <a:cubicBezTo>
                  <a:pt x="16876" y="20376"/>
                  <a:pt x="15976" y="19437"/>
                  <a:pt x="15043" y="18595"/>
                </a:cubicBezTo>
                <a:cubicBezTo>
                  <a:pt x="14110" y="17747"/>
                  <a:pt x="13098" y="16964"/>
                  <a:pt x="11969" y="16798"/>
                </a:cubicBezTo>
                <a:cubicBezTo>
                  <a:pt x="10369" y="16563"/>
                  <a:pt x="8842" y="17591"/>
                  <a:pt x="7381" y="18479"/>
                </a:cubicBezTo>
                <a:cubicBezTo>
                  <a:pt x="5920" y="19367"/>
                  <a:pt x="4250" y="20150"/>
                  <a:pt x="2736" y="19427"/>
                </a:cubicBezTo>
                <a:cubicBezTo>
                  <a:pt x="2122" y="19131"/>
                  <a:pt x="1584" y="18605"/>
                  <a:pt x="1149" y="17967"/>
                </a:cubicBezTo>
                <a:cubicBezTo>
                  <a:pt x="-63" y="16181"/>
                  <a:pt x="-398" y="13371"/>
                  <a:pt x="542" y="11324"/>
                </a:cubicBezTo>
                <a:cubicBezTo>
                  <a:pt x="1979" y="8188"/>
                  <a:pt x="5565" y="7797"/>
                  <a:pt x="7142" y="4777"/>
                </a:cubicBezTo>
                <a:cubicBezTo>
                  <a:pt x="7942" y="3246"/>
                  <a:pt x="8144" y="1169"/>
                  <a:pt x="9243" y="0"/>
                </a:cubicBezTo>
                <a:lnTo>
                  <a:pt x="21202" y="0"/>
                </a:lnTo>
                <a:lnTo>
                  <a:pt x="21202" y="2081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A18ACD3F-5DD7-3A4F-BD41-4463DAD560FC}"/>
              </a:ext>
            </a:extLst>
          </p:cNvPr>
          <p:cNvSpPr/>
          <p:nvPr/>
        </p:nvSpPr>
        <p:spPr>
          <a:xfrm>
            <a:off x="4422176" y="0"/>
            <a:ext cx="7786344" cy="529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2" h="21373" extrusionOk="0">
                <a:moveTo>
                  <a:pt x="21202" y="20810"/>
                </a:moveTo>
                <a:cubicBezTo>
                  <a:pt x="20241" y="21600"/>
                  <a:pt x="18978" y="21482"/>
                  <a:pt x="17927" y="20928"/>
                </a:cubicBezTo>
                <a:cubicBezTo>
                  <a:pt x="16876" y="20374"/>
                  <a:pt x="15973" y="19435"/>
                  <a:pt x="15043" y="18589"/>
                </a:cubicBezTo>
                <a:cubicBezTo>
                  <a:pt x="14113" y="17743"/>
                  <a:pt x="13096" y="16958"/>
                  <a:pt x="11969" y="16794"/>
                </a:cubicBezTo>
                <a:cubicBezTo>
                  <a:pt x="10367" y="16558"/>
                  <a:pt x="8842" y="17589"/>
                  <a:pt x="7380" y="18476"/>
                </a:cubicBezTo>
                <a:cubicBezTo>
                  <a:pt x="5920" y="19364"/>
                  <a:pt x="4246" y="20143"/>
                  <a:pt x="2735" y="19425"/>
                </a:cubicBezTo>
                <a:cubicBezTo>
                  <a:pt x="2120" y="19133"/>
                  <a:pt x="1580" y="18604"/>
                  <a:pt x="1148" y="17963"/>
                </a:cubicBezTo>
                <a:cubicBezTo>
                  <a:pt x="-63" y="16178"/>
                  <a:pt x="-398" y="13367"/>
                  <a:pt x="539" y="11321"/>
                </a:cubicBezTo>
                <a:cubicBezTo>
                  <a:pt x="1978" y="8181"/>
                  <a:pt x="5564" y="7797"/>
                  <a:pt x="7141" y="4775"/>
                </a:cubicBezTo>
                <a:cubicBezTo>
                  <a:pt x="7940" y="3247"/>
                  <a:pt x="8144" y="1164"/>
                  <a:pt x="9240" y="0"/>
                </a:cubicBezTo>
                <a:lnTo>
                  <a:pt x="21202" y="0"/>
                </a:lnTo>
                <a:lnTo>
                  <a:pt x="21202" y="2081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799BF22E-409A-064A-87E7-D6563A9ACD94}"/>
              </a:ext>
            </a:extLst>
          </p:cNvPr>
          <p:cNvSpPr/>
          <p:nvPr/>
        </p:nvSpPr>
        <p:spPr>
          <a:xfrm>
            <a:off x="5933476" y="850901"/>
            <a:ext cx="5117539" cy="580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4" h="21373" extrusionOk="0">
                <a:moveTo>
                  <a:pt x="20732" y="1768"/>
                </a:moveTo>
                <a:cubicBezTo>
                  <a:pt x="20320" y="1038"/>
                  <a:pt x="19454" y="515"/>
                  <a:pt x="18489" y="253"/>
                </a:cubicBezTo>
                <a:cubicBezTo>
                  <a:pt x="17525" y="-9"/>
                  <a:pt x="16466" y="-37"/>
                  <a:pt x="15428" y="33"/>
                </a:cubicBezTo>
                <a:cubicBezTo>
                  <a:pt x="9681" y="417"/>
                  <a:pt x="4367" y="3829"/>
                  <a:pt x="1734" y="7794"/>
                </a:cubicBezTo>
                <a:cubicBezTo>
                  <a:pt x="237" y="10052"/>
                  <a:pt x="-399" y="12671"/>
                  <a:pt x="258" y="15092"/>
                </a:cubicBezTo>
                <a:cubicBezTo>
                  <a:pt x="915" y="17514"/>
                  <a:pt x="2933" y="19698"/>
                  <a:pt x="5801" y="20712"/>
                </a:cubicBezTo>
                <a:cubicBezTo>
                  <a:pt x="8122" y="21535"/>
                  <a:pt x="10881" y="21563"/>
                  <a:pt x="13379" y="20946"/>
                </a:cubicBezTo>
                <a:cubicBezTo>
                  <a:pt x="16017" y="20291"/>
                  <a:pt x="18541" y="18762"/>
                  <a:pt x="19204" y="16668"/>
                </a:cubicBezTo>
                <a:cubicBezTo>
                  <a:pt x="19840" y="14658"/>
                  <a:pt x="18672" y="12647"/>
                  <a:pt x="18494" y="10604"/>
                </a:cubicBezTo>
                <a:cubicBezTo>
                  <a:pt x="18390" y="9421"/>
                  <a:pt x="18625" y="8210"/>
                  <a:pt x="19172" y="7084"/>
                </a:cubicBezTo>
                <a:cubicBezTo>
                  <a:pt x="19600" y="6205"/>
                  <a:pt x="20221" y="5377"/>
                  <a:pt x="20622" y="4493"/>
                </a:cubicBezTo>
                <a:cubicBezTo>
                  <a:pt x="21029" y="3605"/>
                  <a:pt x="21201" y="2609"/>
                  <a:pt x="20732" y="176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20736F0F-9F62-5044-A7E9-893FE07E324F}"/>
              </a:ext>
            </a:extLst>
          </p:cNvPr>
          <p:cNvSpPr/>
          <p:nvPr/>
        </p:nvSpPr>
        <p:spPr>
          <a:xfrm>
            <a:off x="5857276" y="1016000"/>
            <a:ext cx="5314124" cy="5528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7" h="21187" extrusionOk="0">
                <a:moveTo>
                  <a:pt x="21013" y="2321"/>
                </a:moveTo>
                <a:cubicBezTo>
                  <a:pt x="20720" y="1538"/>
                  <a:pt x="19967" y="920"/>
                  <a:pt x="19092" y="550"/>
                </a:cubicBezTo>
                <a:cubicBezTo>
                  <a:pt x="18217" y="185"/>
                  <a:pt x="17221" y="48"/>
                  <a:pt x="16240" y="10"/>
                </a:cubicBezTo>
                <a:cubicBezTo>
                  <a:pt x="10785" y="-190"/>
                  <a:pt x="5349" y="2735"/>
                  <a:pt x="2371" y="6492"/>
                </a:cubicBezTo>
                <a:cubicBezTo>
                  <a:pt x="677" y="8629"/>
                  <a:pt x="-253" y="11228"/>
                  <a:pt x="60" y="13754"/>
                </a:cubicBezTo>
                <a:cubicBezTo>
                  <a:pt x="374" y="16280"/>
                  <a:pt x="2002" y="18704"/>
                  <a:pt x="4576" y="20028"/>
                </a:cubicBezTo>
                <a:cubicBezTo>
                  <a:pt x="6659" y="21099"/>
                  <a:pt x="9248" y="21410"/>
                  <a:pt x="11680" y="21035"/>
                </a:cubicBezTo>
                <a:cubicBezTo>
                  <a:pt x="14248" y="20641"/>
                  <a:pt x="16817" y="19346"/>
                  <a:pt x="17701" y="17283"/>
                </a:cubicBezTo>
                <a:cubicBezTo>
                  <a:pt x="18551" y="15307"/>
                  <a:pt x="17707" y="13146"/>
                  <a:pt x="17793" y="11053"/>
                </a:cubicBezTo>
                <a:cubicBezTo>
                  <a:pt x="17843" y="9841"/>
                  <a:pt x="18212" y="8639"/>
                  <a:pt x="18875" y="7549"/>
                </a:cubicBezTo>
                <a:cubicBezTo>
                  <a:pt x="19390" y="6697"/>
                  <a:pt x="20073" y="5923"/>
                  <a:pt x="20568" y="5066"/>
                </a:cubicBezTo>
                <a:cubicBezTo>
                  <a:pt x="21059" y="4215"/>
                  <a:pt x="21347" y="3217"/>
                  <a:pt x="21013" y="23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375400" y="2269723"/>
            <a:ext cx="3871369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375401" y="4830041"/>
            <a:ext cx="3871368" cy="101830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79910DF1-2C40-5D4F-BC38-36CBAA32CCFA}"/>
              </a:ext>
            </a:extLst>
          </p:cNvPr>
          <p:cNvSpPr/>
          <p:nvPr/>
        </p:nvSpPr>
        <p:spPr>
          <a:xfrm>
            <a:off x="3037840" y="4563110"/>
            <a:ext cx="9154160" cy="2294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1927" y="16221"/>
                  <a:pt x="6149" y="14249"/>
                </a:cubicBezTo>
                <a:cubicBezTo>
                  <a:pt x="8337" y="13233"/>
                  <a:pt x="10419" y="14010"/>
                  <a:pt x="12577" y="15587"/>
                </a:cubicBezTo>
                <a:cubicBezTo>
                  <a:pt x="13997" y="16627"/>
                  <a:pt x="15436" y="17572"/>
                  <a:pt x="16853" y="15946"/>
                </a:cubicBezTo>
                <a:cubicBezTo>
                  <a:pt x="18046" y="14583"/>
                  <a:pt x="19194" y="12049"/>
                  <a:pt x="20153" y="8642"/>
                </a:cubicBezTo>
                <a:cubicBezTo>
                  <a:pt x="20758" y="6503"/>
                  <a:pt x="21462" y="3550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4E2E776-2A26-044D-9455-60845134FF2D}"/>
              </a:ext>
            </a:extLst>
          </p:cNvPr>
          <p:cNvSpPr/>
          <p:nvPr/>
        </p:nvSpPr>
        <p:spPr>
          <a:xfrm>
            <a:off x="4955539" y="5044439"/>
            <a:ext cx="7236461" cy="1813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1926" y="16215"/>
                  <a:pt x="6149" y="14249"/>
                </a:cubicBezTo>
                <a:cubicBezTo>
                  <a:pt x="8336" y="13235"/>
                  <a:pt x="10421" y="14007"/>
                  <a:pt x="12578" y="15595"/>
                </a:cubicBezTo>
                <a:cubicBezTo>
                  <a:pt x="13999" y="16639"/>
                  <a:pt x="15436" y="17576"/>
                  <a:pt x="16854" y="15958"/>
                </a:cubicBezTo>
                <a:cubicBezTo>
                  <a:pt x="18044" y="14597"/>
                  <a:pt x="19193" y="12071"/>
                  <a:pt x="20152" y="8652"/>
                </a:cubicBezTo>
                <a:cubicBezTo>
                  <a:pt x="20755" y="6504"/>
                  <a:pt x="21460" y="3555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868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6300" y="6356350"/>
            <a:ext cx="15875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2087C431-EE29-CC4F-8642-7E86CA7C02AE}"/>
              </a:ext>
            </a:extLst>
          </p:cNvPr>
          <p:cNvSpPr/>
          <p:nvPr/>
        </p:nvSpPr>
        <p:spPr>
          <a:xfrm>
            <a:off x="0" y="0"/>
            <a:ext cx="7016752" cy="190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40" y="20590"/>
                  <a:pt x="2440" y="14443"/>
                  <a:pt x="3683" y="10749"/>
                </a:cubicBezTo>
                <a:cubicBezTo>
                  <a:pt x="5071" y="6637"/>
                  <a:pt x="6900" y="5671"/>
                  <a:pt x="8636" y="5598"/>
                </a:cubicBezTo>
                <a:cubicBezTo>
                  <a:pt x="9797" y="5555"/>
                  <a:pt x="10958" y="5829"/>
                  <a:pt x="12108" y="6450"/>
                </a:cubicBezTo>
                <a:cubicBezTo>
                  <a:pt x="13804" y="7359"/>
                  <a:pt x="15489" y="9004"/>
                  <a:pt x="17202" y="8701"/>
                </a:cubicBezTo>
                <a:cubicBezTo>
                  <a:pt x="18910" y="8398"/>
                  <a:pt x="20713" y="5728"/>
                  <a:pt x="21600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0137581B-6F4A-264F-9424-959A44B294CE}"/>
              </a:ext>
            </a:extLst>
          </p:cNvPr>
          <p:cNvSpPr/>
          <p:nvPr/>
        </p:nvSpPr>
        <p:spPr>
          <a:xfrm>
            <a:off x="0" y="0"/>
            <a:ext cx="6283961" cy="1656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37" y="20590"/>
                  <a:pt x="2436" y="14428"/>
                  <a:pt x="3680" y="10750"/>
                </a:cubicBezTo>
                <a:cubicBezTo>
                  <a:pt x="5068" y="6642"/>
                  <a:pt x="6897" y="5665"/>
                  <a:pt x="8635" y="5599"/>
                </a:cubicBezTo>
                <a:cubicBezTo>
                  <a:pt x="9796" y="5549"/>
                  <a:pt x="10957" y="5831"/>
                  <a:pt x="12105" y="6460"/>
                </a:cubicBezTo>
                <a:cubicBezTo>
                  <a:pt x="13799" y="7371"/>
                  <a:pt x="15488" y="9011"/>
                  <a:pt x="17200" y="8713"/>
                </a:cubicBezTo>
                <a:cubicBezTo>
                  <a:pt x="18911" y="8415"/>
                  <a:pt x="20714" y="5731"/>
                  <a:pt x="21600" y="0"/>
                </a:cubicBezTo>
                <a:lnTo>
                  <a:pt x="4" y="0"/>
                </a:lnTo>
                <a:lnTo>
                  <a:pt x="4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01700"/>
            <a:ext cx="9982200" cy="102045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07"/>
            <a:ext cx="10515600" cy="415575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BF340E4E-40BE-4F41-B4D4-C9D603503D67}"/>
              </a:ext>
            </a:extLst>
          </p:cNvPr>
          <p:cNvSpPr/>
          <p:nvPr userDrawn="1"/>
        </p:nvSpPr>
        <p:spPr>
          <a:xfrm>
            <a:off x="5245815" y="0"/>
            <a:ext cx="6946185" cy="5725700"/>
          </a:xfrm>
          <a:custGeom>
            <a:avLst/>
            <a:gdLst>
              <a:gd name="connsiteX0" fmla="*/ 147328 w 6946185"/>
              <a:gd name="connsiteY0" fmla="*/ 0 h 5725700"/>
              <a:gd name="connsiteX1" fmla="*/ 6933220 w 6946185"/>
              <a:gd name="connsiteY1" fmla="*/ 0 h 5725700"/>
              <a:gd name="connsiteX2" fmla="*/ 6946185 w 6946185"/>
              <a:gd name="connsiteY2" fmla="*/ 0 h 5725700"/>
              <a:gd name="connsiteX3" fmla="*/ 6946185 w 6946185"/>
              <a:gd name="connsiteY3" fmla="*/ 3994015 h 5725700"/>
              <a:gd name="connsiteX4" fmla="*/ 6906962 w 6946185"/>
              <a:gd name="connsiteY4" fmla="*/ 4058136 h 5725700"/>
              <a:gd name="connsiteX5" fmla="*/ 5510483 w 6946185"/>
              <a:gd name="connsiteY5" fmla="*/ 4794243 h 5725700"/>
              <a:gd name="connsiteX6" fmla="*/ 5470037 w 6946185"/>
              <a:gd name="connsiteY6" fmla="*/ 4820931 h 5725700"/>
              <a:gd name="connsiteX7" fmla="*/ 3591513 w 6946185"/>
              <a:gd name="connsiteY7" fmla="*/ 5721386 h 5725700"/>
              <a:gd name="connsiteX8" fmla="*/ 1907525 w 6946185"/>
              <a:gd name="connsiteY8" fmla="*/ 4993603 h 5725700"/>
              <a:gd name="connsiteX9" fmla="*/ 1354998 w 6946185"/>
              <a:gd name="connsiteY9" fmla="*/ 2776359 h 5725700"/>
              <a:gd name="connsiteX10" fmla="*/ 237577 w 6946185"/>
              <a:gd name="connsiteY10" fmla="*/ 1324528 h 5725700"/>
              <a:gd name="connsiteX11" fmla="*/ 147328 w 6946185"/>
              <a:gd name="connsiteY11" fmla="*/ 0 h 572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46185" h="5725700">
                <a:moveTo>
                  <a:pt x="147328" y="0"/>
                </a:moveTo>
                <a:cubicBezTo>
                  <a:pt x="147328" y="0"/>
                  <a:pt x="6179232" y="0"/>
                  <a:pt x="6933220" y="0"/>
                </a:cubicBezTo>
                <a:lnTo>
                  <a:pt x="6946185" y="0"/>
                </a:lnTo>
                <a:lnTo>
                  <a:pt x="6946185" y="3994015"/>
                </a:lnTo>
                <a:lnTo>
                  <a:pt x="6906962" y="4058136"/>
                </a:lnTo>
                <a:cubicBezTo>
                  <a:pt x="6632820" y="4424557"/>
                  <a:pt x="5883095" y="4550731"/>
                  <a:pt x="5510483" y="4794243"/>
                </a:cubicBezTo>
                <a:cubicBezTo>
                  <a:pt x="5496443" y="4803317"/>
                  <a:pt x="5483742" y="4812124"/>
                  <a:pt x="5470037" y="4820931"/>
                </a:cubicBezTo>
                <a:cubicBezTo>
                  <a:pt x="4900797" y="5198300"/>
                  <a:pt x="4342254" y="5670679"/>
                  <a:pt x="3591513" y="5721386"/>
                </a:cubicBezTo>
                <a:cubicBezTo>
                  <a:pt x="2931355" y="5764621"/>
                  <a:pt x="2266852" y="5480126"/>
                  <a:pt x="1907525" y="4993603"/>
                </a:cubicBezTo>
                <a:cubicBezTo>
                  <a:pt x="1424858" y="4339745"/>
                  <a:pt x="1687918" y="3481190"/>
                  <a:pt x="1354998" y="2776359"/>
                </a:cubicBezTo>
                <a:cubicBezTo>
                  <a:pt x="1099960" y="2236459"/>
                  <a:pt x="555121" y="1818791"/>
                  <a:pt x="237577" y="1324528"/>
                </a:cubicBezTo>
                <a:cubicBezTo>
                  <a:pt x="167717" y="1218043"/>
                  <a:pt x="-200634" y="53589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Picture 3" descr="A person holding a computer&#10;&#10;Description automatically generated">
            <a:extLst>
              <a:ext uri="{FF2B5EF4-FFF2-40B4-BE49-F238E27FC236}">
                <a16:creationId xmlns:a16="http://schemas.microsoft.com/office/drawing/2014/main" id="{D201617F-B3FC-9643-B138-4527699A7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0036" y="0"/>
            <a:ext cx="7051964" cy="6842876"/>
          </a:xfrm>
          <a:prstGeom prst="rect">
            <a:avLst/>
          </a:prstGeom>
        </p:spPr>
      </p:pic>
      <p:sp>
        <p:nvSpPr>
          <p:cNvPr id="16" name="Shape">
            <a:extLst>
              <a:ext uri="{FF2B5EF4-FFF2-40B4-BE49-F238E27FC236}">
                <a16:creationId xmlns:a16="http://schemas.microsoft.com/office/drawing/2014/main" id="{9B13C1EE-6DFA-184F-A5DE-F4F22FB8175D}"/>
              </a:ext>
            </a:extLst>
          </p:cNvPr>
          <p:cNvSpPr/>
          <p:nvPr userDrawn="1"/>
        </p:nvSpPr>
        <p:spPr>
          <a:xfrm>
            <a:off x="0" y="5950127"/>
            <a:ext cx="5034280" cy="907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23" extrusionOk="0">
                <a:moveTo>
                  <a:pt x="21600" y="20894"/>
                </a:moveTo>
                <a:cubicBezTo>
                  <a:pt x="20935" y="16913"/>
                  <a:pt x="19916" y="13782"/>
                  <a:pt x="18799" y="11821"/>
                </a:cubicBezTo>
                <a:cubicBezTo>
                  <a:pt x="17088" y="8835"/>
                  <a:pt x="15170" y="8250"/>
                  <a:pt x="13301" y="8045"/>
                </a:cubicBezTo>
                <a:cubicBezTo>
                  <a:pt x="11427" y="7840"/>
                  <a:pt x="9536" y="7986"/>
                  <a:pt x="7710" y="6289"/>
                </a:cubicBezTo>
                <a:cubicBezTo>
                  <a:pt x="6424" y="5089"/>
                  <a:pt x="5198" y="3011"/>
                  <a:pt x="3929" y="1577"/>
                </a:cubicBezTo>
                <a:cubicBezTo>
                  <a:pt x="2659" y="143"/>
                  <a:pt x="1291" y="-677"/>
                  <a:pt x="16" y="728"/>
                </a:cubicBezTo>
                <a:cubicBezTo>
                  <a:pt x="11" y="728"/>
                  <a:pt x="5" y="728"/>
                  <a:pt x="0" y="757"/>
                </a:cubicBezTo>
                <a:lnTo>
                  <a:pt x="0" y="20923"/>
                </a:lnTo>
                <a:lnTo>
                  <a:pt x="21600" y="20923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5471968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54719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872DA6A9-6645-F943-84CD-AF288AF1D977}"/>
              </a:ext>
            </a:extLst>
          </p:cNvPr>
          <p:cNvSpPr/>
          <p:nvPr/>
        </p:nvSpPr>
        <p:spPr>
          <a:xfrm>
            <a:off x="1" y="0"/>
            <a:ext cx="9185910" cy="1900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2" extrusionOk="0">
                <a:moveTo>
                  <a:pt x="3" y="14699"/>
                </a:moveTo>
                <a:cubicBezTo>
                  <a:pt x="1807" y="14335"/>
                  <a:pt x="3237" y="17232"/>
                  <a:pt x="4736" y="19080"/>
                </a:cubicBezTo>
                <a:cubicBezTo>
                  <a:pt x="6316" y="21040"/>
                  <a:pt x="8314" y="21600"/>
                  <a:pt x="10022" y="20088"/>
                </a:cubicBezTo>
                <a:cubicBezTo>
                  <a:pt x="11763" y="18548"/>
                  <a:pt x="12766" y="12963"/>
                  <a:pt x="14185" y="8441"/>
                </a:cubicBezTo>
                <a:cubicBezTo>
                  <a:pt x="15287" y="4942"/>
                  <a:pt x="16589" y="3472"/>
                  <a:pt x="17858" y="2240"/>
                </a:cubicBezTo>
                <a:cubicBezTo>
                  <a:pt x="19089" y="1050"/>
                  <a:pt x="20343" y="0"/>
                  <a:pt x="21600" y="0"/>
                </a:cubicBezTo>
                <a:cubicBezTo>
                  <a:pt x="21600" y="0"/>
                  <a:pt x="0" y="0"/>
                  <a:pt x="0" y="0"/>
                </a:cubicBezTo>
                <a:cubicBezTo>
                  <a:pt x="0" y="0"/>
                  <a:pt x="3" y="14699"/>
                  <a:pt x="3" y="146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65F3409C-AAC0-714C-8A1C-F97EEB049744}"/>
              </a:ext>
            </a:extLst>
          </p:cNvPr>
          <p:cNvSpPr/>
          <p:nvPr/>
        </p:nvSpPr>
        <p:spPr>
          <a:xfrm>
            <a:off x="0" y="0"/>
            <a:ext cx="8785863" cy="167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3" extrusionOk="0">
                <a:moveTo>
                  <a:pt x="0" y="14692"/>
                </a:moveTo>
                <a:cubicBezTo>
                  <a:pt x="1805" y="14326"/>
                  <a:pt x="3235" y="17223"/>
                  <a:pt x="4733" y="19085"/>
                </a:cubicBezTo>
                <a:cubicBezTo>
                  <a:pt x="6313" y="21043"/>
                  <a:pt x="8312" y="21600"/>
                  <a:pt x="10019" y="20088"/>
                </a:cubicBezTo>
                <a:cubicBezTo>
                  <a:pt x="11499" y="18783"/>
                  <a:pt x="12286" y="15058"/>
                  <a:pt x="13470" y="10888"/>
                </a:cubicBezTo>
                <a:cubicBezTo>
                  <a:pt x="15743" y="2881"/>
                  <a:pt x="18871" y="0"/>
                  <a:pt x="21600" y="0"/>
                </a:cubicBezTo>
                <a:cubicBezTo>
                  <a:pt x="21600" y="0"/>
                  <a:pt x="0" y="0"/>
                  <a:pt x="0" y="0"/>
                </a:cubicBezTo>
                <a:cubicBezTo>
                  <a:pt x="0" y="0"/>
                  <a:pt x="0" y="14692"/>
                  <a:pt x="0" y="1469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E9F16D11-4345-F847-9635-5057D4BA81D8}"/>
              </a:ext>
            </a:extLst>
          </p:cNvPr>
          <p:cNvSpPr/>
          <p:nvPr/>
        </p:nvSpPr>
        <p:spPr>
          <a:xfrm>
            <a:off x="635001" y="0"/>
            <a:ext cx="6264392" cy="6136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8" h="21135" extrusionOk="0">
                <a:moveTo>
                  <a:pt x="1990" y="2174"/>
                </a:moveTo>
                <a:cubicBezTo>
                  <a:pt x="475" y="4991"/>
                  <a:pt x="-253" y="8486"/>
                  <a:pt x="79" y="11688"/>
                </a:cubicBezTo>
                <a:cubicBezTo>
                  <a:pt x="437" y="15165"/>
                  <a:pt x="2378" y="18696"/>
                  <a:pt x="5588" y="20205"/>
                </a:cubicBezTo>
                <a:cubicBezTo>
                  <a:pt x="8550" y="21600"/>
                  <a:pt x="12369" y="21303"/>
                  <a:pt x="15370" y="20126"/>
                </a:cubicBezTo>
                <a:cubicBezTo>
                  <a:pt x="18044" y="19076"/>
                  <a:pt x="21347" y="16268"/>
                  <a:pt x="20968" y="12952"/>
                </a:cubicBezTo>
                <a:cubicBezTo>
                  <a:pt x="20926" y="12593"/>
                  <a:pt x="20845" y="12265"/>
                  <a:pt x="20725" y="11959"/>
                </a:cubicBezTo>
                <a:cubicBezTo>
                  <a:pt x="20172" y="10538"/>
                  <a:pt x="18857" y="9636"/>
                  <a:pt x="17456" y="9028"/>
                </a:cubicBezTo>
                <a:cubicBezTo>
                  <a:pt x="15919" y="8359"/>
                  <a:pt x="14097" y="7843"/>
                  <a:pt x="12952" y="6504"/>
                </a:cubicBezTo>
                <a:cubicBezTo>
                  <a:pt x="11773" y="5122"/>
                  <a:pt x="11488" y="3246"/>
                  <a:pt x="10790" y="1605"/>
                </a:cubicBezTo>
                <a:cubicBezTo>
                  <a:pt x="10517" y="967"/>
                  <a:pt x="10104" y="424"/>
                  <a:pt x="9602" y="0"/>
                </a:cubicBezTo>
                <a:lnTo>
                  <a:pt x="3698" y="0"/>
                </a:lnTo>
                <a:cubicBezTo>
                  <a:pt x="2991" y="595"/>
                  <a:pt x="2429" y="1356"/>
                  <a:pt x="1990" y="217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2" descr="A picture containing library, room, book, scene&#10;&#10;Description automatically generated">
            <a:extLst>
              <a:ext uri="{FF2B5EF4-FFF2-40B4-BE49-F238E27FC236}">
                <a16:creationId xmlns:a16="http://schemas.microsoft.com/office/drawing/2014/main" id="{B336A82D-0A8D-9544-BC8A-B1CB3CF134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32373" cy="62081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360" y="1300254"/>
            <a:ext cx="4895089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2360" y="4179979"/>
            <a:ext cx="4895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">
            <a:extLst>
              <a:ext uri="{FF2B5EF4-FFF2-40B4-BE49-F238E27FC236}">
                <a16:creationId xmlns:a16="http://schemas.microsoft.com/office/drawing/2014/main" id="{96D5250B-76D7-1E4B-8DBF-D533184A560D}"/>
              </a:ext>
            </a:extLst>
          </p:cNvPr>
          <p:cNvSpPr/>
          <p:nvPr/>
        </p:nvSpPr>
        <p:spPr>
          <a:xfrm>
            <a:off x="9248087" y="0"/>
            <a:ext cx="2943913" cy="317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4" h="21308" extrusionOk="0">
                <a:moveTo>
                  <a:pt x="6742" y="0"/>
                </a:moveTo>
                <a:cubicBezTo>
                  <a:pt x="5341" y="894"/>
                  <a:pt x="4828" y="2519"/>
                  <a:pt x="4709" y="4034"/>
                </a:cubicBezTo>
                <a:cubicBezTo>
                  <a:pt x="4590" y="5549"/>
                  <a:pt x="4745" y="7106"/>
                  <a:pt x="4260" y="8570"/>
                </a:cubicBezTo>
                <a:cubicBezTo>
                  <a:pt x="3729" y="10196"/>
                  <a:pt x="2465" y="11540"/>
                  <a:pt x="1448" y="12970"/>
                </a:cubicBezTo>
                <a:cubicBezTo>
                  <a:pt x="431" y="14400"/>
                  <a:pt x="-366" y="16136"/>
                  <a:pt x="174" y="17753"/>
                </a:cubicBezTo>
                <a:cubicBezTo>
                  <a:pt x="944" y="20060"/>
                  <a:pt x="4031" y="21098"/>
                  <a:pt x="6761" y="21268"/>
                </a:cubicBezTo>
                <a:cubicBezTo>
                  <a:pt x="12055" y="21600"/>
                  <a:pt x="17478" y="19821"/>
                  <a:pt x="21234" y="16528"/>
                </a:cubicBezTo>
                <a:lnTo>
                  <a:pt x="21234" y="0"/>
                </a:lnTo>
                <a:lnTo>
                  <a:pt x="6742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83806"/>
            <a:ext cx="7966521" cy="1702592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34414"/>
            <a:ext cx="7966521" cy="895353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49440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9367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9293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90364CA5-56EB-F64D-BF6C-179B86E86413}"/>
              </a:ext>
            </a:extLst>
          </p:cNvPr>
          <p:cNvSpPr/>
          <p:nvPr/>
        </p:nvSpPr>
        <p:spPr>
          <a:xfrm>
            <a:off x="1250950" y="4065270"/>
            <a:ext cx="10941050" cy="279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7" y="0"/>
                </a:moveTo>
                <a:cubicBezTo>
                  <a:pt x="20058" y="1002"/>
                  <a:pt x="19160" y="7171"/>
                  <a:pt x="17917" y="10854"/>
                </a:cubicBezTo>
                <a:cubicBezTo>
                  <a:pt x="16530" y="14960"/>
                  <a:pt x="14700" y="15932"/>
                  <a:pt x="12963" y="16001"/>
                </a:cubicBezTo>
                <a:cubicBezTo>
                  <a:pt x="11802" y="16050"/>
                  <a:pt x="10641" y="15765"/>
                  <a:pt x="9492" y="15147"/>
                </a:cubicBezTo>
                <a:cubicBezTo>
                  <a:pt x="7798" y="14233"/>
                  <a:pt x="6110" y="12593"/>
                  <a:pt x="4400" y="12897"/>
                </a:cubicBezTo>
                <a:cubicBezTo>
                  <a:pt x="2690" y="13202"/>
                  <a:pt x="888" y="15873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7BCA8EA4-3643-C149-B528-0CE8FAB29818}"/>
              </a:ext>
            </a:extLst>
          </p:cNvPr>
          <p:cNvSpPr/>
          <p:nvPr/>
        </p:nvSpPr>
        <p:spPr>
          <a:xfrm>
            <a:off x="3571187" y="3548517"/>
            <a:ext cx="6727239" cy="3309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4" h="20948" extrusionOk="0">
                <a:moveTo>
                  <a:pt x="1411" y="19453"/>
                </a:moveTo>
                <a:cubicBezTo>
                  <a:pt x="1591" y="14356"/>
                  <a:pt x="-621" y="11382"/>
                  <a:pt x="173" y="5771"/>
                </a:cubicBezTo>
                <a:cubicBezTo>
                  <a:pt x="986" y="15"/>
                  <a:pt x="3788" y="-652"/>
                  <a:pt x="5733" y="433"/>
                </a:cubicBezTo>
                <a:cubicBezTo>
                  <a:pt x="8071" y="1735"/>
                  <a:pt x="9737" y="7041"/>
                  <a:pt x="12091" y="8134"/>
                </a:cubicBezTo>
                <a:cubicBezTo>
                  <a:pt x="14311" y="9163"/>
                  <a:pt x="16488" y="8335"/>
                  <a:pt x="18613" y="10755"/>
                </a:cubicBezTo>
                <a:cubicBezTo>
                  <a:pt x="19376" y="11623"/>
                  <a:pt x="20083" y="12885"/>
                  <a:pt x="20500" y="14847"/>
                </a:cubicBezTo>
                <a:cubicBezTo>
                  <a:pt x="20649" y="15554"/>
                  <a:pt x="20979" y="18657"/>
                  <a:pt x="20716" y="20948"/>
                </a:cubicBezTo>
                <a:cubicBezTo>
                  <a:pt x="20716" y="20948"/>
                  <a:pt x="1352" y="20948"/>
                  <a:pt x="1352" y="20948"/>
                </a:cubicBezTo>
                <a:cubicBezTo>
                  <a:pt x="1352" y="20948"/>
                  <a:pt x="1411" y="19453"/>
                  <a:pt x="1411" y="1945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2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F390DE7A-A372-034C-9A8D-C9F45B1564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7475" y="2895600"/>
            <a:ext cx="6903136" cy="396240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41388" y="6356350"/>
            <a:ext cx="1740011" cy="365125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7AD223-E80A-4113-B27E-135382E83C43}"/>
              </a:ext>
            </a:extLst>
          </p:cNvPr>
          <p:cNvGrpSpPr/>
          <p:nvPr userDrawn="1"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7720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6471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401" y="2442441"/>
            <a:ext cx="387136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of Walmart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975F1-C027-AF85-BA4C-E388130F3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60" y="684656"/>
            <a:ext cx="9856884" cy="52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7690B-57ED-36FA-79CE-03F55320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80" y="1077595"/>
            <a:ext cx="8482343" cy="48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3D2B4-06BE-1DB1-6B8A-1DCE061E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18" y="473975"/>
            <a:ext cx="10491282" cy="55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0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A6DC2-C88E-7570-8339-F0A08F59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50" y="427355"/>
            <a:ext cx="9733268" cy="52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6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8A2C9-B586-DC64-593F-CD1CB17D2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51" y="1363973"/>
            <a:ext cx="9614630" cy="413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77D84-C419-B8E7-2B8B-2B73403F6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63" y="1439721"/>
            <a:ext cx="10350017" cy="44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A1D8A-33DE-E13E-E925-F838DE6C7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" y="332017"/>
            <a:ext cx="10022840" cy="57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0F9E7-19A2-BF73-AA79-A5C4B614B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3422"/>
            <a:ext cx="10596378" cy="59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DFB19-7983-DCC8-D12A-A726B55A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70" y="954821"/>
            <a:ext cx="9649630" cy="54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0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14270-3EFA-A09A-5BDB-BDA29A71F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963128"/>
            <a:ext cx="9707695" cy="54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5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Walmart?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Walmart Inc. (formerly Wal-Mart Stores, Inc.) is an American multinational retail corporation that operates a chain of hypermarkets (also called supercenters), discount department stores, and grocery stores in the United States, headquartered in Bentonville, Arkansas.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company was founded by brothers Sam and James "Bud" Walton in nearby Rogers, Arkansas in 1962 and incorporated under Delaware General Corporation Law on October 31, 1969.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 also owns and operates Sam's Club retail warehouses.</a:t>
            </a:r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723E0-3D4A-2D69-DED6-F3A507BF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51" y="252013"/>
            <a:ext cx="10261098" cy="56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90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CE392-63A3-D0DD-5F70-6BACF53F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1296"/>
            <a:ext cx="10342880" cy="57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4BD2C-6C26-C101-F6B4-436D12BA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77" y="1395669"/>
            <a:ext cx="10127423" cy="47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1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A4315-4686-E652-4B0F-7A2A2E8D9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17" y="849522"/>
            <a:ext cx="9939783" cy="55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4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EFF1A-4890-D836-3C69-DF41D117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77" y="274321"/>
            <a:ext cx="10559823" cy="57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B0B3E-264F-BB84-41CE-17FBE000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8" y="136525"/>
            <a:ext cx="11021963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8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91731-4DC8-6FB1-6E66-FD556E81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77" y="1204277"/>
            <a:ext cx="10385040" cy="44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3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A260D-581A-F6F9-1A8E-46BD4D0E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434793"/>
            <a:ext cx="10104120" cy="46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0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E028D-3D1B-0141-E80E-77E15A51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1" y="245592"/>
            <a:ext cx="10159999" cy="57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94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24AFF-B540-2AF7-A72F-D7584ADE7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" y="249537"/>
            <a:ext cx="10414307" cy="58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9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of October 31, 2022, Walmart has 10,586 stores and clubs in 24 countries, operating under 46 different names.</a:t>
            </a:r>
          </a:p>
          <a:p>
            <a:r>
              <a:rPr lang="en-US" dirty="0"/>
              <a:t>The company operates under the name Walmart in the United States and Canada, as Walmart de México y </a:t>
            </a:r>
            <a:r>
              <a:rPr lang="en-US" dirty="0" err="1"/>
              <a:t>Centroamérica</a:t>
            </a:r>
            <a:r>
              <a:rPr lang="en-US" dirty="0"/>
              <a:t> in Mexico and Central America, and as Flipkart Wholesale in India. </a:t>
            </a:r>
          </a:p>
          <a:p>
            <a:r>
              <a:rPr lang="en-US" dirty="0"/>
              <a:t>It has wholly owned operations in Chile and a majority stake in Massmart in South Africa. Since August 2018, Walmart held only a minority stake in Walmart </a:t>
            </a:r>
            <a:r>
              <a:rPr lang="en-US" dirty="0" err="1"/>
              <a:t>Brasil</a:t>
            </a:r>
            <a:r>
              <a:rPr lang="en-US" dirty="0"/>
              <a:t>, which was renamed Grupo Big in August 2019, with 20 percent of the company's shares, and private equity firm Advent International holding 80% ownership of the company. </a:t>
            </a:r>
          </a:p>
          <a:p>
            <a:r>
              <a:rPr lang="en-US" dirty="0"/>
              <a:t>They eventually divested their shareholdings in Grupo Big to French retailer Carrefour, in transaction worth R$7 billion and completed on June 7, 2022.</a:t>
            </a:r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of Walmart Sales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900" dirty="0">
                <a:solidFill>
                  <a:srgbClr val="0D0D0D"/>
                </a:solidFill>
                <a:latin typeface="Söhne"/>
              </a:rPr>
              <a:t>Several factors could contribute to an increase in sales for Walmart:</a:t>
            </a:r>
          </a:p>
          <a:p>
            <a:r>
              <a:rPr lang="en-US" sz="2900" dirty="0">
                <a:solidFill>
                  <a:srgbClr val="0D0D0D"/>
                </a:solidFill>
                <a:latin typeface="Söhne"/>
              </a:rPr>
              <a:t>Economic Conditions: Improvements in the economy, such as lower unemployment rates or increased consumer confidence through marketing strategies can lead to higher consumer spending overall, benefiting retailers like Walmart.</a:t>
            </a:r>
          </a:p>
          <a:p>
            <a:r>
              <a:rPr lang="en-US" sz="2900" dirty="0">
                <a:solidFill>
                  <a:srgbClr val="0D0D0D"/>
                </a:solidFill>
                <a:latin typeface="Söhne"/>
              </a:rPr>
              <a:t>Seasonal Trends: Seasonal factors, such as holiday shopping seasons or back-to-school periods, often result in increased sales for retailers. Walmart typically can experience spikes in sales during these times.</a:t>
            </a:r>
          </a:p>
          <a:p>
            <a:r>
              <a:rPr lang="en-US" sz="2900" dirty="0">
                <a:solidFill>
                  <a:srgbClr val="0D0D0D"/>
                </a:solidFill>
                <a:latin typeface="Söhne"/>
              </a:rPr>
              <a:t>Marketing and Promotions: Effective marketing campaigns, discounts, and promotions in both online and offline stores can attract more customers to Walmart stores and encourage them to spend more.</a:t>
            </a:r>
          </a:p>
          <a:p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3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73850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R="0" algn="l" rtl="0"/>
            <a:r>
              <a:rPr lang="en-US" sz="9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10800" dirty="0">
                <a:solidFill>
                  <a:srgbClr val="0D0D0D"/>
                </a:solidFill>
                <a:latin typeface="Söhne"/>
              </a:rPr>
              <a:t>Expansion and Store Openings: Opening new stores or expanding existing ones can lead to increased sales as Walmart reaches new markets or increases its presence in existing ones.</a:t>
            </a:r>
          </a:p>
          <a:p>
            <a:pPr marR="0" algn="l" rtl="0"/>
            <a:r>
              <a:rPr lang="en-US" sz="10800" dirty="0">
                <a:solidFill>
                  <a:srgbClr val="0D0D0D"/>
                </a:solidFill>
                <a:latin typeface="Söhne"/>
              </a:rPr>
              <a:t>E-commerce Growth: The growth of online shopping and Walmart's investment in its e-commerce platform can result in increased sales as more customers choose to shop online.</a:t>
            </a:r>
          </a:p>
          <a:p>
            <a:pPr marR="0" algn="l" rtl="0"/>
            <a:r>
              <a:rPr lang="en-US" sz="10800" dirty="0">
                <a:solidFill>
                  <a:srgbClr val="0D0D0D"/>
                </a:solidFill>
                <a:latin typeface="Söhne"/>
              </a:rPr>
              <a:t>Product Assortment: Offering a wide range of products, including both essential items and discretionary goods, can attract more customers and drive sales growth.</a:t>
            </a:r>
          </a:p>
          <a:p>
            <a:pPr marR="0" algn="l" rtl="0"/>
            <a:r>
              <a:rPr lang="en-US" sz="10800" dirty="0">
                <a:solidFill>
                  <a:srgbClr val="0D0D0D"/>
                </a:solidFill>
                <a:latin typeface="Söhne"/>
              </a:rPr>
              <a:t>Operational Efficiency: Improvements in supply chain management, inventory control, and store operations can help Walmart reduce costs and offer competitive prices, leading to increased sales.</a:t>
            </a:r>
          </a:p>
          <a:p>
            <a:pPr marL="0" marR="0" indent="0" algn="l" rtl="0">
              <a:buNone/>
            </a:pPr>
            <a:endParaRPr lang="en-US" sz="9600" dirty="0">
              <a:solidFill>
                <a:srgbClr val="0D0D0D"/>
              </a:solidFill>
              <a:latin typeface="Söhne"/>
            </a:endParaRPr>
          </a:p>
          <a:p>
            <a:endParaRPr lang="en-US" sz="2900" dirty="0">
              <a:solidFill>
                <a:srgbClr val="0D0D0D"/>
              </a:solidFill>
              <a:latin typeface="Söhne"/>
            </a:endParaRPr>
          </a:p>
          <a:p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CD98-5237-4EFB-ACE2-3AF54D2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9F7034-A928-C6F9-3220-47532D59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360" y="626744"/>
            <a:ext cx="10505440" cy="513397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6CCF-2AD3-D00F-6A9D-CAC31F8E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A06775-8C3E-A341-A780-CC79236BB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896937"/>
            <a:ext cx="10515600" cy="4859655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A35C921-2CBC-3B67-8FEC-C7393FFC2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8015" y="1705928"/>
            <a:ext cx="10481729" cy="415607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D1AD8-4652-47C7-3978-2B459CA8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80" y="1425906"/>
            <a:ext cx="9717855" cy="49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7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DDD49-741D-9486-0B00-5BB4FD7F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48" y="432240"/>
            <a:ext cx="10383652" cy="56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92D3E-6988-3058-8B6B-FA5B7038F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0" y="1050956"/>
            <a:ext cx="10926700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7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E44"/>
      </a:accent1>
      <a:accent2>
        <a:srgbClr val="C4B897"/>
      </a:accent2>
      <a:accent3>
        <a:srgbClr val="EDE6D5"/>
      </a:accent3>
      <a:accent4>
        <a:srgbClr val="819293"/>
      </a:accent4>
      <a:accent5>
        <a:srgbClr val="6E8387"/>
      </a:accent5>
      <a:accent6>
        <a:srgbClr val="D1C7AB"/>
      </a:accent6>
      <a:hlink>
        <a:srgbClr val="C4B897"/>
      </a:hlink>
      <a:folHlink>
        <a:srgbClr val="002E4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5_T_PGO_UNIVERSITY-PGO-16x9.pptx" id="{97EABB63-B49B-4B55-B17F-5C369BBD1B62}" vid="{0FF04D3A-5B52-4937-A429-BCC16026643C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5_T_PGO_UNIVERSITY-PGO-16x9.pptx" id="{97EABB63-B49B-4B55-B17F-5C369BBD1B62}" vid="{F3A42EF9-6146-4687-B4E0-52B127FB64C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0145_T_PGO_UNIVERSITY-PGO-16x9</Template>
  <TotalTime>267</TotalTime>
  <Words>979</Words>
  <Application>Microsoft Office PowerPoint</Application>
  <PresentationFormat>Widescreen</PresentationFormat>
  <Paragraphs>114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Open Sans</vt:lpstr>
      <vt:lpstr>Söhne</vt:lpstr>
      <vt:lpstr>PresentationGO</vt:lpstr>
      <vt:lpstr>Designed by PresentationGO</vt:lpstr>
      <vt:lpstr>Project of Walmart Sales Analysis</vt:lpstr>
      <vt:lpstr>Who is Walmart?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Root cause of Walmart Sales Analysis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of Intellect Design Arena</dc:title>
  <dc:creator>Santhosh Raj</dc:creator>
  <dc:description>© Copyright PresentationGo.com</dc:description>
  <cp:lastModifiedBy>Santhosh Raj</cp:lastModifiedBy>
  <cp:revision>11</cp:revision>
  <dcterms:created xsi:type="dcterms:W3CDTF">2024-03-16T17:08:34Z</dcterms:created>
  <dcterms:modified xsi:type="dcterms:W3CDTF">2024-05-12T18:41:13Z</dcterms:modified>
  <cp:category>Templates</cp:category>
</cp:coreProperties>
</file>