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62" r:id="rId2"/>
    <p:sldId id="283" r:id="rId3"/>
    <p:sldId id="263" r:id="rId4"/>
    <p:sldId id="264" r:id="rId5"/>
    <p:sldId id="256" r:id="rId6"/>
    <p:sldId id="281" r:id="rId7"/>
    <p:sldId id="303" r:id="rId8"/>
    <p:sldId id="305" r:id="rId9"/>
    <p:sldId id="306" r:id="rId10"/>
    <p:sldId id="316" r:id="rId11"/>
    <p:sldId id="307" r:id="rId12"/>
    <p:sldId id="309" r:id="rId13"/>
    <p:sldId id="311" r:id="rId14"/>
    <p:sldId id="310" r:id="rId15"/>
    <p:sldId id="313" r:id="rId16"/>
    <p:sldId id="314" r:id="rId17"/>
    <p:sldId id="315" r:id="rId18"/>
    <p:sldId id="30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AD71FDD-CE3B-48AD-BA8E-827223A9F591}">
          <p14:sldIdLst>
            <p14:sldId id="262"/>
            <p14:sldId id="283"/>
            <p14:sldId id="263"/>
            <p14:sldId id="264"/>
            <p14:sldId id="256"/>
            <p14:sldId id="281"/>
            <p14:sldId id="303"/>
            <p14:sldId id="305"/>
            <p14:sldId id="306"/>
            <p14:sldId id="316"/>
            <p14:sldId id="307"/>
            <p14:sldId id="309"/>
            <p14:sldId id="311"/>
            <p14:sldId id="310"/>
            <p14:sldId id="313"/>
            <p14:sldId id="314"/>
            <p14:sldId id="315"/>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6863" autoAdjust="0"/>
  </p:normalViewPr>
  <p:slideViewPr>
    <p:cSldViewPr>
      <p:cViewPr>
        <p:scale>
          <a:sx n="70" d="100"/>
          <a:sy n="70" d="100"/>
        </p:scale>
        <p:origin x="-1156"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901C3E6-D0E2-4677-ADB4-2E89821569AF}" type="datetimeFigureOut">
              <a:rPr lang="en-IN" smtClean="0"/>
              <a:pPr/>
              <a:t>16-05-2023</a:t>
            </a:fld>
            <a:endParaRPr lang="en-IN"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6BA75C8-4BC0-4C3D-A05E-CEB399B43AC9}"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901C3E6-D0E2-4677-ADB4-2E89821569AF}" type="datetimeFigureOut">
              <a:rPr lang="en-IN" smtClean="0"/>
              <a:pPr/>
              <a:t>16-05-2023</a:t>
            </a:fld>
            <a:endParaRPr lang="en-IN"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6BA75C8-4BC0-4C3D-A05E-CEB399B43AC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901C3E6-D0E2-4677-ADB4-2E89821569AF}" type="datetimeFigureOut">
              <a:rPr lang="en-IN" smtClean="0"/>
              <a:pPr/>
              <a:t>16-05-2023</a:t>
            </a:fld>
            <a:endParaRPr lang="en-IN"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6BA75C8-4BC0-4C3D-A05E-CEB399B43AC9}"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901C3E6-D0E2-4677-ADB4-2E89821569AF}" type="datetimeFigureOut">
              <a:rPr lang="en-IN" smtClean="0"/>
              <a:pPr/>
              <a:t>16-05-2023</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6BA75C8-4BC0-4C3D-A05E-CEB399B43AC9}"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901C3E6-D0E2-4677-ADB4-2E89821569AF}" type="datetimeFigureOut">
              <a:rPr lang="en-IN" smtClean="0"/>
              <a:pPr/>
              <a:t>16-05-2023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6BA75C8-4BC0-4C3D-A05E-CEB399B43AC9}" type="slidenum">
              <a:rPr lang="en-IN" smtClean="0"/>
              <a:pPr/>
              <a:t>‹#›</a:t>
            </a:fld>
            <a:endParaRPr lang="en-IN"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901C3E6-D0E2-4677-ADB4-2E89821569AF}" type="datetimeFigureOut">
              <a:rPr lang="en-IN" smtClean="0"/>
              <a:pPr/>
              <a:t>16-05-2023</a:t>
            </a:fld>
            <a:endParaRPr lang="en-IN"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6BA75C8-4BC0-4C3D-A05E-CEB399B43AC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5" name="Rectangle 4"/>
          <p:cNvSpPr/>
          <p:nvPr/>
        </p:nvSpPr>
        <p:spPr>
          <a:xfrm>
            <a:off x="395534" y="764704"/>
            <a:ext cx="8280921" cy="193899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611560" y="764704"/>
            <a:ext cx="8075240" cy="1938992"/>
          </a:xfrm>
          <a:prstGeom prst="rect">
            <a:avLst/>
          </a:prstGeom>
          <a:noFill/>
        </p:spPr>
        <p:txBody>
          <a:bodyPr wrap="square" rtlCol="0">
            <a:spAutoFit/>
          </a:bodyPr>
          <a:lstStyle/>
          <a:p>
            <a:r>
              <a:rPr lang="en-US" sz="4000" b="1" dirty="0" smtClean="0">
                <a:solidFill>
                  <a:schemeClr val="accent1">
                    <a:lumMod val="20000"/>
                    <a:lumOff val="80000"/>
                  </a:schemeClr>
                </a:solidFill>
              </a:rPr>
              <a:t>Data Analysis Based Recommendation System for a Company</a:t>
            </a:r>
            <a:endParaRPr lang="en-IN" sz="4000" b="1" dirty="0">
              <a:solidFill>
                <a:schemeClr val="accent1">
                  <a:lumMod val="20000"/>
                  <a:lumOff val="80000"/>
                </a:schemeClr>
              </a:solidFill>
            </a:endParaRPr>
          </a:p>
        </p:txBody>
      </p:sp>
      <p:sp>
        <p:nvSpPr>
          <p:cNvPr id="4" name="TextBox 3"/>
          <p:cNvSpPr txBox="1"/>
          <p:nvPr/>
        </p:nvSpPr>
        <p:spPr>
          <a:xfrm>
            <a:off x="395535" y="2819400"/>
            <a:ext cx="8291265" cy="4093428"/>
          </a:xfrm>
          <a:prstGeom prst="rect">
            <a:avLst/>
          </a:prstGeom>
          <a:noFill/>
        </p:spPr>
        <p:txBody>
          <a:bodyPr wrap="square" rtlCol="0">
            <a:spAutoFit/>
          </a:bodyPr>
          <a:lstStyle/>
          <a:p>
            <a:pPr>
              <a:spcBef>
                <a:spcPct val="50000"/>
              </a:spcBef>
              <a:defRPr/>
            </a:pPr>
            <a:endParaRPr lang="en-IN" sz="2000" b="1" dirty="0">
              <a:solidFill>
                <a:schemeClr val="accent1">
                  <a:lumMod val="20000"/>
                  <a:lumOff val="80000"/>
                </a:schemeClr>
              </a:solidFill>
            </a:endParaRPr>
          </a:p>
          <a:p>
            <a:endParaRPr lang="en-IN" sz="2000" b="1" dirty="0" smtClean="0">
              <a:solidFill>
                <a:schemeClr val="accent1">
                  <a:lumMod val="20000"/>
                  <a:lumOff val="80000"/>
                </a:schemeClr>
              </a:solidFill>
            </a:endParaRPr>
          </a:p>
          <a:p>
            <a:r>
              <a:rPr lang="en-IN" sz="2000" b="1" dirty="0" smtClean="0">
                <a:solidFill>
                  <a:schemeClr val="accent1">
                    <a:lumMod val="20000"/>
                    <a:lumOff val="80000"/>
                  </a:schemeClr>
                </a:solidFill>
              </a:rPr>
              <a:t>Sandipan Chowdhury – 11500116049</a:t>
            </a:r>
          </a:p>
          <a:p>
            <a:r>
              <a:rPr lang="en-IN" sz="2000" b="1" dirty="0" smtClean="0">
                <a:solidFill>
                  <a:schemeClr val="accent1">
                    <a:lumMod val="20000"/>
                    <a:lumOff val="80000"/>
                  </a:schemeClr>
                </a:solidFill>
              </a:rPr>
              <a:t>Nishant Kumar – 11500116073</a:t>
            </a:r>
          </a:p>
          <a:p>
            <a:r>
              <a:rPr lang="en-IN" sz="2000" b="1" dirty="0" smtClean="0">
                <a:solidFill>
                  <a:schemeClr val="accent1">
                    <a:lumMod val="20000"/>
                    <a:lumOff val="80000"/>
                  </a:schemeClr>
                </a:solidFill>
              </a:rPr>
              <a:t>Olivia Mukherjee – 11500117011</a:t>
            </a:r>
          </a:p>
          <a:p>
            <a:r>
              <a:rPr lang="en-IN" sz="2000" b="1" dirty="0" smtClean="0">
                <a:solidFill>
                  <a:schemeClr val="accent1">
                    <a:lumMod val="20000"/>
                    <a:lumOff val="80000"/>
                  </a:schemeClr>
                </a:solidFill>
              </a:rPr>
              <a:t>Rahul Singh – 11500116061</a:t>
            </a:r>
          </a:p>
          <a:p>
            <a:endParaRPr lang="en-IN" sz="2000" b="1" dirty="0" smtClean="0">
              <a:solidFill>
                <a:schemeClr val="accent1">
                  <a:lumMod val="20000"/>
                  <a:lumOff val="80000"/>
                </a:schemeClr>
              </a:solidFill>
            </a:endParaRPr>
          </a:p>
          <a:p>
            <a:r>
              <a:rPr lang="en-US" sz="2000" b="1" dirty="0" smtClean="0">
                <a:solidFill>
                  <a:schemeClr val="bg1"/>
                </a:solidFill>
              </a:rPr>
              <a:t>Report for Project (CS794)</a:t>
            </a:r>
            <a:endParaRPr lang="en-US" sz="2000" b="1" u="sng" dirty="0" smtClean="0">
              <a:solidFill>
                <a:schemeClr val="bg1"/>
              </a:solidFill>
            </a:endParaRPr>
          </a:p>
          <a:p>
            <a:endParaRPr lang="en-IN" sz="2000" b="1" dirty="0">
              <a:solidFill>
                <a:schemeClr val="accent1">
                  <a:lumMod val="20000"/>
                  <a:lumOff val="80000"/>
                </a:schemeClr>
              </a:solidFill>
            </a:endParaRPr>
          </a:p>
          <a:p>
            <a:r>
              <a:rPr lang="en-IN" sz="2000" b="1" dirty="0" smtClean="0">
                <a:solidFill>
                  <a:schemeClr val="accent1">
                    <a:lumMod val="20000"/>
                    <a:lumOff val="80000"/>
                  </a:schemeClr>
                </a:solidFill>
              </a:rPr>
              <a:t>Under  </a:t>
            </a:r>
            <a:r>
              <a:rPr lang="en-IN" sz="2000" b="1" dirty="0">
                <a:solidFill>
                  <a:schemeClr val="accent1">
                    <a:lumMod val="20000"/>
                    <a:lumOff val="80000"/>
                  </a:schemeClr>
                </a:solidFill>
              </a:rPr>
              <a:t>the Supervision of  </a:t>
            </a:r>
            <a:endParaRPr lang="en-IN" sz="2000" b="1" dirty="0" smtClean="0">
              <a:solidFill>
                <a:schemeClr val="accent1">
                  <a:lumMod val="20000"/>
                  <a:lumOff val="80000"/>
                </a:schemeClr>
              </a:solidFill>
            </a:endParaRPr>
          </a:p>
          <a:p>
            <a:r>
              <a:rPr lang="en-US" sz="2000" b="1" dirty="0" smtClean="0">
                <a:solidFill>
                  <a:schemeClr val="accent1">
                    <a:lumMod val="20000"/>
                    <a:lumOff val="80000"/>
                  </a:schemeClr>
                </a:solidFill>
              </a:rPr>
              <a:t>Mr. Subhasis Mallick, Assistant Professor, CSE Department</a:t>
            </a:r>
            <a:endParaRPr lang="en-IN" sz="2000" b="1" dirty="0" smtClean="0">
              <a:solidFill>
                <a:schemeClr val="accent1">
                  <a:lumMod val="20000"/>
                  <a:lumOff val="80000"/>
                </a:schemeClr>
              </a:solidFill>
            </a:endParaRPr>
          </a:p>
          <a:p>
            <a:r>
              <a:rPr lang="en-IN" sz="2000" b="1" dirty="0" smtClean="0">
                <a:solidFill>
                  <a:schemeClr val="accent1">
                    <a:lumMod val="20000"/>
                    <a:lumOff val="80000"/>
                  </a:schemeClr>
                </a:solidFill>
              </a:rPr>
              <a:t>B.P. </a:t>
            </a:r>
            <a:r>
              <a:rPr lang="en-IN" sz="2000" b="1" dirty="0" err="1" smtClean="0">
                <a:solidFill>
                  <a:schemeClr val="accent1">
                    <a:lumMod val="20000"/>
                    <a:lumOff val="80000"/>
                  </a:schemeClr>
                </a:solidFill>
              </a:rPr>
              <a:t>Poddar</a:t>
            </a:r>
            <a:r>
              <a:rPr lang="en-IN" sz="2000" b="1" dirty="0" smtClean="0">
                <a:solidFill>
                  <a:schemeClr val="accent1">
                    <a:lumMod val="20000"/>
                    <a:lumOff val="80000"/>
                  </a:schemeClr>
                </a:solidFill>
              </a:rPr>
              <a:t> Institute Of Management and Technology</a:t>
            </a:r>
          </a:p>
          <a:p>
            <a:endParaRPr lang="en-IN" sz="2000" b="1"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278094"/>
          </a:xfrm>
          <a:prstGeom prst="rect">
            <a:avLst/>
          </a:prstGeom>
          <a:noFill/>
        </p:spPr>
        <p:txBody>
          <a:bodyPr wrap="square" rtlCol="0">
            <a:spAutoFit/>
          </a:bodyPr>
          <a:lstStyle/>
          <a:p>
            <a:r>
              <a:rPr lang="en-US" sz="1600" b="1" dirty="0">
                <a:solidFill>
                  <a:schemeClr val="accent1">
                    <a:lumMod val="20000"/>
                    <a:lumOff val="80000"/>
                  </a:schemeClr>
                </a:solidFill>
              </a:rPr>
              <a:t>In statistics, linear regression is a linear approach to modeling the relationship between a scalar response (or dependent variable) and one or more explanatory variables (or independent variables). The case of one explanatory variable is called simple linear regression. For more than one explanatory variable, the process is called multiple linear regression. This term is distinct from multivariate linear regression, where multiple correlated dependent variables are predicted, rather than a single scalar variable.</a:t>
            </a:r>
          </a:p>
          <a:p>
            <a:endParaRPr lang="en-US" sz="1600" b="1" dirty="0">
              <a:solidFill>
                <a:schemeClr val="accent1">
                  <a:lumMod val="20000"/>
                  <a:lumOff val="80000"/>
                </a:schemeClr>
              </a:solidFill>
            </a:endParaRPr>
          </a:p>
          <a:p>
            <a:r>
              <a:rPr lang="en-US" sz="1600" b="1" dirty="0">
                <a:solidFill>
                  <a:schemeClr val="accent1">
                    <a:lumMod val="20000"/>
                    <a:lumOff val="80000"/>
                  </a:schemeClr>
                </a:solidFill>
              </a:rPr>
              <a:t>In linear regression, the relationships are modeled using linear predictor functions whose unknown model parameters are estimated from the data. Such models are called linear models. Most commonly, the conditional mean of the response given the values of the explanatory variables (or predictors) is assumed to be an affine function of those values; less commonly, the conditional median or some other quantile is used. Like all forms of regression analysis, linear regression focuses on the conditional probability distribution of the response given the values of the predictors, rather than on the joint probability distribution of all of these variables, which is the domain of multivariate analysis</a:t>
            </a:r>
            <a:r>
              <a:rPr lang="en-US" sz="1600" b="1" dirty="0" smtClean="0">
                <a:solidFill>
                  <a:schemeClr val="accent1">
                    <a:lumMod val="20000"/>
                    <a:lumOff val="80000"/>
                  </a:schemeClr>
                </a:solidFill>
              </a:rPr>
              <a:t>.</a:t>
            </a:r>
            <a:endParaRPr lang="en-US" sz="1600" b="1" dirty="0">
              <a:solidFill>
                <a:schemeClr val="accent1">
                  <a:lumMod val="20000"/>
                  <a:lumOff val="80000"/>
                </a:schemeClr>
              </a:solidFill>
            </a:endParaRP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IN" sz="4400" b="1" dirty="0">
                <a:solidFill>
                  <a:schemeClr val="accent1">
                    <a:lumMod val="20000"/>
                    <a:lumOff val="80000"/>
                  </a:schemeClr>
                </a:solidFill>
              </a:rPr>
              <a:t>Linear Regression</a:t>
            </a:r>
          </a:p>
        </p:txBody>
      </p:sp>
    </p:spTree>
    <p:extLst>
      <p:ext uri="{BB962C8B-B14F-4D97-AF65-F5344CB8AC3E}">
        <p14:creationId xmlns="" xmlns:p14="http://schemas.microsoft.com/office/powerpoint/2010/main" val="1970954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3170099"/>
          </a:xfrm>
          <a:prstGeom prst="rect">
            <a:avLst/>
          </a:prstGeom>
          <a:noFill/>
        </p:spPr>
        <p:txBody>
          <a:bodyPr wrap="square" rtlCol="0">
            <a:spAutoFit/>
          </a:bodyPr>
          <a:lstStyle/>
          <a:p>
            <a:pPr algn="ctr"/>
            <a:r>
              <a:rPr lang="en-US" sz="2000" b="1" dirty="0">
                <a:solidFill>
                  <a:schemeClr val="accent1">
                    <a:lumMod val="20000"/>
                    <a:lumOff val="80000"/>
                  </a:schemeClr>
                </a:solidFill>
              </a:rPr>
              <a:t>Hardware</a:t>
            </a:r>
          </a:p>
          <a:p>
            <a:pPr algn="ctr"/>
            <a:r>
              <a:rPr lang="en-US" sz="2000" b="1" dirty="0">
                <a:solidFill>
                  <a:schemeClr val="accent1">
                    <a:lumMod val="20000"/>
                    <a:lumOff val="80000"/>
                  </a:schemeClr>
                </a:solidFill>
              </a:rPr>
              <a:t>Machine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a:t>
            </a:r>
            <a:r>
              <a:rPr lang="en-US" sz="2000" b="1" dirty="0">
                <a:solidFill>
                  <a:schemeClr val="accent1">
                    <a:lumMod val="20000"/>
                    <a:lumOff val="80000"/>
                  </a:schemeClr>
                </a:solidFill>
              </a:rPr>
              <a:t>HP BS658TX (Laptop)</a:t>
            </a:r>
          </a:p>
          <a:p>
            <a:pPr algn="ctr"/>
            <a:r>
              <a:rPr lang="en-US" sz="2000" b="1" dirty="0">
                <a:solidFill>
                  <a:schemeClr val="accent1">
                    <a:lumMod val="20000"/>
                    <a:lumOff val="80000"/>
                  </a:schemeClr>
                </a:solidFill>
              </a:rPr>
              <a:t>RAM Memory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a:t>
            </a:r>
            <a:r>
              <a:rPr lang="en-US" sz="2000" b="1" dirty="0">
                <a:solidFill>
                  <a:schemeClr val="accent1">
                    <a:lumMod val="20000"/>
                    <a:lumOff val="80000"/>
                  </a:schemeClr>
                </a:solidFill>
              </a:rPr>
              <a:t>8 GB</a:t>
            </a:r>
          </a:p>
          <a:p>
            <a:pPr algn="ctr"/>
            <a:r>
              <a:rPr lang="en-US" sz="2000" b="1" dirty="0">
                <a:solidFill>
                  <a:schemeClr val="accent1">
                    <a:lumMod val="20000"/>
                    <a:lumOff val="80000"/>
                  </a:schemeClr>
                </a:solidFill>
              </a:rPr>
              <a:t>Hard Disk Memory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a:t>
            </a:r>
            <a:r>
              <a:rPr lang="en-US" sz="2000" b="1" dirty="0">
                <a:solidFill>
                  <a:schemeClr val="accent1">
                    <a:lumMod val="20000"/>
                    <a:lumOff val="80000"/>
                  </a:schemeClr>
                </a:solidFill>
              </a:rPr>
              <a:t>1024 GB</a:t>
            </a:r>
          </a:p>
          <a:p>
            <a:pPr algn="ctr"/>
            <a:r>
              <a:rPr lang="en-US" sz="2000" b="1" dirty="0">
                <a:solidFill>
                  <a:schemeClr val="accent1">
                    <a:lumMod val="20000"/>
                    <a:lumOff val="80000"/>
                  </a:schemeClr>
                </a:solidFill>
              </a:rPr>
              <a:t> </a:t>
            </a:r>
          </a:p>
          <a:p>
            <a:pPr algn="ctr"/>
            <a:endParaRPr lang="en-US" sz="2000" b="1" dirty="0">
              <a:solidFill>
                <a:schemeClr val="accent1">
                  <a:lumMod val="20000"/>
                  <a:lumOff val="80000"/>
                </a:schemeClr>
              </a:solidFill>
            </a:endParaRPr>
          </a:p>
          <a:p>
            <a:pPr algn="ctr"/>
            <a:r>
              <a:rPr lang="en-US" sz="2000" b="1" dirty="0" smtClean="0">
                <a:solidFill>
                  <a:schemeClr val="accent1">
                    <a:lumMod val="20000"/>
                    <a:lumOff val="80000"/>
                  </a:schemeClr>
                </a:solidFill>
              </a:rPr>
              <a:t>Software</a:t>
            </a: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Operating System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a:t>
            </a:r>
            <a:r>
              <a:rPr lang="en-US" sz="2000" b="1" dirty="0">
                <a:solidFill>
                  <a:schemeClr val="accent1">
                    <a:lumMod val="20000"/>
                    <a:lumOff val="80000"/>
                  </a:schemeClr>
                </a:solidFill>
              </a:rPr>
              <a:t>Windows 10 Enterprise (64 bit)</a:t>
            </a:r>
          </a:p>
          <a:p>
            <a:pPr algn="ctr"/>
            <a:r>
              <a:rPr lang="en-US" sz="2000" b="1" dirty="0">
                <a:solidFill>
                  <a:schemeClr val="accent1">
                    <a:lumMod val="20000"/>
                    <a:lumOff val="80000"/>
                  </a:schemeClr>
                </a:solidFill>
              </a:rPr>
              <a:t>Application </a:t>
            </a:r>
            <a:r>
              <a:rPr lang="en-US" sz="2000" b="1" dirty="0" smtClean="0">
                <a:solidFill>
                  <a:schemeClr val="accent1">
                    <a:lumMod val="20000"/>
                    <a:lumOff val="80000"/>
                  </a:schemeClr>
                </a:solidFill>
              </a:rPr>
              <a:t>Software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Jupyter Notebook</a:t>
            </a: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Programming Language </a:t>
            </a:r>
            <a:r>
              <a:rPr lang="en-US" sz="2000" b="1" dirty="0" smtClean="0">
                <a:solidFill>
                  <a:schemeClr val="accent1">
                    <a:lumMod val="20000"/>
                    <a:lumOff val="80000"/>
                  </a:schemeClr>
                </a:solidFill>
                <a:sym typeface="Wingdings" pitchFamily="2" charset="2"/>
              </a:rPr>
              <a:t></a:t>
            </a:r>
            <a:r>
              <a:rPr lang="en-US" sz="2000" b="1" dirty="0" smtClean="0">
                <a:solidFill>
                  <a:schemeClr val="accent1">
                    <a:lumMod val="20000"/>
                    <a:lumOff val="80000"/>
                  </a:schemeClr>
                </a:solidFill>
              </a:rPr>
              <a:t> </a:t>
            </a:r>
            <a:r>
              <a:rPr lang="en-US" sz="2000" b="1" dirty="0">
                <a:solidFill>
                  <a:schemeClr val="accent1">
                    <a:lumMod val="20000"/>
                    <a:lumOff val="80000"/>
                  </a:schemeClr>
                </a:solidFill>
              </a:rPr>
              <a:t>Python 3.7.3</a:t>
            </a:r>
          </a:p>
        </p:txBody>
      </p:sp>
      <p:sp>
        <p:nvSpPr>
          <p:cNvPr id="9" name="TextBox 8"/>
          <p:cNvSpPr txBox="1"/>
          <p:nvPr/>
        </p:nvSpPr>
        <p:spPr>
          <a:xfrm>
            <a:off x="1043608" y="764704"/>
            <a:ext cx="7056784" cy="646331"/>
          </a:xfrm>
          <a:prstGeom prst="rect">
            <a:avLst/>
          </a:prstGeom>
          <a:noFill/>
        </p:spPr>
        <p:txBody>
          <a:bodyPr wrap="square" rtlCol="0">
            <a:spAutoFit/>
          </a:bodyPr>
          <a:lstStyle/>
          <a:p>
            <a:pPr algn="ctr"/>
            <a:r>
              <a:rPr lang="en-IN" sz="3600" b="1" dirty="0" smtClean="0">
                <a:solidFill>
                  <a:schemeClr val="accent1">
                    <a:lumMod val="20000"/>
                    <a:lumOff val="80000"/>
                  </a:schemeClr>
                </a:solidFill>
              </a:rPr>
              <a:t>Used Hardware and Software</a:t>
            </a:r>
            <a:endParaRPr lang="en-IN" sz="3600" b="1" dirty="0">
              <a:solidFill>
                <a:schemeClr val="accent1">
                  <a:lumMod val="20000"/>
                  <a:lumOff val="80000"/>
                </a:schemeClr>
              </a:solidFill>
            </a:endParaRPr>
          </a:p>
        </p:txBody>
      </p:sp>
    </p:spTree>
    <p:extLst>
      <p:ext uri="{BB962C8B-B14F-4D97-AF65-F5344CB8AC3E}">
        <p14:creationId xmlns="" xmlns:p14="http://schemas.microsoft.com/office/powerpoint/2010/main" val="3938074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339650"/>
          </a:xfrm>
          <a:prstGeom prst="rect">
            <a:avLst/>
          </a:prstGeom>
          <a:noFill/>
        </p:spPr>
        <p:txBody>
          <a:bodyPr wrap="square" rtlCol="0">
            <a:spAutoFit/>
          </a:bodyPr>
          <a:lstStyle/>
          <a:p>
            <a:pPr algn="ctr"/>
            <a:r>
              <a:rPr lang="en-US" sz="1200" b="1" dirty="0">
                <a:solidFill>
                  <a:schemeClr val="accent1">
                    <a:lumMod val="20000"/>
                    <a:lumOff val="80000"/>
                  </a:schemeClr>
                </a:solidFill>
              </a:rPr>
              <a:t>We have used two datasets . Dataset A contains information about customers. It includes ……</a:t>
            </a:r>
          </a:p>
          <a:p>
            <a:pPr algn="ctr"/>
            <a:endParaRPr lang="en-US" sz="1200" b="1" dirty="0">
              <a:solidFill>
                <a:schemeClr val="accent1">
                  <a:lumMod val="20000"/>
                  <a:lumOff val="80000"/>
                </a:schemeClr>
              </a:solidFill>
            </a:endParaRPr>
          </a:p>
          <a:p>
            <a:pPr algn="ctr"/>
            <a:r>
              <a:rPr lang="en-US" sz="1200" b="1" dirty="0" smtClean="0">
                <a:solidFill>
                  <a:schemeClr val="accent1">
                    <a:lumMod val="20000"/>
                    <a:lumOff val="80000"/>
                  </a:schemeClr>
                </a:solidFill>
              </a:rPr>
              <a:t>a</a:t>
            </a:r>
            <a:r>
              <a:rPr lang="en-US" sz="1200" b="1" dirty="0">
                <a:solidFill>
                  <a:schemeClr val="accent1">
                    <a:lumMod val="20000"/>
                    <a:lumOff val="80000"/>
                  </a:schemeClr>
                </a:solidFill>
              </a:rPr>
              <a:t>)	Name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b)	Email ID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c)	Phone number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d)	Average time spent on App by each Customer (Minutes / Day)</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e)	Total Purchase from App by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f)	Average time spent on Website by each Customer (Minutes / Day)</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g)	Total Purchase from Website by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h)	Length of Membership of each Customer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i)	Yearly Amount Spent by each Customer (Minutes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j)	Total Purchase of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k)	Ratings given by Customer (Out of 5)</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IN" sz="4400" b="1" dirty="0" smtClean="0">
                <a:solidFill>
                  <a:schemeClr val="accent1">
                    <a:lumMod val="20000"/>
                    <a:lumOff val="80000"/>
                  </a:schemeClr>
                </a:solidFill>
              </a:rPr>
              <a:t>Result and Discussion</a:t>
            </a:r>
            <a:endParaRPr lang="en-IN" sz="4400" b="1" dirty="0">
              <a:solidFill>
                <a:schemeClr val="accent1">
                  <a:lumMod val="20000"/>
                  <a:lumOff val="80000"/>
                </a:schemeClr>
              </a:solidFill>
            </a:endParaRPr>
          </a:p>
        </p:txBody>
      </p:sp>
    </p:spTree>
    <p:extLst>
      <p:ext uri="{BB962C8B-B14F-4D97-AF65-F5344CB8AC3E}">
        <p14:creationId xmlns="" xmlns:p14="http://schemas.microsoft.com/office/powerpoint/2010/main" val="314785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524315"/>
          </a:xfrm>
          <a:prstGeom prst="rect">
            <a:avLst/>
          </a:prstGeom>
          <a:noFill/>
        </p:spPr>
        <p:txBody>
          <a:bodyPr wrap="square" rtlCol="0">
            <a:spAutoFit/>
          </a:bodyPr>
          <a:lstStyle/>
          <a:p>
            <a:pPr algn="ctr"/>
            <a:r>
              <a:rPr lang="en-US" b="1" dirty="0">
                <a:solidFill>
                  <a:schemeClr val="accent1">
                    <a:lumMod val="20000"/>
                    <a:lumOff val="80000"/>
                  </a:schemeClr>
                </a:solidFill>
              </a:rPr>
              <a:t>Dataset B contains information about offers. It includes …….</a:t>
            </a:r>
          </a:p>
          <a:p>
            <a:pPr algn="ctr"/>
            <a:endParaRPr lang="en-US" b="1" dirty="0">
              <a:solidFill>
                <a:schemeClr val="accent1">
                  <a:lumMod val="20000"/>
                  <a:lumOff val="80000"/>
                </a:schemeClr>
              </a:solidFill>
            </a:endParaRP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a)	Name of Offers</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b)	Number of months in a year (where offer is applied)</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c)	Profit with offer per year (Rupees / Year)</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d)	Average Profit with offer per month (Rupees / Month)</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e)	Number of months in a year (where offer is not applied)</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f)	Profit without offer per year (Rupees / Year)</a:t>
            </a:r>
          </a:p>
          <a:p>
            <a:pPr algn="ctr"/>
            <a:endParaRPr lang="en-US" b="1" dirty="0">
              <a:solidFill>
                <a:schemeClr val="accent1">
                  <a:lumMod val="20000"/>
                  <a:lumOff val="80000"/>
                </a:schemeClr>
              </a:solidFill>
            </a:endParaRPr>
          </a:p>
          <a:p>
            <a:pPr algn="ctr"/>
            <a:r>
              <a:rPr lang="en-US" b="1" dirty="0">
                <a:solidFill>
                  <a:schemeClr val="accent1">
                    <a:lumMod val="20000"/>
                    <a:lumOff val="80000"/>
                  </a:schemeClr>
                </a:solidFill>
              </a:rPr>
              <a:t>g)	Average Profit without offer per month (Rupees / Month)</a:t>
            </a:r>
          </a:p>
        </p:txBody>
      </p:sp>
    </p:spTree>
    <p:extLst>
      <p:ext uri="{BB962C8B-B14F-4D97-AF65-F5344CB8AC3E}">
        <p14:creationId xmlns="" xmlns:p14="http://schemas.microsoft.com/office/powerpoint/2010/main" val="320797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1477328"/>
          </a:xfrm>
          <a:prstGeom prst="rect">
            <a:avLst/>
          </a:prstGeom>
          <a:noFill/>
        </p:spPr>
        <p:txBody>
          <a:bodyPr wrap="square" rtlCol="0">
            <a:spAutoFit/>
          </a:bodyPr>
          <a:lstStyle/>
          <a:p>
            <a:pPr algn="ctr"/>
            <a:r>
              <a:rPr lang="en-US" b="1" dirty="0">
                <a:solidFill>
                  <a:schemeClr val="accent1">
                    <a:lumMod val="20000"/>
                    <a:lumOff val="80000"/>
                  </a:schemeClr>
                </a:solidFill>
              </a:rPr>
              <a:t>W</a:t>
            </a:r>
            <a:r>
              <a:rPr lang="en-US" b="1" dirty="0" smtClean="0">
                <a:solidFill>
                  <a:schemeClr val="accent1">
                    <a:lumMod val="20000"/>
                    <a:lumOff val="80000"/>
                  </a:schemeClr>
                </a:solidFill>
              </a:rPr>
              <a:t>e </a:t>
            </a:r>
            <a:r>
              <a:rPr lang="en-US" b="1" dirty="0">
                <a:solidFill>
                  <a:schemeClr val="accent1">
                    <a:lumMod val="20000"/>
                    <a:lumOff val="80000"/>
                  </a:schemeClr>
                </a:solidFill>
              </a:rPr>
              <a:t>have applied linear regression to our datasets. Then we built a predictive model of two datasets. From those predictive models, we have calculated the coefficients of important attributes. The attribute with highest </a:t>
            </a:r>
            <a:r>
              <a:rPr lang="en-US" b="1" dirty="0" smtClean="0">
                <a:solidFill>
                  <a:schemeClr val="accent1">
                    <a:lumMod val="20000"/>
                    <a:lumOff val="80000"/>
                  </a:schemeClr>
                </a:solidFill>
              </a:rPr>
              <a:t>coefficient </a:t>
            </a:r>
            <a:r>
              <a:rPr lang="en-US" b="1" dirty="0">
                <a:solidFill>
                  <a:schemeClr val="accent1">
                    <a:lumMod val="20000"/>
                    <a:lumOff val="80000"/>
                  </a:schemeClr>
                </a:solidFill>
              </a:rPr>
              <a:t>has highest importance</a:t>
            </a:r>
            <a:r>
              <a:rPr lang="en-US" b="1" dirty="0" smtClean="0">
                <a:solidFill>
                  <a:schemeClr val="accent1">
                    <a:lumMod val="20000"/>
                    <a:lumOff val="80000"/>
                  </a:schemeClr>
                </a:solidFill>
              </a:rPr>
              <a:t>.</a:t>
            </a:r>
          </a:p>
          <a:p>
            <a:pPr algn="ctr"/>
            <a:endParaRPr lang="en-US" b="1" dirty="0">
              <a:solidFill>
                <a:schemeClr val="accent1">
                  <a:lumMod val="20000"/>
                  <a:lumOff val="80000"/>
                </a:schemeClr>
              </a:solidFill>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65630" y="3024054"/>
            <a:ext cx="3723140" cy="1701090"/>
          </a:xfrm>
          <a:prstGeom prst="rect">
            <a:avLst/>
          </a:prstGeom>
        </p:spPr>
      </p:pic>
      <p:pic>
        <p:nvPicPr>
          <p:cNvPr id="4" name="Picture 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932040" y="3034700"/>
            <a:ext cx="3817615" cy="3134020"/>
          </a:xfrm>
          <a:prstGeom prst="rect">
            <a:avLst/>
          </a:prstGeom>
        </p:spPr>
      </p:pic>
    </p:spTree>
    <p:extLst>
      <p:ext uri="{BB962C8B-B14F-4D97-AF65-F5344CB8AC3E}">
        <p14:creationId xmlns="" xmlns:p14="http://schemas.microsoft.com/office/powerpoint/2010/main" val="2288312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154984"/>
          </a:xfrm>
          <a:prstGeom prst="rect">
            <a:avLst/>
          </a:prstGeom>
          <a:noFill/>
        </p:spPr>
        <p:txBody>
          <a:bodyPr wrap="square" rtlCol="0">
            <a:spAutoFit/>
          </a:bodyPr>
          <a:lstStyle/>
          <a:p>
            <a:pPr algn="ctr"/>
            <a:r>
              <a:rPr lang="en-US" sz="2400" b="1" dirty="0">
                <a:solidFill>
                  <a:schemeClr val="accent1">
                    <a:lumMod val="20000"/>
                    <a:lumOff val="80000"/>
                  </a:schemeClr>
                </a:solidFill>
              </a:rPr>
              <a:t>Our Data Science based analysis shows that “Length of Membership” has highest coefficient (0.008657) in first table and “30% off for 4-year member” has highest coefficient (0.198949) in second table.</a:t>
            </a:r>
          </a:p>
          <a:p>
            <a:pPr algn="ctr"/>
            <a:endParaRPr lang="en-US" sz="2400" b="1" dirty="0">
              <a:solidFill>
                <a:schemeClr val="accent1">
                  <a:lumMod val="20000"/>
                  <a:lumOff val="80000"/>
                </a:schemeClr>
              </a:solidFill>
            </a:endParaRPr>
          </a:p>
          <a:p>
            <a:pPr algn="ctr"/>
            <a:r>
              <a:rPr lang="en-US" sz="2400" b="1" dirty="0">
                <a:solidFill>
                  <a:schemeClr val="accent1">
                    <a:lumMod val="20000"/>
                    <a:lumOff val="80000"/>
                  </a:schemeClr>
                </a:solidFill>
              </a:rPr>
              <a:t>So it is convenient that “length of membership” and “30% off for 4-year member” is most important. </a:t>
            </a:r>
          </a:p>
          <a:p>
            <a:pPr algn="ctr"/>
            <a:endParaRPr lang="en-US" sz="2400" b="1" dirty="0">
              <a:solidFill>
                <a:schemeClr val="accent1">
                  <a:lumMod val="20000"/>
                  <a:lumOff val="80000"/>
                </a:schemeClr>
              </a:solidFill>
            </a:endParaRPr>
          </a:p>
          <a:p>
            <a:pPr algn="ctr"/>
            <a:r>
              <a:rPr lang="en-US" sz="2400" b="1" dirty="0" smtClean="0">
                <a:solidFill>
                  <a:schemeClr val="accent1">
                    <a:lumMod val="20000"/>
                    <a:lumOff val="80000"/>
                  </a:schemeClr>
                </a:solidFill>
              </a:rPr>
              <a:t>Therefore </a:t>
            </a:r>
            <a:r>
              <a:rPr lang="en-US" sz="2400" b="1" dirty="0">
                <a:solidFill>
                  <a:schemeClr val="accent1">
                    <a:lumMod val="20000"/>
                    <a:lumOff val="80000"/>
                  </a:schemeClr>
                </a:solidFill>
              </a:rPr>
              <a:t>to maximize profit, business strategy of next year should be “30%  Price Off  For 4-Year  Members </a:t>
            </a:r>
            <a:r>
              <a:rPr lang="en-US" sz="2400" b="1">
                <a:solidFill>
                  <a:schemeClr val="accent1">
                    <a:lumMod val="20000"/>
                    <a:lumOff val="80000"/>
                  </a:schemeClr>
                </a:solidFill>
              </a:rPr>
              <a:t>of </a:t>
            </a:r>
            <a:r>
              <a:rPr lang="en-US" sz="2400" b="1" smtClean="0">
                <a:solidFill>
                  <a:schemeClr val="accent1">
                    <a:lumMod val="20000"/>
                    <a:lumOff val="80000"/>
                  </a:schemeClr>
                </a:solidFill>
              </a:rPr>
              <a:t>Flipkart </a:t>
            </a:r>
            <a:r>
              <a:rPr lang="en-US" sz="2400" b="1" dirty="0">
                <a:solidFill>
                  <a:schemeClr val="accent1">
                    <a:lumMod val="20000"/>
                    <a:lumOff val="80000"/>
                  </a:schemeClr>
                </a:solidFill>
              </a:rPr>
              <a:t>Company”.</a:t>
            </a:r>
          </a:p>
        </p:txBody>
      </p:sp>
    </p:spTree>
    <p:extLst>
      <p:ext uri="{BB962C8B-B14F-4D97-AF65-F5344CB8AC3E}">
        <p14:creationId xmlns="" xmlns:p14="http://schemas.microsoft.com/office/powerpoint/2010/main" val="4230811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5509200"/>
          </a:xfrm>
          <a:prstGeom prst="rect">
            <a:avLst/>
          </a:prstGeom>
          <a:noFill/>
        </p:spPr>
        <p:txBody>
          <a:bodyPr wrap="square" rtlCol="0">
            <a:spAutoFit/>
          </a:bodyPr>
          <a:lstStyle/>
          <a:p>
            <a:pPr algn="ctr"/>
            <a:r>
              <a:rPr lang="en-US" sz="1600" b="1" dirty="0">
                <a:solidFill>
                  <a:schemeClr val="accent1">
                    <a:lumMod val="20000"/>
                    <a:lumOff val="80000"/>
                  </a:schemeClr>
                </a:solidFill>
              </a:rPr>
              <a:t>Internet Links </a:t>
            </a:r>
            <a:r>
              <a:rPr lang="en-US" sz="1600" b="1" dirty="0" smtClean="0">
                <a:solidFill>
                  <a:schemeClr val="accent1">
                    <a:lumMod val="20000"/>
                    <a:lumOff val="80000"/>
                  </a:schemeClr>
                </a:solidFill>
                <a:sym typeface="Wingdings" pitchFamily="2" charset="2"/>
              </a:rPr>
              <a:t></a:t>
            </a: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a)	https://en.wikipedia.org/wiki/Linear_regression</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b)	https://en.wikipedia.org/wiki/E-commerce</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c)	https://en.wikipedia.org/wiki/Data_science</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d)	https://en.wikipedia.org/wiki/Predictive_modelling</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e)	https://en.wikipedia.org/wiki/Predictive_analytics</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f)	https://en.wikipedia.org/wiki/Prediction</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g)	https://www.investopedia.com/terms/d/data-science.asp</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h)	https://en.wikipedia.org/wiki/Simple_linear_regression</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i)	https://en.wikipedia.org/wiki/Regression_analysis</a:t>
            </a: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p:txBody>
      </p:sp>
      <p:sp>
        <p:nvSpPr>
          <p:cNvPr id="4" name="TextBox 3"/>
          <p:cNvSpPr txBox="1"/>
          <p:nvPr/>
        </p:nvSpPr>
        <p:spPr>
          <a:xfrm>
            <a:off x="1043608" y="764704"/>
            <a:ext cx="7056784" cy="769441"/>
          </a:xfrm>
          <a:prstGeom prst="rect">
            <a:avLst/>
          </a:prstGeom>
          <a:noFill/>
        </p:spPr>
        <p:txBody>
          <a:bodyPr wrap="square" rtlCol="0">
            <a:spAutoFit/>
          </a:bodyPr>
          <a:lstStyle/>
          <a:p>
            <a:pPr algn="ctr"/>
            <a:r>
              <a:rPr lang="en-US" sz="4400" b="1" dirty="0" smtClean="0">
                <a:solidFill>
                  <a:schemeClr val="accent1">
                    <a:lumMod val="20000"/>
                    <a:lumOff val="80000"/>
                  </a:schemeClr>
                </a:solidFill>
              </a:rPr>
              <a:t>References</a:t>
            </a:r>
            <a:endParaRPr lang="en-IN" sz="4400" b="1" dirty="0">
              <a:solidFill>
                <a:schemeClr val="accent1">
                  <a:lumMod val="20000"/>
                  <a:lumOff val="80000"/>
                </a:schemeClr>
              </a:solidFill>
            </a:endParaRPr>
          </a:p>
        </p:txBody>
      </p:sp>
    </p:spTree>
    <p:extLst>
      <p:ext uri="{BB962C8B-B14F-4D97-AF65-F5344CB8AC3E}">
        <p14:creationId xmlns="" xmlns:p14="http://schemas.microsoft.com/office/powerpoint/2010/main" val="889549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3785652"/>
          </a:xfrm>
          <a:prstGeom prst="rect">
            <a:avLst/>
          </a:prstGeom>
          <a:noFill/>
        </p:spPr>
        <p:txBody>
          <a:bodyPr wrap="square" rtlCol="0">
            <a:spAutoFit/>
          </a:bodyPr>
          <a:lstStyle/>
          <a:p>
            <a:pPr algn="ctr"/>
            <a:r>
              <a:rPr lang="en-US" sz="2000" b="1" dirty="0" smtClean="0">
                <a:solidFill>
                  <a:schemeClr val="accent1">
                    <a:lumMod val="20000"/>
                    <a:lumOff val="80000"/>
                  </a:schemeClr>
                </a:solidFill>
              </a:rPr>
              <a:t>Books</a:t>
            </a:r>
            <a:r>
              <a:rPr lang="en-US" sz="2000" b="1" dirty="0" smtClean="0">
                <a:solidFill>
                  <a:schemeClr val="accent1">
                    <a:lumMod val="20000"/>
                    <a:lumOff val="80000"/>
                  </a:schemeClr>
                </a:solidFill>
                <a:sym typeface="Wingdings" pitchFamily="2" charset="2"/>
              </a:rPr>
              <a:t></a:t>
            </a:r>
            <a:endParaRPr lang="en-US" sz="2000" b="1" dirty="0">
              <a:solidFill>
                <a:schemeClr val="accent1">
                  <a:lumMod val="20000"/>
                  <a:lumOff val="80000"/>
                </a:schemeClr>
              </a:solidFill>
            </a:endParaRP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a)	Linear Regression Analysis, Wiley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b)	Business Analytics: The Science of Data - Driven Decision Making, Wiley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c)	Predictive Analytics for Dummies, Wiley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d)	Applied Machine Learning, Tata McGraw Hills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e)	Advanced Engineering Mathematics, Wiley Publications</a:t>
            </a:r>
          </a:p>
        </p:txBody>
      </p:sp>
    </p:spTree>
    <p:extLst>
      <p:ext uri="{BB962C8B-B14F-4D97-AF65-F5344CB8AC3E}">
        <p14:creationId xmlns="" xmlns:p14="http://schemas.microsoft.com/office/powerpoint/2010/main" val="2440086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3" name="TextBox 2"/>
          <p:cNvSpPr txBox="1"/>
          <p:nvPr/>
        </p:nvSpPr>
        <p:spPr>
          <a:xfrm>
            <a:off x="762000" y="2996952"/>
            <a:ext cx="7696200" cy="1323439"/>
          </a:xfrm>
          <a:prstGeom prst="rect">
            <a:avLst/>
          </a:prstGeom>
          <a:noFill/>
        </p:spPr>
        <p:txBody>
          <a:bodyPr wrap="square" rtlCol="0">
            <a:spAutoFit/>
          </a:bodyPr>
          <a:lstStyle/>
          <a:p>
            <a:pPr algn="ctr"/>
            <a:r>
              <a:rPr lang="en-IN" sz="8000" b="1" dirty="0" smtClean="0">
                <a:solidFill>
                  <a:schemeClr val="accent1">
                    <a:lumMod val="20000"/>
                    <a:lumOff val="80000"/>
                  </a:schemeClr>
                </a:solidFill>
              </a:rPr>
              <a:t>THANK  YOU</a:t>
            </a:r>
            <a:endParaRPr lang="en-IN" sz="8000" b="1"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99392"/>
            <a:ext cx="9144000" cy="6858000"/>
          </a:xfrm>
          <a:prstGeom prst="rect">
            <a:avLst/>
          </a:prstGeom>
        </p:spPr>
      </p:pic>
      <p:sp>
        <p:nvSpPr>
          <p:cNvPr id="6" name="TextBox 5"/>
          <p:cNvSpPr txBox="1"/>
          <p:nvPr/>
        </p:nvSpPr>
        <p:spPr>
          <a:xfrm>
            <a:off x="539552" y="1628800"/>
            <a:ext cx="7488832" cy="400110"/>
          </a:xfrm>
          <a:prstGeom prst="rect">
            <a:avLst/>
          </a:prstGeom>
          <a:noFill/>
        </p:spPr>
        <p:txBody>
          <a:bodyPr wrap="square" rtlCol="0">
            <a:spAutoFit/>
          </a:bodyPr>
          <a:lstStyle/>
          <a:p>
            <a:endParaRPr lang="en-IN" sz="2000" b="1" dirty="0">
              <a:solidFill>
                <a:schemeClr val="accent1">
                  <a:lumMod val="20000"/>
                  <a:lumOff val="80000"/>
                </a:schemeClr>
              </a:solidFill>
            </a:endParaRPr>
          </a:p>
        </p:txBody>
      </p:sp>
      <p:sp>
        <p:nvSpPr>
          <p:cNvPr id="3" name="Rectangle 2"/>
          <p:cNvSpPr/>
          <p:nvPr/>
        </p:nvSpPr>
        <p:spPr>
          <a:xfrm>
            <a:off x="179513" y="23045"/>
            <a:ext cx="8784976" cy="6829562"/>
          </a:xfrm>
          <a:prstGeom prst="rect">
            <a:avLst/>
          </a:prstGeom>
        </p:spPr>
        <p:txBody>
          <a:bodyPr wrap="square">
            <a:spAutoFit/>
          </a:bodyPr>
          <a:lstStyle/>
          <a:p>
            <a:pPr marL="1828800" marR="0">
              <a:spcBef>
                <a:spcPts val="0"/>
              </a:spcBef>
              <a:spcAft>
                <a:spcPts val="0"/>
              </a:spcAft>
            </a:pPr>
            <a:endParaRPr lang="en-IN" sz="4400" b="1" dirty="0" smtClean="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4400" b="1" dirty="0" smtClean="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ACKNOWLEDGEMENT</a:t>
            </a:r>
            <a:endParaRPr lang="en-US" sz="2400" dirty="0" smtClean="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32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32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IN" sz="2200" dirty="0" smtClean="0">
                <a:solidFill>
                  <a:schemeClr val="bg1"/>
                </a:solidFill>
                <a:latin typeface="Arial" panose="020B0604020202020204" pitchFamily="34" charset="0"/>
                <a:ea typeface="Calibri" panose="020F0502020204030204" pitchFamily="34" charset="0"/>
                <a:cs typeface="Arial" pitchFamily="34" charset="0"/>
              </a:rPr>
              <a:t>We have taken efforts in this project. However, it would not have been possible without the kind support and help of many individuals. I would like to extend my sincere thanks to all of them.</a:t>
            </a:r>
            <a:endParaRPr lang="en-US" sz="2200" dirty="0" smtClean="0">
              <a:solidFill>
                <a:schemeClr val="bg1"/>
              </a:solidFill>
              <a:latin typeface="Arial" pitchFamily="34" charset="0"/>
              <a:ea typeface="Calibri" panose="020F0502020204030204" pitchFamily="34" charset="0"/>
              <a:cs typeface="Arial" pitchFamily="34" charset="0"/>
            </a:endParaRPr>
          </a:p>
          <a:p>
            <a:pPr algn="just"/>
            <a:r>
              <a:rPr lang="en-IN" sz="2200" dirty="0">
                <a:solidFill>
                  <a:schemeClr val="bg1"/>
                </a:solidFill>
                <a:latin typeface="Arial" pitchFamily="34" charset="0"/>
                <a:ea typeface="Calibri" panose="020F0502020204030204" pitchFamily="34" charset="0"/>
                <a:cs typeface="Arial" pitchFamily="34" charset="0"/>
              </a:rPr>
              <a:t> </a:t>
            </a:r>
            <a:r>
              <a:rPr lang="en-US" sz="2200" dirty="0">
                <a:solidFill>
                  <a:schemeClr val="bg1"/>
                </a:solidFill>
                <a:latin typeface="Arial" pitchFamily="34" charset="0"/>
                <a:ea typeface="Calibri" panose="020F0502020204030204" pitchFamily="34" charset="0"/>
                <a:cs typeface="Arial" pitchFamily="34" charset="0"/>
              </a:rPr>
              <a:t>	</a:t>
            </a:r>
            <a:r>
              <a:rPr lang="en-IN" sz="2200" dirty="0" smtClean="0">
                <a:solidFill>
                  <a:schemeClr val="bg1"/>
                </a:solidFill>
                <a:latin typeface="Arial" panose="020B0604020202020204" pitchFamily="34" charset="0"/>
                <a:ea typeface="Calibri" panose="020F0502020204030204" pitchFamily="34" charset="0"/>
                <a:cs typeface="Arial" pitchFamily="34" charset="0"/>
              </a:rPr>
              <a:t>We </a:t>
            </a:r>
            <a:r>
              <a:rPr lang="en-IN" sz="2200" dirty="0">
                <a:solidFill>
                  <a:schemeClr val="bg1"/>
                </a:solidFill>
                <a:latin typeface="Arial" panose="020B0604020202020204" pitchFamily="34" charset="0"/>
                <a:ea typeface="Calibri" panose="020F0502020204030204" pitchFamily="34" charset="0"/>
                <a:cs typeface="Arial" pitchFamily="34" charset="0"/>
              </a:rPr>
              <a:t>are highly indebted to </a:t>
            </a:r>
            <a:r>
              <a:rPr lang="en-IN" sz="2200" dirty="0" smtClean="0">
                <a:solidFill>
                  <a:schemeClr val="bg1"/>
                </a:solidFill>
                <a:latin typeface="Arial" panose="020B0604020202020204" pitchFamily="34" charset="0"/>
                <a:ea typeface="Calibri" panose="020F0502020204030204" pitchFamily="34" charset="0"/>
                <a:cs typeface="Arial" pitchFamily="34" charset="0"/>
              </a:rPr>
              <a:t>Mr. Subhasis Mallick for his </a:t>
            </a:r>
            <a:r>
              <a:rPr lang="en-IN" sz="2200" dirty="0">
                <a:solidFill>
                  <a:schemeClr val="bg1"/>
                </a:solidFill>
                <a:latin typeface="Arial" panose="020B0604020202020204" pitchFamily="34" charset="0"/>
                <a:ea typeface="Calibri" panose="020F0502020204030204" pitchFamily="34" charset="0"/>
                <a:cs typeface="Arial" pitchFamily="34" charset="0"/>
              </a:rPr>
              <a:t>guidance and constant supervision as well as </a:t>
            </a:r>
            <a:r>
              <a:rPr lang="en-IN" sz="2200" dirty="0" smtClean="0">
                <a:solidFill>
                  <a:schemeClr val="bg1"/>
                </a:solidFill>
                <a:latin typeface="Arial" panose="020B0604020202020204" pitchFamily="34" charset="0"/>
                <a:ea typeface="Calibri" panose="020F0502020204030204" pitchFamily="34" charset="0"/>
                <a:cs typeface="Arial" pitchFamily="34" charset="0"/>
              </a:rPr>
              <a:t>for</a:t>
            </a:r>
            <a:r>
              <a:rPr lang="en-US" sz="2200" dirty="0" smtClean="0">
                <a:solidFill>
                  <a:schemeClr val="bg1"/>
                </a:solidFill>
                <a:latin typeface="Arial" pitchFamily="34" charset="0"/>
                <a:ea typeface="Calibri" panose="020F0502020204030204" pitchFamily="34" charset="0"/>
                <a:cs typeface="Arial" pitchFamily="34" charset="0"/>
              </a:rPr>
              <a:t> </a:t>
            </a:r>
            <a:r>
              <a:rPr lang="en-IN" sz="2200" dirty="0">
                <a:solidFill>
                  <a:schemeClr val="bg1"/>
                </a:solidFill>
                <a:latin typeface="Arial" panose="020B0604020202020204" pitchFamily="34" charset="0"/>
                <a:ea typeface="Calibri" panose="020F0502020204030204" pitchFamily="34" charset="0"/>
                <a:cs typeface="Arial" pitchFamily="34" charset="0"/>
              </a:rPr>
              <a:t>p</a:t>
            </a:r>
            <a:r>
              <a:rPr lang="en-IN" sz="2200" dirty="0" smtClean="0">
                <a:solidFill>
                  <a:schemeClr val="bg1"/>
                </a:solidFill>
                <a:latin typeface="Arial" panose="020B0604020202020204" pitchFamily="34" charset="0"/>
                <a:ea typeface="Calibri" panose="020F0502020204030204" pitchFamily="34" charset="0"/>
                <a:cs typeface="Arial" pitchFamily="34" charset="0"/>
              </a:rPr>
              <a:t>roviding </a:t>
            </a:r>
            <a:r>
              <a:rPr lang="en-IN" sz="2200" dirty="0">
                <a:solidFill>
                  <a:schemeClr val="bg1"/>
                </a:solidFill>
                <a:latin typeface="Arial" panose="020B0604020202020204" pitchFamily="34" charset="0"/>
                <a:ea typeface="Calibri" panose="020F0502020204030204" pitchFamily="34" charset="0"/>
                <a:cs typeface="Arial" pitchFamily="34" charset="0"/>
              </a:rPr>
              <a:t>necessary information regarding the project &amp; also for their support in completing the project.</a:t>
            </a:r>
            <a:endParaRPr lang="en-US" sz="2200" dirty="0">
              <a:solidFill>
                <a:schemeClr val="bg1"/>
              </a:solidFill>
              <a:latin typeface="Arial" pitchFamily="34" charset="0"/>
              <a:ea typeface="Calibri" panose="020F0502020204030204" pitchFamily="34" charset="0"/>
              <a:cs typeface="Arial" pitchFamily="34" charset="0"/>
            </a:endParaRPr>
          </a:p>
          <a:p>
            <a:pPr algn="just">
              <a:lnSpc>
                <a:spcPct val="115000"/>
              </a:lnSpc>
            </a:pPr>
            <a:r>
              <a:rPr lang="en-IN" sz="2200" dirty="0">
                <a:solidFill>
                  <a:schemeClr val="bg1"/>
                </a:solidFill>
                <a:latin typeface="Arial" panose="020B0604020202020204" pitchFamily="34" charset="0"/>
                <a:ea typeface="Calibri" panose="020F0502020204030204" pitchFamily="34" charset="0"/>
                <a:cs typeface="Arial" pitchFamily="34" charset="0"/>
              </a:rPr>
              <a:t> </a:t>
            </a:r>
            <a:r>
              <a:rPr lang="en-US" sz="2200" dirty="0" smtClean="0">
                <a:solidFill>
                  <a:schemeClr val="bg1"/>
                </a:solidFill>
                <a:latin typeface="Arial" pitchFamily="34" charset="0"/>
                <a:ea typeface="Calibri" panose="020F0502020204030204" pitchFamily="34" charset="0"/>
                <a:cs typeface="Arial" pitchFamily="34" charset="0"/>
              </a:rPr>
              <a:t>	</a:t>
            </a:r>
            <a:r>
              <a:rPr lang="en-IN" sz="2200" dirty="0" smtClean="0">
                <a:solidFill>
                  <a:schemeClr val="bg1"/>
                </a:solidFill>
                <a:latin typeface="Arial" panose="020B0604020202020204" pitchFamily="34" charset="0"/>
                <a:ea typeface="Calibri" panose="020F0502020204030204" pitchFamily="34" charset="0"/>
                <a:cs typeface="Arial" pitchFamily="34" charset="0"/>
              </a:rPr>
              <a:t>We </a:t>
            </a:r>
            <a:r>
              <a:rPr lang="en-IN" sz="2200" dirty="0">
                <a:solidFill>
                  <a:schemeClr val="bg1"/>
                </a:solidFill>
                <a:latin typeface="Arial" panose="020B0604020202020204" pitchFamily="34" charset="0"/>
                <a:ea typeface="Calibri" panose="020F0502020204030204" pitchFamily="34" charset="0"/>
                <a:cs typeface="Arial" pitchFamily="34" charset="0"/>
              </a:rPr>
              <a:t>would like to express our special gratitude and thanks to Mr. </a:t>
            </a:r>
            <a:r>
              <a:rPr lang="en-IN" sz="2200" dirty="0" smtClean="0">
                <a:solidFill>
                  <a:schemeClr val="bg1"/>
                </a:solidFill>
                <a:latin typeface="Arial" pitchFamily="34" charset="0"/>
                <a:ea typeface="Calibri" panose="020F0502020204030204" pitchFamily="34" charset="0"/>
                <a:cs typeface="Arial" pitchFamily="34" charset="0"/>
              </a:rPr>
              <a:t>Subhasis </a:t>
            </a:r>
            <a:r>
              <a:rPr lang="en-IN" sz="2200" dirty="0">
                <a:solidFill>
                  <a:schemeClr val="bg1"/>
                </a:solidFill>
                <a:latin typeface="Arial" pitchFamily="34" charset="0"/>
                <a:ea typeface="Calibri" panose="020F0502020204030204" pitchFamily="34" charset="0"/>
                <a:cs typeface="Arial" pitchFamily="34" charset="0"/>
              </a:rPr>
              <a:t>Mallick </a:t>
            </a:r>
            <a:r>
              <a:rPr lang="en-IN" sz="2200" dirty="0" smtClean="0">
                <a:solidFill>
                  <a:schemeClr val="bg1"/>
                </a:solidFill>
                <a:latin typeface="Arial" panose="020B0604020202020204" pitchFamily="34" charset="0"/>
                <a:ea typeface="Calibri" panose="020F0502020204030204" pitchFamily="34" charset="0"/>
                <a:cs typeface="Arial" pitchFamily="34" charset="0"/>
              </a:rPr>
              <a:t>for </a:t>
            </a:r>
            <a:r>
              <a:rPr lang="en-IN" sz="2200" dirty="0">
                <a:solidFill>
                  <a:schemeClr val="bg1"/>
                </a:solidFill>
                <a:latin typeface="Arial" panose="020B0604020202020204" pitchFamily="34" charset="0"/>
                <a:ea typeface="Calibri" panose="020F0502020204030204" pitchFamily="34" charset="0"/>
                <a:cs typeface="Arial" pitchFamily="34" charset="0"/>
              </a:rPr>
              <a:t>giving our attention and time. Our thanks and appreciations also go to my colleague in developing the project and people who have willingly helped us out with their abilities.</a:t>
            </a:r>
            <a:endParaRPr lang="en-US" sz="2200" dirty="0">
              <a:solidFill>
                <a:schemeClr val="bg1"/>
              </a:solidFill>
              <a:latin typeface="Arial" pitchFamily="34" charset="0"/>
              <a:ea typeface="Calibri" panose="020F0502020204030204" pitchFamily="34" charset="0"/>
              <a:cs typeface="Arial" pitchFamily="34" charset="0"/>
            </a:endParaRPr>
          </a:p>
          <a:p>
            <a:pPr marR="502285" algn="just">
              <a:lnSpc>
                <a:spcPct val="115000"/>
              </a:lnSpc>
            </a:pPr>
            <a:r>
              <a:rPr lang="en-IN" dirty="0">
                <a:solidFill>
                  <a:srgbClr val="555555"/>
                </a:solidFill>
                <a:latin typeface="Arial" panose="020B060402020202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87524" y="664629"/>
            <a:ext cx="8640960" cy="769441"/>
          </a:xfrm>
          <a:prstGeom prst="rect">
            <a:avLst/>
          </a:prstGeom>
          <a:noFill/>
        </p:spPr>
        <p:txBody>
          <a:bodyPr wrap="square" rtlCol="0">
            <a:spAutoFit/>
          </a:bodyPr>
          <a:lstStyle/>
          <a:p>
            <a:pPr algn="ctr"/>
            <a:r>
              <a:rPr lang="en-IN" sz="4400" b="1" dirty="0" smtClean="0">
                <a:solidFill>
                  <a:schemeClr val="bg1"/>
                </a:solidFill>
              </a:rPr>
              <a:t>Introduction</a:t>
            </a:r>
            <a:endParaRPr lang="en-IN" sz="4400" b="1" dirty="0">
              <a:solidFill>
                <a:schemeClr val="bg1"/>
              </a:solidFill>
            </a:endParaRPr>
          </a:p>
        </p:txBody>
      </p:sp>
      <p:sp>
        <p:nvSpPr>
          <p:cNvPr id="6" name="TextBox 5"/>
          <p:cNvSpPr txBox="1"/>
          <p:nvPr/>
        </p:nvSpPr>
        <p:spPr>
          <a:xfrm>
            <a:off x="539552" y="1628800"/>
            <a:ext cx="8136904" cy="3785652"/>
          </a:xfrm>
          <a:prstGeom prst="rect">
            <a:avLst/>
          </a:prstGeom>
          <a:noFill/>
        </p:spPr>
        <p:txBody>
          <a:bodyPr wrap="square" rtlCol="0">
            <a:spAutoFit/>
          </a:bodyPr>
          <a:lstStyle/>
          <a:p>
            <a:r>
              <a:rPr lang="en-US" sz="2000" b="1" dirty="0">
                <a:solidFill>
                  <a:schemeClr val="accent1">
                    <a:lumMod val="20000"/>
                    <a:lumOff val="80000"/>
                  </a:schemeClr>
                </a:solidFill>
              </a:rPr>
              <a:t>In this 21st century of technology, we are progressing towards smarter concepts and tools day by day. </a:t>
            </a:r>
            <a:r>
              <a:rPr lang="en-US" sz="2000" b="1" dirty="0" smtClean="0">
                <a:solidFill>
                  <a:schemeClr val="accent1">
                    <a:lumMod val="20000"/>
                    <a:lumOff val="80000"/>
                  </a:schemeClr>
                </a:solidFill>
              </a:rPr>
              <a:t>Nowadays </a:t>
            </a:r>
            <a:r>
              <a:rPr lang="en-US" sz="2000" b="1" dirty="0">
                <a:solidFill>
                  <a:schemeClr val="accent1">
                    <a:lumMod val="20000"/>
                    <a:lumOff val="80000"/>
                  </a:schemeClr>
                </a:solidFill>
              </a:rPr>
              <a:t>it is possible to shop while sitting at home, by e-commerce. Just a mobile number or an email id </a:t>
            </a:r>
            <a:r>
              <a:rPr lang="en-US" sz="2000" b="1" dirty="0" smtClean="0">
                <a:solidFill>
                  <a:schemeClr val="accent1">
                    <a:lumMod val="20000"/>
                    <a:lumOff val="80000"/>
                  </a:schemeClr>
                </a:solidFill>
              </a:rPr>
              <a:t>and </a:t>
            </a:r>
            <a:r>
              <a:rPr lang="en-US" sz="2000" b="1" dirty="0">
                <a:solidFill>
                  <a:schemeClr val="accent1">
                    <a:lumMod val="20000"/>
                    <a:lumOff val="80000"/>
                  </a:schemeClr>
                </a:solidFill>
              </a:rPr>
              <a:t>a bank account is needed to do online shopping. Various companies (like Amazon, Flipkart, Snapdeal </a:t>
            </a:r>
            <a:r>
              <a:rPr lang="en-US" sz="2000" b="1" dirty="0" smtClean="0">
                <a:solidFill>
                  <a:schemeClr val="accent1">
                    <a:lumMod val="20000"/>
                    <a:lumOff val="80000"/>
                  </a:schemeClr>
                </a:solidFill>
              </a:rPr>
              <a:t>etc</a:t>
            </a:r>
            <a:r>
              <a:rPr lang="en-US" sz="2000" b="1" dirty="0">
                <a:solidFill>
                  <a:schemeClr val="accent1">
                    <a:lumMod val="20000"/>
                    <a:lumOff val="80000"/>
                  </a:schemeClr>
                </a:solidFill>
              </a:rPr>
              <a:t>.) provide us the facility of good online shopping.</a:t>
            </a:r>
          </a:p>
          <a:p>
            <a:endParaRPr lang="en-US" sz="2000" b="1" dirty="0" smtClean="0">
              <a:solidFill>
                <a:schemeClr val="accent1">
                  <a:lumMod val="20000"/>
                  <a:lumOff val="80000"/>
                </a:schemeClr>
              </a:solidFill>
            </a:endParaRPr>
          </a:p>
          <a:p>
            <a:r>
              <a:rPr lang="en-US" sz="2000" b="1" dirty="0">
                <a:solidFill>
                  <a:schemeClr val="accent1">
                    <a:lumMod val="20000"/>
                    <a:lumOff val="80000"/>
                  </a:schemeClr>
                </a:solidFill>
              </a:rPr>
              <a:t>These companies also seek help from various tools and concepts to get an idea about how they can increase </a:t>
            </a:r>
            <a:r>
              <a:rPr lang="en-US" sz="2000" b="1" dirty="0" smtClean="0">
                <a:solidFill>
                  <a:schemeClr val="accent1">
                    <a:lumMod val="20000"/>
                    <a:lumOff val="80000"/>
                  </a:schemeClr>
                </a:solidFill>
              </a:rPr>
              <a:t>their </a:t>
            </a:r>
            <a:r>
              <a:rPr lang="en-US" sz="2000" b="1" dirty="0">
                <a:solidFill>
                  <a:schemeClr val="accent1">
                    <a:lumMod val="20000"/>
                    <a:lumOff val="80000"/>
                  </a:schemeClr>
                </a:solidFill>
              </a:rPr>
              <a:t>profit. Such a concept is Data Science. A Data Scientist can analyze the sales data of an e-commerce </a:t>
            </a:r>
            <a:r>
              <a:rPr lang="en-US" sz="2000" b="1" dirty="0" smtClean="0">
                <a:solidFill>
                  <a:schemeClr val="accent1">
                    <a:lumMod val="20000"/>
                    <a:lumOff val="80000"/>
                  </a:schemeClr>
                </a:solidFill>
              </a:rPr>
              <a:t>company</a:t>
            </a:r>
            <a:r>
              <a:rPr lang="en-US" sz="2000" b="1" dirty="0">
                <a:solidFill>
                  <a:schemeClr val="accent1">
                    <a:lumMod val="20000"/>
                    <a:lumOff val="80000"/>
                  </a:schemeClr>
                </a:solidFill>
              </a:rPr>
              <a:t>, and build a recommendation system to give an optimized business strategy to that company.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38715" y="764704"/>
            <a:ext cx="8666569" cy="769441"/>
          </a:xfrm>
          <a:prstGeom prst="rect">
            <a:avLst/>
          </a:prstGeom>
          <a:noFill/>
        </p:spPr>
        <p:txBody>
          <a:bodyPr wrap="square" rtlCol="0">
            <a:spAutoFit/>
          </a:bodyPr>
          <a:lstStyle/>
          <a:p>
            <a:pPr algn="ctr"/>
            <a:r>
              <a:rPr lang="en-US" sz="4400" b="1" dirty="0" smtClean="0">
                <a:solidFill>
                  <a:schemeClr val="accent1">
                    <a:lumMod val="20000"/>
                    <a:lumOff val="80000"/>
                  </a:schemeClr>
                </a:solidFill>
              </a:rPr>
              <a:t>Objectives</a:t>
            </a:r>
            <a:endParaRPr lang="en-IN" sz="4400" b="1" dirty="0">
              <a:solidFill>
                <a:schemeClr val="accent1">
                  <a:lumMod val="20000"/>
                  <a:lumOff val="80000"/>
                </a:schemeClr>
              </a:solidFill>
            </a:endParaRPr>
          </a:p>
        </p:txBody>
      </p:sp>
      <p:sp>
        <p:nvSpPr>
          <p:cNvPr id="4" name="TextBox 3"/>
          <p:cNvSpPr txBox="1"/>
          <p:nvPr/>
        </p:nvSpPr>
        <p:spPr>
          <a:xfrm>
            <a:off x="611560" y="1772816"/>
            <a:ext cx="8208912" cy="4832092"/>
          </a:xfrm>
          <a:prstGeom prst="rect">
            <a:avLst/>
          </a:prstGeom>
          <a:noFill/>
        </p:spPr>
        <p:txBody>
          <a:bodyPr wrap="square" rtlCol="0">
            <a:spAutoFit/>
          </a:bodyPr>
          <a:lstStyle/>
          <a:p>
            <a:r>
              <a:rPr lang="en-US" sz="3200" b="1" dirty="0">
                <a:solidFill>
                  <a:schemeClr val="accent1">
                    <a:lumMod val="20000"/>
                    <a:lumOff val="80000"/>
                  </a:schemeClr>
                </a:solidFill>
              </a:rPr>
              <a:t>In this project, we have 2 dataset of </a:t>
            </a:r>
            <a:r>
              <a:rPr lang="en-US" sz="3200" b="1" dirty="0" smtClean="0">
                <a:solidFill>
                  <a:schemeClr val="accent1">
                    <a:lumMod val="20000"/>
                    <a:lumOff val="80000"/>
                  </a:schemeClr>
                </a:solidFill>
              </a:rPr>
              <a:t>Flipkart </a:t>
            </a:r>
            <a:r>
              <a:rPr lang="en-US" sz="3200" b="1" dirty="0">
                <a:solidFill>
                  <a:schemeClr val="accent1">
                    <a:lumMod val="20000"/>
                    <a:lumOff val="80000"/>
                  </a:schemeClr>
                </a:solidFill>
              </a:rPr>
              <a:t>Company …… one containing informations about customers, </a:t>
            </a:r>
            <a:r>
              <a:rPr lang="en-US" sz="3200" b="1" dirty="0" smtClean="0">
                <a:solidFill>
                  <a:schemeClr val="accent1">
                    <a:lumMod val="20000"/>
                    <a:lumOff val="80000"/>
                  </a:schemeClr>
                </a:solidFill>
              </a:rPr>
              <a:t>another </a:t>
            </a:r>
            <a:r>
              <a:rPr lang="en-US" sz="3200" b="1" dirty="0">
                <a:solidFill>
                  <a:schemeClr val="accent1">
                    <a:lumMod val="20000"/>
                    <a:lumOff val="80000"/>
                  </a:schemeClr>
                </a:solidFill>
              </a:rPr>
              <a:t>containing informations about offers. We will analyze these datasets with predictive model and </a:t>
            </a:r>
            <a:r>
              <a:rPr lang="en-US" sz="3200" b="1" dirty="0" smtClean="0">
                <a:solidFill>
                  <a:schemeClr val="accent1">
                    <a:lumMod val="20000"/>
                    <a:lumOff val="80000"/>
                  </a:schemeClr>
                </a:solidFill>
              </a:rPr>
              <a:t>linear </a:t>
            </a:r>
            <a:r>
              <a:rPr lang="en-US" sz="3200" b="1" dirty="0">
                <a:solidFill>
                  <a:schemeClr val="accent1">
                    <a:lumMod val="20000"/>
                    <a:lumOff val="80000"/>
                  </a:schemeClr>
                </a:solidFill>
              </a:rPr>
              <a:t>regression, and calculate the optimized business strategy for </a:t>
            </a:r>
            <a:r>
              <a:rPr lang="en-US" sz="3200" b="1" dirty="0" smtClean="0">
                <a:solidFill>
                  <a:schemeClr val="accent1">
                    <a:lumMod val="20000"/>
                    <a:lumOff val="80000"/>
                  </a:schemeClr>
                </a:solidFill>
              </a:rPr>
              <a:t>Flipkart </a:t>
            </a:r>
            <a:r>
              <a:rPr lang="en-US" sz="3200" b="1" dirty="0">
                <a:solidFill>
                  <a:schemeClr val="accent1">
                    <a:lumMod val="20000"/>
                    <a:lumOff val="80000"/>
                  </a:schemeClr>
                </a:solidFill>
              </a:rPr>
              <a:t>Company for next year. </a:t>
            </a:r>
          </a:p>
          <a:p>
            <a:endParaRPr lang="en-US" sz="2000" b="1"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9682" y="0"/>
            <a:ext cx="9283682" cy="6858000"/>
          </a:xfrm>
          <a:prstGeom prst="rect">
            <a:avLst/>
          </a:prstGeom>
        </p:spPr>
      </p:pic>
      <p:sp>
        <p:nvSpPr>
          <p:cNvPr id="7" name="TextBox 6"/>
          <p:cNvSpPr txBox="1"/>
          <p:nvPr/>
        </p:nvSpPr>
        <p:spPr>
          <a:xfrm>
            <a:off x="39830" y="2924944"/>
            <a:ext cx="3556917" cy="646331"/>
          </a:xfrm>
          <a:prstGeom prst="rect">
            <a:avLst/>
          </a:prstGeom>
          <a:noFill/>
        </p:spPr>
        <p:txBody>
          <a:bodyPr wrap="square" rtlCol="0">
            <a:spAutoFit/>
          </a:bodyPr>
          <a:lstStyle/>
          <a:p>
            <a:r>
              <a:rPr lang="en-IN" sz="3600" b="1" dirty="0" smtClean="0">
                <a:solidFill>
                  <a:schemeClr val="bg1"/>
                </a:solidFill>
              </a:rPr>
              <a:t>Working Steps</a:t>
            </a:r>
            <a:endParaRPr lang="en-IN" sz="3600" b="1" dirty="0">
              <a:solidFill>
                <a:schemeClr val="bg1"/>
              </a:solidFill>
            </a:endParaRPr>
          </a:p>
        </p:txBody>
      </p:sp>
      <p:sp>
        <p:nvSpPr>
          <p:cNvPr id="8" name="Rounded Rectangle 7"/>
          <p:cNvSpPr/>
          <p:nvPr/>
        </p:nvSpPr>
        <p:spPr>
          <a:xfrm>
            <a:off x="3208182" y="204328"/>
            <a:ext cx="5616624" cy="848408"/>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Defining Project and Gathering Background Knowledge</a:t>
            </a:r>
            <a:endParaRPr lang="en-IN" sz="2400" b="1" dirty="0">
              <a:solidFill>
                <a:schemeClr val="bg1"/>
              </a:solidFill>
            </a:endParaRPr>
          </a:p>
        </p:txBody>
      </p:sp>
      <p:sp>
        <p:nvSpPr>
          <p:cNvPr id="9" name="Rounded Rectangle 8"/>
          <p:cNvSpPr/>
          <p:nvPr/>
        </p:nvSpPr>
        <p:spPr>
          <a:xfrm>
            <a:off x="3208182" y="1196752"/>
            <a:ext cx="5616624" cy="792088"/>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Learning of Data Science and Predictive Model</a:t>
            </a:r>
            <a:endParaRPr lang="en-IN" sz="2400" b="1" dirty="0">
              <a:solidFill>
                <a:schemeClr val="bg1"/>
              </a:solidFill>
            </a:endParaRPr>
          </a:p>
        </p:txBody>
      </p:sp>
      <p:sp>
        <p:nvSpPr>
          <p:cNvPr id="10" name="Rounded Rectangle 9"/>
          <p:cNvSpPr/>
          <p:nvPr/>
        </p:nvSpPr>
        <p:spPr>
          <a:xfrm>
            <a:off x="3208182" y="2204864"/>
            <a:ext cx="5616624" cy="864096"/>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Learning of Linear Regression</a:t>
            </a:r>
            <a:endParaRPr lang="en-IN" sz="2400" b="1" dirty="0">
              <a:solidFill>
                <a:schemeClr val="bg1"/>
              </a:solidFill>
            </a:endParaRPr>
          </a:p>
        </p:txBody>
      </p:sp>
      <p:sp>
        <p:nvSpPr>
          <p:cNvPr id="11" name="Rounded Rectangle 10"/>
          <p:cNvSpPr/>
          <p:nvPr/>
        </p:nvSpPr>
        <p:spPr>
          <a:xfrm>
            <a:off x="3208182" y="3356992"/>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Discussions on the topics we learnt</a:t>
            </a:r>
            <a:endParaRPr lang="en-IN" sz="2400" b="1" dirty="0">
              <a:solidFill>
                <a:schemeClr val="bg1"/>
              </a:solidFill>
            </a:endParaRPr>
          </a:p>
        </p:txBody>
      </p:sp>
      <p:sp>
        <p:nvSpPr>
          <p:cNvPr id="12" name="Rounded Rectangle 11"/>
          <p:cNvSpPr/>
          <p:nvPr/>
        </p:nvSpPr>
        <p:spPr>
          <a:xfrm>
            <a:off x="3208182" y="4365104"/>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Analysis of Datasets</a:t>
            </a:r>
            <a:endParaRPr lang="en-IN" sz="2400" b="1" dirty="0">
              <a:solidFill>
                <a:schemeClr val="bg1"/>
              </a:solidFill>
            </a:endParaRPr>
          </a:p>
        </p:txBody>
      </p:sp>
      <p:sp>
        <p:nvSpPr>
          <p:cNvPr id="13" name="Rounded Rectangle 12"/>
          <p:cNvSpPr/>
          <p:nvPr/>
        </p:nvSpPr>
        <p:spPr>
          <a:xfrm>
            <a:off x="3208182" y="5517232"/>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rPr>
              <a:t>Procurement of Project’s Solution</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5" name="TextBox 4"/>
          <p:cNvSpPr txBox="1"/>
          <p:nvPr/>
        </p:nvSpPr>
        <p:spPr>
          <a:xfrm>
            <a:off x="1043608" y="764704"/>
            <a:ext cx="7056784" cy="769441"/>
          </a:xfrm>
          <a:prstGeom prst="rect">
            <a:avLst/>
          </a:prstGeom>
          <a:noFill/>
        </p:spPr>
        <p:txBody>
          <a:bodyPr wrap="square" rtlCol="0">
            <a:spAutoFit/>
          </a:bodyPr>
          <a:lstStyle/>
          <a:p>
            <a:r>
              <a:rPr lang="en-US" sz="4400" b="1" dirty="0" smtClean="0">
                <a:solidFill>
                  <a:schemeClr val="accent1">
                    <a:lumMod val="20000"/>
                    <a:lumOff val="80000"/>
                  </a:schemeClr>
                </a:solidFill>
              </a:rPr>
              <a:t>Activity Chart (Gantt Chart)</a:t>
            </a:r>
            <a:endParaRPr lang="en-IN" sz="4400" b="1" dirty="0">
              <a:solidFill>
                <a:schemeClr val="accent1">
                  <a:lumMod val="20000"/>
                  <a:lumOff val="80000"/>
                </a:schemeClr>
              </a:solidFill>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400" y="2743200"/>
            <a:ext cx="8784976" cy="30182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031873"/>
          </a:xfrm>
          <a:prstGeom prst="rect">
            <a:avLst/>
          </a:prstGeom>
          <a:noFill/>
        </p:spPr>
        <p:txBody>
          <a:bodyPr wrap="square" rtlCol="0">
            <a:spAutoFit/>
          </a:bodyPr>
          <a:lstStyle/>
          <a:p>
            <a:r>
              <a:rPr lang="en-US" sz="1600" b="1" dirty="0">
                <a:solidFill>
                  <a:schemeClr val="accent1">
                    <a:lumMod val="20000"/>
                    <a:lumOff val="80000"/>
                  </a:schemeClr>
                </a:solidFill>
              </a:rPr>
              <a:t>Data science is a multi-disciplinary field that uses scientific methods, processes, algorithms and systems to extract knowledge and insights from structured and unstructured data. Data science is the same concept as data mining and big data: "use the most powerful hardware, the most powerful programming systems, and the most efficient algorithms to solve problems".</a:t>
            </a:r>
          </a:p>
          <a:p>
            <a:endParaRPr lang="en-US" sz="1600" b="1" dirty="0">
              <a:solidFill>
                <a:schemeClr val="accent1">
                  <a:lumMod val="20000"/>
                  <a:lumOff val="80000"/>
                </a:schemeClr>
              </a:solidFill>
            </a:endParaRPr>
          </a:p>
          <a:p>
            <a:r>
              <a:rPr lang="en-US" sz="1600" b="1" dirty="0">
                <a:solidFill>
                  <a:schemeClr val="accent1">
                    <a:lumMod val="20000"/>
                    <a:lumOff val="80000"/>
                  </a:schemeClr>
                </a:solidFill>
              </a:rPr>
              <a:t>Data science is a "concept to unify statistics, data analysis, machine learning and their related methods" in order to "understand and analyze actual phenomena" with data. It employs techniques and theories drawn from many fields within the context of mathematics, statistics, computer science, and information science. Turing award winner Jim Gray imagined data science as a "fourth paradigm" of science (empirical, theoretical, computational and now data-driven) and asserted that "everything about science is changing because of the impact of information technology" and the data deluge. In 2015, the American Statistical Association identified database management, statistics and machine learning, and distributed and parallel systems as the three emerging foundational professional communities.</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smtClean="0">
                <a:solidFill>
                  <a:schemeClr val="accent1">
                    <a:lumMod val="20000"/>
                    <a:lumOff val="80000"/>
                  </a:schemeClr>
                </a:solidFill>
              </a:rPr>
              <a:t>Data Science</a:t>
            </a:r>
            <a:endParaRPr lang="en-IN" sz="4400" b="1" dirty="0">
              <a:solidFill>
                <a:schemeClr val="accent1">
                  <a:lumMod val="20000"/>
                  <a:lumOff val="80000"/>
                </a:schemeClr>
              </a:solidFill>
            </a:endParaRPr>
          </a:p>
        </p:txBody>
      </p:sp>
    </p:spTree>
    <p:extLst>
      <p:ext uri="{BB962C8B-B14F-4D97-AF65-F5344CB8AC3E}">
        <p14:creationId xmlns="" xmlns:p14="http://schemas.microsoft.com/office/powerpoint/2010/main" val="374607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3785652"/>
          </a:xfrm>
          <a:prstGeom prst="rect">
            <a:avLst/>
          </a:prstGeom>
          <a:noFill/>
        </p:spPr>
        <p:txBody>
          <a:bodyPr wrap="square" rtlCol="0">
            <a:spAutoFit/>
          </a:bodyPr>
          <a:lstStyle/>
          <a:p>
            <a:r>
              <a:rPr lang="en-US" sz="1200" b="1" dirty="0">
                <a:solidFill>
                  <a:schemeClr val="accent1">
                    <a:lumMod val="20000"/>
                    <a:lumOff val="80000"/>
                  </a:schemeClr>
                </a:solidFill>
              </a:rPr>
              <a:t>Predictive modeling uses statistics to predict outcomes. Most often the event one wants to predict is in the future, but predictive modeling can be applied to any type of unknown event, regardless of when it occurred. For example, predictive models are often used to detect crimes and identify suspects, after the crime has taken place.</a:t>
            </a:r>
          </a:p>
          <a:p>
            <a:endParaRPr lang="en-US" sz="1200" b="1" dirty="0">
              <a:solidFill>
                <a:schemeClr val="accent1">
                  <a:lumMod val="20000"/>
                  <a:lumOff val="80000"/>
                </a:schemeClr>
              </a:solidFill>
            </a:endParaRPr>
          </a:p>
          <a:p>
            <a:r>
              <a:rPr lang="en-US" sz="1200" b="1" dirty="0">
                <a:solidFill>
                  <a:schemeClr val="accent1">
                    <a:lumMod val="20000"/>
                    <a:lumOff val="80000"/>
                  </a:schemeClr>
                </a:solidFill>
              </a:rPr>
              <a:t>In many cases the model is chosen on the basis of detection theory to try to guess the probability of an outcome given a set amount of input data, for example given an email determining how likely that it is spam.</a:t>
            </a:r>
          </a:p>
          <a:p>
            <a:endParaRPr lang="en-US" sz="1200" b="1" dirty="0">
              <a:solidFill>
                <a:schemeClr val="accent1">
                  <a:lumMod val="20000"/>
                  <a:lumOff val="80000"/>
                </a:schemeClr>
              </a:solidFill>
            </a:endParaRPr>
          </a:p>
          <a:p>
            <a:r>
              <a:rPr lang="en-US" sz="1200" b="1" dirty="0">
                <a:solidFill>
                  <a:schemeClr val="accent1">
                    <a:lumMod val="20000"/>
                    <a:lumOff val="80000"/>
                  </a:schemeClr>
                </a:solidFill>
              </a:rPr>
              <a:t>Models can use one or more classifiers in trying to determine the probability of a set of data belonging to another set. For example, a model might be used to determine whether an email is spam or "ham" (non-spam).</a:t>
            </a:r>
          </a:p>
          <a:p>
            <a:endParaRPr lang="en-US" sz="1200" b="1" dirty="0">
              <a:solidFill>
                <a:schemeClr val="accent1">
                  <a:lumMod val="20000"/>
                  <a:lumOff val="80000"/>
                </a:schemeClr>
              </a:solidFill>
            </a:endParaRPr>
          </a:p>
          <a:p>
            <a:r>
              <a:rPr lang="en-US" sz="1200" b="1" dirty="0">
                <a:solidFill>
                  <a:schemeClr val="accent1">
                    <a:lumMod val="20000"/>
                    <a:lumOff val="80000"/>
                  </a:schemeClr>
                </a:solidFill>
              </a:rPr>
              <a:t>Depending on definitional boundaries, predictive modeling is synonymous with, or largely overlapping with, the field of machine learning, as it is more commonly referred to in academic or research and development contexts. When deployed commercially, predictive modeling is often referred to as predictive analytics.</a:t>
            </a:r>
          </a:p>
          <a:p>
            <a:endParaRPr lang="en-US" sz="1200" b="1" dirty="0">
              <a:solidFill>
                <a:schemeClr val="accent1">
                  <a:lumMod val="20000"/>
                  <a:lumOff val="80000"/>
                </a:schemeClr>
              </a:solidFill>
            </a:endParaRPr>
          </a:p>
          <a:p>
            <a:r>
              <a:rPr lang="en-US" sz="1200" b="1" dirty="0">
                <a:solidFill>
                  <a:schemeClr val="accent1">
                    <a:lumMod val="20000"/>
                    <a:lumOff val="80000"/>
                  </a:schemeClr>
                </a:solidFill>
              </a:rPr>
              <a:t>Predictive modeling is often contrasted with causal modeling/analysis. In the former, one may be entirely satisfied to make use of indicators of, or proxies for, the outcome of interest. In the latter, one seeks to determine true cause-and-effect relationships. This distinction has given rise to a burgeoning literature in the fields of research methods and statistics and to the common statement that "correlation does not imply causation".</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smtClean="0">
                <a:solidFill>
                  <a:schemeClr val="accent1">
                    <a:lumMod val="20000"/>
                    <a:lumOff val="80000"/>
                  </a:schemeClr>
                </a:solidFill>
              </a:rPr>
              <a:t>Predictive Models</a:t>
            </a:r>
            <a:endParaRPr lang="en-IN" sz="4400" b="1" dirty="0">
              <a:solidFill>
                <a:schemeClr val="accent1">
                  <a:lumMod val="20000"/>
                  <a:lumOff val="80000"/>
                </a:schemeClr>
              </a:solidFill>
            </a:endParaRPr>
          </a:p>
        </p:txBody>
      </p:sp>
    </p:spTree>
    <p:extLst>
      <p:ext uri="{BB962C8B-B14F-4D97-AF65-F5344CB8AC3E}">
        <p14:creationId xmlns="" xmlns:p14="http://schemas.microsoft.com/office/powerpoint/2010/main" val="2625603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85384"/>
          </a:xfrm>
          <a:prstGeom prst="rect">
            <a:avLst/>
          </a:prstGeom>
        </p:spPr>
      </p:pic>
      <p:sp>
        <p:nvSpPr>
          <p:cNvPr id="8" name="TextBox 7"/>
          <p:cNvSpPr txBox="1"/>
          <p:nvPr/>
        </p:nvSpPr>
        <p:spPr>
          <a:xfrm>
            <a:off x="611560" y="1772816"/>
            <a:ext cx="8208912" cy="4031873"/>
          </a:xfrm>
          <a:prstGeom prst="rect">
            <a:avLst/>
          </a:prstGeom>
          <a:noFill/>
        </p:spPr>
        <p:txBody>
          <a:bodyPr wrap="square" rtlCol="0">
            <a:spAutoFit/>
          </a:bodyPr>
          <a:lstStyle/>
          <a:p>
            <a:r>
              <a:rPr lang="en-US" sz="1600" b="1" dirty="0">
                <a:solidFill>
                  <a:schemeClr val="accent1">
                    <a:lumMod val="20000"/>
                    <a:lumOff val="80000"/>
                  </a:schemeClr>
                </a:solidFill>
              </a:rPr>
              <a:t>E-commerce (electronic commerce) is the activity of electronically buying or selling of products on online services or over the Internet. Electronic commerce draws on technologies such as mobile commerce, electronic funds transfer, supply chain management, Internet marketing, online transaction processing, electronic data interchange (EDI), inventory management systems, and automated data collection systems. E-commerce is in turn driven by the technological advances of the semiconductor industry, and is the largest sector of the electronics industry.</a:t>
            </a:r>
          </a:p>
          <a:p>
            <a:endParaRPr lang="en-US" sz="1600" b="1" dirty="0">
              <a:solidFill>
                <a:schemeClr val="accent1">
                  <a:lumMod val="20000"/>
                  <a:lumOff val="80000"/>
                </a:schemeClr>
              </a:solidFill>
            </a:endParaRPr>
          </a:p>
          <a:p>
            <a:r>
              <a:rPr lang="en-US" sz="1600" b="1" dirty="0">
                <a:solidFill>
                  <a:schemeClr val="accent1">
                    <a:lumMod val="20000"/>
                    <a:lumOff val="80000"/>
                  </a:schemeClr>
                </a:solidFill>
              </a:rPr>
              <a:t>Modern electronic commerce typically uses the World Wide Web for at least one part of the transaction's life cycle although it may also use other technologies such as e-mail. Typical e-commerce transactions include the purchase of online books (such as Amazon) and music purchases (music download in the form of digital distribution such as iTunes Store), and to a less extent, customized/personalized online liquor store inventory services. There are three areas of e-commerce: online retailing, electronic markets, and online auctions. E-commerce is supported by electronic business.</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smtClean="0">
                <a:solidFill>
                  <a:schemeClr val="accent1">
                    <a:lumMod val="20000"/>
                    <a:lumOff val="80000"/>
                  </a:schemeClr>
                </a:solidFill>
              </a:rPr>
              <a:t>E-Commerce</a:t>
            </a:r>
            <a:endParaRPr lang="en-IN" sz="4400" b="1" dirty="0">
              <a:solidFill>
                <a:schemeClr val="accent1">
                  <a:lumMod val="20000"/>
                  <a:lumOff val="80000"/>
                </a:schemeClr>
              </a:solidFill>
            </a:endParaRPr>
          </a:p>
        </p:txBody>
      </p:sp>
    </p:spTree>
    <p:extLst>
      <p:ext uri="{BB962C8B-B14F-4D97-AF65-F5344CB8AC3E}">
        <p14:creationId xmlns="" xmlns:p14="http://schemas.microsoft.com/office/powerpoint/2010/main" val="3055051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231</TotalTime>
  <Words>1337</Words>
  <Application>Microsoft Office PowerPoint</Application>
  <PresentationFormat>On-screen Show (4:3)</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nilimesh</dc:creator>
  <cp:lastModifiedBy>Legend Sandy</cp:lastModifiedBy>
  <cp:revision>164</cp:revision>
  <dcterms:created xsi:type="dcterms:W3CDTF">2018-03-22T05:16:00Z</dcterms:created>
  <dcterms:modified xsi:type="dcterms:W3CDTF">2023-05-16T17:56:05Z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