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2" r:id="rId2"/>
    <p:sldId id="283" r:id="rId3"/>
    <p:sldId id="263" r:id="rId4"/>
    <p:sldId id="264" r:id="rId5"/>
    <p:sldId id="256" r:id="rId6"/>
    <p:sldId id="281" r:id="rId7"/>
    <p:sldId id="303" r:id="rId8"/>
    <p:sldId id="316" r:id="rId9"/>
    <p:sldId id="305" r:id="rId10"/>
    <p:sldId id="320" r:id="rId11"/>
    <p:sldId id="322" r:id="rId12"/>
    <p:sldId id="306" r:id="rId13"/>
    <p:sldId id="309" r:id="rId14"/>
    <p:sldId id="333" r:id="rId15"/>
    <p:sldId id="334" r:id="rId16"/>
    <p:sldId id="335" r:id="rId17"/>
    <p:sldId id="336" r:id="rId18"/>
    <p:sldId id="337" r:id="rId19"/>
    <p:sldId id="338" r:id="rId20"/>
    <p:sldId id="339" r:id="rId21"/>
    <p:sldId id="310" r:id="rId22"/>
    <p:sldId id="313" r:id="rId23"/>
    <p:sldId id="314" r:id="rId24"/>
    <p:sldId id="315" r:id="rId25"/>
    <p:sldId id="30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6844" autoAdjust="0"/>
  </p:normalViewPr>
  <p:slideViewPr>
    <p:cSldViewPr>
      <p:cViewPr>
        <p:scale>
          <a:sx n="70" d="100"/>
          <a:sy n="70" d="100"/>
        </p:scale>
        <p:origin x="-1156" y="36"/>
      </p:cViewPr>
      <p:guideLst>
        <p:guide orient="horz" pos="2160"/>
        <p:guide pos="2880"/>
      </p:guideLst>
    </p:cSldViewPr>
  </p:slideViewPr>
  <p:outlineViewPr>
    <p:cViewPr>
      <p:scale>
        <a:sx n="33" d="100"/>
        <a:sy n="33" d="100"/>
      </p:scale>
      <p:origin x="0" y="202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1739B93-D105-459A-83C4-F03737375E8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6FD2A54C-0802-494F-A1BE-06AAB21C45CF}"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6FD2A54C-0802-494F-A1BE-06AAB21C45CF}"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599DB5EA-BCA2-4B92-A50C-246497272529}"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9DD7FD2-3AF3-463C-877A-E3AB475D156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DC1AD03-16AE-4B64-97BE-661170C6C068}"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4492CB77-B23F-418E-82AC-061D1FE0668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664018B-A882-4EDB-BECC-0A2EBDCE57F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37FC446-C98C-45C3-99E1-A878074C4CB1}"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3ED3DC-792B-4FDE-9262-B082AF5D8D3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4F993A1-B8B7-4D46-931D-7A3BC439EF9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2381DE7-AFB2-4871-923D-BCB7047EAFC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DB064F4A-3786-4146-BB87-D63CD242802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594F6E8E-6B2B-4BC6-85C6-BF7F94F722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2E811770-66EA-4FCC-9CA0-69E2ED26336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C738B123-EB33-42E6-BFE2-1CE4945449B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75CD9967-F940-4E40-A1E0-E7FCA1692D51}"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69D03E43-2C5B-4C9F-9464-D1A98417561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noEditPoints="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dirty="0"/>
              <a:t>Click to edit Master title style</a:t>
            </a:r>
          </a:p>
        </p:txBody>
      </p:sp>
      <p:sp>
        <p:nvSpPr>
          <p:cNvPr id="3" name="Subtitle 2"/>
          <p:cNvSpPr>
            <a:spLocks noGrp="1" noEditPoints="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pPr lvl="0"/>
            <a:r>
              <a:rPr lang="en-US" dirty="0"/>
              <a:t>Click to edit Master subtitle style</a:t>
            </a:r>
          </a:p>
        </p:txBody>
      </p:sp>
      <p:sp>
        <p:nvSpPr>
          <p:cNvPr id="4" name="Date Placeholder 3"/>
          <p:cNvSpPr>
            <a:spLocks noGrp="1" noEditPoints="1"/>
          </p:cNvSpPr>
          <p:nvPr>
            <p:ph type="dt" sz="half" idx="10"/>
          </p:nvPr>
        </p:nvSpPr>
        <p:spPr/>
        <p:txBody>
          <a:bodyPr/>
          <a:lstStyle>
            <a:lvl1pPr>
              <a:defRPr>
                <a:solidFill>
                  <a:srgbClr val="FFFFFF"/>
                </a:solidFill>
              </a:defRPr>
            </a:lvl1pPr>
          </a:lstStyle>
          <a:p>
            <a:fld id="{7A9A650A-8BD1-4FDE-9899-1C20DF4B7708}" type="datetimeFigureOut">
              <a:rPr lang="en-US" dirty="0"/>
              <a:pPr/>
              <a:t>5/16/2023</a:t>
            </a:fld>
            <a:endParaRPr lang="en-US" dirty="0"/>
          </a:p>
        </p:txBody>
      </p:sp>
      <p:sp>
        <p:nvSpPr>
          <p:cNvPr id="5" name="Footer Placeholder 4"/>
          <p:cNvSpPr>
            <a:spLocks noGrp="1" noEditPoints="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noEditPoints="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10"/>
          </p:nvPr>
        </p:nvSpPr>
        <p:spPr/>
        <p:txBody>
          <a:bodyPr/>
          <a:lstStyle/>
          <a:p>
            <a:fld id="{4DA3262D-6073-4A30-973C-53BE1D29884A}" type="datetimeFigureOut">
              <a:rPr lang="en-US" dirty="0"/>
              <a:pPr/>
              <a:t>5/16/2023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543675" y="762000"/>
            <a:ext cx="1743075" cy="5410200"/>
          </a:xfrm>
        </p:spPr>
        <p:txBody>
          <a:bodyPr vert="eaVert"/>
          <a:lstStyle/>
          <a:p>
            <a:r>
              <a:rPr lang="en-US" dirty="0"/>
              <a:t>Click to edit Master title style</a:t>
            </a:r>
          </a:p>
        </p:txBody>
      </p:sp>
      <p:sp>
        <p:nvSpPr>
          <p:cNvPr id="3" name="Vertical Text Placeholder 2"/>
          <p:cNvSpPr>
            <a:spLocks noGrp="1" noEditPoints="1"/>
          </p:cNvSpPr>
          <p:nvPr>
            <p:ph type="body" orient="vert" idx="1"/>
          </p:nvPr>
        </p:nvSpPr>
        <p:spPr>
          <a:xfrm>
            <a:off x="857250" y="762000"/>
            <a:ext cx="5572125" cy="54102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10"/>
          </p:nvPr>
        </p:nvSpPr>
        <p:spPr/>
        <p:txBody>
          <a:bodyPr/>
          <a:lstStyle/>
          <a:p>
            <a:fld id="{C00AB0AF-EEE9-4421-9298-EB11A547E63F}" type="datetimeFigureOut">
              <a:rPr lang="en-US" dirty="0"/>
              <a:pPr/>
              <a:t>5/16/2023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Click to edit Master title style</a:t>
            </a:r>
          </a:p>
        </p:txBody>
      </p:sp>
      <p:sp>
        <p:nvSpPr>
          <p:cNvPr id="3" name="Content Placeholder 2"/>
          <p:cNvSpPr>
            <a:spLocks noGrp="1" noEditPoints="1"/>
          </p:cNvSpPr>
          <p:nvPr>
            <p:ph idx="1"/>
          </p:nvPr>
        </p:nvSpPr>
        <p:spPr/>
        <p:txBody>
          <a:bodyPr/>
          <a:lstStyle>
            <a:lvl1pPr>
              <a:spcBef>
                <a:spcPts val="1000"/>
              </a:spcBef>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10"/>
          </p:nvPr>
        </p:nvSpPr>
        <p:spPr/>
        <p:txBody>
          <a:bodyPr/>
          <a:lstStyle/>
          <a:p>
            <a:fld id="{DC107E61-D2F8-452B-B53A-91FE1E439E24}" type="datetimeFigureOut">
              <a:rPr lang="en-US" dirty="0"/>
              <a:pPr/>
              <a:t>5/16/2023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dirty="0"/>
              <a:t>Click to edit Master title style</a:t>
            </a:r>
          </a:p>
        </p:txBody>
      </p:sp>
      <p:sp>
        <p:nvSpPr>
          <p:cNvPr id="3" name="Text Placeholder 2"/>
          <p:cNvSpPr>
            <a:spLocks noGrp="1" noEditPoints="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noEditPoints="1"/>
          </p:cNvSpPr>
          <p:nvPr>
            <p:ph type="dt" sz="half" idx="10"/>
          </p:nvPr>
        </p:nvSpPr>
        <p:spPr/>
        <p:txBody>
          <a:bodyPr/>
          <a:lstStyle/>
          <a:p>
            <a:fld id="{DB90D44C-5E2F-400D-88F9-B60B318A44C9}" type="datetimeFigureOut">
              <a:rPr lang="en-US" dirty="0"/>
              <a:pPr/>
              <a:t>5/16/2023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noEditPoints="1"/>
          </p:cNvSpPr>
          <p:nvPr>
            <p:ph type="title"/>
          </p:nvPr>
        </p:nvSpPr>
        <p:spPr/>
        <p:txBody>
          <a:bodyPr/>
          <a:lstStyle/>
          <a:p>
            <a:r>
              <a:rPr lang="en-US" dirty="0"/>
              <a:t>Click to edit Master title style</a:t>
            </a:r>
          </a:p>
        </p:txBody>
      </p:sp>
      <p:sp>
        <p:nvSpPr>
          <p:cNvPr id="3" name="Content Placeholder 2"/>
          <p:cNvSpPr>
            <a:spLocks noGrp="1" noEditPoints="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noEditPoints="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EditPoints="1"/>
          </p:cNvSpPr>
          <p:nvPr>
            <p:ph type="dt" sz="half" idx="10"/>
          </p:nvPr>
        </p:nvSpPr>
        <p:spPr/>
        <p:txBody>
          <a:bodyPr/>
          <a:lstStyle/>
          <a:p>
            <a:fld id="{A7543A57-F65A-4C42-9156-7629C10666E9}" type="datetimeFigureOut">
              <a:rPr lang="en-US" dirty="0"/>
              <a:pPr/>
              <a:t>5/16/2023</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noEditPoints="1"/>
          </p:cNvSpPr>
          <p:nvPr>
            <p:ph type="title"/>
          </p:nvPr>
        </p:nvSpPr>
        <p:spPr/>
        <p:txBody>
          <a:bodyPr/>
          <a:lstStyle/>
          <a:p>
            <a:r>
              <a:rPr lang="en-US" dirty="0"/>
              <a:t>Click to edit Master title style</a:t>
            </a:r>
          </a:p>
        </p:txBody>
      </p:sp>
      <p:sp>
        <p:nvSpPr>
          <p:cNvPr id="3" name="Text Placeholder 2"/>
          <p:cNvSpPr>
            <a:spLocks noGrp="1" noEditPoints="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noEditPoints="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noEditPoints="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noEditPoints="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noEditPoints="1"/>
          </p:cNvSpPr>
          <p:nvPr>
            <p:ph type="dt" sz="half" idx="10"/>
          </p:nvPr>
        </p:nvSpPr>
        <p:spPr/>
        <p:txBody>
          <a:bodyPr/>
          <a:lstStyle/>
          <a:p>
            <a:fld id="{969FBF0B-319E-4F95-BA43-902EB3DC9783}" type="datetimeFigureOut">
              <a:rPr lang="en-US" dirty="0"/>
              <a:pPr/>
              <a:t>5/16/2023</a:t>
            </a:fld>
            <a:endParaRPr lang="en-US" dirty="0"/>
          </a:p>
        </p:txBody>
      </p:sp>
      <p:sp>
        <p:nvSpPr>
          <p:cNvPr id="8" name="Footer Placeholder 7"/>
          <p:cNvSpPr>
            <a:spLocks noGrp="1" noEditPoints="1"/>
          </p:cNvSpPr>
          <p:nvPr>
            <p:ph type="ftr" sz="quarter" idx="11"/>
          </p:nvPr>
        </p:nvSpPr>
        <p:spPr/>
        <p:txBody>
          <a:bodyPr/>
          <a:lstStyle/>
          <a:p>
            <a:endParaRPr lang="en-US" dirty="0"/>
          </a:p>
        </p:txBody>
      </p:sp>
      <p:sp>
        <p:nvSpPr>
          <p:cNvPr id="9" name="Slide Number Placeholder 8"/>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Click to edit Master title style</a:t>
            </a:r>
          </a:p>
        </p:txBody>
      </p:sp>
      <p:sp>
        <p:nvSpPr>
          <p:cNvPr id="3" name="Date Placeholder 2"/>
          <p:cNvSpPr>
            <a:spLocks noGrp="1" noEditPoints="1"/>
          </p:cNvSpPr>
          <p:nvPr>
            <p:ph type="dt" sz="half" idx="10"/>
          </p:nvPr>
        </p:nvSpPr>
        <p:spPr/>
        <p:txBody>
          <a:bodyPr/>
          <a:lstStyle/>
          <a:p>
            <a:fld id="{081158B3-6703-4BBB-A09E-33FD65E7DB24}" type="datetimeFigureOut">
              <a:rPr lang="en-US" dirty="0"/>
              <a:pPr/>
              <a:t>5/16/2023</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AFFE9955-2DD3-491E-92B6-7018343227CE}" type="datetimeFigureOut">
              <a:rPr lang="en-US" dirty="0"/>
              <a:pPr/>
              <a:t>5/16/2023</a:t>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57250" y="1097280"/>
            <a:ext cx="2834640" cy="1737360"/>
          </a:xfrm>
        </p:spPr>
        <p:txBody>
          <a:bodyPr anchor="b">
            <a:noAutofit/>
          </a:bodyPr>
          <a:lstStyle>
            <a:lvl1pPr>
              <a:lnSpc>
                <a:spcPct val="90000"/>
              </a:lnSpc>
              <a:defRPr sz="3000" b="0"/>
            </a:lvl1pPr>
          </a:lstStyle>
          <a:p>
            <a:r>
              <a:rPr lang="en-US" dirty="0"/>
              <a:t>Click to edit Master title style</a:t>
            </a:r>
          </a:p>
        </p:txBody>
      </p:sp>
      <p:sp>
        <p:nvSpPr>
          <p:cNvPr id="3" name="Content Placeholder 2"/>
          <p:cNvSpPr>
            <a:spLocks noGrp="1" noEditPoints="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noEditPoints="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noEditPoints="1"/>
          </p:cNvSpPr>
          <p:nvPr>
            <p:ph type="dt" sz="half" idx="10"/>
          </p:nvPr>
        </p:nvSpPr>
        <p:spPr/>
        <p:txBody>
          <a:bodyPr/>
          <a:lstStyle/>
          <a:p>
            <a:fld id="{19888A28-1D79-4F41-9521-CF26BB2C7EE3}" type="datetimeFigureOut">
              <a:rPr lang="en-US" dirty="0"/>
              <a:pPr/>
              <a:t>5/16/2023</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57250" y="1097280"/>
            <a:ext cx="2834640" cy="1737360"/>
          </a:xfrm>
        </p:spPr>
        <p:txBody>
          <a:bodyPr anchor="b">
            <a:noAutofit/>
          </a:bodyPr>
          <a:lstStyle>
            <a:lvl1pPr>
              <a:lnSpc>
                <a:spcPct val="90000"/>
              </a:lnSpc>
              <a:defRPr sz="3000" b="0"/>
            </a:lvl1pPr>
          </a:lstStyle>
          <a:p>
            <a:r>
              <a:rPr lang="en-US" dirty="0"/>
              <a:t>Click to edit Master title style</a:t>
            </a:r>
          </a:p>
        </p:txBody>
      </p:sp>
      <p:sp>
        <p:nvSpPr>
          <p:cNvPr id="3" name="Picture Placeholder 2"/>
          <p:cNvSpPr>
            <a:spLocks noGrp="1" noChangeAspect="1" noEditPoints="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dirty="0"/>
          </a:p>
        </p:txBody>
      </p:sp>
      <p:sp>
        <p:nvSpPr>
          <p:cNvPr id="4" name="Text Placeholder 3"/>
          <p:cNvSpPr>
            <a:spLocks noGrp="1" noEditPoints="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noEditPoints="1"/>
          </p:cNvSpPr>
          <p:nvPr>
            <p:ph type="dt" sz="half" idx="10"/>
          </p:nvPr>
        </p:nvSpPr>
        <p:spPr/>
        <p:txBody>
          <a:bodyPr/>
          <a:lstStyle/>
          <a:p>
            <a:fld id="{43BD9950-AF07-4F2A-A949-E1C816A93B30}" type="datetimeFigureOut">
              <a:rPr lang="en-US" dirty="0"/>
              <a:pPr/>
              <a:t>5/16/2023</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Placeholder 1"/>
          <p:cNvSpPr>
            <a:spLocks noGrp="1" noEditPoints="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noEditPoints="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34A43A2E-6632-4F9D-8728-2CF59ACBBE60}" type="datetimeFigureOut">
              <a:rPr lang="en-US" dirty="0"/>
              <a:pPr/>
              <a:t>5/16/2023</a:t>
            </a:fld>
            <a:endParaRPr lang="en-US" dirty="0"/>
          </a:p>
        </p:txBody>
      </p:sp>
      <p:sp>
        <p:nvSpPr>
          <p:cNvPr id="5" name="Footer Placeholder 4"/>
          <p:cNvSpPr>
            <a:spLocks noGrp="1" noEditPoints="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noEditPoints="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anose="020B0503020204020204"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5" name="Rectangle 4"/>
          <p:cNvSpPr/>
          <p:nvPr/>
        </p:nvSpPr>
        <p:spPr>
          <a:xfrm>
            <a:off x="395534" y="764704"/>
            <a:ext cx="8280921" cy="14450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611560" y="764704"/>
            <a:ext cx="7616063" cy="1312954"/>
          </a:xfrm>
          <a:prstGeom prst="rect">
            <a:avLst/>
          </a:prstGeom>
          <a:noFill/>
        </p:spPr>
        <p:txBody>
          <a:bodyPr wrap="square" rtlCol="0">
            <a:spAutoFit/>
          </a:bodyPr>
          <a:lstStyle/>
          <a:p>
            <a:r>
              <a:rPr lang="en-US" sz="4000" b="1" dirty="0">
                <a:solidFill>
                  <a:schemeClr val="accent1">
                    <a:lumMod val="20000"/>
                    <a:lumOff val="80000"/>
                  </a:schemeClr>
                </a:solidFill>
              </a:rPr>
              <a:t>Data Science Based Prediction System for a Company</a:t>
            </a:r>
            <a:endParaRPr lang="en-IN" sz="4000" b="1" dirty="0">
              <a:solidFill>
                <a:schemeClr val="accent1">
                  <a:lumMod val="20000"/>
                  <a:lumOff val="80000"/>
                </a:schemeClr>
              </a:solidFill>
            </a:endParaRPr>
          </a:p>
        </p:txBody>
      </p:sp>
      <p:sp>
        <p:nvSpPr>
          <p:cNvPr id="4" name="TextBox 3"/>
          <p:cNvSpPr txBox="1"/>
          <p:nvPr/>
        </p:nvSpPr>
        <p:spPr>
          <a:xfrm>
            <a:off x="395535" y="2348880"/>
            <a:ext cx="8291265" cy="4062651"/>
          </a:xfrm>
          <a:prstGeom prst="rect">
            <a:avLst/>
          </a:prstGeom>
          <a:noFill/>
        </p:spPr>
        <p:txBody>
          <a:bodyPr wrap="square" rtlCol="0">
            <a:spAutoFit/>
          </a:bodyPr>
          <a:lstStyle/>
          <a:p>
            <a:r>
              <a:rPr lang="en-IN" sz="2400" b="1" dirty="0" err="1" smtClean="0">
                <a:solidFill>
                  <a:schemeClr val="accent1">
                    <a:lumMod val="20000"/>
                    <a:lumOff val="80000"/>
                  </a:schemeClr>
                </a:solidFill>
              </a:rPr>
              <a:t>Sandipan</a:t>
            </a:r>
            <a:r>
              <a:rPr lang="en-IN" sz="2400" b="1" dirty="0" smtClean="0">
                <a:solidFill>
                  <a:schemeClr val="accent1">
                    <a:lumMod val="20000"/>
                    <a:lumOff val="80000"/>
                  </a:schemeClr>
                </a:solidFill>
              </a:rPr>
              <a:t> </a:t>
            </a:r>
            <a:r>
              <a:rPr lang="en-IN" sz="2400" b="1" dirty="0">
                <a:solidFill>
                  <a:schemeClr val="accent1">
                    <a:lumMod val="20000"/>
                    <a:lumOff val="80000"/>
                  </a:schemeClr>
                </a:solidFill>
              </a:rPr>
              <a:t>Chowdhury – 11500116049</a:t>
            </a:r>
          </a:p>
          <a:p>
            <a:r>
              <a:rPr lang="en-IN" sz="2400" b="1" dirty="0" err="1">
                <a:solidFill>
                  <a:schemeClr val="accent1">
                    <a:lumMod val="20000"/>
                    <a:lumOff val="80000"/>
                  </a:schemeClr>
                </a:solidFill>
              </a:rPr>
              <a:t>Nishant</a:t>
            </a:r>
            <a:r>
              <a:rPr lang="en-IN" sz="2400" b="1" dirty="0">
                <a:solidFill>
                  <a:schemeClr val="accent1">
                    <a:lumMod val="20000"/>
                    <a:lumOff val="80000"/>
                  </a:schemeClr>
                </a:solidFill>
              </a:rPr>
              <a:t> Kumar – 11500116073</a:t>
            </a:r>
          </a:p>
          <a:p>
            <a:r>
              <a:rPr lang="en-IN" sz="2400" b="1" dirty="0">
                <a:solidFill>
                  <a:schemeClr val="accent1">
                    <a:lumMod val="20000"/>
                    <a:lumOff val="80000"/>
                  </a:schemeClr>
                </a:solidFill>
              </a:rPr>
              <a:t>Olivia Mukherjee – 11500117011</a:t>
            </a:r>
          </a:p>
          <a:p>
            <a:r>
              <a:rPr lang="en-IN" sz="2400" b="1" dirty="0">
                <a:solidFill>
                  <a:schemeClr val="accent1">
                    <a:lumMod val="20000"/>
                    <a:lumOff val="80000"/>
                  </a:schemeClr>
                </a:solidFill>
              </a:rPr>
              <a:t>Rahul Singh – 11500116061</a:t>
            </a:r>
          </a:p>
          <a:p>
            <a:endParaRPr lang="en-IN" sz="2400" b="1" dirty="0">
              <a:solidFill>
                <a:schemeClr val="accent1">
                  <a:lumMod val="20000"/>
                  <a:lumOff val="80000"/>
                </a:schemeClr>
              </a:solidFill>
            </a:endParaRPr>
          </a:p>
          <a:p>
            <a:r>
              <a:rPr lang="en-US" sz="2400" b="1" dirty="0" smtClean="0">
                <a:solidFill>
                  <a:schemeClr val="bg1"/>
                </a:solidFill>
              </a:rPr>
              <a:t>PPT for Project (CS892)</a:t>
            </a:r>
            <a:endParaRPr lang="en-US" sz="2400" b="1" u="sng" dirty="0" smtClean="0">
              <a:solidFill>
                <a:schemeClr val="bg1"/>
              </a:solidFill>
            </a:endParaRPr>
          </a:p>
          <a:p>
            <a:endParaRPr lang="en-IN" sz="2400" b="1" dirty="0" smtClean="0">
              <a:solidFill>
                <a:schemeClr val="accent1">
                  <a:lumMod val="20000"/>
                  <a:lumOff val="80000"/>
                </a:schemeClr>
              </a:solidFill>
            </a:endParaRPr>
          </a:p>
          <a:p>
            <a:r>
              <a:rPr lang="en-IN" sz="2400" b="1" dirty="0" smtClean="0">
                <a:solidFill>
                  <a:schemeClr val="accent1">
                    <a:lumMod val="20000"/>
                    <a:lumOff val="80000"/>
                  </a:schemeClr>
                </a:solidFill>
              </a:rPr>
              <a:t>Under  </a:t>
            </a:r>
            <a:r>
              <a:rPr lang="en-IN" sz="2400" b="1" dirty="0">
                <a:solidFill>
                  <a:schemeClr val="accent1">
                    <a:lumMod val="20000"/>
                    <a:lumOff val="80000"/>
                  </a:schemeClr>
                </a:solidFill>
              </a:rPr>
              <a:t>the Supervision of  </a:t>
            </a:r>
          </a:p>
          <a:p>
            <a:r>
              <a:rPr lang="en-US" sz="2400" b="1" dirty="0">
                <a:solidFill>
                  <a:schemeClr val="accent1">
                    <a:lumMod val="20000"/>
                    <a:lumOff val="80000"/>
                  </a:schemeClr>
                </a:solidFill>
              </a:rPr>
              <a:t>Mr. </a:t>
            </a:r>
            <a:r>
              <a:rPr lang="en-US" sz="2400" b="1" dirty="0" err="1">
                <a:solidFill>
                  <a:schemeClr val="accent1">
                    <a:lumMod val="20000"/>
                    <a:lumOff val="80000"/>
                  </a:schemeClr>
                </a:solidFill>
              </a:rPr>
              <a:t>Subhasis</a:t>
            </a:r>
            <a:r>
              <a:rPr lang="en-US" sz="2400" b="1" dirty="0">
                <a:solidFill>
                  <a:schemeClr val="accent1">
                    <a:lumMod val="20000"/>
                    <a:lumOff val="80000"/>
                  </a:schemeClr>
                </a:solidFill>
              </a:rPr>
              <a:t> </a:t>
            </a:r>
            <a:r>
              <a:rPr lang="en-US" sz="2400" b="1" dirty="0" err="1">
                <a:solidFill>
                  <a:schemeClr val="accent1">
                    <a:lumMod val="20000"/>
                    <a:lumOff val="80000"/>
                  </a:schemeClr>
                </a:solidFill>
              </a:rPr>
              <a:t>Mallick</a:t>
            </a:r>
            <a:r>
              <a:rPr lang="en-US" sz="2400" b="1" dirty="0">
                <a:solidFill>
                  <a:schemeClr val="accent1">
                    <a:lumMod val="20000"/>
                    <a:lumOff val="80000"/>
                  </a:schemeClr>
                </a:solidFill>
              </a:rPr>
              <a:t>, Assistant Professor, CSE Department</a:t>
            </a:r>
            <a:endParaRPr lang="en-IN" sz="2400" b="1" dirty="0">
              <a:solidFill>
                <a:schemeClr val="accent1">
                  <a:lumMod val="20000"/>
                  <a:lumOff val="80000"/>
                </a:schemeClr>
              </a:solidFill>
            </a:endParaRPr>
          </a:p>
          <a:p>
            <a:r>
              <a:rPr lang="en-IN" sz="2400" b="1" dirty="0">
                <a:solidFill>
                  <a:schemeClr val="accent1">
                    <a:lumMod val="20000"/>
                    <a:lumOff val="80000"/>
                  </a:schemeClr>
                </a:solidFill>
              </a:rPr>
              <a:t>B.P</a:t>
            </a:r>
            <a:r>
              <a:rPr lang="en-IN" sz="2400" b="1" dirty="0" smtClean="0">
                <a:solidFill>
                  <a:schemeClr val="accent1">
                    <a:lumMod val="20000"/>
                    <a:lumOff val="80000"/>
                  </a:schemeClr>
                </a:solidFill>
              </a:rPr>
              <a:t>. </a:t>
            </a:r>
            <a:r>
              <a:rPr lang="en-IN" sz="2400" b="1" dirty="0" err="1" smtClean="0">
                <a:solidFill>
                  <a:schemeClr val="accent1">
                    <a:lumMod val="20000"/>
                    <a:lumOff val="80000"/>
                  </a:schemeClr>
                </a:solidFill>
              </a:rPr>
              <a:t>Poddar</a:t>
            </a:r>
            <a:r>
              <a:rPr lang="en-IN" sz="2400" b="1" dirty="0" smtClean="0">
                <a:solidFill>
                  <a:schemeClr val="accent1">
                    <a:lumMod val="20000"/>
                    <a:lumOff val="80000"/>
                  </a:schemeClr>
                </a:solidFill>
              </a:rPr>
              <a:t> </a:t>
            </a:r>
            <a:r>
              <a:rPr lang="en-IN" sz="2400" b="1" dirty="0">
                <a:solidFill>
                  <a:schemeClr val="accent1">
                    <a:lumMod val="20000"/>
                    <a:lumOff val="80000"/>
                  </a:schemeClr>
                </a:solidFill>
              </a:rPr>
              <a:t>Institute Of Management and Technology</a:t>
            </a:r>
          </a:p>
          <a:p>
            <a:endParaRPr lang="en-IN" b="1" dirty="0">
              <a:solidFill>
                <a:schemeClr val="accent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13692"/>
            <a:ext cx="9144000" cy="6885384"/>
          </a:xfrm>
          <a:prstGeom prst="rect">
            <a:avLst/>
          </a:prstGeom>
        </p:spPr>
      </p:pic>
      <p:sp>
        <p:nvSpPr>
          <p:cNvPr id="8" name="TextBox 7"/>
          <p:cNvSpPr txBox="1"/>
          <p:nvPr/>
        </p:nvSpPr>
        <p:spPr>
          <a:xfrm>
            <a:off x="611560" y="1772816"/>
            <a:ext cx="8208912" cy="2835681"/>
          </a:xfrm>
          <a:prstGeom prst="rect">
            <a:avLst/>
          </a:prstGeom>
          <a:noFill/>
        </p:spPr>
        <p:txBody>
          <a:bodyPr wrap="square" rtlCol="0">
            <a:spAutoFit/>
          </a:bodyPr>
          <a:lstStyle/>
          <a:p>
            <a:r>
              <a:rPr lang="en-US" b="1" dirty="0">
                <a:solidFill>
                  <a:schemeClr val="accent1">
                    <a:lumMod val="20000"/>
                    <a:lumOff val="80000"/>
                  </a:schemeClr>
                </a:solidFill>
              </a:rPr>
              <a:t>1) In statistics, the logistic model (or logit model)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 and the sum adding to one. </a:t>
            </a:r>
          </a:p>
          <a:p>
            <a:endParaRPr lang="en-US" b="1" dirty="0">
              <a:solidFill>
                <a:schemeClr val="accent1">
                  <a:lumMod val="20000"/>
                  <a:lumOff val="80000"/>
                </a:schemeClr>
              </a:solidFill>
            </a:endParaRPr>
          </a:p>
          <a:p>
            <a:r>
              <a:rPr lang="en-US" b="1" dirty="0">
                <a:solidFill>
                  <a:schemeClr val="accent1">
                    <a:lumMod val="20000"/>
                    <a:lumOff val="80000"/>
                  </a:schemeClr>
                </a:solidFill>
              </a:rPr>
              <a:t>2) Logistic regression is a statistical model that in its basic form uses a logistic function to model a binary dependent variable, although many more complex extensions exist.</a:t>
            </a:r>
          </a:p>
        </p:txBody>
      </p:sp>
      <p:sp>
        <p:nvSpPr>
          <p:cNvPr id="9" name="TextBox 8"/>
          <p:cNvSpPr txBox="1"/>
          <p:nvPr/>
        </p:nvSpPr>
        <p:spPr>
          <a:xfrm>
            <a:off x="1043608" y="764704"/>
            <a:ext cx="7056784" cy="764545"/>
          </a:xfrm>
          <a:prstGeom prst="rect">
            <a:avLst/>
          </a:prstGeom>
          <a:noFill/>
        </p:spPr>
        <p:txBody>
          <a:bodyPr wrap="square" rtlCol="0">
            <a:spAutoFit/>
          </a:bodyPr>
          <a:lstStyle/>
          <a:p>
            <a:pPr algn="ctr"/>
            <a:r>
              <a:rPr lang="en-IN" sz="4400" b="1" dirty="0">
                <a:solidFill>
                  <a:schemeClr val="accent1">
                    <a:lumMod val="20000"/>
                    <a:lumOff val="80000"/>
                  </a:schemeClr>
                </a:solidFill>
              </a:rPr>
              <a:t>L</a:t>
            </a:r>
            <a:r>
              <a:rPr lang="en-US" sz="4400" b="1" dirty="0">
                <a:solidFill>
                  <a:schemeClr val="accent1">
                    <a:lumMod val="20000"/>
                    <a:lumOff val="80000"/>
                  </a:schemeClr>
                </a:solidFill>
              </a:rPr>
              <a:t>ogistic</a:t>
            </a:r>
            <a:r>
              <a:rPr lang="en-IN" sz="4400" b="1" dirty="0">
                <a:solidFill>
                  <a:schemeClr val="accent1">
                    <a:lumMod val="20000"/>
                    <a:lumOff val="80000"/>
                  </a:schemeClr>
                </a:solidFill>
              </a:rPr>
              <a:t>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13692"/>
            <a:ext cx="9144000" cy="6885384"/>
          </a:xfrm>
          <a:prstGeom prst="rect">
            <a:avLst/>
          </a:prstGeom>
        </p:spPr>
      </p:pic>
      <p:sp>
        <p:nvSpPr>
          <p:cNvPr id="8" name="TextBox 7"/>
          <p:cNvSpPr txBox="1"/>
          <p:nvPr/>
        </p:nvSpPr>
        <p:spPr>
          <a:xfrm>
            <a:off x="611560" y="1772816"/>
            <a:ext cx="8208912" cy="3932962"/>
          </a:xfrm>
          <a:prstGeom prst="rect">
            <a:avLst/>
          </a:prstGeom>
          <a:noFill/>
        </p:spPr>
        <p:txBody>
          <a:bodyPr wrap="square" rtlCol="0">
            <a:spAutoFit/>
          </a:bodyPr>
          <a:lstStyle/>
          <a:p>
            <a:r>
              <a:rPr lang="en-US" b="1" dirty="0">
                <a:solidFill>
                  <a:schemeClr val="accent1">
                    <a:lumMod val="20000"/>
                    <a:lumOff val="80000"/>
                  </a:schemeClr>
                </a:solidFill>
              </a:rPr>
              <a:t>1) In the field of machine learning and specifically the problem of statistical classification, a confusion matrix, also known as an error matrix, is a specific table layout that allows visualization of the performance of an algorithm, typically a supervised learning one (in unsupervised learning it is usually called a matching matrix).</a:t>
            </a:r>
          </a:p>
          <a:p>
            <a:endParaRPr lang="en-US" b="1" dirty="0">
              <a:solidFill>
                <a:schemeClr val="accent1">
                  <a:lumMod val="20000"/>
                  <a:lumOff val="80000"/>
                </a:schemeClr>
              </a:solidFill>
            </a:endParaRPr>
          </a:p>
          <a:p>
            <a:r>
              <a:rPr lang="en-US" b="1" dirty="0">
                <a:solidFill>
                  <a:schemeClr val="accent1">
                    <a:lumMod val="20000"/>
                    <a:lumOff val="80000"/>
                  </a:schemeClr>
                </a:solidFill>
              </a:rPr>
              <a:t>2) Each row of the matrix represents the instances in a predicted class while each column represents the instances in an actual class (or vice versa). The name stems from the fact that it makes it easy to see if the system is confusing two classes (i.e. commonly mislabeling one as another).</a:t>
            </a:r>
          </a:p>
          <a:p>
            <a:endParaRPr lang="en-US" b="1" dirty="0">
              <a:solidFill>
                <a:schemeClr val="accent1">
                  <a:lumMod val="20000"/>
                  <a:lumOff val="80000"/>
                </a:schemeClr>
              </a:solidFill>
            </a:endParaRPr>
          </a:p>
          <a:p>
            <a:r>
              <a:rPr lang="en-US" b="1" dirty="0">
                <a:solidFill>
                  <a:schemeClr val="accent1">
                    <a:lumMod val="20000"/>
                    <a:lumOff val="80000"/>
                  </a:schemeClr>
                </a:solidFill>
              </a:rPr>
              <a:t>3) It is a special kind of contingency table, with two dimensions ("actual" and "predicted') of "classes" in both dimensions (each combination of dimension and class is a variable in the contingency table).</a:t>
            </a:r>
          </a:p>
        </p:txBody>
      </p:sp>
      <p:sp>
        <p:nvSpPr>
          <p:cNvPr id="9" name="TextBox 8"/>
          <p:cNvSpPr txBox="1"/>
          <p:nvPr/>
        </p:nvSpPr>
        <p:spPr>
          <a:xfrm>
            <a:off x="1043608" y="764704"/>
            <a:ext cx="7056784" cy="764545"/>
          </a:xfrm>
          <a:prstGeom prst="rect">
            <a:avLst/>
          </a:prstGeom>
          <a:noFill/>
        </p:spPr>
        <p:txBody>
          <a:bodyPr wrap="square" rtlCol="0">
            <a:spAutoFit/>
          </a:bodyPr>
          <a:lstStyle/>
          <a:p>
            <a:pPr algn="ctr"/>
            <a:r>
              <a:rPr lang="en-US" sz="4400" b="1" dirty="0">
                <a:solidFill>
                  <a:schemeClr val="accent1">
                    <a:lumMod val="20000"/>
                    <a:lumOff val="80000"/>
                  </a:schemeClr>
                </a:solidFill>
              </a:rPr>
              <a:t>Confusion Matrix</a:t>
            </a:r>
            <a:endParaRPr lang="en-IN" sz="4400" b="1" dirty="0">
              <a:solidFill>
                <a:schemeClr val="accent1">
                  <a:lumMod val="20000"/>
                  <a:lumOff val="8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278094"/>
          </a:xfrm>
          <a:prstGeom prst="rect">
            <a:avLst/>
          </a:prstGeom>
          <a:noFill/>
        </p:spPr>
        <p:txBody>
          <a:bodyPr wrap="square" rtlCol="0">
            <a:spAutoFit/>
          </a:bodyPr>
          <a:lstStyle/>
          <a:p>
            <a:r>
              <a:rPr lang="en-US" sz="1600" b="1" dirty="0">
                <a:solidFill>
                  <a:schemeClr val="accent1">
                    <a:lumMod val="20000"/>
                    <a:lumOff val="80000"/>
                  </a:schemeClr>
                </a:solidFill>
              </a:rPr>
              <a:t>1) E-commerce (electronic commerce) is the activity of electronically buying or selling of products on online services or over the Internet. Electronic commerce draws on technologies such as mobile commerce, electronic funds transfer, supply chain management, Internet marketing, online transaction processing, electronic data interchange (EDI), inventory management systems, and automated data collection systems. </a:t>
            </a:r>
          </a:p>
          <a:p>
            <a:endParaRPr lang="en-US" sz="1600" b="1" dirty="0">
              <a:solidFill>
                <a:schemeClr val="accent1">
                  <a:lumMod val="20000"/>
                  <a:lumOff val="80000"/>
                </a:schemeClr>
              </a:solidFill>
            </a:endParaRPr>
          </a:p>
          <a:p>
            <a:r>
              <a:rPr lang="en-US" sz="1600" b="1" dirty="0">
                <a:solidFill>
                  <a:schemeClr val="accent1">
                    <a:lumMod val="20000"/>
                    <a:lumOff val="80000"/>
                  </a:schemeClr>
                </a:solidFill>
              </a:rPr>
              <a:t>2) E-commerce is in turn driven by the technological advances of the semiconductor industry, and is the largest sector of the electronics industry.</a:t>
            </a:r>
          </a:p>
          <a:p>
            <a:endParaRPr lang="en-US" sz="1600" b="1" dirty="0">
              <a:solidFill>
                <a:schemeClr val="accent1">
                  <a:lumMod val="20000"/>
                  <a:lumOff val="80000"/>
                </a:schemeClr>
              </a:solidFill>
            </a:endParaRPr>
          </a:p>
          <a:p>
            <a:r>
              <a:rPr lang="en-US" sz="1600" b="1" dirty="0">
                <a:solidFill>
                  <a:schemeClr val="accent1">
                    <a:lumMod val="20000"/>
                    <a:lumOff val="80000"/>
                  </a:schemeClr>
                </a:solidFill>
              </a:rPr>
              <a:t>3) Modern electronic commerce typically uses the World Wide Web for at least one part of the transaction's life cycle although it may also use other technologies such as e-mail. Typical e-commerce transactions include the purchase of online books (such as Amazon) and music purchases (music download in the form of digital distribution such as iTunes Store), and to a less extent, customized/personalized online liquor store inventory services. There are three areas of e-commerce: online retailing, electronic markets, and online auctions. E-commerce is supported by electronic business.</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a:solidFill>
                  <a:schemeClr val="accent1">
                    <a:lumMod val="20000"/>
                    <a:lumOff val="80000"/>
                  </a:schemeClr>
                </a:solidFill>
              </a:rPr>
              <a:t>E-Commerce</a:t>
            </a:r>
            <a:endParaRPr lang="en-IN" sz="4400" b="1" dirty="0">
              <a:solidFill>
                <a:schemeClr val="accent1">
                  <a:lumMod val="20000"/>
                  <a:lumOff val="8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7"/>
            <a:ext cx="8208912" cy="4339650"/>
          </a:xfrm>
          <a:prstGeom prst="rect">
            <a:avLst/>
          </a:prstGeom>
          <a:noFill/>
        </p:spPr>
        <p:txBody>
          <a:bodyPr wrap="square" rtlCol="0">
            <a:spAutoFit/>
          </a:bodyPr>
          <a:lstStyle/>
          <a:p>
            <a:pPr algn="ctr"/>
            <a:r>
              <a:rPr lang="en-US" sz="1200" b="1" dirty="0">
                <a:solidFill>
                  <a:schemeClr val="accent1">
                    <a:lumMod val="20000"/>
                    <a:lumOff val="80000"/>
                  </a:schemeClr>
                </a:solidFill>
              </a:rPr>
              <a:t>We have used one dataset . Dataset A contains information about customers. It includes ……</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a)	Name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b)	Email ID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c)	Phone number of Customers</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d)	Average time spent on App by each Customer (Minutes / Day)</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e)	Total Purchase from App by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f)	Average time spent on Website by each Customer (Minutes / Day)</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g)	Total Purchase from Website by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h)	Length of Membership of each Customer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i)	Yearly Amount Spent by each Customer (Minutes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j)	Total Purchase of each Customer (Rupees / Year)</a:t>
            </a:r>
          </a:p>
          <a:p>
            <a:pPr algn="ctr"/>
            <a:endParaRPr lang="en-US" sz="1200" b="1" dirty="0">
              <a:solidFill>
                <a:schemeClr val="accent1">
                  <a:lumMod val="20000"/>
                  <a:lumOff val="80000"/>
                </a:schemeClr>
              </a:solidFill>
            </a:endParaRPr>
          </a:p>
          <a:p>
            <a:pPr algn="ctr"/>
            <a:r>
              <a:rPr lang="en-US" sz="1200" b="1" dirty="0">
                <a:solidFill>
                  <a:schemeClr val="accent1">
                    <a:lumMod val="20000"/>
                    <a:lumOff val="80000"/>
                  </a:schemeClr>
                </a:solidFill>
              </a:rPr>
              <a:t>k)	Ratings given by Customer (Out of 5)</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IN" sz="4400" b="1" dirty="0">
                <a:solidFill>
                  <a:schemeClr val="accent1">
                    <a:lumMod val="20000"/>
                    <a:lumOff val="80000"/>
                  </a:schemeClr>
                </a:solidFill>
              </a:rPr>
              <a:t>Result and Discussion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Graph on Total purchase of each customer vs Average time on app</a:t>
            </a:r>
            <a:endParaRPr lang="en-IN" sz="1600" b="1" dirty="0">
              <a:solidFill>
                <a:schemeClr val="accent1">
                  <a:lumMod val="20000"/>
                  <a:lumOff val="80000"/>
                </a:schemeClr>
              </a:solidFill>
            </a:endParaRPr>
          </a:p>
        </p:txBody>
      </p:sp>
      <p:pic>
        <p:nvPicPr>
          <p:cNvPr id="10" name="Picture 9"/>
          <p:cNvPicPr>
            <a:picLocks noChangeAspect="1"/>
          </p:cNvPicPr>
          <p:nvPr/>
        </p:nvPicPr>
        <p:blipFill>
          <a:blip r:embed="rId4"/>
          <a:srcRect/>
          <a:stretch>
            <a:fillRect/>
          </a:stretch>
        </p:blipFill>
        <p:spPr>
          <a:xfrm>
            <a:off x="447421" y="1256397"/>
            <a:ext cx="8249159" cy="53739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Graph on Total purchase of each customer vs Average time on website</a:t>
            </a:r>
            <a:endParaRPr lang="en-IN" sz="1600" b="1" dirty="0">
              <a:solidFill>
                <a:schemeClr val="accent1">
                  <a:lumMod val="20000"/>
                  <a:lumOff val="80000"/>
                </a:schemeClr>
              </a:solidFill>
            </a:endParaRPr>
          </a:p>
        </p:txBody>
      </p:sp>
      <p:pic>
        <p:nvPicPr>
          <p:cNvPr id="12" name="Picture 9"/>
          <p:cNvPicPr>
            <a:picLocks noChangeAspect="1"/>
          </p:cNvPicPr>
          <p:nvPr/>
        </p:nvPicPr>
        <p:blipFill>
          <a:blip r:embed="rId4"/>
          <a:srcRect/>
          <a:stretch>
            <a:fillRect/>
          </a:stretch>
        </p:blipFill>
        <p:spPr>
          <a:xfrm>
            <a:off x="536609" y="1223153"/>
            <a:ext cx="8283863" cy="53294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Graph on Total purchase of each customer vs Average time on app</a:t>
            </a:r>
            <a:endParaRPr lang="en-IN" sz="1600" b="1" dirty="0">
              <a:solidFill>
                <a:schemeClr val="accent1">
                  <a:lumMod val="20000"/>
                  <a:lumOff val="80000"/>
                </a:schemeClr>
              </a:solidFill>
            </a:endParaRPr>
          </a:p>
        </p:txBody>
      </p:sp>
      <p:pic>
        <p:nvPicPr>
          <p:cNvPr id="11" name="Picture 9"/>
          <p:cNvPicPr>
            <a:picLocks noChangeAspect="1"/>
          </p:cNvPicPr>
          <p:nvPr/>
        </p:nvPicPr>
        <p:blipFill>
          <a:blip r:embed="rId4"/>
          <a:srcRect/>
          <a:stretch>
            <a:fillRect/>
          </a:stretch>
        </p:blipFill>
        <p:spPr>
          <a:xfrm>
            <a:off x="534698" y="1183368"/>
            <a:ext cx="8129613" cy="54601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Graph on Total purchase of each customer vs Average time on website</a:t>
            </a:r>
            <a:endParaRPr lang="en-IN" sz="1600" b="1" dirty="0">
              <a:solidFill>
                <a:schemeClr val="accent1">
                  <a:lumMod val="20000"/>
                  <a:lumOff val="80000"/>
                </a:schemeClr>
              </a:solidFill>
            </a:endParaRPr>
          </a:p>
        </p:txBody>
      </p:sp>
      <p:pic>
        <p:nvPicPr>
          <p:cNvPr id="11" name="Picture 9"/>
          <p:cNvPicPr>
            <a:picLocks noChangeAspect="1"/>
          </p:cNvPicPr>
          <p:nvPr/>
        </p:nvPicPr>
        <p:blipFill>
          <a:blip r:embed="rId4"/>
          <a:srcRect/>
          <a:stretch>
            <a:fillRect/>
          </a:stretch>
        </p:blipFill>
        <p:spPr>
          <a:xfrm>
            <a:off x="418489" y="1214606"/>
            <a:ext cx="8401983" cy="53617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Distributed Plot on Average time on app</a:t>
            </a:r>
            <a:endParaRPr lang="en-IN" sz="1600" b="1" dirty="0">
              <a:solidFill>
                <a:schemeClr val="accent1">
                  <a:lumMod val="20000"/>
                  <a:lumOff val="80000"/>
                </a:schemeClr>
              </a:solidFill>
            </a:endParaRPr>
          </a:p>
        </p:txBody>
      </p:sp>
      <p:pic>
        <p:nvPicPr>
          <p:cNvPr id="11" name="Picture 10"/>
          <p:cNvPicPr>
            <a:picLocks noChangeAspect="1"/>
          </p:cNvPicPr>
          <p:nvPr/>
        </p:nvPicPr>
        <p:blipFill>
          <a:blip r:embed="rId4"/>
          <a:srcRect/>
          <a:stretch>
            <a:fillRect/>
          </a:stretch>
        </p:blipFill>
        <p:spPr>
          <a:xfrm>
            <a:off x="611560" y="1309330"/>
            <a:ext cx="8025857" cy="52066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Distributed Plot on  Average time on website</a:t>
            </a:r>
            <a:endParaRPr lang="en-IN" sz="1600" b="1" dirty="0">
              <a:solidFill>
                <a:schemeClr val="accent1">
                  <a:lumMod val="20000"/>
                  <a:lumOff val="80000"/>
                </a:schemeClr>
              </a:solidFill>
            </a:endParaRPr>
          </a:p>
        </p:txBody>
      </p:sp>
      <p:pic>
        <p:nvPicPr>
          <p:cNvPr id="11" name="Picture 10"/>
          <p:cNvPicPr>
            <a:picLocks noChangeAspect="1"/>
          </p:cNvPicPr>
          <p:nvPr/>
        </p:nvPicPr>
        <p:blipFill>
          <a:blip r:embed="rId4"/>
          <a:srcRect/>
          <a:stretch>
            <a:fillRect/>
          </a:stretch>
        </p:blipFill>
        <p:spPr>
          <a:xfrm>
            <a:off x="441333" y="1211218"/>
            <a:ext cx="8279670" cy="51851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99392"/>
            <a:ext cx="9144000" cy="6858000"/>
          </a:xfrm>
          <a:prstGeom prst="rect">
            <a:avLst/>
          </a:prstGeom>
        </p:spPr>
      </p:pic>
      <p:sp>
        <p:nvSpPr>
          <p:cNvPr id="6" name="TextBox 5"/>
          <p:cNvSpPr txBox="1"/>
          <p:nvPr/>
        </p:nvSpPr>
        <p:spPr>
          <a:xfrm>
            <a:off x="539552" y="1628800"/>
            <a:ext cx="7488832" cy="400110"/>
          </a:xfrm>
          <a:prstGeom prst="rect">
            <a:avLst/>
          </a:prstGeom>
          <a:noFill/>
        </p:spPr>
        <p:txBody>
          <a:bodyPr wrap="square" rtlCol="0">
            <a:spAutoFit/>
          </a:bodyPr>
          <a:lstStyle/>
          <a:p>
            <a:endParaRPr lang="en-IN" sz="2000" b="1" dirty="0">
              <a:solidFill>
                <a:schemeClr val="accent1">
                  <a:lumMod val="20000"/>
                  <a:lumOff val="80000"/>
                </a:schemeClr>
              </a:solidFill>
            </a:endParaRPr>
          </a:p>
        </p:txBody>
      </p:sp>
      <p:sp>
        <p:nvSpPr>
          <p:cNvPr id="3" name="Rectangle 2"/>
          <p:cNvSpPr/>
          <p:nvPr/>
        </p:nvSpPr>
        <p:spPr>
          <a:xfrm>
            <a:off x="179513" y="23045"/>
            <a:ext cx="8784976" cy="6785527"/>
          </a:xfrm>
          <a:prstGeom prst="rect">
            <a:avLst/>
          </a:prstGeom>
        </p:spPr>
        <p:txBody>
          <a:bodyPr wrap="square">
            <a:spAutoFit/>
          </a:bodyPr>
          <a:lstStyle/>
          <a:p>
            <a:pPr marL="1828800" marR="0">
              <a:spcBef>
                <a:spcPts val="0"/>
              </a:spcBef>
              <a:spcAft>
                <a:spcPts val="0"/>
              </a:spcAft>
            </a:pPr>
            <a:endParaRPr lang="en-IN" sz="4400" b="1"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4400" b="1"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ACKNOWLEDGEMENT</a:t>
            </a:r>
            <a:endParaRPr lang="en-US" sz="24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32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828800" marR="0">
              <a:spcBef>
                <a:spcPts val="0"/>
              </a:spcBef>
              <a:spcAft>
                <a:spcPts val="0"/>
              </a:spcAft>
            </a:pPr>
            <a:r>
              <a:rPr lang="en-IN" sz="32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We have taken efforts in this project. However, it would not have been possible without the kind support and help of many individuals. I would like to extend my sincere thanks to all of them.</a:t>
            </a:r>
            <a:endParaRPr lang="en-US" sz="22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We are highly indebted to </a:t>
            </a:r>
            <a:r>
              <a:rPr lang="en-IN" sz="2200" dirty="0" err="1">
                <a:solidFill>
                  <a:schemeClr val="bg1"/>
                </a:solidFill>
                <a:latin typeface="Arial" panose="020B0604020202020204" pitchFamily="34" charset="0"/>
                <a:ea typeface="Calibri" panose="020F0502020204030204" pitchFamily="34" charset="0"/>
                <a:cs typeface="Arial" panose="020B0604020202020204" pitchFamily="34" charset="0"/>
              </a:rPr>
              <a:t>Mr.</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200" dirty="0" err="1">
                <a:solidFill>
                  <a:schemeClr val="bg1"/>
                </a:solidFill>
                <a:latin typeface="Arial" panose="020B0604020202020204" pitchFamily="34" charset="0"/>
                <a:ea typeface="Calibri" panose="020F0502020204030204" pitchFamily="34" charset="0"/>
                <a:cs typeface="Arial" panose="020B0604020202020204" pitchFamily="34" charset="0"/>
              </a:rPr>
              <a:t>Subhasis</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Mallick for his guidance and constant supervision as well as for</a:t>
            </a:r>
            <a:r>
              <a:rPr lang="en-US"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providing necessary information regarding the project &amp; also for their support in completing the project.</a:t>
            </a:r>
            <a:endParaRPr lang="en-US" sz="22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gn="just">
              <a:lnSpc>
                <a:spcPct val="115000"/>
              </a:lnSpc>
            </a:pP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We would like to express our special gratitude and thanks to </a:t>
            </a:r>
            <a:r>
              <a:rPr lang="en-IN" sz="2200" dirty="0" err="1">
                <a:solidFill>
                  <a:schemeClr val="bg1"/>
                </a:solidFill>
                <a:latin typeface="Arial" panose="020B0604020202020204" pitchFamily="34" charset="0"/>
                <a:ea typeface="Calibri" panose="020F0502020204030204" pitchFamily="34" charset="0"/>
                <a:cs typeface="Arial" panose="020B0604020202020204" pitchFamily="34" charset="0"/>
              </a:rPr>
              <a:t>Mr.</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sz="2200" dirty="0" err="1">
                <a:solidFill>
                  <a:schemeClr val="bg1"/>
                </a:solidFill>
                <a:latin typeface="Arial" panose="020B0604020202020204" pitchFamily="34" charset="0"/>
                <a:ea typeface="Calibri" panose="020F0502020204030204" pitchFamily="34" charset="0"/>
                <a:cs typeface="Arial" panose="020B0604020202020204" pitchFamily="34" charset="0"/>
              </a:rPr>
              <a:t>Subhasis</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Mallick for giving our attention and time. Our thanks and appreciations also go to my colleague</a:t>
            </a:r>
            <a:r>
              <a:rPr lang="en-US" sz="2200" dirty="0">
                <a:solidFill>
                  <a:schemeClr val="bg1"/>
                </a:solidFill>
                <a:latin typeface="Arial" panose="020B0604020202020204" pitchFamily="34" charset="0"/>
                <a:ea typeface="Calibri" panose="020F0502020204030204" pitchFamily="34" charset="0"/>
                <a:cs typeface="Arial" panose="020B0604020202020204" pitchFamily="34" charset="0"/>
              </a:rPr>
              <a:t>s</a:t>
            </a:r>
            <a:r>
              <a:rPr lang="en-IN" sz="2200" dirty="0">
                <a:solidFill>
                  <a:schemeClr val="bg1"/>
                </a:solidFill>
                <a:latin typeface="Arial" panose="020B0604020202020204" pitchFamily="34" charset="0"/>
                <a:ea typeface="Calibri" panose="020F0502020204030204" pitchFamily="34" charset="0"/>
                <a:cs typeface="Arial" panose="020B0604020202020204" pitchFamily="34" charset="0"/>
              </a:rPr>
              <a:t> in developing the project and people who have willingly helped us out with their abilities.</a:t>
            </a:r>
            <a:endParaRPr lang="en-US" sz="22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R="502285" algn="just">
              <a:lnSpc>
                <a:spcPct val="115000"/>
              </a:lnSpc>
            </a:pPr>
            <a:r>
              <a:rPr lang="en-IN" dirty="0">
                <a:solidFill>
                  <a:srgbClr val="555555"/>
                </a:solidFill>
                <a:latin typeface="Arial" panose="020B060402020202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99529"/>
          </a:xfrm>
          <a:prstGeom prst="rect">
            <a:avLst/>
          </a:prstGeom>
          <a:noFill/>
        </p:spPr>
        <p:txBody>
          <a:bodyPr wrap="square" rtlCol="0">
            <a:spAutoFit/>
          </a:bodyPr>
          <a:lstStyle/>
          <a:p>
            <a:pPr algn="ctr"/>
            <a:endParaRPr lang="en-US" sz="1400" b="1" dirty="0">
              <a:solidFill>
                <a:schemeClr val="accent1">
                  <a:lumMod val="20000"/>
                  <a:lumOff val="80000"/>
                </a:schemeClr>
              </a:solidFill>
            </a:endParaRPr>
          </a:p>
        </p:txBody>
      </p:sp>
      <p:sp>
        <p:nvSpPr>
          <p:cNvPr id="9" name="TextBox 8"/>
          <p:cNvSpPr txBox="1"/>
          <p:nvPr/>
        </p:nvSpPr>
        <p:spPr>
          <a:xfrm>
            <a:off x="1043608" y="764704"/>
            <a:ext cx="7056784" cy="336206"/>
          </a:xfrm>
          <a:prstGeom prst="rect">
            <a:avLst/>
          </a:prstGeom>
          <a:noFill/>
        </p:spPr>
        <p:txBody>
          <a:bodyPr wrap="square" rtlCol="0">
            <a:spAutoFit/>
          </a:bodyPr>
          <a:lstStyle/>
          <a:p>
            <a:pPr algn="ctr"/>
            <a:r>
              <a:rPr lang="en-US" sz="1600" b="1" dirty="0">
                <a:solidFill>
                  <a:schemeClr val="accent1">
                    <a:lumMod val="20000"/>
                    <a:lumOff val="80000"/>
                  </a:schemeClr>
                </a:solidFill>
              </a:rPr>
              <a:t>Distributed Plot on  Total Purchase of each customer</a:t>
            </a:r>
            <a:endParaRPr lang="en-IN" sz="1600" b="1" dirty="0">
              <a:solidFill>
                <a:schemeClr val="accent1">
                  <a:lumMod val="20000"/>
                  <a:lumOff val="80000"/>
                </a:schemeClr>
              </a:solidFill>
            </a:endParaRPr>
          </a:p>
        </p:txBody>
      </p:sp>
      <p:pic>
        <p:nvPicPr>
          <p:cNvPr id="12" name="Picture 11"/>
          <p:cNvPicPr>
            <a:picLocks noChangeAspect="1"/>
          </p:cNvPicPr>
          <p:nvPr/>
        </p:nvPicPr>
        <p:blipFill>
          <a:blip r:embed="rId4"/>
          <a:srcRect/>
          <a:stretch>
            <a:fillRect/>
          </a:stretch>
        </p:blipFill>
        <p:spPr>
          <a:xfrm>
            <a:off x="611560" y="1457468"/>
            <a:ext cx="8133342" cy="49995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1464081"/>
          </a:xfrm>
          <a:prstGeom prst="rect">
            <a:avLst/>
          </a:prstGeom>
          <a:noFill/>
        </p:spPr>
        <p:txBody>
          <a:bodyPr wrap="square" rtlCol="0">
            <a:spAutoFit/>
          </a:bodyPr>
          <a:lstStyle/>
          <a:p>
            <a:pPr algn="ctr"/>
            <a:r>
              <a:rPr lang="en-US" b="1" dirty="0">
                <a:solidFill>
                  <a:schemeClr val="accent1">
                    <a:lumMod val="20000"/>
                    <a:lumOff val="80000"/>
                  </a:schemeClr>
                </a:solidFill>
              </a:rPr>
              <a:t>W</a:t>
            </a:r>
            <a:r>
              <a:rPr lang="en-US" b="1" dirty="0" smtClean="0">
                <a:solidFill>
                  <a:schemeClr val="accent1">
                    <a:lumMod val="20000"/>
                    <a:lumOff val="80000"/>
                  </a:schemeClr>
                </a:solidFill>
              </a:rPr>
              <a:t>e </a:t>
            </a:r>
            <a:r>
              <a:rPr lang="en-US" b="1" dirty="0">
                <a:solidFill>
                  <a:schemeClr val="accent1">
                    <a:lumMod val="20000"/>
                    <a:lumOff val="80000"/>
                  </a:schemeClr>
                </a:solidFill>
              </a:rPr>
              <a:t>have applied linear regression and logistic regression to our datasets. From those analysis, we have calculated the coefficients of important attributes, and also confusion matrix and classification report. The attribute with highest coefficient has highest importance.</a:t>
            </a:r>
          </a:p>
          <a:p>
            <a:pPr algn="ctr"/>
            <a:endParaRPr lang="en-US" b="1" dirty="0">
              <a:solidFill>
                <a:schemeClr val="accent1">
                  <a:lumMod val="20000"/>
                  <a:lumOff val="80000"/>
                </a:schemeClr>
              </a:solidFill>
            </a:endParaRPr>
          </a:p>
        </p:txBody>
      </p:sp>
      <p:pic>
        <p:nvPicPr>
          <p:cNvPr id="11" name="Picture 10"/>
          <p:cNvPicPr>
            <a:picLocks noChangeAspect="1"/>
          </p:cNvPicPr>
          <p:nvPr/>
        </p:nvPicPr>
        <p:blipFill>
          <a:blip r:embed="rId4"/>
          <a:srcRect/>
          <a:stretch>
            <a:fillRect/>
          </a:stretch>
        </p:blipFill>
        <p:spPr>
          <a:xfrm>
            <a:off x="448209" y="2962577"/>
            <a:ext cx="4123791" cy="1085208"/>
          </a:xfrm>
          <a:prstGeom prst="rect">
            <a:avLst/>
          </a:prstGeom>
        </p:spPr>
      </p:pic>
      <p:pic>
        <p:nvPicPr>
          <p:cNvPr id="12" name="Picture 11"/>
          <p:cNvPicPr>
            <a:picLocks noChangeAspect="1"/>
          </p:cNvPicPr>
          <p:nvPr/>
        </p:nvPicPr>
        <p:blipFill>
          <a:blip r:embed="rId5"/>
          <a:srcRect/>
          <a:stretch>
            <a:fillRect/>
          </a:stretch>
        </p:blipFill>
        <p:spPr>
          <a:xfrm>
            <a:off x="5303500" y="2962577"/>
            <a:ext cx="1945891" cy="1085208"/>
          </a:xfrm>
          <a:prstGeom prst="rect">
            <a:avLst/>
          </a:prstGeom>
        </p:spPr>
      </p:pic>
      <p:pic>
        <p:nvPicPr>
          <p:cNvPr id="13" name="Picture 12"/>
          <p:cNvPicPr>
            <a:picLocks noChangeAspect="1"/>
          </p:cNvPicPr>
          <p:nvPr/>
        </p:nvPicPr>
        <p:blipFill>
          <a:blip r:embed="rId6"/>
          <a:srcRect/>
          <a:stretch>
            <a:fillRect/>
          </a:stretch>
        </p:blipFill>
        <p:spPr>
          <a:xfrm>
            <a:off x="1495215" y="4201824"/>
            <a:ext cx="6153569" cy="22663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3046988"/>
          </a:xfrm>
          <a:prstGeom prst="rect">
            <a:avLst/>
          </a:prstGeom>
          <a:noFill/>
        </p:spPr>
        <p:txBody>
          <a:bodyPr wrap="square" rtlCol="0">
            <a:spAutoFit/>
          </a:bodyPr>
          <a:lstStyle/>
          <a:p>
            <a:pPr algn="ctr"/>
            <a:r>
              <a:rPr lang="en-US" sz="2400" b="1" dirty="0">
                <a:solidFill>
                  <a:schemeClr val="accent1">
                    <a:lumMod val="20000"/>
                    <a:lumOff val="80000"/>
                  </a:schemeClr>
                </a:solidFill>
              </a:rPr>
              <a:t>Our Data Science based analysis shows that “Average Time on Website” has highest coefficient (59.398727</a:t>
            </a:r>
            <a:r>
              <a:rPr lang="en-US" sz="2400" b="1" dirty="0" smtClean="0">
                <a:solidFill>
                  <a:schemeClr val="accent1">
                    <a:lumMod val="20000"/>
                    <a:lumOff val="80000"/>
                  </a:schemeClr>
                </a:solidFill>
              </a:rPr>
              <a:t>).</a:t>
            </a:r>
            <a:endParaRPr lang="en-US" sz="2400" b="1" dirty="0">
              <a:solidFill>
                <a:schemeClr val="accent1">
                  <a:lumMod val="20000"/>
                  <a:lumOff val="80000"/>
                </a:schemeClr>
              </a:solidFill>
            </a:endParaRPr>
          </a:p>
          <a:p>
            <a:pPr algn="ctr"/>
            <a:endParaRPr lang="en-US" sz="2400" b="1" dirty="0">
              <a:solidFill>
                <a:schemeClr val="accent1">
                  <a:lumMod val="20000"/>
                  <a:lumOff val="80000"/>
                </a:schemeClr>
              </a:solidFill>
            </a:endParaRPr>
          </a:p>
          <a:p>
            <a:pPr algn="ctr"/>
            <a:r>
              <a:rPr lang="en-US" sz="2400" b="1" dirty="0">
                <a:solidFill>
                  <a:schemeClr val="accent1">
                    <a:lumMod val="20000"/>
                    <a:lumOff val="80000"/>
                  </a:schemeClr>
                </a:solidFill>
              </a:rPr>
              <a:t>So it is convenient that “</a:t>
            </a:r>
            <a:r>
              <a:rPr lang="en-US" sz="2400" b="1" dirty="0" smtClean="0">
                <a:solidFill>
                  <a:schemeClr val="accent1">
                    <a:lumMod val="20000"/>
                    <a:lumOff val="80000"/>
                  </a:schemeClr>
                </a:solidFill>
              </a:rPr>
              <a:t>Average  Time </a:t>
            </a:r>
            <a:r>
              <a:rPr lang="en-US" sz="2400" b="1" dirty="0">
                <a:solidFill>
                  <a:schemeClr val="accent1">
                    <a:lumMod val="20000"/>
                    <a:lumOff val="80000"/>
                  </a:schemeClr>
                </a:solidFill>
              </a:rPr>
              <a:t>on Website” is most important. </a:t>
            </a:r>
          </a:p>
          <a:p>
            <a:pPr algn="ctr"/>
            <a:endParaRPr lang="en-US" sz="2400" b="1" dirty="0">
              <a:solidFill>
                <a:schemeClr val="accent1">
                  <a:lumMod val="20000"/>
                  <a:lumOff val="80000"/>
                </a:schemeClr>
              </a:solidFill>
            </a:endParaRPr>
          </a:p>
          <a:p>
            <a:pPr algn="ctr"/>
            <a:r>
              <a:rPr lang="en-US" sz="2400" b="1" dirty="0" smtClean="0">
                <a:solidFill>
                  <a:schemeClr val="accent1">
                    <a:lumMod val="20000"/>
                    <a:lumOff val="80000"/>
                  </a:schemeClr>
                </a:solidFill>
              </a:rPr>
              <a:t>Therefore </a:t>
            </a:r>
            <a:r>
              <a:rPr lang="en-US" sz="2400" b="1" dirty="0">
                <a:solidFill>
                  <a:schemeClr val="accent1">
                    <a:lumMod val="20000"/>
                    <a:lumOff val="80000"/>
                  </a:schemeClr>
                </a:solidFill>
              </a:rPr>
              <a:t>to maximize profit, business strategy of next year should be based on “Average Time on Website”.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969166"/>
          </a:xfrm>
          <a:prstGeom prst="rect">
            <a:avLst/>
          </a:prstGeom>
          <a:noFill/>
        </p:spPr>
        <p:txBody>
          <a:bodyPr wrap="square" rtlCol="0">
            <a:spAutoFit/>
          </a:bodyPr>
          <a:lstStyle/>
          <a:p>
            <a:pPr algn="ctr"/>
            <a:r>
              <a:rPr lang="en-US" sz="1600" b="1" dirty="0">
                <a:solidFill>
                  <a:schemeClr val="accent1">
                    <a:lumMod val="20000"/>
                    <a:lumOff val="80000"/>
                  </a:schemeClr>
                </a:solidFill>
              </a:rPr>
              <a:t>Internet Links </a:t>
            </a:r>
            <a:r>
              <a:rPr lang="en-US" sz="1600" b="1" dirty="0">
                <a:solidFill>
                  <a:schemeClr val="accent1">
                    <a:lumMod val="20000"/>
                    <a:lumOff val="80000"/>
                  </a:schemeClr>
                </a:solidFill>
                <a:sym typeface="Wingdings" pitchFamily="2" charset="2"/>
              </a:rPr>
              <a:t></a:t>
            </a: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a)	https://en.wikipedia.org/wiki/E-commerce</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b)	https://en.wikipedia.org/wiki/Data_science</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c)	https://en.wikipedia.org/wiki/Predictive_modelling</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d)	https://en.wikipedia.org/wiki/Predictive_analytics</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e)	https://en.wikipedia.org/wiki/Prediction</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f)	https://www.investopedia.com/terms/d/data-science.asp</a:t>
            </a:r>
          </a:p>
          <a:p>
            <a:pPr algn="ctr"/>
            <a:endParaRPr lang="en-US" sz="1600" b="1" dirty="0">
              <a:solidFill>
                <a:schemeClr val="accent1">
                  <a:lumMod val="20000"/>
                  <a:lumOff val="80000"/>
                </a:schemeClr>
              </a:solidFill>
            </a:endParaRPr>
          </a:p>
          <a:p>
            <a:pPr algn="ctr"/>
            <a:r>
              <a:rPr lang="en-US" sz="1600" b="1" dirty="0">
                <a:solidFill>
                  <a:schemeClr val="accent1">
                    <a:lumMod val="20000"/>
                    <a:lumOff val="80000"/>
                  </a:schemeClr>
                </a:solidFill>
              </a:rPr>
              <a:t>g)	https://en.wikipedia.org/wiki/Regression_analysis</a:t>
            </a: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a:p>
            <a:pPr algn="ctr"/>
            <a:endParaRPr lang="en-US" sz="1600" b="1" dirty="0">
              <a:solidFill>
                <a:schemeClr val="accent1">
                  <a:lumMod val="20000"/>
                  <a:lumOff val="80000"/>
                </a:schemeClr>
              </a:solidFill>
            </a:endParaRPr>
          </a:p>
        </p:txBody>
      </p:sp>
      <p:sp>
        <p:nvSpPr>
          <p:cNvPr id="4" name="TextBox 3"/>
          <p:cNvSpPr txBox="1"/>
          <p:nvPr/>
        </p:nvSpPr>
        <p:spPr>
          <a:xfrm>
            <a:off x="1043608" y="764704"/>
            <a:ext cx="7056784" cy="769441"/>
          </a:xfrm>
          <a:prstGeom prst="rect">
            <a:avLst/>
          </a:prstGeom>
          <a:noFill/>
        </p:spPr>
        <p:txBody>
          <a:bodyPr wrap="square" rtlCol="0">
            <a:spAutoFit/>
          </a:bodyPr>
          <a:lstStyle/>
          <a:p>
            <a:pPr algn="ctr"/>
            <a:r>
              <a:rPr lang="en-US" sz="4400" b="1" dirty="0">
                <a:solidFill>
                  <a:schemeClr val="accent1">
                    <a:lumMod val="20000"/>
                    <a:lumOff val="80000"/>
                  </a:schemeClr>
                </a:solidFill>
              </a:rPr>
              <a:t>References</a:t>
            </a:r>
            <a:endParaRPr lang="en-IN" sz="4400" b="1" dirty="0">
              <a:solidFill>
                <a:schemeClr val="accent1">
                  <a:lumMod val="20000"/>
                  <a:lumOff val="8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3750197"/>
          </a:xfrm>
          <a:prstGeom prst="rect">
            <a:avLst/>
          </a:prstGeom>
          <a:noFill/>
        </p:spPr>
        <p:txBody>
          <a:bodyPr wrap="square" rtlCol="0">
            <a:spAutoFit/>
          </a:bodyPr>
          <a:lstStyle/>
          <a:p>
            <a:pPr algn="ctr"/>
            <a:r>
              <a:rPr lang="en-US" sz="2000" b="1" dirty="0">
                <a:solidFill>
                  <a:schemeClr val="accent1">
                    <a:lumMod val="20000"/>
                    <a:lumOff val="80000"/>
                  </a:schemeClr>
                </a:solidFill>
              </a:rPr>
              <a:t>Books</a:t>
            </a:r>
            <a:r>
              <a:rPr lang="en-US" sz="2000" b="1" dirty="0">
                <a:solidFill>
                  <a:schemeClr val="accent1">
                    <a:lumMod val="20000"/>
                    <a:lumOff val="80000"/>
                  </a:schemeClr>
                </a:solidFill>
                <a:sym typeface="Wingdings" pitchFamily="2" charset="2"/>
              </a:rPr>
              <a:t></a:t>
            </a:r>
            <a:endParaRPr lang="en-US" sz="2000" b="1" dirty="0">
              <a:solidFill>
                <a:schemeClr val="accent1">
                  <a:lumMod val="20000"/>
                  <a:lumOff val="80000"/>
                </a:schemeClr>
              </a:solidFill>
            </a:endParaRPr>
          </a:p>
          <a:p>
            <a:pPr algn="ctr"/>
            <a:endParaRPr lang="en-US" sz="2000" b="1" dirty="0">
              <a:solidFill>
                <a:schemeClr val="accent1">
                  <a:lumMod val="20000"/>
                  <a:lumOff val="80000"/>
                </a:schemeClr>
              </a:solidFill>
            </a:endParaRPr>
          </a:p>
          <a:p>
            <a:pPr algn="ctr"/>
            <a:endParaRPr lang="en-US" sz="2000" b="1" dirty="0">
              <a:solidFill>
                <a:schemeClr val="accent1">
                  <a:lumMod val="20000"/>
                  <a:lumOff val="80000"/>
                </a:schemeClr>
              </a:solidFill>
            </a:endParaRP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a)	Business Analytics: The Science of Data - Driven Decision Making, Wiley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b)	Predictive Analytics for Dummies, Wiley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c)	Applied Machine Learning, Tata McGraw Hills Publications</a:t>
            </a:r>
          </a:p>
          <a:p>
            <a:pPr algn="ctr"/>
            <a:endParaRPr lang="en-US" sz="2000" b="1" dirty="0">
              <a:solidFill>
                <a:schemeClr val="accent1">
                  <a:lumMod val="20000"/>
                  <a:lumOff val="80000"/>
                </a:schemeClr>
              </a:solidFill>
            </a:endParaRPr>
          </a:p>
          <a:p>
            <a:pPr algn="ctr"/>
            <a:r>
              <a:rPr lang="en-US" sz="2000" b="1" dirty="0">
                <a:solidFill>
                  <a:schemeClr val="accent1">
                    <a:lumMod val="20000"/>
                    <a:lumOff val="80000"/>
                  </a:schemeClr>
                </a:solidFill>
              </a:rPr>
              <a:t>d)	Advanced Engineering Mathematics, Wiley Publications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3" name="TextBox 2"/>
          <p:cNvSpPr txBox="1"/>
          <p:nvPr/>
        </p:nvSpPr>
        <p:spPr>
          <a:xfrm>
            <a:off x="1763688" y="2996952"/>
            <a:ext cx="6048672" cy="1323439"/>
          </a:xfrm>
          <a:prstGeom prst="rect">
            <a:avLst/>
          </a:prstGeom>
          <a:noFill/>
        </p:spPr>
        <p:txBody>
          <a:bodyPr wrap="square" rtlCol="0">
            <a:spAutoFit/>
          </a:bodyPr>
          <a:lstStyle/>
          <a:p>
            <a:r>
              <a:rPr lang="en-IN" sz="8000" b="1" dirty="0">
                <a:solidFill>
                  <a:schemeClr val="accent1">
                    <a:lumMod val="20000"/>
                    <a:lumOff val="80000"/>
                  </a:schemeClr>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58000"/>
          </a:xfrm>
          <a:prstGeom prst="rect">
            <a:avLst/>
          </a:prstGeom>
        </p:spPr>
      </p:pic>
      <p:sp>
        <p:nvSpPr>
          <p:cNvPr id="5" name="TextBox 4"/>
          <p:cNvSpPr txBox="1"/>
          <p:nvPr/>
        </p:nvSpPr>
        <p:spPr>
          <a:xfrm>
            <a:off x="287524" y="664629"/>
            <a:ext cx="8640960" cy="769441"/>
          </a:xfrm>
          <a:prstGeom prst="rect">
            <a:avLst/>
          </a:prstGeom>
          <a:noFill/>
        </p:spPr>
        <p:txBody>
          <a:bodyPr wrap="square" rtlCol="0">
            <a:spAutoFit/>
          </a:bodyPr>
          <a:lstStyle/>
          <a:p>
            <a:pPr algn="ctr"/>
            <a:r>
              <a:rPr lang="en-IN" sz="4400" b="1" dirty="0">
                <a:solidFill>
                  <a:schemeClr val="bg1"/>
                </a:solidFill>
              </a:rPr>
              <a:t>Introduction</a:t>
            </a:r>
          </a:p>
        </p:txBody>
      </p:sp>
      <p:sp>
        <p:nvSpPr>
          <p:cNvPr id="6" name="TextBox 5"/>
          <p:cNvSpPr txBox="1"/>
          <p:nvPr/>
        </p:nvSpPr>
        <p:spPr>
          <a:xfrm>
            <a:off x="539552" y="1628800"/>
            <a:ext cx="8136904" cy="4893647"/>
          </a:xfrm>
          <a:prstGeom prst="rect">
            <a:avLst/>
          </a:prstGeom>
          <a:noFill/>
        </p:spPr>
        <p:txBody>
          <a:bodyPr wrap="square" rtlCol="0">
            <a:spAutoFit/>
          </a:bodyPr>
          <a:lstStyle/>
          <a:p>
            <a:r>
              <a:rPr lang="en-US" sz="2400" b="1" dirty="0">
                <a:solidFill>
                  <a:schemeClr val="accent1">
                    <a:lumMod val="20000"/>
                    <a:lumOff val="80000"/>
                  </a:schemeClr>
                </a:solidFill>
              </a:rPr>
              <a:t>In this 21st century of technology, we are progressing towards smarter concepts and tools day by day. Nowadays it is possible to shop while sitting at home, by e-commerce. Just a mobile number or an email id and a bank account is needed to do online shopping. Various companies (like Amazon, Flipkart, Snapdeal etc.) provide us the facility of good online shopping.</a:t>
            </a:r>
          </a:p>
          <a:p>
            <a:r>
              <a:rPr lang="en-US" sz="2400" b="1" dirty="0" smtClean="0">
                <a:solidFill>
                  <a:schemeClr val="accent1">
                    <a:lumMod val="20000"/>
                    <a:lumOff val="80000"/>
                  </a:schemeClr>
                </a:solidFill>
              </a:rPr>
              <a:t>These </a:t>
            </a:r>
            <a:r>
              <a:rPr lang="en-US" sz="2400" b="1" dirty="0">
                <a:solidFill>
                  <a:schemeClr val="accent1">
                    <a:lumMod val="20000"/>
                    <a:lumOff val="80000"/>
                  </a:schemeClr>
                </a:solidFill>
              </a:rPr>
              <a:t>companies also seek help from various tools and concepts to get an idea about how they can increase their profit. Such a concept is Data Science. A Data Scientist can analyze the sales data of an e-commerce company, and build a recommendation system to give an optimized business strategy to that company.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58000"/>
          </a:xfrm>
          <a:prstGeom prst="rect">
            <a:avLst/>
          </a:prstGeom>
        </p:spPr>
      </p:pic>
      <p:sp>
        <p:nvSpPr>
          <p:cNvPr id="3" name="TextBox 2"/>
          <p:cNvSpPr txBox="1"/>
          <p:nvPr/>
        </p:nvSpPr>
        <p:spPr>
          <a:xfrm>
            <a:off x="238715" y="764704"/>
            <a:ext cx="8666569" cy="769441"/>
          </a:xfrm>
          <a:prstGeom prst="rect">
            <a:avLst/>
          </a:prstGeom>
          <a:noFill/>
        </p:spPr>
        <p:txBody>
          <a:bodyPr wrap="square" rtlCol="0">
            <a:spAutoFit/>
          </a:bodyPr>
          <a:lstStyle/>
          <a:p>
            <a:pPr algn="ctr"/>
            <a:r>
              <a:rPr lang="en-US" sz="4400" b="1" dirty="0">
                <a:solidFill>
                  <a:schemeClr val="accent1">
                    <a:lumMod val="20000"/>
                    <a:lumOff val="80000"/>
                  </a:schemeClr>
                </a:solidFill>
              </a:rPr>
              <a:t>Objectives</a:t>
            </a:r>
            <a:endParaRPr lang="en-IN" sz="4400" b="1" dirty="0">
              <a:solidFill>
                <a:schemeClr val="accent1">
                  <a:lumMod val="20000"/>
                  <a:lumOff val="80000"/>
                </a:schemeClr>
              </a:solidFill>
            </a:endParaRPr>
          </a:p>
        </p:txBody>
      </p:sp>
      <p:sp>
        <p:nvSpPr>
          <p:cNvPr id="4" name="TextBox 3"/>
          <p:cNvSpPr txBox="1"/>
          <p:nvPr/>
        </p:nvSpPr>
        <p:spPr>
          <a:xfrm>
            <a:off x="611560" y="1772816"/>
            <a:ext cx="8208912" cy="3811157"/>
          </a:xfrm>
          <a:prstGeom prst="rect">
            <a:avLst/>
          </a:prstGeom>
          <a:noFill/>
        </p:spPr>
        <p:txBody>
          <a:bodyPr wrap="square" rtlCol="0">
            <a:spAutoFit/>
          </a:bodyPr>
          <a:lstStyle/>
          <a:p>
            <a:r>
              <a:rPr lang="en-US" sz="3200" b="1" dirty="0">
                <a:solidFill>
                  <a:schemeClr val="accent1">
                    <a:lumMod val="20000"/>
                    <a:lumOff val="80000"/>
                  </a:schemeClr>
                </a:solidFill>
              </a:rPr>
              <a:t>In this project, we have 1 dataset of Amazon Company …… one containing informations about customers. We will analyze these datasets with linear regression and logistic regression, and calculate the optimized business strategy for Amazon Company for next year. </a:t>
            </a:r>
          </a:p>
          <a:p>
            <a:endParaRPr lang="en-US" sz="2000" b="1" dirty="0">
              <a:solidFill>
                <a:schemeClr val="accent1">
                  <a:lumMod val="20000"/>
                  <a:lumOff val="8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rcRect/>
          <a:stretch>
            <a:fillRect/>
          </a:stretch>
        </p:blipFill>
        <p:spPr>
          <a:xfrm>
            <a:off x="-139682" y="0"/>
            <a:ext cx="9283682" cy="6858000"/>
          </a:xfrm>
          <a:prstGeom prst="rect">
            <a:avLst/>
          </a:prstGeom>
        </p:spPr>
      </p:pic>
      <p:sp>
        <p:nvSpPr>
          <p:cNvPr id="7" name="TextBox 6"/>
          <p:cNvSpPr txBox="1"/>
          <p:nvPr/>
        </p:nvSpPr>
        <p:spPr>
          <a:xfrm>
            <a:off x="39830" y="2924944"/>
            <a:ext cx="3556917" cy="646331"/>
          </a:xfrm>
          <a:prstGeom prst="rect">
            <a:avLst/>
          </a:prstGeom>
          <a:noFill/>
        </p:spPr>
        <p:txBody>
          <a:bodyPr wrap="square" rtlCol="0">
            <a:spAutoFit/>
          </a:bodyPr>
          <a:lstStyle/>
          <a:p>
            <a:r>
              <a:rPr lang="en-IN" sz="3600" b="1" dirty="0">
                <a:solidFill>
                  <a:schemeClr val="bg1"/>
                </a:solidFill>
              </a:rPr>
              <a:t>Working Steps</a:t>
            </a:r>
          </a:p>
        </p:txBody>
      </p:sp>
      <p:sp>
        <p:nvSpPr>
          <p:cNvPr id="8" name="Rounded Rectangle 7"/>
          <p:cNvSpPr/>
          <p:nvPr/>
        </p:nvSpPr>
        <p:spPr>
          <a:xfrm>
            <a:off x="3208182" y="204328"/>
            <a:ext cx="5616624" cy="848408"/>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Defining Project and Gathering Background Knowledge</a:t>
            </a:r>
          </a:p>
        </p:txBody>
      </p:sp>
      <p:sp>
        <p:nvSpPr>
          <p:cNvPr id="9" name="Rounded Rectangle 8"/>
          <p:cNvSpPr/>
          <p:nvPr/>
        </p:nvSpPr>
        <p:spPr>
          <a:xfrm>
            <a:off x="3208182" y="1196752"/>
            <a:ext cx="5616624" cy="792088"/>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Learning of Data Science and Predictive Model</a:t>
            </a:r>
          </a:p>
        </p:txBody>
      </p:sp>
      <p:sp>
        <p:nvSpPr>
          <p:cNvPr id="10" name="Rounded Rectangle 9"/>
          <p:cNvSpPr/>
          <p:nvPr/>
        </p:nvSpPr>
        <p:spPr>
          <a:xfrm>
            <a:off x="3208182" y="2204864"/>
            <a:ext cx="5616624" cy="864096"/>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Learning of Linear Regression</a:t>
            </a:r>
            <a:r>
              <a:rPr lang="en-US" sz="2400" b="1" dirty="0">
                <a:solidFill>
                  <a:schemeClr val="bg1"/>
                </a:solidFill>
              </a:rPr>
              <a:t> and Logistic Regression</a:t>
            </a:r>
            <a:endParaRPr lang="en-IN" sz="2400" b="1" dirty="0">
              <a:solidFill>
                <a:schemeClr val="bg1"/>
              </a:solidFill>
            </a:endParaRPr>
          </a:p>
        </p:txBody>
      </p:sp>
      <p:sp>
        <p:nvSpPr>
          <p:cNvPr id="11" name="Rounded Rectangle 10"/>
          <p:cNvSpPr/>
          <p:nvPr/>
        </p:nvSpPr>
        <p:spPr>
          <a:xfrm>
            <a:off x="3208182" y="3356992"/>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Discussions on the topics we learnt</a:t>
            </a:r>
          </a:p>
        </p:txBody>
      </p:sp>
      <p:sp>
        <p:nvSpPr>
          <p:cNvPr id="12" name="Rounded Rectangle 11"/>
          <p:cNvSpPr/>
          <p:nvPr/>
        </p:nvSpPr>
        <p:spPr>
          <a:xfrm>
            <a:off x="3208182" y="4365104"/>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Analysis of Datasets</a:t>
            </a:r>
          </a:p>
        </p:txBody>
      </p:sp>
      <p:sp>
        <p:nvSpPr>
          <p:cNvPr id="13" name="Rounded Rectangle 12"/>
          <p:cNvSpPr/>
          <p:nvPr/>
        </p:nvSpPr>
        <p:spPr>
          <a:xfrm>
            <a:off x="3208182" y="5517232"/>
            <a:ext cx="5616624" cy="720080"/>
          </a:xfrm>
          <a:prstGeom prst="roundRect">
            <a:avLst/>
          </a:prstGeom>
          <a:solidFill>
            <a:schemeClr val="tx2">
              <a:lumMod val="7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Procurement of Project’s 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5" name="TextBox 4"/>
          <p:cNvSpPr txBox="1"/>
          <p:nvPr/>
        </p:nvSpPr>
        <p:spPr>
          <a:xfrm>
            <a:off x="1043608" y="764704"/>
            <a:ext cx="7056784" cy="769441"/>
          </a:xfrm>
          <a:prstGeom prst="rect">
            <a:avLst/>
          </a:prstGeom>
          <a:noFill/>
        </p:spPr>
        <p:txBody>
          <a:bodyPr wrap="square" rtlCol="0">
            <a:spAutoFit/>
          </a:bodyPr>
          <a:lstStyle/>
          <a:p>
            <a:r>
              <a:rPr lang="en-US" sz="4400" b="1" dirty="0">
                <a:solidFill>
                  <a:schemeClr val="accent1">
                    <a:lumMod val="20000"/>
                    <a:lumOff val="80000"/>
                  </a:schemeClr>
                </a:solidFill>
              </a:rPr>
              <a:t>Activity Chart (Gantt Chart)</a:t>
            </a:r>
            <a:endParaRPr lang="en-IN" sz="4400" b="1" dirty="0">
              <a:solidFill>
                <a:schemeClr val="accent1">
                  <a:lumMod val="20000"/>
                  <a:lumOff val="80000"/>
                </a:schemeClr>
              </a:solidFill>
            </a:endParaRPr>
          </a:p>
        </p:txBody>
      </p:sp>
      <p:pic>
        <p:nvPicPr>
          <p:cNvPr id="7" name="Picture 6"/>
          <p:cNvPicPr>
            <a:picLocks noChangeAspect="1"/>
          </p:cNvPicPr>
          <p:nvPr/>
        </p:nvPicPr>
        <p:blipFill>
          <a:blip r:embed="rId4"/>
          <a:stretch>
            <a:fillRect/>
          </a:stretch>
        </p:blipFill>
        <p:spPr>
          <a:xfrm>
            <a:off x="180597" y="2353023"/>
            <a:ext cx="8782807" cy="32252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481602"/>
          </a:xfrm>
          <a:prstGeom prst="rect">
            <a:avLst/>
          </a:prstGeom>
          <a:noFill/>
        </p:spPr>
        <p:txBody>
          <a:bodyPr wrap="square" rtlCol="0">
            <a:spAutoFit/>
          </a:bodyPr>
          <a:lstStyle/>
          <a:p>
            <a:r>
              <a:rPr lang="en-US" b="1" dirty="0">
                <a:solidFill>
                  <a:schemeClr val="accent1">
                    <a:lumMod val="20000"/>
                    <a:lumOff val="80000"/>
                  </a:schemeClr>
                </a:solidFill>
              </a:rPr>
              <a:t>1) Data science is a multi-disciplinary field that uses scientific methods, processes, algorithms and systems to extract knowledge and insights from structured and unstructured data. </a:t>
            </a:r>
          </a:p>
          <a:p>
            <a:endParaRPr lang="en-US" b="1" dirty="0">
              <a:solidFill>
                <a:schemeClr val="accent1">
                  <a:lumMod val="20000"/>
                  <a:lumOff val="80000"/>
                </a:schemeClr>
              </a:solidFill>
            </a:endParaRPr>
          </a:p>
          <a:p>
            <a:r>
              <a:rPr lang="en-US" b="1" dirty="0">
                <a:solidFill>
                  <a:schemeClr val="accent1">
                    <a:lumMod val="20000"/>
                    <a:lumOff val="80000"/>
                  </a:schemeClr>
                </a:solidFill>
              </a:rPr>
              <a:t>2) Data science is the same concept as data mining and big data: "use the most powerful hardware, the most powerful programming systems, and the most efficient algorithms to solve problems".</a:t>
            </a:r>
          </a:p>
          <a:p>
            <a:endParaRPr lang="en-US" b="1" dirty="0">
              <a:solidFill>
                <a:schemeClr val="accent1">
                  <a:lumMod val="20000"/>
                  <a:lumOff val="80000"/>
                </a:schemeClr>
              </a:solidFill>
            </a:endParaRPr>
          </a:p>
          <a:p>
            <a:r>
              <a:rPr lang="en-US" b="1" dirty="0">
                <a:solidFill>
                  <a:schemeClr val="accent1">
                    <a:lumMod val="20000"/>
                    <a:lumOff val="80000"/>
                  </a:schemeClr>
                </a:solidFill>
              </a:rPr>
              <a:t>3) Data science is a "concept to unify statistics, data analysis, machine learning and their related methods" in order to "understand and analyze actual phenomena" with data. </a:t>
            </a:r>
          </a:p>
          <a:p>
            <a:endParaRPr lang="en-US" b="1" dirty="0">
              <a:solidFill>
                <a:schemeClr val="accent1">
                  <a:lumMod val="20000"/>
                  <a:lumOff val="80000"/>
                </a:schemeClr>
              </a:solidFill>
            </a:endParaRPr>
          </a:p>
          <a:p>
            <a:r>
              <a:rPr lang="en-US" b="1" dirty="0">
                <a:solidFill>
                  <a:schemeClr val="accent1">
                    <a:lumMod val="20000"/>
                    <a:lumOff val="80000"/>
                  </a:schemeClr>
                </a:solidFill>
              </a:rPr>
              <a:t>4) Turing award winner Jim Gray imagined data science as a "fourth paradigm" of science (empirical, theoretical, computational and now data-driven) and asserted that "everything about science is changing because of the impact of information technology" and the data deluge. </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a:solidFill>
                  <a:schemeClr val="accent1">
                    <a:lumMod val="20000"/>
                    <a:lumOff val="80000"/>
                  </a:schemeClr>
                </a:solidFill>
              </a:rPr>
              <a:t>Data Science</a:t>
            </a:r>
            <a:endParaRPr lang="en-IN" sz="4400" b="1" dirty="0">
              <a:solidFill>
                <a:schemeClr val="accent1">
                  <a:lumMod val="20000"/>
                  <a:lumOff val="8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3658642"/>
          </a:xfrm>
          <a:prstGeom prst="rect">
            <a:avLst/>
          </a:prstGeom>
          <a:noFill/>
        </p:spPr>
        <p:txBody>
          <a:bodyPr wrap="square" rtlCol="0">
            <a:spAutoFit/>
          </a:bodyPr>
          <a:lstStyle/>
          <a:p>
            <a:r>
              <a:rPr lang="en-US" b="1" dirty="0">
                <a:solidFill>
                  <a:schemeClr val="accent1">
                    <a:lumMod val="20000"/>
                    <a:lumOff val="80000"/>
                  </a:schemeClr>
                </a:solidFill>
              </a:rPr>
              <a:t>1) In statistics, linear regression is a linear approach to modeling the relationship between a scalar response (or dependent variable) and one or more explanatory variables (or independent variables). </a:t>
            </a:r>
          </a:p>
          <a:p>
            <a:endParaRPr lang="en-US" b="1" dirty="0">
              <a:solidFill>
                <a:schemeClr val="accent1">
                  <a:lumMod val="20000"/>
                  <a:lumOff val="80000"/>
                </a:schemeClr>
              </a:solidFill>
            </a:endParaRPr>
          </a:p>
          <a:p>
            <a:r>
              <a:rPr lang="en-US" b="1" dirty="0">
                <a:solidFill>
                  <a:schemeClr val="accent1">
                    <a:lumMod val="20000"/>
                    <a:lumOff val="80000"/>
                  </a:schemeClr>
                </a:solidFill>
              </a:rPr>
              <a:t>2) The case of one explanatory variable is called simple linear regression. For more than one explanatory variable, the process is called multiple linear regression. This term is distinct from multivariate linear regression, where multiple correlated dependent variables are predicted, rather than a single scalar variable.</a:t>
            </a:r>
          </a:p>
          <a:p>
            <a:endParaRPr lang="en-US" b="1" dirty="0">
              <a:solidFill>
                <a:schemeClr val="accent1">
                  <a:lumMod val="20000"/>
                  <a:lumOff val="80000"/>
                </a:schemeClr>
              </a:solidFill>
            </a:endParaRPr>
          </a:p>
          <a:p>
            <a:r>
              <a:rPr lang="en-US" b="1" dirty="0">
                <a:solidFill>
                  <a:schemeClr val="accent1">
                    <a:lumMod val="20000"/>
                    <a:lumOff val="80000"/>
                  </a:schemeClr>
                </a:solidFill>
              </a:rPr>
              <a:t>3) In linear regression, the relationships are modeled using linear predictor functions whose unknown model parameters are estimated from the data. Such models are called linear models.</a:t>
            </a: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IN" sz="4400" b="1" dirty="0">
                <a:solidFill>
                  <a:schemeClr val="accent1">
                    <a:lumMod val="20000"/>
                    <a:lumOff val="80000"/>
                  </a:schemeClr>
                </a:solidFill>
              </a:rPr>
              <a:t>Linear Regression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0" y="0"/>
            <a:ext cx="9144000" cy="6885384"/>
          </a:xfrm>
          <a:prstGeom prst="rect">
            <a:avLst/>
          </a:prstGeom>
        </p:spPr>
      </p:pic>
      <p:sp>
        <p:nvSpPr>
          <p:cNvPr id="8" name="TextBox 7"/>
          <p:cNvSpPr txBox="1"/>
          <p:nvPr/>
        </p:nvSpPr>
        <p:spPr>
          <a:xfrm>
            <a:off x="611560" y="1772816"/>
            <a:ext cx="8208912" cy="4146090"/>
          </a:xfrm>
          <a:prstGeom prst="rect">
            <a:avLst/>
          </a:prstGeom>
          <a:noFill/>
        </p:spPr>
        <p:txBody>
          <a:bodyPr wrap="square" rtlCol="0">
            <a:spAutoFit/>
          </a:bodyPr>
          <a:lstStyle/>
          <a:p>
            <a:r>
              <a:rPr lang="en-US" sz="1400" b="1" dirty="0">
                <a:solidFill>
                  <a:schemeClr val="accent1">
                    <a:lumMod val="20000"/>
                    <a:lumOff val="80000"/>
                  </a:schemeClr>
                </a:solidFill>
              </a:rPr>
              <a:t>1) Predictive modeling uses statistics to predict outcomes. Most often the event one wants to predict is in the future, but predictive modeling can be applied to any type of unknown event, regardless of when it occurred. For example, predictive models are often used to detect crimes and identify suspects, after the crime has taken place.</a:t>
            </a:r>
          </a:p>
          <a:p>
            <a:endParaRPr lang="en-US" sz="1400" b="1" dirty="0">
              <a:solidFill>
                <a:schemeClr val="accent1">
                  <a:lumMod val="20000"/>
                  <a:lumOff val="80000"/>
                </a:schemeClr>
              </a:solidFill>
            </a:endParaRPr>
          </a:p>
          <a:p>
            <a:r>
              <a:rPr lang="en-US" sz="1400" b="1" dirty="0">
                <a:solidFill>
                  <a:schemeClr val="accent1">
                    <a:lumMod val="20000"/>
                    <a:lumOff val="80000"/>
                  </a:schemeClr>
                </a:solidFill>
              </a:rPr>
              <a:t>2) In many cases the model is chosen on the basis of detection theory to try to guess the probability of an outcome given a set amount of input data, for example given an email determining how likely that it is spam.</a:t>
            </a:r>
          </a:p>
          <a:p>
            <a:endParaRPr lang="en-US" sz="1400" b="1" dirty="0">
              <a:solidFill>
                <a:schemeClr val="accent1">
                  <a:lumMod val="20000"/>
                  <a:lumOff val="80000"/>
                </a:schemeClr>
              </a:solidFill>
            </a:endParaRPr>
          </a:p>
          <a:p>
            <a:r>
              <a:rPr lang="en-US" sz="1400" b="1" dirty="0">
                <a:solidFill>
                  <a:schemeClr val="accent1">
                    <a:lumMod val="20000"/>
                    <a:lumOff val="80000"/>
                  </a:schemeClr>
                </a:solidFill>
              </a:rPr>
              <a:t>3) Models can use one or more classifiers in trying to determine the probability of a set of data belonging to another set. For example, a model might be used to determine whether an email is spam or "ham" (non-spam).</a:t>
            </a:r>
          </a:p>
          <a:p>
            <a:endParaRPr lang="en-US" sz="1400" b="1" dirty="0">
              <a:solidFill>
                <a:schemeClr val="accent1">
                  <a:lumMod val="20000"/>
                  <a:lumOff val="80000"/>
                </a:schemeClr>
              </a:solidFill>
            </a:endParaRPr>
          </a:p>
          <a:p>
            <a:r>
              <a:rPr lang="en-US" sz="1400" b="1" dirty="0">
                <a:solidFill>
                  <a:schemeClr val="accent1">
                    <a:lumMod val="20000"/>
                    <a:lumOff val="80000"/>
                  </a:schemeClr>
                </a:solidFill>
              </a:rPr>
              <a:t>4) Depending on definitional boundaries, predictive modeling is synonymous with, or largely overlapping with, the field of machine learning, as it is more commonly referred to in academic or research and development contexts. When deployed commercially, predictive modeling is often referred to as predictive analytics.</a:t>
            </a:r>
          </a:p>
          <a:p>
            <a:endParaRPr lang="en-US" sz="1400" b="1" dirty="0">
              <a:solidFill>
                <a:schemeClr val="accent1">
                  <a:lumMod val="20000"/>
                  <a:lumOff val="80000"/>
                </a:schemeClr>
              </a:solidFill>
            </a:endParaRPr>
          </a:p>
          <a:p>
            <a:endParaRPr lang="en-US" sz="1400" b="1" dirty="0">
              <a:solidFill>
                <a:schemeClr val="accent1">
                  <a:lumMod val="20000"/>
                  <a:lumOff val="80000"/>
                </a:schemeClr>
              </a:solidFill>
            </a:endParaRPr>
          </a:p>
        </p:txBody>
      </p:sp>
      <p:sp>
        <p:nvSpPr>
          <p:cNvPr id="9" name="TextBox 8"/>
          <p:cNvSpPr txBox="1"/>
          <p:nvPr/>
        </p:nvSpPr>
        <p:spPr>
          <a:xfrm>
            <a:off x="1043608" y="764704"/>
            <a:ext cx="7056784" cy="769441"/>
          </a:xfrm>
          <a:prstGeom prst="rect">
            <a:avLst/>
          </a:prstGeom>
          <a:noFill/>
        </p:spPr>
        <p:txBody>
          <a:bodyPr wrap="square" rtlCol="0">
            <a:spAutoFit/>
          </a:bodyPr>
          <a:lstStyle/>
          <a:p>
            <a:pPr algn="ctr"/>
            <a:r>
              <a:rPr lang="en-US" sz="4400" b="1" dirty="0">
                <a:solidFill>
                  <a:schemeClr val="accent1">
                    <a:lumMod val="20000"/>
                    <a:lumOff val="80000"/>
                  </a:schemeClr>
                </a:solidFill>
              </a:rPr>
              <a:t>Predictive Models</a:t>
            </a:r>
            <a:endParaRPr lang="en-IN" sz="4400" b="1" dirty="0">
              <a:solidFill>
                <a:schemeClr val="accent1">
                  <a:lumMod val="20000"/>
                  <a:lumOff val="80000"/>
                </a:schemeClr>
              </a:solidFill>
            </a:endParaRPr>
          </a:p>
        </p:txBody>
      </p:sp>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223</TotalTime>
  <Words>1452</Words>
  <Application>Microsoft Office PowerPoint</Application>
  <PresentationFormat>On-screen Show (4:3)</PresentationFormat>
  <Paragraphs>163</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Basis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nilimesh</dc:creator>
  <cp:lastModifiedBy>Legend Sandy</cp:lastModifiedBy>
  <cp:revision>159</cp:revision>
  <dcterms:created xsi:type="dcterms:W3CDTF">2018-03-22T05:16:00Z</dcterms:created>
  <dcterms:modified xsi:type="dcterms:W3CDTF">2023-05-16T17:55:38Z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