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8"/>
  </p:notesMasterIdLst>
  <p:sldIdLst>
    <p:sldId id="257" r:id="rId2"/>
    <p:sldId id="258" r:id="rId3"/>
    <p:sldId id="259" r:id="rId4"/>
    <p:sldId id="260" r:id="rId5"/>
    <p:sldId id="262" r:id="rId6"/>
    <p:sldId id="272"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24CB3-4CDA-40DC-833A-68EE368C251E}" type="datetimeFigureOut">
              <a:rPr lang="en-US" smtClean="0"/>
              <a:t>8/23/2019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9D9D3-6BBC-4068-9905-78121985536F}" type="slidenum">
              <a:rPr lang="en-US" smtClean="0"/>
              <a:t>‹#›</a:t>
            </a:fld>
            <a:endParaRPr lang="en-US"/>
          </a:p>
        </p:txBody>
      </p:sp>
    </p:spTree>
    <p:extLst>
      <p:ext uri="{BB962C8B-B14F-4D97-AF65-F5344CB8AC3E}">
        <p14:creationId xmlns:p14="http://schemas.microsoft.com/office/powerpoint/2010/main" val="268593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39D9D3-6BBC-4068-9905-78121985536F}" type="slidenum">
              <a:rPr lang="en-US" smtClean="0"/>
              <a:t>4</a:t>
            </a:fld>
            <a:endParaRPr lang="en-US"/>
          </a:p>
        </p:txBody>
      </p:sp>
    </p:spTree>
    <p:extLst>
      <p:ext uri="{BB962C8B-B14F-4D97-AF65-F5344CB8AC3E}">
        <p14:creationId xmlns:p14="http://schemas.microsoft.com/office/powerpoint/2010/main" val="311070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2462CA7-8DAB-4C15-8763-983EC5402F41}" type="datetime1">
              <a:rPr lang="en-US" smtClean="0"/>
              <a:t>8/23/2019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C12A69-6F67-4F59-9C80-2F3159B524AE}" type="datetime1">
              <a:rPr lang="en-US" smtClean="0"/>
              <a:t>8/23/2019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764CEA-6303-445F-B18B-7616620F7EBC}" type="datetime1">
              <a:rPr lang="en-US" smtClean="0"/>
              <a:t>8/23/2019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6EF116-AF2B-4578-8FF4-AD06E97B0117}" type="datetime1">
              <a:rPr lang="en-US" smtClean="0"/>
              <a:t>8/23/2019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759E3E-F371-45C8-80A7-39C9C93CC32D}" type="datetime1">
              <a:rPr lang="en-US" smtClean="0"/>
              <a:t>8/23/2019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92A2C1-9411-406A-9E68-FADEB7A57262}" type="datetime1">
              <a:rPr lang="en-US" smtClean="0"/>
              <a:t>8/23/2019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E57A28-DDEF-4AD7-B200-573D2A4C8AA2}" type="datetime1">
              <a:rPr lang="en-US" smtClean="0"/>
              <a:t>8/23/2019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982CC1-42F8-43AB-9023-C745DEA832F3}" type="datetime1">
              <a:rPr lang="en-US" smtClean="0"/>
              <a:t>8/23/2019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3002FE-F117-47B7-8516-BC5D48C4E3BA}" type="datetime1">
              <a:rPr lang="en-US" smtClean="0"/>
              <a:t>8/23/2019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88C88B-594E-4281-9642-1092FE3604FF}" type="datetime1">
              <a:rPr lang="en-US" smtClean="0"/>
              <a:t>8/23/2019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CE532D4-930A-40ED-BA15-844072EC5A3C}" type="datetime1">
              <a:rPr lang="en-US" smtClean="0"/>
              <a:t>8/23/2019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382EEC9-FAF2-4226-8544-FCAEDC0FE0EE}" type="datetime1">
              <a:rPr lang="en-US" smtClean="0"/>
              <a:t>8/23/2019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595" y="2960532"/>
            <a:ext cx="7240010" cy="2219635"/>
          </a:xfrm>
          <a:ln>
            <a:solidFill>
              <a:schemeClr val="tx1"/>
            </a:solidFill>
          </a:ln>
        </p:spPr>
      </p:pic>
    </p:spTree>
    <p:extLst>
      <p:ext uri="{BB962C8B-B14F-4D97-AF65-F5344CB8AC3E}">
        <p14:creationId xmlns:p14="http://schemas.microsoft.com/office/powerpoint/2010/main" val="286601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marR="0">
              <a:lnSpc>
                <a:spcPct val="115000"/>
              </a:lnSpc>
              <a:spcBef>
                <a:spcPts val="0"/>
              </a:spcBef>
              <a:spcAft>
                <a:spcPts val="1000"/>
              </a:spcAft>
              <a:tabLst>
                <a:tab pos="3238500" algn="l"/>
              </a:tabLst>
            </a:pPr>
            <a:r>
              <a:rPr lang="en-US" dirty="0">
                <a:latin typeface="Times New Roman"/>
                <a:ea typeface="Calibri"/>
                <a:cs typeface="Mangal"/>
              </a:rPr>
              <a:t>import pandas as pd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Pandas)</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import seaborn as sns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Seaborn)</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import numpy as np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Numpy)</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import matplotlib.pyplot as plt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Matplotlib)</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sns.set_style('whitegrid')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(Set Grid Style as White for all Graphs)</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a:t>
            </a:r>
            <a:r>
              <a:rPr lang="en-US" dirty="0" err="1">
                <a:latin typeface="Times New Roman"/>
                <a:ea typeface="Calibri"/>
                <a:cs typeface="Mangal"/>
              </a:rPr>
              <a:t>matplotlib</a:t>
            </a:r>
            <a:r>
              <a:rPr lang="en-US" dirty="0">
                <a:latin typeface="Times New Roman"/>
                <a:ea typeface="Calibri"/>
                <a:cs typeface="Mangal"/>
              </a:rPr>
              <a:t> inline</a:t>
            </a:r>
            <a:endParaRPr lang="en-US" sz="2800" dirty="0">
              <a:ea typeface="Calibri"/>
              <a:cs typeface="Mangal"/>
            </a:endParaRPr>
          </a:p>
          <a:p>
            <a:pPr marL="0" marR="0" indent="0">
              <a:lnSpc>
                <a:spcPct val="115000"/>
              </a:lnSpc>
              <a:spcBef>
                <a:spcPts val="0"/>
              </a:spcBef>
              <a:spcAft>
                <a:spcPts val="1000"/>
              </a:spcAft>
              <a:buNone/>
              <a:tabLst>
                <a:tab pos="3238500" algn="l"/>
              </a:tabLst>
            </a:pPr>
            <a:r>
              <a:rPr lang="en-US" dirty="0">
                <a:latin typeface="Times New Roman"/>
                <a:ea typeface="Calibri"/>
                <a:cs typeface="Mangal"/>
              </a:rPr>
              <a:t> </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SD = </a:t>
            </a:r>
            <a:r>
              <a:rPr lang="en-US" dirty="0" err="1">
                <a:latin typeface="Times New Roman"/>
                <a:ea typeface="Calibri"/>
                <a:cs typeface="Mangal"/>
              </a:rPr>
              <a:t>pd.read_csv</a:t>
            </a:r>
            <a:r>
              <a:rPr lang="en-US" dirty="0">
                <a:latin typeface="Times New Roman"/>
                <a:ea typeface="Calibri"/>
                <a:cs typeface="Mangal"/>
              </a:rPr>
              <a:t>('</a:t>
            </a:r>
            <a:r>
              <a:rPr lang="en-US" dirty="0" err="1">
                <a:latin typeface="Times New Roman"/>
                <a:ea typeface="Calibri"/>
                <a:cs typeface="Mangal"/>
              </a:rPr>
              <a:t>Snapdeal</a:t>
            </a:r>
            <a:r>
              <a:rPr lang="en-US" dirty="0">
                <a:latin typeface="Times New Roman"/>
                <a:ea typeface="Calibri"/>
                <a:cs typeface="Mangal"/>
              </a:rPr>
              <a:t> Dataset.csv')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(Read the sales data of </a:t>
            </a:r>
            <a:r>
              <a:rPr lang="en-US" dirty="0" err="1">
                <a:solidFill>
                  <a:srgbClr val="00B050"/>
                </a:solidFill>
                <a:latin typeface="Times New Roman"/>
                <a:ea typeface="Calibri"/>
                <a:cs typeface="Mangal"/>
              </a:rPr>
              <a:t>Snapdeal</a:t>
            </a:r>
            <a:r>
              <a:rPr lang="en-US" dirty="0">
                <a:solidFill>
                  <a:srgbClr val="00B050"/>
                </a:solidFill>
                <a:latin typeface="Times New Roman"/>
                <a:ea typeface="Calibri"/>
                <a:cs typeface="Mangal"/>
              </a:rPr>
              <a:t> Company)</a:t>
            </a:r>
            <a:endParaRPr lang="en-US" sz="2800" dirty="0">
              <a:ea typeface="Calibri"/>
              <a:cs typeface="Mangal"/>
            </a:endParaRPr>
          </a:p>
          <a:p>
            <a:endParaRPr lang="en-US" dirty="0"/>
          </a:p>
        </p:txBody>
      </p:sp>
    </p:spTree>
    <p:extLst>
      <p:ext uri="{BB962C8B-B14F-4D97-AF65-F5344CB8AC3E}">
        <p14:creationId xmlns:p14="http://schemas.microsoft.com/office/powerpoint/2010/main" val="195737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a:ea typeface="Calibri"/>
              </a:rPr>
              <a:t>SD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rPr>
              <a:t>(Show the SD </a:t>
            </a:r>
            <a:r>
              <a:rPr lang="en-US" dirty="0" err="1">
                <a:solidFill>
                  <a:srgbClr val="00B050"/>
                </a:solidFill>
                <a:latin typeface="Times New Roman"/>
                <a:ea typeface="Calibri"/>
              </a:rPr>
              <a:t>Dataframe</a:t>
            </a:r>
            <a:r>
              <a:rPr lang="en-US" dirty="0">
                <a:solidFill>
                  <a:srgbClr val="00B050"/>
                </a:solidFill>
                <a:latin typeface="Times New Roman"/>
                <a:ea typeface="Calibri"/>
              </a:rPr>
              <a: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240828"/>
            <a:ext cx="7772400" cy="3659044"/>
          </a:xfrm>
          <a:prstGeom prst="rect">
            <a:avLst/>
          </a:prstGeom>
          <a:ln>
            <a:solidFill>
              <a:sysClr val="windowText" lastClr="000000"/>
            </a:solidFill>
          </a:ln>
        </p:spPr>
      </p:pic>
    </p:spTree>
    <p:extLst>
      <p:ext uri="{BB962C8B-B14F-4D97-AF65-F5344CB8AC3E}">
        <p14:creationId xmlns:p14="http://schemas.microsoft.com/office/powerpoint/2010/main" val="160419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190831"/>
            <a:ext cx="7772400" cy="3759037"/>
          </a:xfrm>
          <a:prstGeom prst="rect">
            <a:avLst/>
          </a:prstGeom>
          <a:ln>
            <a:solidFill>
              <a:sysClr val="windowText" lastClr="000000"/>
            </a:solidFill>
          </a:ln>
        </p:spPr>
      </p:pic>
    </p:spTree>
    <p:extLst>
      <p:ext uri="{BB962C8B-B14F-4D97-AF65-F5344CB8AC3E}">
        <p14:creationId xmlns:p14="http://schemas.microsoft.com/office/powerpoint/2010/main" val="200544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202995"/>
            <a:ext cx="7772400" cy="3734709"/>
          </a:xfrm>
          <a:prstGeom prst="rect">
            <a:avLst/>
          </a:prstGeom>
          <a:ln>
            <a:solidFill>
              <a:sysClr val="windowText" lastClr="000000"/>
            </a:solidFill>
          </a:ln>
        </p:spPr>
      </p:pic>
    </p:spTree>
    <p:extLst>
      <p:ext uri="{BB962C8B-B14F-4D97-AF65-F5344CB8AC3E}">
        <p14:creationId xmlns:p14="http://schemas.microsoft.com/office/powerpoint/2010/main" val="318411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240309"/>
            <a:ext cx="7772400" cy="3660082"/>
          </a:xfrm>
          <a:prstGeom prst="rect">
            <a:avLst/>
          </a:prstGeom>
          <a:ln>
            <a:solidFill>
              <a:sysClr val="windowText" lastClr="000000"/>
            </a:solidFill>
          </a:ln>
        </p:spPr>
      </p:pic>
    </p:spTree>
    <p:extLst>
      <p:ext uri="{BB962C8B-B14F-4D97-AF65-F5344CB8AC3E}">
        <p14:creationId xmlns:p14="http://schemas.microsoft.com/office/powerpoint/2010/main" val="46662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a:lnSpc>
                <a:spcPct val="115000"/>
              </a:lnSpc>
              <a:spcBef>
                <a:spcPts val="0"/>
              </a:spcBef>
              <a:spcAft>
                <a:spcPts val="1000"/>
              </a:spcAft>
              <a:tabLst>
                <a:tab pos="3238500" algn="l"/>
              </a:tabLst>
            </a:pPr>
            <a:r>
              <a:rPr lang="en-US" sz="1600" dirty="0" err="1">
                <a:latin typeface="Times New Roman"/>
                <a:ea typeface="Calibri"/>
                <a:cs typeface="Mangal"/>
              </a:rPr>
              <a:t>SD.describe</a:t>
            </a:r>
            <a:r>
              <a:rPr lang="en-US" sz="1600" dirty="0">
                <a:latin typeface="Times New Roman"/>
                <a:ea typeface="Calibri"/>
                <a:cs typeface="Mangal"/>
              </a:rPr>
              <a:t>( )     </a:t>
            </a:r>
            <a:r>
              <a:rPr lang="en-US" sz="1600" dirty="0">
                <a:solidFill>
                  <a:srgbClr val="00B050"/>
                </a:solidFill>
                <a:latin typeface="Times New Roman"/>
                <a:ea typeface="Calibri"/>
                <a:cs typeface="Times New Roman"/>
                <a:sym typeface="Wingdings"/>
              </a:rPr>
              <a:t></a:t>
            </a:r>
            <a:r>
              <a:rPr lang="en-US" sz="1600" dirty="0">
                <a:solidFill>
                  <a:srgbClr val="00B050"/>
                </a:solidFill>
                <a:latin typeface="Times New Roman"/>
                <a:ea typeface="Calibri"/>
                <a:cs typeface="Mangal"/>
              </a:rPr>
              <a:t>(Calculate total row wise entries of dataset. Then Calculate Average, </a:t>
            </a:r>
            <a:r>
              <a:rPr lang="en-US" sz="1600" dirty="0">
                <a:ea typeface="Calibri"/>
                <a:cs typeface="Mangal"/>
              </a:rPr>
              <a:t/>
            </a:r>
            <a:br>
              <a:rPr lang="en-US" sz="1600" dirty="0">
                <a:ea typeface="Calibri"/>
                <a:cs typeface="Mangal"/>
              </a:rPr>
            </a:br>
            <a:r>
              <a:rPr lang="en-US" sz="1600" dirty="0">
                <a:solidFill>
                  <a:srgbClr val="00B050"/>
                </a:solidFill>
                <a:latin typeface="Times New Roman"/>
                <a:ea typeface="Calibri"/>
                <a:cs typeface="Mangal"/>
              </a:rPr>
              <a:t>                                 Standard Deviation, Minimum value and Maximum value among </a:t>
            </a:r>
            <a:r>
              <a:rPr lang="en-US" sz="1600" dirty="0">
                <a:ea typeface="Calibri"/>
                <a:cs typeface="Mangal"/>
              </a:rPr>
              <a:t/>
            </a:r>
            <a:br>
              <a:rPr lang="en-US" sz="1600" dirty="0">
                <a:ea typeface="Calibri"/>
                <a:cs typeface="Mangal"/>
              </a:rPr>
            </a:br>
            <a:r>
              <a:rPr lang="en-US" sz="1600" dirty="0">
                <a:solidFill>
                  <a:srgbClr val="00B050"/>
                </a:solidFill>
                <a:latin typeface="Times New Roman"/>
                <a:ea typeface="Calibri"/>
                <a:cs typeface="Mangal"/>
              </a:rPr>
              <a:t>                                 Column Attributes)</a:t>
            </a:r>
            <a:r>
              <a:rPr lang="en-US" sz="1600" dirty="0">
                <a:ea typeface="Calibri"/>
                <a:cs typeface="Mangal"/>
              </a:rPr>
              <a:t/>
            </a:r>
            <a:br>
              <a:rPr lang="en-US" sz="1600" dirty="0">
                <a:ea typeface="Calibri"/>
                <a:cs typeface="Mangal"/>
              </a:rPr>
            </a:br>
            <a:endParaRPr lang="en-US" sz="1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750334"/>
            <a:ext cx="7772400" cy="2640031"/>
          </a:xfrm>
          <a:prstGeom prst="rect">
            <a:avLst/>
          </a:prstGeom>
          <a:ln>
            <a:solidFill>
              <a:sysClr val="windowText" lastClr="000000"/>
            </a:solidFill>
          </a:ln>
        </p:spPr>
      </p:pic>
    </p:spTree>
    <p:extLst>
      <p:ext uri="{BB962C8B-B14F-4D97-AF65-F5344CB8AC3E}">
        <p14:creationId xmlns:p14="http://schemas.microsoft.com/office/powerpoint/2010/main" val="54800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a:lnSpc>
                <a:spcPct val="115000"/>
              </a:lnSpc>
              <a:spcBef>
                <a:spcPts val="0"/>
              </a:spcBef>
              <a:spcAft>
                <a:spcPts val="1000"/>
              </a:spcAft>
              <a:tabLst>
                <a:tab pos="3238500" algn="l"/>
              </a:tabLst>
            </a:pPr>
            <a:r>
              <a:rPr lang="en-US" sz="1800" dirty="0" err="1">
                <a:latin typeface="Times New Roman"/>
                <a:ea typeface="Calibri"/>
                <a:cs typeface="Mangal"/>
              </a:rPr>
              <a:t>sns.jointplot</a:t>
            </a:r>
            <a:r>
              <a:rPr lang="en-US" sz="1800" dirty="0">
                <a:latin typeface="Times New Roman"/>
                <a:ea typeface="Calibri"/>
                <a:cs typeface="Mangal"/>
              </a:rPr>
              <a:t>(x = 'Time on Website', y = 'Time on App', data = SD, kind = 'scatter')</a:t>
            </a:r>
            <a:r>
              <a:rPr lang="en-US" sz="1800" dirty="0">
                <a:ea typeface="Calibri"/>
                <a:cs typeface="Mangal"/>
              </a:rPr>
              <a:t/>
            </a:r>
            <a:br>
              <a:rPr lang="en-US" sz="1800" dirty="0">
                <a:ea typeface="Calibri"/>
                <a:cs typeface="Mangal"/>
              </a:rPr>
            </a:br>
            <a:r>
              <a:rPr lang="en-US" sz="1800" dirty="0">
                <a:latin typeface="Times New Roman"/>
                <a:ea typeface="Calibri"/>
                <a:cs typeface="Mangal"/>
              </a:rPr>
              <a:t>	</a:t>
            </a:r>
            <a:r>
              <a:rPr lang="en-US" sz="1800" dirty="0">
                <a:solidFill>
                  <a:srgbClr val="00B050"/>
                </a:solidFill>
                <a:latin typeface="Times New Roman"/>
                <a:ea typeface="Calibri"/>
                <a:cs typeface="Times New Roman"/>
                <a:sym typeface="Wingdings"/>
              </a:rPr>
              <a:t></a:t>
            </a:r>
            <a:r>
              <a:rPr lang="en-US" sz="1800" dirty="0">
                <a:solidFill>
                  <a:srgbClr val="00B050"/>
                </a:solidFill>
                <a:latin typeface="Times New Roman"/>
                <a:ea typeface="Calibri"/>
                <a:cs typeface="Mangal"/>
              </a:rPr>
              <a:t>(Create a 2D Cartesian graph among </a:t>
            </a:r>
            <a:r>
              <a:rPr lang="en-US" sz="1800" dirty="0">
                <a:ea typeface="Calibri"/>
                <a:cs typeface="Mangal"/>
              </a:rPr>
              <a:t/>
            </a:r>
            <a:br>
              <a:rPr lang="en-US" sz="1800" dirty="0">
                <a:ea typeface="Calibri"/>
                <a:cs typeface="Mangal"/>
              </a:rPr>
            </a:br>
            <a:r>
              <a:rPr lang="en-US" sz="1800" dirty="0">
                <a:solidFill>
                  <a:srgbClr val="00B050"/>
                </a:solidFill>
                <a:latin typeface="Times New Roman"/>
                <a:ea typeface="Calibri"/>
                <a:cs typeface="Mangal"/>
              </a:rPr>
              <a:t>	Time on Website, and Time on App)</a:t>
            </a:r>
            <a:r>
              <a:rPr lang="en-US" sz="1800" dirty="0">
                <a:ea typeface="Calibri"/>
                <a:cs typeface="Mangal"/>
              </a:rPr>
              <a:t/>
            </a:r>
            <a:br>
              <a:rPr lang="en-US" sz="1800" dirty="0">
                <a:ea typeface="Calibri"/>
                <a:cs typeface="Mangal"/>
              </a:rPr>
            </a:br>
            <a:endParaRPr lang="en-US" sz="1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199559"/>
            <a:ext cx="7772400" cy="3741582"/>
          </a:xfrm>
          <a:prstGeom prst="rect">
            <a:avLst/>
          </a:prstGeom>
          <a:ln>
            <a:solidFill>
              <a:sysClr val="windowText" lastClr="000000"/>
            </a:solidFill>
          </a:ln>
        </p:spPr>
      </p:pic>
    </p:spTree>
    <p:extLst>
      <p:ext uri="{BB962C8B-B14F-4D97-AF65-F5344CB8AC3E}">
        <p14:creationId xmlns:p14="http://schemas.microsoft.com/office/powerpoint/2010/main" val="273421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a:lnSpc>
                <a:spcPct val="115000"/>
              </a:lnSpc>
              <a:spcBef>
                <a:spcPts val="0"/>
              </a:spcBef>
              <a:spcAft>
                <a:spcPts val="1000"/>
              </a:spcAft>
              <a:tabLst>
                <a:tab pos="3238500" algn="l"/>
              </a:tabLst>
            </a:pPr>
            <a:r>
              <a:rPr lang="en-US" sz="1800" dirty="0" err="1">
                <a:latin typeface="Times New Roman"/>
                <a:ea typeface="Calibri"/>
                <a:cs typeface="Mangal"/>
              </a:rPr>
              <a:t>sns.jointplot</a:t>
            </a:r>
            <a:r>
              <a:rPr lang="en-US" sz="1800" dirty="0">
                <a:latin typeface="Times New Roman"/>
                <a:ea typeface="Calibri"/>
                <a:cs typeface="Mangal"/>
              </a:rPr>
              <a:t>(x = 'Time on Website', y = 'Length of Membership', data = SD, kind = 'scatter')</a:t>
            </a:r>
            <a:r>
              <a:rPr lang="en-US" sz="1800" dirty="0">
                <a:ea typeface="Calibri"/>
                <a:cs typeface="Mangal"/>
              </a:rPr>
              <a:t/>
            </a:r>
            <a:br>
              <a:rPr lang="en-US" sz="1800" dirty="0">
                <a:ea typeface="Calibri"/>
                <a:cs typeface="Mangal"/>
              </a:rPr>
            </a:br>
            <a:r>
              <a:rPr lang="en-US" sz="1800" dirty="0">
                <a:latin typeface="Times New Roman"/>
                <a:ea typeface="Calibri"/>
                <a:cs typeface="Mangal"/>
              </a:rPr>
              <a:t>	</a:t>
            </a:r>
            <a:r>
              <a:rPr lang="en-US" sz="1800" dirty="0">
                <a:solidFill>
                  <a:srgbClr val="00B050"/>
                </a:solidFill>
                <a:latin typeface="Times New Roman"/>
                <a:ea typeface="Calibri"/>
                <a:cs typeface="Times New Roman"/>
                <a:sym typeface="Wingdings"/>
              </a:rPr>
              <a:t></a:t>
            </a:r>
            <a:r>
              <a:rPr lang="en-US" sz="1800" dirty="0">
                <a:solidFill>
                  <a:srgbClr val="00B050"/>
                </a:solidFill>
                <a:latin typeface="Times New Roman"/>
                <a:ea typeface="Calibri"/>
                <a:cs typeface="Mangal"/>
              </a:rPr>
              <a:t>(Create a 2D Cartesian graph among </a:t>
            </a:r>
            <a:r>
              <a:rPr lang="en-US" sz="1800" dirty="0">
                <a:ea typeface="Calibri"/>
                <a:cs typeface="Mangal"/>
              </a:rPr>
              <a:t/>
            </a:r>
            <a:br>
              <a:rPr lang="en-US" sz="1800" dirty="0">
                <a:ea typeface="Calibri"/>
                <a:cs typeface="Mangal"/>
              </a:rPr>
            </a:br>
            <a:r>
              <a:rPr lang="en-US" sz="1800" dirty="0">
                <a:solidFill>
                  <a:srgbClr val="00B050"/>
                </a:solidFill>
                <a:latin typeface="Times New Roman"/>
                <a:ea typeface="Calibri"/>
              </a:rPr>
              <a:t>Time on Website, and Length of Membership)</a:t>
            </a:r>
            <a:endParaRPr lang="en-US" sz="1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196702"/>
            <a:ext cx="7772400" cy="3747296"/>
          </a:xfrm>
          <a:prstGeom prst="rect">
            <a:avLst/>
          </a:prstGeom>
          <a:ln>
            <a:solidFill>
              <a:sysClr val="windowText" lastClr="000000"/>
            </a:solidFill>
          </a:ln>
        </p:spPr>
      </p:pic>
    </p:spTree>
    <p:extLst>
      <p:ext uri="{BB962C8B-B14F-4D97-AF65-F5344CB8AC3E}">
        <p14:creationId xmlns:p14="http://schemas.microsoft.com/office/powerpoint/2010/main" val="444501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a:lnSpc>
                <a:spcPct val="115000"/>
              </a:lnSpc>
              <a:spcBef>
                <a:spcPts val="0"/>
              </a:spcBef>
              <a:spcAft>
                <a:spcPts val="1000"/>
              </a:spcAft>
              <a:tabLst>
                <a:tab pos="3238500" algn="l"/>
              </a:tabLst>
            </a:pPr>
            <a:r>
              <a:rPr lang="en-US" sz="1800" dirty="0" err="1">
                <a:latin typeface="Times New Roman"/>
                <a:ea typeface="Calibri"/>
                <a:cs typeface="Mangal"/>
              </a:rPr>
              <a:t>sns.jointplot</a:t>
            </a:r>
            <a:r>
              <a:rPr lang="en-US" sz="1800" dirty="0">
                <a:latin typeface="Times New Roman"/>
                <a:ea typeface="Calibri"/>
                <a:cs typeface="Mangal"/>
              </a:rPr>
              <a:t>(x = 'Time on App', y = 'Length of Membership', data = SD, kind = 'scatter')</a:t>
            </a:r>
            <a:r>
              <a:rPr lang="en-US" sz="1800" dirty="0">
                <a:ea typeface="Calibri"/>
                <a:cs typeface="Mangal"/>
              </a:rPr>
              <a:t/>
            </a:r>
            <a:br>
              <a:rPr lang="en-US" sz="1800" dirty="0">
                <a:ea typeface="Calibri"/>
                <a:cs typeface="Mangal"/>
              </a:rPr>
            </a:br>
            <a:r>
              <a:rPr lang="en-US" sz="1800" dirty="0">
                <a:latin typeface="Times New Roman"/>
                <a:ea typeface="Calibri"/>
                <a:cs typeface="Mangal"/>
              </a:rPr>
              <a:t>	</a:t>
            </a:r>
            <a:r>
              <a:rPr lang="en-US" sz="1800" dirty="0">
                <a:solidFill>
                  <a:srgbClr val="00B050"/>
                </a:solidFill>
                <a:latin typeface="Times New Roman"/>
                <a:ea typeface="Calibri"/>
                <a:cs typeface="Times New Roman"/>
                <a:sym typeface="Wingdings"/>
              </a:rPr>
              <a:t></a:t>
            </a:r>
            <a:r>
              <a:rPr lang="en-US" sz="1800" dirty="0">
                <a:solidFill>
                  <a:srgbClr val="00B050"/>
                </a:solidFill>
                <a:latin typeface="Times New Roman"/>
                <a:ea typeface="Calibri"/>
                <a:cs typeface="Mangal"/>
              </a:rPr>
              <a:t>(Create a 2D Cartesian graph among </a:t>
            </a:r>
            <a:r>
              <a:rPr lang="en-US" sz="1800" dirty="0">
                <a:ea typeface="Calibri"/>
                <a:cs typeface="Mangal"/>
              </a:rPr>
              <a:t/>
            </a:r>
            <a:br>
              <a:rPr lang="en-US" sz="1800" dirty="0">
                <a:ea typeface="Calibri"/>
                <a:cs typeface="Mangal"/>
              </a:rPr>
            </a:br>
            <a:r>
              <a:rPr lang="en-US" sz="1800" dirty="0">
                <a:solidFill>
                  <a:srgbClr val="00B050"/>
                </a:solidFill>
                <a:latin typeface="Times New Roman"/>
                <a:ea typeface="Calibri"/>
              </a:rPr>
              <a:t>	Time on App, and Length of Membership)</a:t>
            </a:r>
            <a:endParaRPr lang="en-US" sz="1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196812"/>
            <a:ext cx="7772400" cy="3747075"/>
          </a:xfrm>
          <a:prstGeom prst="rect">
            <a:avLst/>
          </a:prstGeom>
          <a:ln>
            <a:solidFill>
              <a:sysClr val="windowText" lastClr="000000"/>
            </a:solidFill>
          </a:ln>
        </p:spPr>
      </p:pic>
    </p:spTree>
    <p:extLst>
      <p:ext uri="{BB962C8B-B14F-4D97-AF65-F5344CB8AC3E}">
        <p14:creationId xmlns:p14="http://schemas.microsoft.com/office/powerpoint/2010/main" val="217394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marR="0">
              <a:lnSpc>
                <a:spcPct val="115000"/>
              </a:lnSpc>
              <a:spcBef>
                <a:spcPts val="0"/>
              </a:spcBef>
              <a:spcAft>
                <a:spcPts val="1000"/>
              </a:spcAft>
              <a:tabLst>
                <a:tab pos="3238500" algn="l"/>
              </a:tabLst>
            </a:pPr>
            <a:r>
              <a:rPr lang="en-US" dirty="0">
                <a:latin typeface="Times New Roman"/>
                <a:ea typeface="Calibri"/>
                <a:cs typeface="Mangal"/>
              </a:rPr>
              <a:t>from </a:t>
            </a:r>
            <a:r>
              <a:rPr lang="en-US" dirty="0" err="1">
                <a:latin typeface="Times New Roman"/>
                <a:ea typeface="Calibri"/>
                <a:cs typeface="Mangal"/>
              </a:rPr>
              <a:t>sklearn.model_selection</a:t>
            </a:r>
            <a:r>
              <a:rPr lang="en-US" dirty="0">
                <a:latin typeface="Times New Roman"/>
                <a:ea typeface="Calibri"/>
                <a:cs typeface="Mangal"/>
              </a:rPr>
              <a:t> import </a:t>
            </a:r>
            <a:r>
              <a:rPr lang="en-US" dirty="0" err="1">
                <a:latin typeface="Times New Roman"/>
                <a:ea typeface="Calibri"/>
                <a:cs typeface="Mangal"/>
              </a:rPr>
              <a:t>train_test_split</a:t>
            </a: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a:t>
            </a:r>
            <a:r>
              <a:rPr lang="en-US" dirty="0" err="1">
                <a:solidFill>
                  <a:srgbClr val="00B050"/>
                </a:solidFill>
                <a:latin typeface="Times New Roman"/>
                <a:ea typeface="Calibri"/>
                <a:cs typeface="Mangal"/>
              </a:rPr>
              <a:t>train_test_split</a:t>
            </a:r>
            <a:r>
              <a:rPr lang="en-US" dirty="0">
                <a:solidFill>
                  <a:srgbClr val="00B050"/>
                </a:solidFill>
                <a:latin typeface="Times New Roman"/>
                <a:ea typeface="Calibri"/>
                <a:cs typeface="Mangal"/>
              </a:rPr>
              <a:t>)</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 </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X=SD[['Time on </a:t>
            </a:r>
            <a:r>
              <a:rPr lang="en-US" dirty="0" err="1">
                <a:latin typeface="Times New Roman"/>
                <a:ea typeface="Calibri"/>
                <a:cs typeface="Mangal"/>
              </a:rPr>
              <a:t>App','Time</a:t>
            </a:r>
            <a:r>
              <a:rPr lang="en-US" dirty="0">
                <a:latin typeface="Times New Roman"/>
                <a:ea typeface="Calibri"/>
                <a:cs typeface="Mangal"/>
              </a:rPr>
              <a:t> on </a:t>
            </a:r>
            <a:r>
              <a:rPr lang="en-US" dirty="0" err="1">
                <a:latin typeface="Times New Roman"/>
                <a:ea typeface="Calibri"/>
                <a:cs typeface="Mangal"/>
              </a:rPr>
              <a:t>Website','Length</a:t>
            </a:r>
            <a:r>
              <a:rPr lang="en-US" dirty="0">
                <a:latin typeface="Times New Roman"/>
                <a:ea typeface="Calibri"/>
                <a:cs typeface="Mangal"/>
              </a:rPr>
              <a:t> of Membership']]</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y=SD['Yearly Amount Spent']</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(Divide the dataset into X and y to train </a:t>
            </a:r>
            <a:endParaRPr lang="en-US" sz="2800" dirty="0">
              <a:ea typeface="Calibri"/>
              <a:cs typeface="Mangal"/>
            </a:endParaRPr>
          </a:p>
          <a:p>
            <a:pPr marL="0" marR="0">
              <a:lnSpc>
                <a:spcPct val="115000"/>
              </a:lnSpc>
              <a:spcBef>
                <a:spcPts val="0"/>
              </a:spcBef>
              <a:spcAft>
                <a:spcPts val="1000"/>
              </a:spcAft>
              <a:tabLst>
                <a:tab pos="3238500" algn="l"/>
              </a:tabLst>
            </a:pPr>
            <a:r>
              <a:rPr lang="en-US" dirty="0">
                <a:solidFill>
                  <a:srgbClr val="00B050"/>
                </a:solidFill>
                <a:latin typeface="Times New Roman"/>
                <a:ea typeface="Calibri"/>
                <a:cs typeface="Mangal"/>
              </a:rPr>
              <a:t>	and test data)</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 </a:t>
            </a:r>
            <a:endParaRPr lang="en-US" sz="2800" dirty="0">
              <a:ea typeface="Calibri"/>
              <a:cs typeface="Mangal"/>
            </a:endParaRPr>
          </a:p>
          <a:p>
            <a:pPr marL="0" marR="0">
              <a:lnSpc>
                <a:spcPct val="115000"/>
              </a:lnSpc>
              <a:spcBef>
                <a:spcPts val="0"/>
              </a:spcBef>
              <a:spcAft>
                <a:spcPts val="1000"/>
              </a:spcAft>
              <a:tabLst>
                <a:tab pos="3238500" algn="l"/>
              </a:tabLst>
            </a:pPr>
            <a:r>
              <a:rPr lang="en-US" dirty="0" err="1">
                <a:latin typeface="Times New Roman"/>
                <a:ea typeface="Calibri"/>
                <a:cs typeface="Mangal"/>
              </a:rPr>
              <a:t>X_train,X_test,y_train,y_test</a:t>
            </a:r>
            <a:r>
              <a:rPr lang="en-US" dirty="0">
                <a:latin typeface="Times New Roman"/>
                <a:ea typeface="Calibri"/>
                <a:cs typeface="Mangal"/>
              </a:rPr>
              <a:t> = </a:t>
            </a:r>
            <a:r>
              <a:rPr lang="en-US" dirty="0" err="1">
                <a:latin typeface="Times New Roman"/>
                <a:ea typeface="Calibri"/>
                <a:cs typeface="Mangal"/>
              </a:rPr>
              <a:t>train_test_split</a:t>
            </a:r>
            <a:r>
              <a:rPr lang="en-US" dirty="0">
                <a:latin typeface="Times New Roman"/>
                <a:ea typeface="Calibri"/>
                <a:cs typeface="Mangal"/>
              </a:rPr>
              <a:t>(X, y, </a:t>
            </a:r>
            <a:r>
              <a:rPr lang="en-US" dirty="0" err="1">
                <a:latin typeface="Times New Roman"/>
                <a:ea typeface="Calibri"/>
                <a:cs typeface="Mangal"/>
              </a:rPr>
              <a:t>test_size</a:t>
            </a:r>
            <a:r>
              <a:rPr lang="en-US" dirty="0">
                <a:latin typeface="Times New Roman"/>
                <a:ea typeface="Calibri"/>
                <a:cs typeface="Mangal"/>
              </a:rPr>
              <a:t>=0.5, </a:t>
            </a:r>
            <a:r>
              <a:rPr lang="en-US" dirty="0" err="1">
                <a:latin typeface="Times New Roman"/>
                <a:ea typeface="Calibri"/>
                <a:cs typeface="Mangal"/>
              </a:rPr>
              <a:t>random_state</a:t>
            </a:r>
            <a:r>
              <a:rPr lang="en-US" dirty="0">
                <a:latin typeface="Times New Roman"/>
                <a:ea typeface="Calibri"/>
                <a:cs typeface="Mangal"/>
              </a:rPr>
              <a:t>=200)</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(Define the variables, test size and </a:t>
            </a:r>
            <a:endParaRPr lang="en-US" sz="2800" dirty="0">
              <a:ea typeface="Calibri"/>
              <a:cs typeface="Mangal"/>
            </a:endParaRPr>
          </a:p>
          <a:p>
            <a:r>
              <a:rPr lang="en-US" dirty="0">
                <a:solidFill>
                  <a:srgbClr val="00B050"/>
                </a:solidFill>
                <a:latin typeface="Times New Roman"/>
                <a:ea typeface="Calibri"/>
              </a:rPr>
              <a:t>	random state for training and testing)</a:t>
            </a:r>
            <a:endParaRPr lang="en-US" dirty="0"/>
          </a:p>
        </p:txBody>
      </p:sp>
    </p:spTree>
    <p:extLst>
      <p:ext uri="{BB962C8B-B14F-4D97-AF65-F5344CB8AC3E}">
        <p14:creationId xmlns:p14="http://schemas.microsoft.com/office/powerpoint/2010/main" val="26135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6808" y="2341321"/>
            <a:ext cx="3467584" cy="3458058"/>
          </a:xfrm>
        </p:spPr>
      </p:pic>
    </p:spTree>
    <p:extLst>
      <p:ext uri="{BB962C8B-B14F-4D97-AF65-F5344CB8AC3E}">
        <p14:creationId xmlns:p14="http://schemas.microsoft.com/office/powerpoint/2010/main" val="242653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marR="0">
              <a:lnSpc>
                <a:spcPct val="115000"/>
              </a:lnSpc>
              <a:spcBef>
                <a:spcPts val="0"/>
              </a:spcBef>
              <a:spcAft>
                <a:spcPts val="1000"/>
              </a:spcAft>
              <a:tabLst>
                <a:tab pos="3238500" algn="l"/>
              </a:tabLst>
            </a:pPr>
            <a:r>
              <a:rPr lang="en-US" dirty="0">
                <a:latin typeface="Times New Roman"/>
                <a:ea typeface="Calibri"/>
                <a:cs typeface="Mangal"/>
              </a:rPr>
              <a:t>from </a:t>
            </a:r>
            <a:r>
              <a:rPr lang="en-US" dirty="0" err="1">
                <a:latin typeface="Times New Roman"/>
                <a:ea typeface="Calibri"/>
                <a:cs typeface="Mangal"/>
              </a:rPr>
              <a:t>sklearn.linear_model</a:t>
            </a:r>
            <a:r>
              <a:rPr lang="en-US" dirty="0">
                <a:latin typeface="Times New Roman"/>
                <a:ea typeface="Calibri"/>
                <a:cs typeface="Mangal"/>
              </a:rPr>
              <a:t> import </a:t>
            </a:r>
            <a:r>
              <a:rPr lang="en-US" dirty="0" err="1">
                <a:latin typeface="Times New Roman"/>
                <a:ea typeface="Calibri"/>
                <a:cs typeface="Mangal"/>
              </a:rPr>
              <a:t>LinearRegression</a:t>
            </a: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(Import </a:t>
            </a:r>
            <a:r>
              <a:rPr lang="en-US" dirty="0" err="1">
                <a:solidFill>
                  <a:srgbClr val="00B050"/>
                </a:solidFill>
                <a:latin typeface="Times New Roman"/>
                <a:ea typeface="Calibri"/>
                <a:cs typeface="Mangal"/>
              </a:rPr>
              <a:t>LinearRegression</a:t>
            </a:r>
            <a:r>
              <a:rPr lang="en-US" dirty="0">
                <a:solidFill>
                  <a:srgbClr val="00B050"/>
                </a:solidFill>
                <a:latin typeface="Times New Roman"/>
                <a:ea typeface="Calibri"/>
                <a:cs typeface="Mangal"/>
              </a:rPr>
              <a:t>)</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lm = </a:t>
            </a:r>
            <a:r>
              <a:rPr lang="en-US" dirty="0" err="1">
                <a:latin typeface="Times New Roman"/>
                <a:ea typeface="Calibri"/>
                <a:cs typeface="Mangal"/>
              </a:rPr>
              <a:t>LinearRegression</a:t>
            </a: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 Create an instance of </a:t>
            </a:r>
            <a:r>
              <a:rPr lang="en-US" dirty="0" err="1">
                <a:solidFill>
                  <a:srgbClr val="00B050"/>
                </a:solidFill>
                <a:latin typeface="Times New Roman"/>
                <a:ea typeface="Calibri"/>
                <a:cs typeface="Mangal"/>
              </a:rPr>
              <a:t>LinearRegression</a:t>
            </a:r>
            <a:r>
              <a:rPr lang="en-US" dirty="0">
                <a:solidFill>
                  <a:srgbClr val="00B050"/>
                </a:solidFill>
                <a:latin typeface="Times New Roman"/>
                <a:ea typeface="Calibri"/>
                <a:cs typeface="Mangal"/>
              </a:rPr>
              <a:t>( ) )</a:t>
            </a:r>
            <a:endParaRPr lang="en-US" sz="2800" dirty="0">
              <a:ea typeface="Calibri"/>
              <a:cs typeface="Mangal"/>
            </a:endParaRPr>
          </a:p>
          <a:p>
            <a:pPr marL="0" marR="0">
              <a:lnSpc>
                <a:spcPct val="115000"/>
              </a:lnSpc>
              <a:spcBef>
                <a:spcPts val="0"/>
              </a:spcBef>
              <a:spcAft>
                <a:spcPts val="1000"/>
              </a:spcAft>
              <a:tabLst>
                <a:tab pos="3238500" algn="l"/>
              </a:tabLst>
            </a:pPr>
            <a:r>
              <a:rPr lang="en-US" dirty="0" err="1">
                <a:latin typeface="Times New Roman"/>
                <a:ea typeface="Calibri"/>
                <a:cs typeface="Mangal"/>
              </a:rPr>
              <a:t>lm.fit</a:t>
            </a:r>
            <a:r>
              <a:rPr lang="en-US" dirty="0">
                <a:latin typeface="Times New Roman"/>
                <a:ea typeface="Calibri"/>
                <a:cs typeface="Mangal"/>
              </a:rPr>
              <a:t>(</a:t>
            </a:r>
            <a:r>
              <a:rPr lang="en-US" dirty="0" err="1">
                <a:latin typeface="Times New Roman"/>
                <a:ea typeface="Calibri"/>
                <a:cs typeface="Mangal"/>
              </a:rPr>
              <a:t>X_train,y_train</a:t>
            </a:r>
            <a:r>
              <a:rPr lang="en-US" dirty="0">
                <a:latin typeface="Times New Roman"/>
                <a:ea typeface="Calibri"/>
                <a:cs typeface="Mangal"/>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cs typeface="Mangal"/>
              </a:rPr>
              <a:t>(Fit the dataset for applying Linear Regression Concept)</a:t>
            </a:r>
            <a:endParaRPr lang="en-US" sz="2800" dirty="0">
              <a:ea typeface="Calibri"/>
              <a:cs typeface="Mangal"/>
            </a:endParaRPr>
          </a:p>
          <a:p>
            <a:r>
              <a:rPr lang="en-US" dirty="0">
                <a:latin typeface="Times New Roman"/>
                <a:ea typeface="Calibri"/>
              </a:rPr>
              <a:t>predictions=</a:t>
            </a:r>
            <a:r>
              <a:rPr lang="en-US" dirty="0" err="1">
                <a:latin typeface="Times New Roman"/>
                <a:ea typeface="Calibri"/>
              </a:rPr>
              <a:t>lm.predict</a:t>
            </a:r>
            <a:r>
              <a:rPr lang="en-US" dirty="0">
                <a:latin typeface="Times New Roman"/>
                <a:ea typeface="Calibri"/>
              </a:rPr>
              <a:t>(</a:t>
            </a:r>
            <a:r>
              <a:rPr lang="en-US" dirty="0" err="1">
                <a:latin typeface="Times New Roman"/>
                <a:ea typeface="Calibri"/>
              </a:rPr>
              <a:t>X_test</a:t>
            </a:r>
            <a:r>
              <a:rPr lang="en-US" dirty="0">
                <a:latin typeface="Times New Roman"/>
                <a:ea typeface="Calibri"/>
              </a:rPr>
              <a:t>)    </a:t>
            </a:r>
            <a:r>
              <a:rPr lang="en-US" dirty="0">
                <a:solidFill>
                  <a:srgbClr val="00B050"/>
                </a:solidFill>
                <a:latin typeface="Times New Roman"/>
                <a:ea typeface="Calibri"/>
                <a:cs typeface="Times New Roman"/>
                <a:sym typeface="Wingdings"/>
              </a:rPr>
              <a:t></a:t>
            </a:r>
            <a:r>
              <a:rPr lang="en-US" dirty="0">
                <a:solidFill>
                  <a:srgbClr val="00B050"/>
                </a:solidFill>
                <a:latin typeface="Times New Roman"/>
                <a:ea typeface="Calibri"/>
              </a:rPr>
              <a:t>(Store the predictive data of </a:t>
            </a:r>
            <a:r>
              <a:rPr lang="en-US" dirty="0" err="1">
                <a:solidFill>
                  <a:srgbClr val="00B050"/>
                </a:solidFill>
                <a:latin typeface="Times New Roman"/>
                <a:ea typeface="Calibri"/>
              </a:rPr>
              <a:t>X_test</a:t>
            </a:r>
            <a:r>
              <a:rPr lang="en-US" dirty="0">
                <a:solidFill>
                  <a:srgbClr val="00B050"/>
                </a:solidFill>
                <a:latin typeface="Times New Roman"/>
                <a:ea typeface="Calibri"/>
              </a:rPr>
              <a:t> in predictions variable)</a:t>
            </a:r>
            <a:endParaRPr lang="en-US" dirty="0"/>
          </a:p>
        </p:txBody>
      </p:sp>
    </p:spTree>
    <p:extLst>
      <p:ext uri="{BB962C8B-B14F-4D97-AF65-F5344CB8AC3E}">
        <p14:creationId xmlns:p14="http://schemas.microsoft.com/office/powerpoint/2010/main" val="235233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latin typeface="Times New Roman"/>
                <a:ea typeface="Calibri"/>
              </a:rPr>
              <a:t>plt.scatter</a:t>
            </a:r>
            <a:r>
              <a:rPr lang="en-US" sz="3600" dirty="0">
                <a:latin typeface="Times New Roman"/>
                <a:ea typeface="Calibri"/>
              </a:rPr>
              <a:t>(</a:t>
            </a:r>
            <a:r>
              <a:rPr lang="en-US" sz="3600" dirty="0" err="1">
                <a:latin typeface="Times New Roman"/>
                <a:ea typeface="Calibri"/>
              </a:rPr>
              <a:t>y_test,predictions</a:t>
            </a:r>
            <a:r>
              <a:rPr lang="en-US" sz="3600" dirty="0">
                <a:latin typeface="Times New Roman"/>
                <a:ea typeface="Calibri"/>
              </a:rPr>
              <a:t>)   </a:t>
            </a:r>
            <a:r>
              <a:rPr lang="en-US" sz="3600" dirty="0">
                <a:solidFill>
                  <a:srgbClr val="00B050"/>
                </a:solidFill>
                <a:latin typeface="Times New Roman"/>
                <a:ea typeface="Calibri"/>
                <a:cs typeface="Times New Roman"/>
                <a:sym typeface="Wingdings"/>
              </a:rPr>
              <a:t></a:t>
            </a:r>
            <a:r>
              <a:rPr lang="en-US" sz="3600" dirty="0">
                <a:solidFill>
                  <a:srgbClr val="00B050"/>
                </a:solidFill>
                <a:latin typeface="Times New Roman"/>
                <a:ea typeface="Calibri"/>
              </a:rPr>
              <a:t>(Create 2D Cartesian graph of predictive model)</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681319"/>
            <a:ext cx="7772400" cy="2778061"/>
          </a:xfrm>
          <a:prstGeom prst="rect">
            <a:avLst/>
          </a:prstGeom>
          <a:ln>
            <a:solidFill>
              <a:sysClr val="windowText" lastClr="000000"/>
            </a:solidFill>
          </a:ln>
        </p:spPr>
      </p:pic>
    </p:spTree>
    <p:extLst>
      <p:ext uri="{BB962C8B-B14F-4D97-AF65-F5344CB8AC3E}">
        <p14:creationId xmlns:p14="http://schemas.microsoft.com/office/powerpoint/2010/main" val="248354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a:lnSpc>
                <a:spcPct val="115000"/>
              </a:lnSpc>
              <a:spcBef>
                <a:spcPts val="0"/>
              </a:spcBef>
              <a:spcAft>
                <a:spcPts val="1000"/>
              </a:spcAft>
              <a:tabLst>
                <a:tab pos="3238500" algn="l"/>
              </a:tabLst>
            </a:pPr>
            <a:r>
              <a:rPr lang="en-US" sz="1800" dirty="0" err="1">
                <a:latin typeface="Times New Roman"/>
                <a:ea typeface="Calibri"/>
                <a:cs typeface="Mangal"/>
              </a:rPr>
              <a:t>coeff_df</a:t>
            </a:r>
            <a:r>
              <a:rPr lang="en-US" sz="1800" dirty="0">
                <a:latin typeface="Times New Roman"/>
                <a:ea typeface="Calibri"/>
                <a:cs typeface="Mangal"/>
              </a:rPr>
              <a:t> = </a:t>
            </a:r>
            <a:r>
              <a:rPr lang="en-US" sz="1800" dirty="0" err="1">
                <a:latin typeface="Times New Roman"/>
                <a:ea typeface="Calibri"/>
                <a:cs typeface="Mangal"/>
              </a:rPr>
              <a:t>pd.DataFrame</a:t>
            </a:r>
            <a:r>
              <a:rPr lang="en-US" sz="1800" dirty="0">
                <a:latin typeface="Times New Roman"/>
                <a:ea typeface="Calibri"/>
                <a:cs typeface="Mangal"/>
              </a:rPr>
              <a:t>(lm.</a:t>
            </a:r>
            <a:r>
              <a:rPr lang="en-US" sz="1800" dirty="0" err="1">
                <a:latin typeface="Times New Roman"/>
                <a:ea typeface="Calibri"/>
                <a:cs typeface="Mangal"/>
              </a:rPr>
              <a:t>coef</a:t>
            </a:r>
            <a:r>
              <a:rPr lang="en-US" sz="1800" dirty="0">
                <a:latin typeface="Times New Roman"/>
                <a:ea typeface="Calibri"/>
                <a:cs typeface="Mangal"/>
              </a:rPr>
              <a:t>_,</a:t>
            </a:r>
            <a:r>
              <a:rPr lang="en-US" sz="1800" dirty="0" err="1">
                <a:latin typeface="Times New Roman"/>
                <a:ea typeface="Calibri"/>
                <a:cs typeface="Mangal"/>
              </a:rPr>
              <a:t>X.columns,columns</a:t>
            </a:r>
            <a:r>
              <a:rPr lang="en-US" sz="1800" dirty="0">
                <a:latin typeface="Times New Roman"/>
                <a:ea typeface="Calibri"/>
                <a:cs typeface="Mangal"/>
              </a:rPr>
              <a:t>=['Coefficient'])</a:t>
            </a:r>
            <a:r>
              <a:rPr lang="en-US" sz="1800" dirty="0">
                <a:ea typeface="Calibri"/>
                <a:cs typeface="Mangal"/>
              </a:rPr>
              <a:t/>
            </a:r>
            <a:br>
              <a:rPr lang="en-US" sz="1800" dirty="0">
                <a:ea typeface="Calibri"/>
                <a:cs typeface="Mangal"/>
              </a:rPr>
            </a:br>
            <a:r>
              <a:rPr lang="en-US" sz="1800" dirty="0">
                <a:latin typeface="Times New Roman"/>
                <a:ea typeface="Calibri"/>
                <a:cs typeface="Mangal"/>
              </a:rPr>
              <a:t>	</a:t>
            </a:r>
            <a:r>
              <a:rPr lang="en-US" sz="1800" dirty="0">
                <a:solidFill>
                  <a:srgbClr val="00B050"/>
                </a:solidFill>
                <a:latin typeface="Times New Roman"/>
                <a:ea typeface="Calibri"/>
                <a:cs typeface="Times New Roman"/>
                <a:sym typeface="Wingdings"/>
              </a:rPr>
              <a:t></a:t>
            </a:r>
            <a:r>
              <a:rPr lang="en-US" sz="1800" dirty="0">
                <a:solidFill>
                  <a:srgbClr val="00B050"/>
                </a:solidFill>
                <a:latin typeface="Times New Roman"/>
                <a:ea typeface="Calibri"/>
                <a:cs typeface="Mangal"/>
              </a:rPr>
              <a:t>(Calculate Co </a:t>
            </a:r>
            <a:r>
              <a:rPr lang="en-US" sz="1800" dirty="0" err="1">
                <a:solidFill>
                  <a:srgbClr val="00B050"/>
                </a:solidFill>
                <a:latin typeface="Times New Roman"/>
                <a:ea typeface="Calibri"/>
                <a:cs typeface="Mangal"/>
              </a:rPr>
              <a:t>efficients</a:t>
            </a:r>
            <a:r>
              <a:rPr lang="en-US" sz="1800" dirty="0">
                <a:solidFill>
                  <a:srgbClr val="00B050"/>
                </a:solidFill>
                <a:latin typeface="Times New Roman"/>
                <a:ea typeface="Calibri"/>
                <a:cs typeface="Mangal"/>
              </a:rPr>
              <a:t> of Predictive </a:t>
            </a:r>
            <a:r>
              <a:rPr lang="en-US" sz="1800" dirty="0">
                <a:ea typeface="Calibri"/>
                <a:cs typeface="Mangal"/>
              </a:rPr>
              <a:t/>
            </a:r>
            <a:br>
              <a:rPr lang="en-US" sz="1800" dirty="0">
                <a:ea typeface="Calibri"/>
                <a:cs typeface="Mangal"/>
              </a:rPr>
            </a:br>
            <a:r>
              <a:rPr lang="en-US" sz="1800" dirty="0">
                <a:solidFill>
                  <a:srgbClr val="00B050"/>
                </a:solidFill>
                <a:latin typeface="Times New Roman"/>
                <a:ea typeface="Calibri"/>
                <a:cs typeface="Mangal"/>
              </a:rPr>
              <a:t>	Model)</a:t>
            </a:r>
            <a:r>
              <a:rPr lang="en-US" sz="1800" dirty="0">
                <a:ea typeface="Calibri"/>
                <a:cs typeface="Mangal"/>
              </a:rPr>
              <a:t/>
            </a:r>
            <a:br>
              <a:rPr lang="en-US" sz="1800" dirty="0">
                <a:ea typeface="Calibri"/>
                <a:cs typeface="Mangal"/>
              </a:rPr>
            </a:br>
            <a:r>
              <a:rPr lang="en-US" sz="1800" dirty="0" err="1">
                <a:solidFill>
                  <a:srgbClr val="000000"/>
                </a:solidFill>
                <a:latin typeface="Times New Roman"/>
                <a:ea typeface="Calibri"/>
              </a:rPr>
              <a:t>coeff_df</a:t>
            </a:r>
            <a:r>
              <a:rPr lang="en-US" sz="1800" dirty="0">
                <a:solidFill>
                  <a:srgbClr val="000000"/>
                </a:solidFill>
                <a:latin typeface="Times New Roman"/>
                <a:ea typeface="Calibri"/>
              </a:rPr>
              <a:t>   </a:t>
            </a:r>
            <a:r>
              <a:rPr lang="en-US" sz="1800" dirty="0">
                <a:solidFill>
                  <a:srgbClr val="00B050"/>
                </a:solidFill>
                <a:latin typeface="Times New Roman"/>
                <a:ea typeface="Calibri"/>
                <a:cs typeface="Times New Roman"/>
                <a:sym typeface="Wingdings"/>
              </a:rPr>
              <a:t></a:t>
            </a:r>
            <a:r>
              <a:rPr lang="en-US" sz="1800" dirty="0">
                <a:solidFill>
                  <a:srgbClr val="00B050"/>
                </a:solidFill>
                <a:latin typeface="Times New Roman"/>
                <a:ea typeface="Calibri"/>
              </a:rPr>
              <a:t>(Show the Co </a:t>
            </a:r>
            <a:r>
              <a:rPr lang="en-US" sz="1800" dirty="0" err="1">
                <a:solidFill>
                  <a:srgbClr val="00B050"/>
                </a:solidFill>
                <a:latin typeface="Times New Roman"/>
                <a:ea typeface="Calibri"/>
              </a:rPr>
              <a:t>efficients</a:t>
            </a:r>
            <a:r>
              <a:rPr lang="en-US" sz="1800" dirty="0">
                <a:solidFill>
                  <a:srgbClr val="00B050"/>
                </a:solidFill>
                <a:latin typeface="Times New Roman"/>
                <a:ea typeface="Calibri"/>
              </a:rPr>
              <a:t> of Predictive Model)</a:t>
            </a:r>
            <a:endParaRPr lang="en-US" sz="1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3096489"/>
            <a:ext cx="7772400" cy="1947722"/>
          </a:xfrm>
          <a:prstGeom prst="rect">
            <a:avLst/>
          </a:prstGeom>
          <a:ln>
            <a:solidFill>
              <a:sysClr val="windowText" lastClr="000000"/>
            </a:solidFill>
          </a:ln>
        </p:spPr>
      </p:pic>
    </p:spTree>
    <p:extLst>
      <p:ext uri="{BB962C8B-B14F-4D97-AF65-F5344CB8AC3E}">
        <p14:creationId xmlns:p14="http://schemas.microsoft.com/office/powerpoint/2010/main" val="188801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a:ea typeface="Calibri"/>
              </a:rPr>
              <a:t>Discussion</a:t>
            </a:r>
            <a:endParaRPr lang="en-US" dirty="0"/>
          </a:p>
        </p:txBody>
      </p:sp>
      <p:sp>
        <p:nvSpPr>
          <p:cNvPr id="3" name="Content Placeholder 2"/>
          <p:cNvSpPr>
            <a:spLocks noGrp="1"/>
          </p:cNvSpPr>
          <p:nvPr>
            <p:ph idx="1"/>
          </p:nvPr>
        </p:nvSpPr>
        <p:spPr/>
        <p:txBody>
          <a:bodyPr>
            <a:normAutofit fontScale="62500" lnSpcReduction="20000"/>
          </a:bodyPr>
          <a:lstStyle/>
          <a:p>
            <a:pPr marL="0" marR="0">
              <a:lnSpc>
                <a:spcPct val="115000"/>
              </a:lnSpc>
              <a:spcBef>
                <a:spcPts val="0"/>
              </a:spcBef>
              <a:spcAft>
                <a:spcPts val="1000"/>
              </a:spcAft>
            </a:pPr>
            <a:r>
              <a:rPr lang="en-US" dirty="0">
                <a:latin typeface="Times New Roman"/>
                <a:ea typeface="Calibri"/>
                <a:cs typeface="Mangal"/>
              </a:rPr>
              <a:t>In this project, at first, let us look on the average values of “Time on App”, “Time on Website”, “Length of Membership” and “Yearly amount spent”. The values are 12.05, 37.06, 3.53, 499.31 simultaneously. So it seems that “Yearly amount spent” is more important, having highest average value. But more analysis of dataset is needed. </a:t>
            </a:r>
            <a:endParaRPr lang="en-US" sz="2800" dirty="0">
              <a:ea typeface="Calibri"/>
              <a:cs typeface="Mangal"/>
            </a:endParaRPr>
          </a:p>
          <a:p>
            <a:pPr marL="0" marR="0" indent="0">
              <a:lnSpc>
                <a:spcPct val="115000"/>
              </a:lnSpc>
              <a:spcBef>
                <a:spcPts val="0"/>
              </a:spcBef>
              <a:spcAft>
                <a:spcPts val="1000"/>
              </a:spcAft>
              <a:buNone/>
            </a:pP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Then some 2D Cartesian graphs are plotted among “Time on App”, “Time on Website”  and “Length of Membership”. </a:t>
            </a: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Then, concept of Artificial Intelligence is applied on dataset by splitting it into training set and testing set.  Then a Predictive Model of dataset is built by concept of linear regression. Then a 2D Cartesian graph is plotted of Predictive Model.</a:t>
            </a: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All of these 2D graphs suggest that any one thing among “Time on App”, “Time on Website”, and “Length of Membership” needs to be considered.</a:t>
            </a:r>
            <a:endParaRPr lang="en-US" sz="2800" dirty="0">
              <a:ea typeface="Calibri"/>
              <a:cs typeface="Mangal"/>
            </a:endParaRPr>
          </a:p>
          <a:p>
            <a:endParaRPr lang="en-US" dirty="0"/>
          </a:p>
        </p:txBody>
      </p:sp>
    </p:spTree>
    <p:extLst>
      <p:ext uri="{BB962C8B-B14F-4D97-AF65-F5344CB8AC3E}">
        <p14:creationId xmlns:p14="http://schemas.microsoft.com/office/powerpoint/2010/main" val="347946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marR="0">
              <a:lnSpc>
                <a:spcPct val="115000"/>
              </a:lnSpc>
              <a:spcBef>
                <a:spcPts val="0"/>
              </a:spcBef>
              <a:spcAft>
                <a:spcPts val="1000"/>
              </a:spcAft>
            </a:pPr>
            <a:r>
              <a:rPr lang="en-US" dirty="0">
                <a:latin typeface="Times New Roman"/>
                <a:ea typeface="Calibri"/>
                <a:cs typeface="Mangal"/>
              </a:rPr>
              <a:t>To take the final decision, the co </a:t>
            </a:r>
            <a:r>
              <a:rPr lang="en-US" dirty="0" err="1">
                <a:latin typeface="Times New Roman"/>
                <a:ea typeface="Calibri"/>
                <a:cs typeface="Mangal"/>
              </a:rPr>
              <a:t>efficients</a:t>
            </a:r>
            <a:r>
              <a:rPr lang="en-US" dirty="0">
                <a:latin typeface="Times New Roman"/>
                <a:ea typeface="Calibri"/>
                <a:cs typeface="Mangal"/>
              </a:rPr>
              <a:t> of  “Time on App”, “Time on Website”, and “Length of Membership” are calculated. Now, since the co efficient of  “Length of Membership” is highest, so that is considered to be most important.</a:t>
            </a:r>
            <a:endParaRPr lang="en-US" sz="2800" dirty="0">
              <a:ea typeface="Calibri"/>
              <a:cs typeface="Mangal"/>
            </a:endParaRPr>
          </a:p>
          <a:p>
            <a:pPr marL="0" marR="0" indent="0">
              <a:lnSpc>
                <a:spcPct val="115000"/>
              </a:lnSpc>
              <a:spcBef>
                <a:spcPts val="0"/>
              </a:spcBef>
              <a:spcAft>
                <a:spcPts val="1000"/>
              </a:spcAft>
              <a:buNone/>
            </a:pP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Python programming language is used in this project; because it is very easy to draw graph and statistical analysis on a database, by python.</a:t>
            </a: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 </a:t>
            </a: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Making Predictive Model by training dataset and testing dataset, is a concept of artificial intelligence.</a:t>
            </a:r>
            <a:endParaRPr lang="en-US" sz="2800" dirty="0">
              <a:ea typeface="Calibri"/>
              <a:cs typeface="Mangal"/>
            </a:endParaRPr>
          </a:p>
          <a:p>
            <a:pPr marL="0" marR="0" indent="0">
              <a:lnSpc>
                <a:spcPct val="115000"/>
              </a:lnSpc>
              <a:spcBef>
                <a:spcPts val="0"/>
              </a:spcBef>
              <a:spcAft>
                <a:spcPts val="1000"/>
              </a:spcAft>
              <a:buNone/>
            </a:pPr>
            <a:endParaRPr lang="en-US" sz="2800" dirty="0">
              <a:ea typeface="Calibri"/>
              <a:cs typeface="Mangal"/>
            </a:endParaRPr>
          </a:p>
          <a:p>
            <a:pPr marL="0" marR="0">
              <a:lnSpc>
                <a:spcPct val="115000"/>
              </a:lnSpc>
              <a:spcBef>
                <a:spcPts val="0"/>
              </a:spcBef>
              <a:spcAft>
                <a:spcPts val="1000"/>
              </a:spcAft>
            </a:pPr>
            <a:r>
              <a:rPr lang="en-US" dirty="0">
                <a:latin typeface="Times New Roman"/>
                <a:ea typeface="Calibri"/>
                <a:cs typeface="Mangal"/>
              </a:rPr>
              <a:t>Linear regression is a concept of Statistics.</a:t>
            </a:r>
            <a:endParaRPr lang="en-US" sz="2800" dirty="0">
              <a:ea typeface="Calibri"/>
              <a:cs typeface="Mangal"/>
            </a:endParaRPr>
          </a:p>
          <a:p>
            <a:endParaRPr lang="en-US" dirty="0"/>
          </a:p>
        </p:txBody>
      </p:sp>
    </p:spTree>
    <p:extLst>
      <p:ext uri="{BB962C8B-B14F-4D97-AF65-F5344CB8AC3E}">
        <p14:creationId xmlns:p14="http://schemas.microsoft.com/office/powerpoint/2010/main" val="416532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a:ea typeface="Calibri"/>
              </a:rPr>
              <a:t>Conclusion</a:t>
            </a:r>
            <a:endParaRPr lang="en-US" dirty="0"/>
          </a:p>
        </p:txBody>
      </p:sp>
      <p:sp>
        <p:nvSpPr>
          <p:cNvPr id="3" name="Content Placeholder 2"/>
          <p:cNvSpPr>
            <a:spLocks noGrp="1"/>
          </p:cNvSpPr>
          <p:nvPr>
            <p:ph idx="1"/>
          </p:nvPr>
        </p:nvSpPr>
        <p:spPr/>
        <p:txBody>
          <a:bodyPr/>
          <a:lstStyle/>
          <a:p>
            <a:pPr marL="0" marR="0" algn="ctr">
              <a:lnSpc>
                <a:spcPct val="115000"/>
              </a:lnSpc>
              <a:spcBef>
                <a:spcPts val="0"/>
              </a:spcBef>
              <a:spcAft>
                <a:spcPts val="1000"/>
              </a:spcAft>
            </a:pPr>
            <a:r>
              <a:rPr lang="en-US" dirty="0">
                <a:latin typeface="Times New Roman"/>
                <a:ea typeface="Calibri"/>
                <a:cs typeface="Mangal"/>
              </a:rPr>
              <a:t>After analyzing the dataset, it is clear that Length of Membership is most important.</a:t>
            </a:r>
            <a:endParaRPr lang="en-US" sz="1400" dirty="0">
              <a:ea typeface="Calibri"/>
              <a:cs typeface="Mangal"/>
            </a:endParaRPr>
          </a:p>
          <a:p>
            <a:pPr marL="0" marR="0" indent="0" algn="ctr">
              <a:lnSpc>
                <a:spcPct val="115000"/>
              </a:lnSpc>
              <a:spcBef>
                <a:spcPts val="0"/>
              </a:spcBef>
              <a:spcAft>
                <a:spcPts val="1000"/>
              </a:spcAft>
              <a:buNone/>
            </a:pPr>
            <a:endParaRPr lang="en-US" sz="1400" dirty="0">
              <a:ea typeface="Calibri"/>
              <a:cs typeface="Mangal"/>
            </a:endParaRPr>
          </a:p>
          <a:p>
            <a:pPr marL="0" marR="0" algn="ctr">
              <a:lnSpc>
                <a:spcPct val="115000"/>
              </a:lnSpc>
              <a:spcBef>
                <a:spcPts val="0"/>
              </a:spcBef>
              <a:spcAft>
                <a:spcPts val="1000"/>
              </a:spcAft>
            </a:pPr>
            <a:r>
              <a:rPr lang="en-US" dirty="0">
                <a:latin typeface="Times New Roman"/>
                <a:ea typeface="Calibri"/>
                <a:cs typeface="Mangal"/>
              </a:rPr>
              <a:t>So, </a:t>
            </a:r>
            <a:r>
              <a:rPr lang="en-US" dirty="0" err="1">
                <a:latin typeface="Times New Roman"/>
                <a:ea typeface="Calibri"/>
                <a:cs typeface="Mangal"/>
              </a:rPr>
              <a:t>Snapdeal</a:t>
            </a:r>
            <a:r>
              <a:rPr lang="en-US" dirty="0">
                <a:latin typeface="Times New Roman"/>
                <a:ea typeface="Calibri"/>
                <a:cs typeface="Mangal"/>
              </a:rPr>
              <a:t> Company should concentrate on the Length of Membership of </a:t>
            </a:r>
            <a:r>
              <a:rPr lang="en-US" dirty="0" err="1">
                <a:latin typeface="Times New Roman"/>
                <a:ea typeface="Calibri"/>
                <a:cs typeface="Mangal"/>
              </a:rPr>
              <a:t>Snapdeal</a:t>
            </a:r>
            <a:r>
              <a:rPr lang="en-US" dirty="0">
                <a:latin typeface="Times New Roman"/>
                <a:ea typeface="Calibri"/>
                <a:cs typeface="Mangal"/>
              </a:rPr>
              <a:t> Users, to maximize their profit and to make best business strategies.</a:t>
            </a:r>
            <a:endParaRPr lang="en-US" sz="1400" dirty="0">
              <a:ea typeface="Calibri"/>
              <a:cs typeface="Mangal"/>
            </a:endParaRPr>
          </a:p>
          <a:p>
            <a:endParaRPr lang="en-US" dirty="0"/>
          </a:p>
        </p:txBody>
      </p:sp>
    </p:spTree>
    <p:extLst>
      <p:ext uri="{BB962C8B-B14F-4D97-AF65-F5344CB8AC3E}">
        <p14:creationId xmlns:p14="http://schemas.microsoft.com/office/powerpoint/2010/main" val="399120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a:rPr>
              <a:t>Bibliography</a:t>
            </a:r>
            <a:endParaRPr lang="en-US" dirty="0"/>
          </a:p>
        </p:txBody>
      </p:sp>
      <p:sp>
        <p:nvSpPr>
          <p:cNvPr id="3" name="Content Placeholder 2"/>
          <p:cNvSpPr>
            <a:spLocks noGrp="1"/>
          </p:cNvSpPr>
          <p:nvPr>
            <p:ph idx="1"/>
          </p:nvPr>
        </p:nvSpPr>
        <p:spPr/>
        <p:txBody>
          <a:bodyPr/>
          <a:lstStyle/>
          <a:p>
            <a:pPr lvl="0" algn="ctr">
              <a:lnSpc>
                <a:spcPct val="115000"/>
              </a:lnSpc>
              <a:spcBef>
                <a:spcPts val="0"/>
              </a:spcBef>
              <a:spcAft>
                <a:spcPts val="1000"/>
              </a:spcAft>
              <a:buFont typeface="Arial" pitchFamily="34" charset="0"/>
              <a:buChar char="•"/>
            </a:pPr>
            <a:r>
              <a:rPr lang="en-US" sz="1800" dirty="0">
                <a:latin typeface="Times New Roman"/>
                <a:ea typeface="Calibri"/>
                <a:cs typeface="Mangal"/>
              </a:rPr>
              <a:t>https://en.wikipedia.org/wiki/Python_%28programming_language%29</a:t>
            </a:r>
            <a:endParaRPr lang="en-US" sz="1800" dirty="0">
              <a:ea typeface="Calibri"/>
              <a:cs typeface="Mangal"/>
            </a:endParaRPr>
          </a:p>
          <a:p>
            <a:pPr marL="0" marR="0" indent="0" algn="ctr">
              <a:lnSpc>
                <a:spcPct val="115000"/>
              </a:lnSpc>
              <a:spcBef>
                <a:spcPts val="0"/>
              </a:spcBef>
              <a:spcAft>
                <a:spcPts val="1000"/>
              </a:spcAft>
              <a:buNone/>
            </a:pPr>
            <a:r>
              <a:rPr lang="en-US" sz="2000" dirty="0">
                <a:latin typeface="Times New Roman"/>
                <a:ea typeface="Calibri"/>
                <a:cs typeface="Mangal"/>
              </a:rPr>
              <a:t> </a:t>
            </a:r>
            <a:endParaRPr lang="en-US" sz="2000" dirty="0">
              <a:ea typeface="Calibri"/>
              <a:cs typeface="Mangal"/>
            </a:endParaRPr>
          </a:p>
          <a:p>
            <a:pPr lvl="0" algn="ctr">
              <a:lnSpc>
                <a:spcPct val="115000"/>
              </a:lnSpc>
              <a:spcBef>
                <a:spcPts val="0"/>
              </a:spcBef>
              <a:spcAft>
                <a:spcPts val="1000"/>
              </a:spcAft>
              <a:buFont typeface="Arial" pitchFamily="34" charset="0"/>
              <a:buChar char="•"/>
            </a:pPr>
            <a:r>
              <a:rPr lang="en-US" sz="1800" dirty="0">
                <a:latin typeface="Times New Roman"/>
                <a:ea typeface="Calibri"/>
                <a:cs typeface="Mangal"/>
              </a:rPr>
              <a:t>https://en.wikipedia.org/wiki/Artificial_intelligence</a:t>
            </a:r>
            <a:endParaRPr lang="en-US" sz="1800" dirty="0">
              <a:ea typeface="Calibri"/>
              <a:cs typeface="Mangal"/>
            </a:endParaRPr>
          </a:p>
          <a:p>
            <a:endParaRPr lang="en-US" dirty="0"/>
          </a:p>
        </p:txBody>
      </p:sp>
    </p:spTree>
    <p:extLst>
      <p:ext uri="{BB962C8B-B14F-4D97-AF65-F5344CB8AC3E}">
        <p14:creationId xmlns:p14="http://schemas.microsoft.com/office/powerpoint/2010/main" val="242846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marR="0" algn="ctr">
              <a:lnSpc>
                <a:spcPct val="115000"/>
              </a:lnSpc>
              <a:spcBef>
                <a:spcPts val="0"/>
              </a:spcBef>
              <a:spcAft>
                <a:spcPts val="1000"/>
              </a:spcAft>
            </a:pPr>
            <a:r>
              <a:rPr lang="en-US" sz="3200" b="1" u="sng" dirty="0" smtClean="0">
                <a:latin typeface="Times New Roman"/>
                <a:ea typeface="Calibri"/>
                <a:cs typeface="Mangal"/>
              </a:rPr>
              <a:t>Innovative Project </a:t>
            </a:r>
            <a:r>
              <a:rPr lang="en-US" sz="3200" b="1" u="sng" dirty="0">
                <a:latin typeface="Times New Roman"/>
                <a:ea typeface="Calibri"/>
                <a:cs typeface="Mangal"/>
              </a:rPr>
              <a:t>Topic </a:t>
            </a:r>
            <a:r>
              <a:rPr lang="en-US" sz="3200" b="1" u="sng" dirty="0">
                <a:latin typeface="Times New Roman"/>
                <a:ea typeface="Calibri"/>
                <a:cs typeface="Times New Roman"/>
                <a:sym typeface="Wingdings"/>
              </a:rPr>
              <a:t></a:t>
            </a:r>
            <a:r>
              <a:rPr lang="en-US" sz="3200" b="1" dirty="0">
                <a:latin typeface="Times New Roman"/>
                <a:ea typeface="Calibri"/>
                <a:cs typeface="Mangal"/>
              </a:rPr>
              <a:t> Analysis of Sales Data of an Ecommerce Company</a:t>
            </a:r>
            <a:endParaRPr lang="en-US" sz="3200" dirty="0">
              <a:ea typeface="Calibri"/>
              <a:cs typeface="Mangal"/>
            </a:endParaRPr>
          </a:p>
          <a:p>
            <a:pPr marL="0" marR="0" indent="0" algn="ctr">
              <a:lnSpc>
                <a:spcPct val="115000"/>
              </a:lnSpc>
              <a:spcBef>
                <a:spcPts val="0"/>
              </a:spcBef>
              <a:spcAft>
                <a:spcPts val="1000"/>
              </a:spcAft>
              <a:buNone/>
            </a:pPr>
            <a:r>
              <a:rPr lang="en-US" b="1" dirty="0">
                <a:latin typeface="Times New Roman"/>
                <a:ea typeface="Calibri"/>
                <a:cs typeface="Mangal"/>
              </a:rPr>
              <a:t> </a:t>
            </a:r>
            <a:endParaRPr lang="en-US" sz="2000" dirty="0">
              <a:ea typeface="Calibri"/>
              <a:cs typeface="Mangal"/>
            </a:endParaRPr>
          </a:p>
          <a:p>
            <a:pPr marL="0" marR="0" algn="ctr">
              <a:lnSpc>
                <a:spcPct val="115000"/>
              </a:lnSpc>
              <a:spcBef>
                <a:spcPts val="0"/>
              </a:spcBef>
              <a:spcAft>
                <a:spcPts val="1000"/>
              </a:spcAft>
            </a:pPr>
            <a:r>
              <a:rPr lang="en-US" sz="3200" b="1" u="sng" dirty="0">
                <a:latin typeface="Times New Roman"/>
                <a:ea typeface="Calibri"/>
                <a:cs typeface="Mangal"/>
              </a:rPr>
              <a:t>Submitted to </a:t>
            </a:r>
            <a:r>
              <a:rPr lang="en-US" sz="3200" b="1" u="sng" dirty="0">
                <a:latin typeface="Times New Roman"/>
                <a:ea typeface="Calibri"/>
                <a:cs typeface="Times New Roman"/>
                <a:sym typeface="Wingdings"/>
              </a:rPr>
              <a:t></a:t>
            </a:r>
            <a:r>
              <a:rPr lang="en-US" sz="3200" b="1" dirty="0">
                <a:latin typeface="Times New Roman"/>
                <a:ea typeface="Calibri"/>
                <a:cs typeface="Mangal"/>
              </a:rPr>
              <a:t> Mr. </a:t>
            </a:r>
            <a:r>
              <a:rPr lang="en-US" sz="3200" b="1" dirty="0" err="1">
                <a:latin typeface="Times New Roman"/>
                <a:ea typeface="Calibri"/>
                <a:cs typeface="Mangal"/>
              </a:rPr>
              <a:t>Ankit</a:t>
            </a:r>
            <a:r>
              <a:rPr lang="en-US" sz="3200" b="1" dirty="0">
                <a:latin typeface="Times New Roman"/>
                <a:ea typeface="Calibri"/>
                <a:cs typeface="Mangal"/>
              </a:rPr>
              <a:t> </a:t>
            </a:r>
            <a:r>
              <a:rPr lang="en-US" sz="3200" b="1" dirty="0" err="1">
                <a:latin typeface="Times New Roman"/>
                <a:ea typeface="Calibri"/>
                <a:cs typeface="Mangal"/>
              </a:rPr>
              <a:t>Pramanik</a:t>
            </a:r>
            <a:r>
              <a:rPr lang="en-US" sz="3200" b="1" dirty="0">
                <a:latin typeface="Times New Roman"/>
                <a:ea typeface="Calibri"/>
                <a:cs typeface="Mangal"/>
              </a:rPr>
              <a:t> &amp; Mr. </a:t>
            </a:r>
            <a:r>
              <a:rPr lang="en-US" sz="3200" b="1" dirty="0" err="1">
                <a:latin typeface="Times New Roman"/>
                <a:ea typeface="Calibri"/>
                <a:cs typeface="Mangal"/>
              </a:rPr>
              <a:t>Sayantan</a:t>
            </a:r>
            <a:r>
              <a:rPr lang="en-US" sz="3200" b="1" dirty="0">
                <a:latin typeface="Times New Roman"/>
                <a:ea typeface="Calibri"/>
                <a:cs typeface="Mangal"/>
              </a:rPr>
              <a:t> </a:t>
            </a:r>
            <a:r>
              <a:rPr lang="en-US" sz="3200" b="1" dirty="0" err="1">
                <a:latin typeface="Times New Roman"/>
                <a:ea typeface="Calibri"/>
                <a:cs typeface="Mangal"/>
              </a:rPr>
              <a:t>Chakraborty</a:t>
            </a:r>
            <a:r>
              <a:rPr lang="en-US" sz="3200" b="1" dirty="0">
                <a:latin typeface="Times New Roman"/>
                <a:ea typeface="Calibri"/>
                <a:cs typeface="Mangal"/>
              </a:rPr>
              <a:t> </a:t>
            </a:r>
            <a:endParaRPr lang="en-US" sz="3200" dirty="0">
              <a:ea typeface="Calibri"/>
              <a:cs typeface="Mangal"/>
            </a:endParaRPr>
          </a:p>
          <a:p>
            <a:pPr marL="0" marR="0" indent="0" algn="ctr">
              <a:lnSpc>
                <a:spcPct val="115000"/>
              </a:lnSpc>
              <a:spcBef>
                <a:spcPts val="0"/>
              </a:spcBef>
              <a:spcAft>
                <a:spcPts val="1000"/>
              </a:spcAft>
              <a:buNone/>
            </a:pPr>
            <a:endParaRPr lang="en-US" sz="2000" dirty="0">
              <a:ea typeface="Calibri"/>
              <a:cs typeface="Mangal"/>
            </a:endParaRPr>
          </a:p>
          <a:p>
            <a:endParaRPr lang="en-US" dirty="0"/>
          </a:p>
        </p:txBody>
      </p:sp>
    </p:spTree>
    <p:extLst>
      <p:ext uri="{BB962C8B-B14F-4D97-AF65-F5344CB8AC3E}">
        <p14:creationId xmlns:p14="http://schemas.microsoft.com/office/powerpoint/2010/main" val="42813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marR="0" algn="ctr">
              <a:lnSpc>
                <a:spcPct val="115000"/>
              </a:lnSpc>
              <a:spcBef>
                <a:spcPts val="0"/>
              </a:spcBef>
              <a:spcAft>
                <a:spcPts val="1000"/>
              </a:spcAft>
            </a:pPr>
            <a:r>
              <a:rPr lang="en-US" sz="2400" b="1" u="sng" dirty="0">
                <a:latin typeface="Times New Roman"/>
                <a:ea typeface="Calibri"/>
                <a:cs typeface="Mangal"/>
              </a:rPr>
              <a:t>Name </a:t>
            </a:r>
            <a:r>
              <a:rPr lang="en-US" sz="2400" b="1" u="sng" dirty="0">
                <a:latin typeface="Times New Roman"/>
                <a:ea typeface="Calibri"/>
                <a:cs typeface="Times New Roman"/>
                <a:sym typeface="Wingdings"/>
              </a:rPr>
              <a:t></a:t>
            </a:r>
            <a:r>
              <a:rPr lang="en-US" sz="2400" dirty="0">
                <a:latin typeface="Times New Roman"/>
                <a:ea typeface="Calibri"/>
                <a:cs typeface="Mangal"/>
              </a:rPr>
              <a:t> </a:t>
            </a:r>
            <a:r>
              <a:rPr lang="en-US" sz="2400" dirty="0" err="1">
                <a:latin typeface="Times New Roman"/>
                <a:ea typeface="Calibri"/>
                <a:cs typeface="Mangal"/>
              </a:rPr>
              <a:t>Sandipan</a:t>
            </a:r>
            <a:r>
              <a:rPr lang="en-US" sz="2400" dirty="0">
                <a:latin typeface="Times New Roman"/>
                <a:ea typeface="Calibri"/>
                <a:cs typeface="Mangal"/>
              </a:rPr>
              <a:t> </a:t>
            </a:r>
            <a:r>
              <a:rPr lang="en-US" sz="2400" dirty="0" err="1">
                <a:latin typeface="Times New Roman"/>
                <a:ea typeface="Calibri"/>
                <a:cs typeface="Mangal"/>
              </a:rPr>
              <a:t>Chowdhury</a:t>
            </a:r>
            <a:endParaRPr lang="en-US" sz="2400" dirty="0">
              <a:ea typeface="Calibri"/>
              <a:cs typeface="Mangal"/>
            </a:endParaRPr>
          </a:p>
          <a:p>
            <a:pPr marL="0" marR="0" algn="ctr">
              <a:lnSpc>
                <a:spcPct val="115000"/>
              </a:lnSpc>
              <a:spcBef>
                <a:spcPts val="0"/>
              </a:spcBef>
              <a:spcAft>
                <a:spcPts val="1000"/>
              </a:spcAft>
            </a:pPr>
            <a:r>
              <a:rPr lang="en-US" sz="2400" b="1" u="sng" dirty="0">
                <a:latin typeface="Times New Roman"/>
                <a:ea typeface="Calibri"/>
                <a:cs typeface="Mangal"/>
              </a:rPr>
              <a:t>College </a:t>
            </a:r>
            <a:r>
              <a:rPr lang="en-US" sz="2400" b="1" u="sng" dirty="0">
                <a:latin typeface="Times New Roman"/>
                <a:ea typeface="Calibri"/>
                <a:cs typeface="Times New Roman"/>
                <a:sym typeface="Wingdings"/>
              </a:rPr>
              <a:t></a:t>
            </a:r>
            <a:r>
              <a:rPr lang="en-US" sz="2400" dirty="0">
                <a:latin typeface="Times New Roman"/>
                <a:ea typeface="Calibri"/>
                <a:cs typeface="Mangal"/>
              </a:rPr>
              <a:t> B.P. </a:t>
            </a:r>
            <a:r>
              <a:rPr lang="en-US" sz="2400" dirty="0" err="1">
                <a:latin typeface="Times New Roman"/>
                <a:ea typeface="Calibri"/>
                <a:cs typeface="Mangal"/>
              </a:rPr>
              <a:t>Poddar</a:t>
            </a:r>
            <a:r>
              <a:rPr lang="en-US" sz="2400" dirty="0">
                <a:latin typeface="Times New Roman"/>
                <a:ea typeface="Calibri"/>
                <a:cs typeface="Mangal"/>
              </a:rPr>
              <a:t> Institute of Management and Technology</a:t>
            </a:r>
            <a:endParaRPr lang="en-US" sz="2400" dirty="0">
              <a:ea typeface="Calibri"/>
              <a:cs typeface="Mangal"/>
            </a:endParaRPr>
          </a:p>
          <a:p>
            <a:pPr marL="0" marR="0" algn="ctr">
              <a:lnSpc>
                <a:spcPct val="115000"/>
              </a:lnSpc>
              <a:spcBef>
                <a:spcPts val="0"/>
              </a:spcBef>
              <a:spcAft>
                <a:spcPts val="1000"/>
              </a:spcAft>
            </a:pPr>
            <a:r>
              <a:rPr lang="en-US" sz="2400" b="1" u="sng" dirty="0">
                <a:latin typeface="Times New Roman"/>
                <a:ea typeface="Calibri"/>
                <a:cs typeface="Mangal"/>
              </a:rPr>
              <a:t>Course </a:t>
            </a:r>
            <a:r>
              <a:rPr lang="en-US" sz="2400" b="1" u="sng" dirty="0">
                <a:latin typeface="Times New Roman"/>
                <a:ea typeface="Calibri"/>
                <a:cs typeface="Times New Roman"/>
                <a:sym typeface="Wingdings"/>
              </a:rPr>
              <a:t></a:t>
            </a:r>
            <a:r>
              <a:rPr lang="en-US" sz="2400" dirty="0">
                <a:latin typeface="Times New Roman"/>
                <a:ea typeface="Calibri"/>
                <a:cs typeface="Mangal"/>
              </a:rPr>
              <a:t> Computer Science and Engineering, </a:t>
            </a:r>
            <a:r>
              <a:rPr lang="en-US" sz="2400" dirty="0" err="1">
                <a:latin typeface="Times New Roman"/>
                <a:ea typeface="Calibri"/>
                <a:cs typeface="Mangal"/>
              </a:rPr>
              <a:t>B.Tech</a:t>
            </a:r>
            <a:r>
              <a:rPr lang="en-US" sz="2400" dirty="0">
                <a:latin typeface="Times New Roman"/>
                <a:ea typeface="Calibri"/>
                <a:cs typeface="Mangal"/>
              </a:rPr>
              <a:t>.</a:t>
            </a:r>
            <a:endParaRPr lang="en-US" sz="2400" dirty="0">
              <a:ea typeface="Calibri"/>
              <a:cs typeface="Mangal"/>
            </a:endParaRPr>
          </a:p>
          <a:p>
            <a:pPr marL="0" marR="0" algn="ctr">
              <a:lnSpc>
                <a:spcPct val="115000"/>
              </a:lnSpc>
              <a:spcBef>
                <a:spcPts val="0"/>
              </a:spcBef>
              <a:spcAft>
                <a:spcPts val="1000"/>
              </a:spcAft>
            </a:pPr>
            <a:r>
              <a:rPr lang="en-US" sz="2400" b="1" u="sng" dirty="0">
                <a:latin typeface="Times New Roman"/>
                <a:ea typeface="Calibri"/>
                <a:cs typeface="Mangal"/>
              </a:rPr>
              <a:t>Session </a:t>
            </a:r>
            <a:r>
              <a:rPr lang="en-US" sz="2400" b="1" u="sng" dirty="0">
                <a:latin typeface="Times New Roman"/>
                <a:ea typeface="Calibri"/>
                <a:cs typeface="Times New Roman"/>
                <a:sym typeface="Wingdings"/>
              </a:rPr>
              <a:t></a:t>
            </a:r>
            <a:r>
              <a:rPr lang="en-US" sz="2400" dirty="0">
                <a:latin typeface="Times New Roman"/>
                <a:ea typeface="Calibri"/>
                <a:cs typeface="Mangal"/>
              </a:rPr>
              <a:t> 2016-2020</a:t>
            </a:r>
            <a:endParaRPr lang="en-US" sz="2400" dirty="0">
              <a:ea typeface="Calibri"/>
              <a:cs typeface="Mangal"/>
            </a:endParaRPr>
          </a:p>
          <a:p>
            <a:pPr marL="0" marR="0" algn="ctr">
              <a:lnSpc>
                <a:spcPct val="115000"/>
              </a:lnSpc>
              <a:spcBef>
                <a:spcPts val="0"/>
              </a:spcBef>
              <a:spcAft>
                <a:spcPts val="1000"/>
              </a:spcAft>
            </a:pPr>
            <a:r>
              <a:rPr lang="en-US" sz="2400" b="1" u="sng" dirty="0">
                <a:latin typeface="Times New Roman"/>
                <a:ea typeface="Calibri"/>
                <a:cs typeface="Mangal"/>
              </a:rPr>
              <a:t>Email ID </a:t>
            </a:r>
            <a:r>
              <a:rPr lang="en-US" sz="2400" b="1" u="sng" dirty="0">
                <a:latin typeface="Times New Roman"/>
                <a:ea typeface="Calibri"/>
                <a:cs typeface="Times New Roman"/>
                <a:sym typeface="Wingdings"/>
              </a:rPr>
              <a:t></a:t>
            </a:r>
            <a:r>
              <a:rPr lang="en-US" sz="2400" dirty="0">
                <a:latin typeface="Times New Roman"/>
                <a:ea typeface="Calibri"/>
                <a:cs typeface="Mangal"/>
              </a:rPr>
              <a:t> sandipanchowdhury42@gmail.com</a:t>
            </a:r>
            <a:endParaRPr lang="en-US" sz="2400" dirty="0">
              <a:ea typeface="Calibri"/>
              <a:cs typeface="Mangal"/>
            </a:endParaRPr>
          </a:p>
          <a:p>
            <a:pPr marL="0" marR="0" algn="ctr">
              <a:lnSpc>
                <a:spcPct val="115000"/>
              </a:lnSpc>
              <a:spcBef>
                <a:spcPts val="0"/>
              </a:spcBef>
              <a:spcAft>
                <a:spcPts val="1000"/>
              </a:spcAft>
            </a:pPr>
            <a:r>
              <a:rPr lang="en-US" sz="2400" b="1" u="sng" dirty="0">
                <a:latin typeface="Times New Roman"/>
                <a:ea typeface="Calibri"/>
                <a:cs typeface="Mangal"/>
              </a:rPr>
              <a:t>Phone number </a:t>
            </a:r>
            <a:r>
              <a:rPr lang="en-US" sz="2400" b="1" u="sng" dirty="0">
                <a:latin typeface="Times New Roman"/>
                <a:ea typeface="Calibri"/>
                <a:cs typeface="Times New Roman"/>
                <a:sym typeface="Wingdings"/>
              </a:rPr>
              <a:t></a:t>
            </a:r>
            <a:r>
              <a:rPr lang="en-US" sz="2400" dirty="0">
                <a:latin typeface="Times New Roman"/>
                <a:ea typeface="Calibri"/>
                <a:cs typeface="Mangal"/>
              </a:rPr>
              <a:t> </a:t>
            </a:r>
            <a:r>
              <a:rPr lang="en-US" sz="2400" dirty="0" smtClean="0">
                <a:latin typeface="Times New Roman"/>
                <a:ea typeface="Calibri"/>
                <a:cs typeface="Mangal"/>
              </a:rPr>
              <a:t>9123972867</a:t>
            </a:r>
            <a:endParaRPr lang="en-US" sz="2400" dirty="0">
              <a:ea typeface="Calibri"/>
              <a:cs typeface="Mangal"/>
            </a:endParaRPr>
          </a:p>
        </p:txBody>
      </p:sp>
    </p:spTree>
    <p:extLst>
      <p:ext uri="{BB962C8B-B14F-4D97-AF65-F5344CB8AC3E}">
        <p14:creationId xmlns:p14="http://schemas.microsoft.com/office/powerpoint/2010/main" val="408387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a:ea typeface="Calibri"/>
              </a:rPr>
              <a:t>Python</a:t>
            </a:r>
            <a:endParaRPr lang="en-US" dirty="0"/>
          </a:p>
        </p:txBody>
      </p:sp>
      <p:sp>
        <p:nvSpPr>
          <p:cNvPr id="3" name="Content Placeholder 2"/>
          <p:cNvSpPr>
            <a:spLocks noGrp="1"/>
          </p:cNvSpPr>
          <p:nvPr>
            <p:ph idx="1"/>
          </p:nvPr>
        </p:nvSpPr>
        <p:spPr/>
        <p:txBody>
          <a:bodyPr>
            <a:normAutofit fontScale="55000" lnSpcReduction="20000"/>
          </a:bodyPr>
          <a:lstStyle/>
          <a:p>
            <a:pPr marL="0" marR="0">
              <a:lnSpc>
                <a:spcPct val="115000"/>
              </a:lnSpc>
              <a:spcBef>
                <a:spcPts val="0"/>
              </a:spcBef>
              <a:spcAft>
                <a:spcPts val="1000"/>
              </a:spcAft>
              <a:tabLst>
                <a:tab pos="3238500" algn="l"/>
              </a:tabLst>
            </a:pPr>
            <a:r>
              <a:rPr lang="en-US" dirty="0" smtClean="0">
                <a:latin typeface="Times New Roman"/>
                <a:ea typeface="Calibri"/>
                <a:cs typeface="Mangal"/>
              </a:rPr>
              <a:t>Python </a:t>
            </a:r>
            <a:r>
              <a:rPr lang="en-US" dirty="0">
                <a:latin typeface="Times New Roman"/>
                <a:ea typeface="Calibri"/>
                <a:cs typeface="Mangal"/>
              </a:rPr>
              <a:t>is an interpreted, high-level, general-purpose programming language. Created by Guido van </a:t>
            </a:r>
            <a:r>
              <a:rPr lang="en-US" dirty="0" err="1">
                <a:latin typeface="Times New Roman"/>
                <a:ea typeface="Calibri"/>
                <a:cs typeface="Mangal"/>
              </a:rPr>
              <a:t>Rossum</a:t>
            </a:r>
            <a:r>
              <a:rPr lang="en-US" dirty="0">
                <a:latin typeface="Times New Roman"/>
                <a:ea typeface="Calibri"/>
                <a:cs typeface="Mangal"/>
              </a:rPr>
              <a:t> and first released in 1991, Python's design philosophy emphasizes code readability with its notable use of significant whitespace. Its language constructs and object-oriented approach aim to help programmers write clear, logical code for small and large-scale projects.</a:t>
            </a:r>
            <a:endParaRPr lang="en-US" sz="2800" dirty="0">
              <a:ea typeface="Calibri"/>
              <a:cs typeface="Mangal"/>
            </a:endParaRPr>
          </a:p>
          <a:p>
            <a:pPr marL="0" marR="0">
              <a:lnSpc>
                <a:spcPct val="115000"/>
              </a:lnSpc>
              <a:spcBef>
                <a:spcPts val="0"/>
              </a:spcBef>
              <a:spcAft>
                <a:spcPts val="1000"/>
              </a:spcAft>
              <a:tabLst>
                <a:tab pos="3238500" algn="l"/>
              </a:tabLst>
            </a:pPr>
            <a:r>
              <a:rPr lang="en-US" dirty="0">
                <a:latin typeface="Times New Roman"/>
                <a:ea typeface="Calibri"/>
                <a:cs typeface="Mangal"/>
              </a:rPr>
              <a:t>Python is dynamically typed and garbage-collected. It supports multiple programming paradigms, including procedural, object-oriented, and functional programming. Python is often described as a "batteries included" language due to its comprehensive standard library. Libraries such as </a:t>
            </a:r>
            <a:r>
              <a:rPr lang="en-US" dirty="0" err="1">
                <a:latin typeface="Times New Roman"/>
                <a:ea typeface="Calibri"/>
                <a:cs typeface="Mangal"/>
              </a:rPr>
              <a:t>NumPy</a:t>
            </a:r>
            <a:r>
              <a:rPr lang="en-US" dirty="0">
                <a:latin typeface="Times New Roman"/>
                <a:ea typeface="Calibri"/>
                <a:cs typeface="Mangal"/>
              </a:rPr>
              <a:t>, </a:t>
            </a:r>
            <a:r>
              <a:rPr lang="en-US" dirty="0" err="1">
                <a:latin typeface="Times New Roman"/>
                <a:ea typeface="Calibri"/>
                <a:cs typeface="Mangal"/>
              </a:rPr>
              <a:t>SciPy</a:t>
            </a:r>
            <a:r>
              <a:rPr lang="en-US" dirty="0">
                <a:latin typeface="Times New Roman"/>
                <a:ea typeface="Calibri"/>
                <a:cs typeface="Mangal"/>
              </a:rPr>
              <a:t> and </a:t>
            </a:r>
            <a:r>
              <a:rPr lang="en-US" dirty="0" err="1">
                <a:latin typeface="Times New Roman"/>
                <a:ea typeface="Calibri"/>
                <a:cs typeface="Mangal"/>
              </a:rPr>
              <a:t>Matplotlib</a:t>
            </a:r>
            <a:r>
              <a:rPr lang="en-US" dirty="0">
                <a:latin typeface="Times New Roman"/>
                <a:ea typeface="Calibri"/>
                <a:cs typeface="Mangal"/>
              </a:rPr>
              <a:t> allow the effective use of Python in scientific computing, with specialized libraries such as </a:t>
            </a:r>
            <a:r>
              <a:rPr lang="en-US" dirty="0" err="1">
                <a:latin typeface="Times New Roman"/>
                <a:ea typeface="Calibri"/>
                <a:cs typeface="Mangal"/>
              </a:rPr>
              <a:t>Biopython</a:t>
            </a:r>
            <a:r>
              <a:rPr lang="en-US" dirty="0">
                <a:latin typeface="Times New Roman"/>
                <a:ea typeface="Calibri"/>
                <a:cs typeface="Mangal"/>
              </a:rPr>
              <a:t> and </a:t>
            </a:r>
            <a:r>
              <a:rPr lang="en-US" dirty="0" err="1">
                <a:latin typeface="Times New Roman"/>
                <a:ea typeface="Calibri"/>
                <a:cs typeface="Mangal"/>
              </a:rPr>
              <a:t>Astropy</a:t>
            </a:r>
            <a:r>
              <a:rPr lang="en-US" dirty="0">
                <a:latin typeface="Times New Roman"/>
                <a:ea typeface="Calibri"/>
                <a:cs typeface="Mangal"/>
              </a:rPr>
              <a:t> providing domain-specific functionality. Python has been successfully embedded in many software products as a scripting language, including in finite element method software such as </a:t>
            </a:r>
            <a:r>
              <a:rPr lang="en-US" dirty="0" err="1">
                <a:latin typeface="Times New Roman"/>
                <a:ea typeface="Calibri"/>
                <a:cs typeface="Mangal"/>
              </a:rPr>
              <a:t>Abaqus</a:t>
            </a:r>
            <a:r>
              <a:rPr lang="en-US" dirty="0">
                <a:latin typeface="Times New Roman"/>
                <a:ea typeface="Calibri"/>
                <a:cs typeface="Mangal"/>
              </a:rPr>
              <a:t>, 3D parametric modeler like </a:t>
            </a:r>
            <a:r>
              <a:rPr lang="en-US" dirty="0" err="1">
                <a:latin typeface="Times New Roman"/>
                <a:ea typeface="Calibri"/>
                <a:cs typeface="Mangal"/>
              </a:rPr>
              <a:t>FreeCAD</a:t>
            </a:r>
            <a:r>
              <a:rPr lang="en-US" dirty="0">
                <a:latin typeface="Times New Roman"/>
                <a:ea typeface="Calibri"/>
                <a:cs typeface="Mangal"/>
              </a:rPr>
              <a:t>, 3D animation packages such as 3ds Max, Blender, Cinema 4D, </a:t>
            </a:r>
            <a:r>
              <a:rPr lang="en-US" dirty="0" err="1">
                <a:latin typeface="Times New Roman"/>
                <a:ea typeface="Calibri"/>
                <a:cs typeface="Mangal"/>
              </a:rPr>
              <a:t>Lightwave</a:t>
            </a:r>
            <a:r>
              <a:rPr lang="en-US" dirty="0">
                <a:latin typeface="Times New Roman"/>
                <a:ea typeface="Calibri"/>
                <a:cs typeface="Mangal"/>
              </a:rPr>
              <a:t>, Houdini, Maya, </a:t>
            </a:r>
            <a:r>
              <a:rPr lang="en-US" dirty="0" err="1">
                <a:latin typeface="Times New Roman"/>
                <a:ea typeface="Calibri"/>
                <a:cs typeface="Mangal"/>
              </a:rPr>
              <a:t>modo</a:t>
            </a:r>
            <a:r>
              <a:rPr lang="en-US" dirty="0">
                <a:latin typeface="Times New Roman"/>
                <a:ea typeface="Calibri"/>
                <a:cs typeface="Mangal"/>
              </a:rPr>
              <a:t>, </a:t>
            </a:r>
            <a:r>
              <a:rPr lang="en-US" dirty="0" err="1">
                <a:latin typeface="Times New Roman"/>
                <a:ea typeface="Calibri"/>
                <a:cs typeface="Mangal"/>
              </a:rPr>
              <a:t>MotionBuilder</a:t>
            </a:r>
            <a:r>
              <a:rPr lang="en-US" dirty="0">
                <a:latin typeface="Times New Roman"/>
                <a:ea typeface="Calibri"/>
                <a:cs typeface="Mangal"/>
              </a:rPr>
              <a:t>, Softimage, the visual effects compositor Nuke, 2D imaging programs like GIMP, </a:t>
            </a:r>
            <a:r>
              <a:rPr lang="en-US" dirty="0" err="1">
                <a:latin typeface="Times New Roman"/>
                <a:ea typeface="Calibri"/>
                <a:cs typeface="Mangal"/>
              </a:rPr>
              <a:t>Inkscape</a:t>
            </a:r>
            <a:r>
              <a:rPr lang="en-US" dirty="0">
                <a:latin typeface="Times New Roman"/>
                <a:ea typeface="Calibri"/>
                <a:cs typeface="Mangal"/>
              </a:rPr>
              <a:t>, </a:t>
            </a:r>
            <a:r>
              <a:rPr lang="en-US" dirty="0" err="1">
                <a:latin typeface="Times New Roman"/>
                <a:ea typeface="Calibri"/>
                <a:cs typeface="Mangal"/>
              </a:rPr>
              <a:t>Scribus</a:t>
            </a:r>
            <a:r>
              <a:rPr lang="en-US" dirty="0">
                <a:latin typeface="Times New Roman"/>
                <a:ea typeface="Calibri"/>
                <a:cs typeface="Mangal"/>
              </a:rPr>
              <a:t> and Paint Shop Pro, and musical notation programs like </a:t>
            </a:r>
            <a:r>
              <a:rPr lang="en-US" dirty="0" err="1">
                <a:latin typeface="Times New Roman"/>
                <a:ea typeface="Calibri"/>
                <a:cs typeface="Mangal"/>
              </a:rPr>
              <a:t>scorewriter</a:t>
            </a:r>
            <a:r>
              <a:rPr lang="en-US" dirty="0">
                <a:latin typeface="Times New Roman"/>
                <a:ea typeface="Calibri"/>
                <a:cs typeface="Mangal"/>
              </a:rPr>
              <a:t> and </a:t>
            </a:r>
            <a:r>
              <a:rPr lang="en-US" dirty="0" err="1">
                <a:latin typeface="Times New Roman"/>
                <a:ea typeface="Calibri"/>
                <a:cs typeface="Mangal"/>
              </a:rPr>
              <a:t>capella</a:t>
            </a:r>
            <a:r>
              <a:rPr lang="en-US" dirty="0">
                <a:latin typeface="Times New Roman"/>
                <a:ea typeface="Calibri"/>
                <a:cs typeface="Mangal"/>
              </a:rPr>
              <a:t>. </a:t>
            </a:r>
            <a:endParaRPr lang="en-US" sz="2800" dirty="0">
              <a:ea typeface="Calibri"/>
              <a:cs typeface="Mangal"/>
            </a:endParaRPr>
          </a:p>
          <a:p>
            <a:endParaRPr lang="en-US" dirty="0"/>
          </a:p>
        </p:txBody>
      </p:sp>
    </p:spTree>
    <p:extLst>
      <p:ext uri="{BB962C8B-B14F-4D97-AF65-F5344CB8AC3E}">
        <p14:creationId xmlns:p14="http://schemas.microsoft.com/office/powerpoint/2010/main" val="179521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5000"/>
              </a:lnSpc>
              <a:spcBef>
                <a:spcPts val="0"/>
              </a:spcBef>
              <a:spcAft>
                <a:spcPts val="1000"/>
              </a:spcAft>
              <a:tabLst>
                <a:tab pos="3238500" algn="l"/>
              </a:tabLst>
            </a:pPr>
            <a:r>
              <a:rPr lang="en-US" b="1" u="sng" dirty="0">
                <a:latin typeface="Times New Roman"/>
                <a:ea typeface="Calibri"/>
                <a:cs typeface="Mangal"/>
              </a:rPr>
              <a:t>Artificial </a:t>
            </a:r>
            <a:r>
              <a:rPr lang="en-US" b="1" u="sng" dirty="0" smtClean="0">
                <a:latin typeface="Times New Roman"/>
                <a:ea typeface="Calibri"/>
                <a:cs typeface="Mangal"/>
              </a:rPr>
              <a:t>Intelligence</a:t>
            </a:r>
            <a:endParaRPr lang="en-US" dirty="0"/>
          </a:p>
        </p:txBody>
      </p:sp>
      <p:sp>
        <p:nvSpPr>
          <p:cNvPr id="3" name="Content Placeholder 2"/>
          <p:cNvSpPr>
            <a:spLocks noGrp="1"/>
          </p:cNvSpPr>
          <p:nvPr>
            <p:ph idx="1"/>
          </p:nvPr>
        </p:nvSpPr>
        <p:spPr/>
        <p:txBody>
          <a:bodyPr>
            <a:normAutofit fontScale="70000" lnSpcReduction="20000"/>
          </a:bodyPr>
          <a:lstStyle/>
          <a:p>
            <a:pPr marL="0" marR="0">
              <a:lnSpc>
                <a:spcPct val="115000"/>
              </a:lnSpc>
              <a:spcBef>
                <a:spcPts val="0"/>
              </a:spcBef>
              <a:spcAft>
                <a:spcPts val="1000"/>
              </a:spcAft>
              <a:tabLst>
                <a:tab pos="3238500" algn="l"/>
              </a:tabLst>
            </a:pPr>
            <a:r>
              <a:rPr lang="en-US" dirty="0" smtClean="0">
                <a:latin typeface="Times New Roman"/>
                <a:ea typeface="Calibri"/>
                <a:cs typeface="Mangal"/>
              </a:rPr>
              <a:t>In </a:t>
            </a:r>
            <a:r>
              <a:rPr lang="en-US" dirty="0">
                <a:latin typeface="Times New Roman"/>
                <a:ea typeface="Calibri"/>
                <a:cs typeface="Mangal"/>
              </a:rPr>
              <a:t>computer science, artificial intelligence (AI), sometimes called machine intelligence, is intelligence demonstrated by machines, in contrast to the natural intelligence displayed by humans. Colloquially, the term "artificial intelligence" is often used to describe machines (or computers) that mimic "cognitive" functions that humans associate with the human mind, such as "learning" and "problem solving".</a:t>
            </a:r>
            <a:endParaRPr lang="en-US" sz="2800" dirty="0">
              <a:ea typeface="Calibri"/>
              <a:cs typeface="Mangal"/>
            </a:endParaRPr>
          </a:p>
          <a:p>
            <a:pPr marL="0" marR="0">
              <a:lnSpc>
                <a:spcPct val="115000"/>
              </a:lnSpc>
              <a:spcBef>
                <a:spcPts val="0"/>
              </a:spcBef>
              <a:spcAft>
                <a:spcPts val="1000"/>
              </a:spcAft>
              <a:tabLst>
                <a:tab pos="3238500" algn="l"/>
              </a:tabLst>
            </a:pPr>
            <a:r>
              <a:rPr lang="en-US" sz="2800" smtClean="0">
                <a:ea typeface="Calibri"/>
                <a:cs typeface="Mangal"/>
              </a:rPr>
              <a:t>High-profile </a:t>
            </a:r>
            <a:r>
              <a:rPr lang="en-US" sz="2800" dirty="0">
                <a:ea typeface="Calibri"/>
                <a:cs typeface="Mangal"/>
              </a:rPr>
              <a:t>examples of AI include autonomous vehicles (such as drones and self-driving cars), medical diagnosis, creating art (such as poetry), proving mathematical theorems, playing games (such as Chess or Go), search engines (such as Google search), online assistants (such as </a:t>
            </a:r>
            <a:r>
              <a:rPr lang="en-US" sz="2800" dirty="0" err="1">
                <a:ea typeface="Calibri"/>
                <a:cs typeface="Mangal"/>
              </a:rPr>
              <a:t>Siri</a:t>
            </a:r>
            <a:r>
              <a:rPr lang="en-US" sz="2800" dirty="0">
                <a:ea typeface="Calibri"/>
                <a:cs typeface="Mangal"/>
              </a:rPr>
              <a:t>), image recognition in photographs, spam filtering, predicting flight delays, prediction of judicial decisions and targeting online advertisements.</a:t>
            </a:r>
          </a:p>
          <a:p>
            <a:pPr marL="0" marR="0">
              <a:lnSpc>
                <a:spcPct val="115000"/>
              </a:lnSpc>
              <a:spcBef>
                <a:spcPts val="0"/>
              </a:spcBef>
              <a:spcAft>
                <a:spcPts val="1000"/>
              </a:spcAft>
              <a:tabLst>
                <a:tab pos="3238500" algn="l"/>
              </a:tabLst>
            </a:pPr>
            <a:endParaRPr lang="en-US" sz="2800" dirty="0">
              <a:ea typeface="Calibri"/>
              <a:cs typeface="Mangal"/>
            </a:endParaRPr>
          </a:p>
          <a:p>
            <a:endParaRPr lang="en-US" dirty="0"/>
          </a:p>
        </p:txBody>
      </p:sp>
    </p:spTree>
    <p:extLst>
      <p:ext uri="{BB962C8B-B14F-4D97-AF65-F5344CB8AC3E}">
        <p14:creationId xmlns:p14="http://schemas.microsoft.com/office/powerpoint/2010/main" val="382965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5000"/>
              </a:lnSpc>
              <a:spcBef>
                <a:spcPts val="0"/>
              </a:spcBef>
              <a:spcAft>
                <a:spcPts val="1000"/>
              </a:spcAft>
              <a:tabLst>
                <a:tab pos="3238500" algn="l"/>
              </a:tabLst>
            </a:pPr>
            <a:r>
              <a:rPr lang="en-US" b="1" u="sng" dirty="0" smtClean="0">
                <a:latin typeface="Times New Roman"/>
                <a:ea typeface="Calibri"/>
                <a:cs typeface="Mangal"/>
              </a:rPr>
              <a:t>Objectives</a:t>
            </a:r>
            <a:endParaRPr lang="en-US" dirty="0"/>
          </a:p>
        </p:txBody>
      </p:sp>
      <p:sp>
        <p:nvSpPr>
          <p:cNvPr id="3" name="Content Placeholder 2"/>
          <p:cNvSpPr>
            <a:spLocks noGrp="1"/>
          </p:cNvSpPr>
          <p:nvPr>
            <p:ph idx="1"/>
          </p:nvPr>
        </p:nvSpPr>
        <p:spPr/>
        <p:txBody>
          <a:bodyPr>
            <a:normAutofit fontScale="77500" lnSpcReduction="20000"/>
          </a:bodyPr>
          <a:lstStyle/>
          <a:p>
            <a:pPr marL="0" marR="0" algn="ctr">
              <a:lnSpc>
                <a:spcPct val="115000"/>
              </a:lnSpc>
              <a:spcBef>
                <a:spcPts val="0"/>
              </a:spcBef>
              <a:spcAft>
                <a:spcPts val="1000"/>
              </a:spcAft>
              <a:tabLst>
                <a:tab pos="3238500" algn="l"/>
              </a:tabLst>
            </a:pPr>
            <a:r>
              <a:rPr lang="en-US" dirty="0">
                <a:latin typeface="Times New Roman"/>
                <a:ea typeface="Calibri"/>
                <a:cs typeface="Mangal"/>
              </a:rPr>
              <a:t>An Ecommerce Company Snapdeal has many customers across the world. Customers buy products from Snapdeal either by Website or by Smartphone App. Now the company is thinking to decide whether to focus their efforts on either Smartphone App based Sale or Website based Sale, so that their profit is maximum. </a:t>
            </a:r>
            <a:endParaRPr lang="en-US" sz="1400" dirty="0">
              <a:ea typeface="Calibri"/>
              <a:cs typeface="Mangal"/>
            </a:endParaRPr>
          </a:p>
          <a:p>
            <a:pPr marL="0" marR="0" indent="0">
              <a:lnSpc>
                <a:spcPct val="115000"/>
              </a:lnSpc>
              <a:spcBef>
                <a:spcPts val="0"/>
              </a:spcBef>
              <a:spcAft>
                <a:spcPts val="1000"/>
              </a:spcAft>
              <a:buNone/>
              <a:tabLst>
                <a:tab pos="3238500" algn="l"/>
                <a:tab pos="4600575" algn="l"/>
              </a:tabLst>
            </a:pPr>
            <a:r>
              <a:rPr lang="en-US" dirty="0">
                <a:latin typeface="Times New Roman"/>
                <a:ea typeface="Calibri"/>
                <a:cs typeface="Mangal"/>
              </a:rPr>
              <a:t>		</a:t>
            </a:r>
            <a:endParaRPr lang="en-US" sz="14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With the help of Python and Artificial Intelligence, this innovative project analyses the sales data of Snapdeal Company, and gives an optimized model for the Snapdeal company to take the decision.</a:t>
            </a:r>
            <a:endParaRPr lang="en-US" sz="1400" dirty="0">
              <a:ea typeface="Calibri"/>
              <a:cs typeface="Mangal"/>
            </a:endParaRPr>
          </a:p>
          <a:p>
            <a:endParaRPr lang="en-US" dirty="0"/>
          </a:p>
        </p:txBody>
      </p:sp>
    </p:spTree>
    <p:extLst>
      <p:ext uri="{BB962C8B-B14F-4D97-AF65-F5344CB8AC3E}">
        <p14:creationId xmlns:p14="http://schemas.microsoft.com/office/powerpoint/2010/main" val="313302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5000"/>
              </a:lnSpc>
              <a:spcBef>
                <a:spcPts val="0"/>
              </a:spcBef>
              <a:spcAft>
                <a:spcPts val="1000"/>
              </a:spcAft>
              <a:tabLst>
                <a:tab pos="3238500" algn="l"/>
              </a:tabLst>
            </a:pPr>
            <a:r>
              <a:rPr lang="en-US" b="1" u="sng" dirty="0">
                <a:latin typeface="Times New Roman"/>
                <a:ea typeface="Calibri"/>
                <a:cs typeface="Mangal"/>
              </a:rPr>
              <a:t>Hardware and </a:t>
            </a:r>
            <a:r>
              <a:rPr lang="en-US" b="1" u="sng" dirty="0" smtClean="0">
                <a:latin typeface="Times New Roman"/>
                <a:ea typeface="Calibri"/>
                <a:cs typeface="Mangal"/>
              </a:rPr>
              <a:t>Softwares</a:t>
            </a:r>
            <a:endParaRPr lang="en-US" dirty="0"/>
          </a:p>
        </p:txBody>
      </p:sp>
      <p:sp>
        <p:nvSpPr>
          <p:cNvPr id="3" name="Content Placeholder 2"/>
          <p:cNvSpPr>
            <a:spLocks noGrp="1"/>
          </p:cNvSpPr>
          <p:nvPr>
            <p:ph idx="1"/>
          </p:nvPr>
        </p:nvSpPr>
        <p:spPr/>
        <p:txBody>
          <a:bodyPr>
            <a:normAutofit fontScale="70000" lnSpcReduction="20000"/>
          </a:bodyPr>
          <a:lstStyle/>
          <a:p>
            <a:pPr marL="0" marR="0" algn="ctr">
              <a:lnSpc>
                <a:spcPct val="115000"/>
              </a:lnSpc>
              <a:spcBef>
                <a:spcPts val="0"/>
              </a:spcBef>
              <a:spcAft>
                <a:spcPts val="1000"/>
              </a:spcAft>
              <a:tabLst>
                <a:tab pos="3238500" algn="l"/>
              </a:tabLst>
            </a:pPr>
            <a:r>
              <a:rPr lang="en-US" sz="3600" b="1" u="sng" dirty="0">
                <a:latin typeface="Times New Roman"/>
                <a:ea typeface="Calibri"/>
                <a:cs typeface="Mangal"/>
              </a:rPr>
              <a:t>Hardware</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Machine </a:t>
            </a:r>
            <a:r>
              <a:rPr lang="en-US" dirty="0">
                <a:latin typeface="Times New Roman"/>
                <a:ea typeface="Calibri"/>
                <a:cs typeface="Times New Roman"/>
                <a:sym typeface="Wingdings"/>
              </a:rPr>
              <a:t></a:t>
            </a:r>
            <a:r>
              <a:rPr lang="en-US" dirty="0">
                <a:latin typeface="Times New Roman"/>
                <a:ea typeface="Calibri"/>
                <a:cs typeface="Mangal"/>
              </a:rPr>
              <a:t> HP BS658TX (Laptop)</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RAM Memory </a:t>
            </a:r>
            <a:r>
              <a:rPr lang="en-US" dirty="0">
                <a:latin typeface="Times New Roman"/>
                <a:ea typeface="Calibri"/>
                <a:cs typeface="Times New Roman"/>
                <a:sym typeface="Wingdings"/>
              </a:rPr>
              <a:t></a:t>
            </a:r>
            <a:r>
              <a:rPr lang="en-US" dirty="0">
                <a:latin typeface="Times New Roman"/>
                <a:ea typeface="Calibri"/>
                <a:cs typeface="Mangal"/>
              </a:rPr>
              <a:t> 8 GB</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Hard Disk Memory </a:t>
            </a:r>
            <a:r>
              <a:rPr lang="en-US" dirty="0">
                <a:latin typeface="Times New Roman"/>
                <a:ea typeface="Calibri"/>
                <a:cs typeface="Times New Roman"/>
                <a:sym typeface="Wingdings"/>
              </a:rPr>
              <a:t></a:t>
            </a:r>
            <a:r>
              <a:rPr lang="en-US" dirty="0">
                <a:latin typeface="Times New Roman"/>
                <a:ea typeface="Calibri"/>
                <a:cs typeface="Mangal"/>
              </a:rPr>
              <a:t> 1024 GB</a:t>
            </a:r>
            <a:endParaRPr lang="en-US" sz="1600" dirty="0">
              <a:ea typeface="Calibri"/>
              <a:cs typeface="Mangal"/>
            </a:endParaRPr>
          </a:p>
          <a:p>
            <a:pPr marL="0" marR="0" indent="0" algn="ctr">
              <a:lnSpc>
                <a:spcPct val="115000"/>
              </a:lnSpc>
              <a:spcBef>
                <a:spcPts val="0"/>
              </a:spcBef>
              <a:spcAft>
                <a:spcPts val="1000"/>
              </a:spcAft>
              <a:buNone/>
              <a:tabLst>
                <a:tab pos="3238500" algn="l"/>
              </a:tabLst>
            </a:pPr>
            <a:r>
              <a:rPr lang="en-US" sz="3600" b="1" dirty="0">
                <a:latin typeface="Times New Roman"/>
                <a:ea typeface="Calibri"/>
                <a:cs typeface="Mangal"/>
              </a:rPr>
              <a:t> </a:t>
            </a:r>
            <a:endParaRPr lang="en-US" sz="1600" dirty="0">
              <a:ea typeface="Calibri"/>
              <a:cs typeface="Mangal"/>
            </a:endParaRPr>
          </a:p>
          <a:p>
            <a:pPr marL="0" marR="0" algn="ctr">
              <a:lnSpc>
                <a:spcPct val="115000"/>
              </a:lnSpc>
              <a:spcBef>
                <a:spcPts val="0"/>
              </a:spcBef>
              <a:spcAft>
                <a:spcPts val="1000"/>
              </a:spcAft>
              <a:tabLst>
                <a:tab pos="3238500" algn="l"/>
              </a:tabLst>
            </a:pPr>
            <a:endParaRPr lang="en-US" sz="1600" dirty="0">
              <a:ea typeface="Calibri"/>
              <a:cs typeface="Mangal"/>
            </a:endParaRPr>
          </a:p>
          <a:p>
            <a:pPr marL="0" marR="0" algn="ctr">
              <a:lnSpc>
                <a:spcPct val="115000"/>
              </a:lnSpc>
              <a:spcBef>
                <a:spcPts val="0"/>
              </a:spcBef>
              <a:spcAft>
                <a:spcPts val="1000"/>
              </a:spcAft>
              <a:tabLst>
                <a:tab pos="3238500" algn="l"/>
              </a:tabLst>
            </a:pPr>
            <a:r>
              <a:rPr lang="en-US" sz="3600" b="1" u="sng" dirty="0">
                <a:latin typeface="Times New Roman"/>
                <a:ea typeface="Calibri"/>
                <a:cs typeface="Mangal"/>
              </a:rPr>
              <a:t>Softwares</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Operating System </a:t>
            </a:r>
            <a:r>
              <a:rPr lang="en-US" dirty="0">
                <a:latin typeface="Times New Roman"/>
                <a:ea typeface="Calibri"/>
                <a:cs typeface="Times New Roman"/>
                <a:sym typeface="Wingdings"/>
              </a:rPr>
              <a:t></a:t>
            </a:r>
            <a:r>
              <a:rPr lang="en-US" dirty="0">
                <a:latin typeface="Times New Roman"/>
                <a:ea typeface="Calibri"/>
                <a:cs typeface="Mangal"/>
              </a:rPr>
              <a:t> Windows 10 Enterprise (64 bit)</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Application Software </a:t>
            </a:r>
            <a:r>
              <a:rPr lang="en-US" dirty="0">
                <a:latin typeface="Times New Roman"/>
                <a:ea typeface="Calibri"/>
                <a:cs typeface="Times New Roman"/>
                <a:sym typeface="Wingdings"/>
              </a:rPr>
              <a:t></a:t>
            </a:r>
            <a:r>
              <a:rPr lang="en-US" dirty="0">
                <a:latin typeface="Times New Roman"/>
                <a:ea typeface="Calibri"/>
                <a:cs typeface="Mangal"/>
              </a:rPr>
              <a:t> Anaconda 3</a:t>
            </a:r>
            <a:endParaRPr lang="en-US" sz="1600" dirty="0">
              <a:ea typeface="Calibri"/>
              <a:cs typeface="Mangal"/>
            </a:endParaRPr>
          </a:p>
          <a:p>
            <a:pPr marL="0" marR="0" algn="ctr">
              <a:lnSpc>
                <a:spcPct val="115000"/>
              </a:lnSpc>
              <a:spcBef>
                <a:spcPts val="0"/>
              </a:spcBef>
              <a:spcAft>
                <a:spcPts val="1000"/>
              </a:spcAft>
              <a:tabLst>
                <a:tab pos="3238500" algn="l"/>
              </a:tabLst>
            </a:pPr>
            <a:r>
              <a:rPr lang="en-US" dirty="0">
                <a:latin typeface="Times New Roman"/>
                <a:ea typeface="Calibri"/>
                <a:cs typeface="Mangal"/>
              </a:rPr>
              <a:t>Programming Language </a:t>
            </a:r>
            <a:r>
              <a:rPr lang="en-US" dirty="0">
                <a:latin typeface="Times New Roman"/>
                <a:ea typeface="Calibri"/>
                <a:cs typeface="Times New Roman"/>
                <a:sym typeface="Wingdings"/>
              </a:rPr>
              <a:t></a:t>
            </a:r>
            <a:r>
              <a:rPr lang="en-US" dirty="0">
                <a:latin typeface="Times New Roman"/>
                <a:ea typeface="Calibri"/>
                <a:cs typeface="Mangal"/>
              </a:rPr>
              <a:t> Python 3.7.3</a:t>
            </a:r>
            <a:endParaRPr lang="en-US" sz="1600" dirty="0">
              <a:ea typeface="Calibri"/>
              <a:cs typeface="Mangal"/>
            </a:endParaRPr>
          </a:p>
          <a:p>
            <a:endParaRPr lang="en-US" dirty="0"/>
          </a:p>
        </p:txBody>
      </p:sp>
    </p:spTree>
    <p:extLst>
      <p:ext uri="{BB962C8B-B14F-4D97-AF65-F5344CB8AC3E}">
        <p14:creationId xmlns:p14="http://schemas.microsoft.com/office/powerpoint/2010/main" val="426230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a:ea typeface="Calibri"/>
              </a:rPr>
              <a:t>Code and Output</a:t>
            </a:r>
            <a:endParaRPr lang="en-US" dirty="0"/>
          </a:p>
        </p:txBody>
      </p:sp>
      <p:sp>
        <p:nvSpPr>
          <p:cNvPr id="3" name="Content Placeholder 2"/>
          <p:cNvSpPr>
            <a:spLocks noGrp="1"/>
          </p:cNvSpPr>
          <p:nvPr>
            <p:ph idx="1"/>
          </p:nvPr>
        </p:nvSpPr>
        <p:spPr/>
        <p:txBody>
          <a:bodyPr/>
          <a:lstStyle/>
          <a:p>
            <a:pPr marL="0" marR="0" algn="ctr">
              <a:lnSpc>
                <a:spcPct val="115000"/>
              </a:lnSpc>
              <a:spcBef>
                <a:spcPts val="0"/>
              </a:spcBef>
              <a:spcAft>
                <a:spcPts val="1000"/>
              </a:spcAft>
              <a:tabLst>
                <a:tab pos="3238500" algn="l"/>
              </a:tabLst>
            </a:pPr>
            <a:r>
              <a:rPr lang="en-US" dirty="0">
                <a:latin typeface="Times New Roman"/>
                <a:ea typeface="Calibri"/>
                <a:cs typeface="Mangal"/>
              </a:rPr>
              <a:t>(Codes are given in black ink. Comments about codes are given in Green ink. Output is given to corresponding input, as a screenshot.)</a:t>
            </a:r>
            <a:endParaRPr lang="en-US" sz="2800" dirty="0">
              <a:ea typeface="Calibri"/>
              <a:cs typeface="Mangal"/>
            </a:endParaRPr>
          </a:p>
          <a:p>
            <a:endParaRPr lang="en-US" dirty="0"/>
          </a:p>
        </p:txBody>
      </p:sp>
    </p:spTree>
    <p:extLst>
      <p:ext uri="{BB962C8B-B14F-4D97-AF65-F5344CB8AC3E}">
        <p14:creationId xmlns:p14="http://schemas.microsoft.com/office/powerpoint/2010/main" val="1068062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115</TotalTime>
  <Words>1038</Words>
  <Application>Microsoft Office PowerPoint</Application>
  <PresentationFormat>On-screen Show (4:3)</PresentationFormat>
  <Paragraphs>83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Metro</vt:lpstr>
      <vt:lpstr>PowerPoint Presentation</vt:lpstr>
      <vt:lpstr>PowerPoint Presentation</vt:lpstr>
      <vt:lpstr>PowerPoint Presentation</vt:lpstr>
      <vt:lpstr>PowerPoint Presentation</vt:lpstr>
      <vt:lpstr>Python</vt:lpstr>
      <vt:lpstr>Artificial Intelligence</vt:lpstr>
      <vt:lpstr>Objectives</vt:lpstr>
      <vt:lpstr>Hardware and Softwares</vt:lpstr>
      <vt:lpstr>Code and Output</vt:lpstr>
      <vt:lpstr>PowerPoint Presentation</vt:lpstr>
      <vt:lpstr>SD     (Show the SD Dataframe)</vt:lpstr>
      <vt:lpstr>PowerPoint Presentation</vt:lpstr>
      <vt:lpstr>PowerPoint Presentation</vt:lpstr>
      <vt:lpstr>PowerPoint Presentation</vt:lpstr>
      <vt:lpstr>SD.describe( )     (Calculate total row wise entries of dataset. Then Calculate Average,                                   Standard Deviation, Minimum value and Maximum value among                                   Column Attributes) </vt:lpstr>
      <vt:lpstr>sns.jointplot(x = 'Time on Website', y = 'Time on App', data = SD, kind = 'scatter')  (Create a 2D Cartesian graph among   Time on Website, and Time on App) </vt:lpstr>
      <vt:lpstr>sns.jointplot(x = 'Time on Website', y = 'Length of Membership', data = SD, kind = 'scatter')  (Create a 2D Cartesian graph among  Time on Website, and Length of Membership)</vt:lpstr>
      <vt:lpstr>sns.jointplot(x = 'Time on App', y = 'Length of Membership', data = SD, kind = 'scatter')  (Create a 2D Cartesian graph among   Time on App, and Length of Membership)</vt:lpstr>
      <vt:lpstr>PowerPoint Presentation</vt:lpstr>
      <vt:lpstr>PowerPoint Presentation</vt:lpstr>
      <vt:lpstr>plt.scatter(y_test,predictions)   (Create 2D Cartesian graph of predictive model)</vt:lpstr>
      <vt:lpstr>coeff_df = pd.DataFrame(lm.coef_,X.columns,columns=['Coefficient'])  (Calculate Co efficients of Predictive   Model) coeff_df   (Show the Co efficients of Predictive Model)</vt:lpstr>
      <vt:lpstr>Discussion</vt:lpstr>
      <vt:lpstr>PowerPoint Presentation</vt:lpstr>
      <vt:lpstr>Conclusion</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legend</cp:lastModifiedBy>
  <cp:revision>20</cp:revision>
  <dcterms:created xsi:type="dcterms:W3CDTF">2006-08-16T00:00:00Z</dcterms:created>
  <dcterms:modified xsi:type="dcterms:W3CDTF">2019-08-23T16:17:50Z</dcterms:modified>
</cp:coreProperties>
</file>