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56" r:id="rId2"/>
    <p:sldId id="257" r:id="rId3"/>
    <p:sldId id="258" r:id="rId4"/>
    <p:sldId id="260" r:id="rId5"/>
    <p:sldId id="261" r:id="rId6"/>
    <p:sldId id="262" r:id="rId7"/>
    <p:sldId id="263" r:id="rId8"/>
    <p:sldId id="264" r:id="rId9"/>
    <p:sldId id="269" r:id="rId10"/>
    <p:sldId id="270" r:id="rId11"/>
    <p:sldId id="271" r:id="rId12"/>
    <p:sldId id="272" r:id="rId13"/>
    <p:sldId id="281" r:id="rId14"/>
    <p:sldId id="282" r:id="rId15"/>
    <p:sldId id="283" r:id="rId16"/>
    <p:sldId id="284" r:id="rId17"/>
    <p:sldId id="273" r:id="rId18"/>
    <p:sldId id="274" r:id="rId19"/>
    <p:sldId id="275" r:id="rId20"/>
    <p:sldId id="276" r:id="rId21"/>
    <p:sldId id="286" r:id="rId22"/>
    <p:sldId id="285" r:id="rId23"/>
    <p:sldId id="279" r:id="rId24"/>
    <p:sldId id="280"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jloCbbAJzkMAcRwPrC8U6EmO3v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3AFCCA-DD9F-44DE-ABA2-28D70B11E27F}">
  <a:tblStyle styleId="{EC3AFCCA-DD9F-44DE-ABA2-28D70B11E27F}"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4660"/>
  </p:normalViewPr>
  <p:slideViewPr>
    <p:cSldViewPr snapToGrid="0">
      <p:cViewPr varScale="1">
        <p:scale>
          <a:sx n="69" d="100"/>
          <a:sy n="69" d="100"/>
        </p:scale>
        <p:origin x="726" y="66"/>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4076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67172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9149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16</a:t>
            </a:fld>
            <a:endParaRPr/>
          </a:p>
        </p:txBody>
      </p:sp>
    </p:spTree>
    <p:extLst>
      <p:ext uri="{BB962C8B-B14F-4D97-AF65-F5344CB8AC3E}">
        <p14:creationId xmlns:p14="http://schemas.microsoft.com/office/powerpoint/2010/main" val="412825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4703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18938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3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4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4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1"/>
          <p:cNvSpPr txBox="1">
            <a:spLocks noGrp="1"/>
          </p:cNvSpPr>
          <p:nvPr>
            <p:ph type="title"/>
          </p:nvPr>
        </p:nvSpPr>
        <p:spPr>
          <a:xfrm>
            <a:off x="1708726" y="254294"/>
            <a:ext cx="9645073" cy="98338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1"/>
          <p:cNvSpPr txBox="1">
            <a:spLocks noGrp="1"/>
          </p:cNvSpPr>
          <p:nvPr>
            <p:ph type="body" idx="1"/>
          </p:nvPr>
        </p:nvSpPr>
        <p:spPr>
          <a:xfrm>
            <a:off x="277091" y="1496291"/>
            <a:ext cx="11076709" cy="468067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4" name="Google Shape;24;p31"/>
          <p:cNvPicPr preferRelativeResize="0"/>
          <p:nvPr/>
        </p:nvPicPr>
        <p:blipFill rotWithShape="1">
          <a:blip r:embed="rId2">
            <a:alphaModFix/>
          </a:blip>
          <a:srcRect/>
          <a:stretch/>
        </p:blipFill>
        <p:spPr>
          <a:xfrm>
            <a:off x="0" y="0"/>
            <a:ext cx="1638300" cy="14192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3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3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8" name="Google Shape;2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3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3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3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3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9" name="Google Shape;59;p3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0" name="Google Shape;60;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3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38"/>
          <p:cNvSpPr>
            <a:spLocks noGrp="1"/>
          </p:cNvSpPr>
          <p:nvPr>
            <p:ph type="pic" idx="2"/>
          </p:nvPr>
        </p:nvSpPr>
        <p:spPr>
          <a:xfrm>
            <a:off x="5183188" y="987425"/>
            <a:ext cx="6172200" cy="4873625"/>
          </a:xfrm>
          <a:prstGeom prst="rect">
            <a:avLst/>
          </a:prstGeom>
          <a:noFill/>
          <a:ln>
            <a:noFill/>
          </a:ln>
        </p:spPr>
      </p:sp>
      <p:sp>
        <p:nvSpPr>
          <p:cNvPr id="66" name="Google Shape;66;p3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who.int/newsroom/fact-sheets/detail/the-top"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
          <p:cNvSpPr txBox="1">
            <a:spLocks noGrp="1"/>
          </p:cNvSpPr>
          <p:nvPr>
            <p:ph type="ctrTitle"/>
          </p:nvPr>
        </p:nvSpPr>
        <p:spPr>
          <a:xfrm>
            <a:off x="687072" y="2153921"/>
            <a:ext cx="10666728" cy="1551972"/>
          </a:xfrm>
          <a:prstGeom prst="rect">
            <a:avLst/>
          </a:prstGeom>
          <a:noFill/>
          <a:ln>
            <a:noFill/>
          </a:ln>
        </p:spPr>
        <p:txBody>
          <a:bodyPr spcFirstLastPara="1" wrap="square" lIns="91425" tIns="45700" rIns="91425" bIns="45700" anchor="b" anchorCtr="0">
            <a:noAutofit/>
          </a:bodyPr>
          <a:lstStyle/>
          <a:p>
            <a:pPr lvl="0">
              <a:buSzPts val="3500"/>
            </a:pPr>
            <a:r>
              <a:rPr lang="en-US" sz="3500" b="1" dirty="0" smtClean="0">
                <a:latin typeface="Times New Roman"/>
                <a:ea typeface="Times New Roman"/>
                <a:cs typeface="Times New Roman"/>
                <a:sym typeface="Times New Roman"/>
              </a:rPr>
              <a:t>AI- BASED HEART STROKE PREDICTION USING ECG AND PPG BIO-SIGNALS</a:t>
            </a:r>
            <a:endParaRPr lang="en-US" sz="3500" b="1" dirty="0">
              <a:latin typeface="Times New Roman"/>
              <a:ea typeface="Times New Roman"/>
              <a:cs typeface="Times New Roman"/>
              <a:sym typeface="Times New Roman"/>
            </a:endParaRPr>
          </a:p>
        </p:txBody>
      </p:sp>
      <p:sp>
        <p:nvSpPr>
          <p:cNvPr id="87" name="Google Shape;87;p1"/>
          <p:cNvSpPr txBox="1"/>
          <p:nvPr/>
        </p:nvSpPr>
        <p:spPr>
          <a:xfrm>
            <a:off x="386080" y="4290695"/>
            <a:ext cx="4335251" cy="1910079"/>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000"/>
              <a:buFont typeface="Times New Roman"/>
              <a:buNone/>
            </a:pPr>
            <a:r>
              <a:rPr lang="en-IN" sz="2000" b="1" i="0" u="none" strike="noStrike" cap="none">
                <a:solidFill>
                  <a:schemeClr val="dk1"/>
                </a:solidFill>
                <a:latin typeface="Times New Roman"/>
                <a:ea typeface="Times New Roman"/>
                <a:cs typeface="Times New Roman"/>
                <a:sym typeface="Times New Roman"/>
              </a:rPr>
              <a:t>Under the guidance of</a:t>
            </a:r>
            <a:endParaRPr/>
          </a:p>
          <a:p>
            <a:pPr marL="0" marR="0" lvl="0" indent="0" algn="l" rtl="0">
              <a:lnSpc>
                <a:spcPct val="90000"/>
              </a:lnSpc>
              <a:spcBef>
                <a:spcPts val="0"/>
              </a:spcBef>
              <a:spcAft>
                <a:spcPts val="0"/>
              </a:spcAft>
              <a:buClr>
                <a:srgbClr val="408E93"/>
              </a:buClr>
              <a:buSzPts val="1800"/>
              <a:buFont typeface="Teko"/>
              <a:buNone/>
            </a:pPr>
            <a:endParaRPr sz="1800" b="1"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000"/>
              <a:buFont typeface="Times New Roman"/>
              <a:buNone/>
            </a:pPr>
            <a:r>
              <a:rPr lang="en-IN" sz="2000" b="0" i="0" u="none" strike="noStrike" cap="none">
                <a:solidFill>
                  <a:srgbClr val="000000"/>
                </a:solidFill>
                <a:latin typeface="Times New Roman"/>
                <a:ea typeface="Times New Roman"/>
                <a:cs typeface="Times New Roman"/>
                <a:sym typeface="Times New Roman"/>
              </a:rPr>
              <a:t>Enter the Guide Name </a:t>
            </a:r>
            <a:endParaRPr/>
          </a:p>
          <a:p>
            <a:pPr marL="0" marR="0" lvl="0" indent="0" algn="l" rtl="0">
              <a:lnSpc>
                <a:spcPct val="150000"/>
              </a:lnSpc>
              <a:spcBef>
                <a:spcPts val="0"/>
              </a:spcBef>
              <a:spcAft>
                <a:spcPts val="0"/>
              </a:spcAft>
              <a:buClr>
                <a:srgbClr val="000000"/>
              </a:buClr>
              <a:buSzPts val="2000"/>
              <a:buFont typeface="Times New Roman"/>
              <a:buNone/>
            </a:pPr>
            <a:r>
              <a:rPr lang="en-IN" sz="2000" b="0" i="0" u="none" strike="noStrike" cap="none">
                <a:solidFill>
                  <a:srgbClr val="000000"/>
                </a:solidFill>
                <a:latin typeface="Times New Roman"/>
                <a:ea typeface="Times New Roman"/>
                <a:cs typeface="Times New Roman"/>
                <a:sym typeface="Times New Roman"/>
              </a:rPr>
              <a:t>and Designation </a:t>
            </a: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rgbClr val="408E93"/>
              </a:buClr>
              <a:buSzPts val="2000"/>
              <a:buFont typeface="Teko"/>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2000"/>
              <a:buFont typeface="Times New Roman"/>
              <a:buNone/>
            </a:pPr>
            <a:r>
              <a:rPr lang="en-IN" sz="2000" b="1" i="0" u="none" strike="noStrike" cap="none">
                <a:solidFill>
                  <a:schemeClr val="dk1"/>
                </a:solidFill>
                <a:latin typeface="Times New Roman"/>
                <a:ea typeface="Times New Roman"/>
                <a:cs typeface="Times New Roman"/>
                <a:sym typeface="Times New Roman"/>
              </a:rPr>
              <a:t>	</a:t>
            </a:r>
            <a:endParaRPr sz="2000" b="0" i="0" u="none" strike="noStrike" cap="none">
              <a:solidFill>
                <a:schemeClr val="dk1"/>
              </a:solidFill>
              <a:latin typeface="Times New Roman"/>
              <a:ea typeface="Times New Roman"/>
              <a:cs typeface="Times New Roman"/>
              <a:sym typeface="Times New Roman"/>
            </a:endParaRPr>
          </a:p>
        </p:txBody>
      </p:sp>
      <p:sp>
        <p:nvSpPr>
          <p:cNvPr id="88" name="Google Shape;88;p1"/>
          <p:cNvSpPr txBox="1"/>
          <p:nvPr/>
        </p:nvSpPr>
        <p:spPr>
          <a:xfrm>
            <a:off x="6441441" y="4240581"/>
            <a:ext cx="5364480" cy="2480894"/>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000"/>
              <a:buFont typeface="Arial"/>
              <a:buNone/>
            </a:pPr>
            <a:r>
              <a:rPr lang="en-IN" sz="2000" b="1" i="0" u="none" strike="noStrike" cap="none">
                <a:solidFill>
                  <a:schemeClr val="dk1"/>
                </a:solidFill>
                <a:latin typeface="Times New Roman"/>
                <a:ea typeface="Times New Roman"/>
                <a:cs typeface="Times New Roman"/>
                <a:sym typeface="Times New Roman"/>
              </a:rPr>
              <a:t>            Presented by</a:t>
            </a:r>
            <a:endParaRPr/>
          </a:p>
          <a:p>
            <a:pPr marL="0" marR="0" lvl="0" indent="0" algn="l" rtl="0">
              <a:lnSpc>
                <a:spcPct val="150000"/>
              </a:lnSpc>
              <a:spcBef>
                <a:spcPts val="0"/>
              </a:spcBef>
              <a:spcAft>
                <a:spcPts val="0"/>
              </a:spcAft>
              <a:buClr>
                <a:schemeClr val="dk1"/>
              </a:buClr>
              <a:buSzPts val="2000"/>
              <a:buFont typeface="Arial"/>
              <a:buNone/>
            </a:pPr>
            <a:r>
              <a:rPr lang="en-IN" sz="2000" b="0" i="0" u="none" strike="noStrike" cap="none">
                <a:solidFill>
                  <a:schemeClr val="dk1"/>
                </a:solidFill>
                <a:latin typeface="Times New Roman"/>
                <a:ea typeface="Times New Roman"/>
                <a:cs typeface="Times New Roman"/>
                <a:sym typeface="Times New Roman"/>
              </a:rPr>
              <a:t>Student Name1 and Roll Number</a:t>
            </a:r>
            <a:endParaRPr/>
          </a:p>
          <a:p>
            <a:pPr marL="0" marR="0" lvl="0" indent="0" algn="l" rtl="0">
              <a:lnSpc>
                <a:spcPct val="150000"/>
              </a:lnSpc>
              <a:spcBef>
                <a:spcPts val="0"/>
              </a:spcBef>
              <a:spcAft>
                <a:spcPts val="0"/>
              </a:spcAft>
              <a:buClr>
                <a:schemeClr val="dk1"/>
              </a:buClr>
              <a:buSzPts val="2000"/>
              <a:buFont typeface="Arial"/>
              <a:buNone/>
            </a:pPr>
            <a:r>
              <a:rPr lang="en-IN" sz="2000" b="0" i="0" u="none" strike="noStrike" cap="none">
                <a:solidFill>
                  <a:schemeClr val="dk1"/>
                </a:solidFill>
                <a:latin typeface="Times New Roman"/>
                <a:ea typeface="Times New Roman"/>
                <a:cs typeface="Times New Roman"/>
                <a:sym typeface="Times New Roman"/>
              </a:rPr>
              <a:t>Student Name2 and Roll Number</a:t>
            </a:r>
            <a:endParaRPr/>
          </a:p>
          <a:p>
            <a:pPr marL="0" marR="0" lvl="0" indent="0" algn="l" rtl="0">
              <a:lnSpc>
                <a:spcPct val="150000"/>
              </a:lnSpc>
              <a:spcBef>
                <a:spcPts val="0"/>
              </a:spcBef>
              <a:spcAft>
                <a:spcPts val="0"/>
              </a:spcAft>
              <a:buClr>
                <a:schemeClr val="dk1"/>
              </a:buClr>
              <a:buSzPts val="2000"/>
              <a:buFont typeface="Arial"/>
              <a:buNone/>
            </a:pPr>
            <a:r>
              <a:rPr lang="en-IN" sz="2000" b="0" i="0" u="none" strike="noStrike" cap="none">
                <a:solidFill>
                  <a:schemeClr val="dk1"/>
                </a:solidFill>
                <a:latin typeface="Times New Roman"/>
                <a:ea typeface="Times New Roman"/>
                <a:cs typeface="Times New Roman"/>
                <a:sym typeface="Times New Roman"/>
              </a:rPr>
              <a:t>Student Name3 and Roll Number</a:t>
            </a:r>
            <a:endParaRPr/>
          </a:p>
          <a:p>
            <a:pPr marL="0" marR="0" lvl="0" indent="0" algn="l" rtl="0">
              <a:lnSpc>
                <a:spcPct val="150000"/>
              </a:lnSpc>
              <a:spcBef>
                <a:spcPts val="0"/>
              </a:spcBef>
              <a:spcAft>
                <a:spcPts val="0"/>
              </a:spcAft>
              <a:buClr>
                <a:schemeClr val="dk1"/>
              </a:buClr>
              <a:buSzPts val="2000"/>
              <a:buFont typeface="Arial"/>
              <a:buNone/>
            </a:pPr>
            <a:r>
              <a:rPr lang="en-IN" sz="2000" b="0" i="0" u="none" strike="noStrike" cap="none">
                <a:solidFill>
                  <a:schemeClr val="dk1"/>
                </a:solidFill>
                <a:latin typeface="Times New Roman"/>
                <a:ea typeface="Times New Roman"/>
                <a:cs typeface="Times New Roman"/>
                <a:sym typeface="Times New Roman"/>
              </a:rPr>
              <a:t>Student Name4 and Roll Number </a:t>
            </a:r>
            <a:endParaRPr/>
          </a:p>
          <a:p>
            <a:pPr marL="0" marR="0" lvl="0" indent="0" algn="l" rtl="0">
              <a:lnSpc>
                <a:spcPct val="90000"/>
              </a:lnSpc>
              <a:spcBef>
                <a:spcPts val="0"/>
              </a:spcBef>
              <a:spcAft>
                <a:spcPts val="0"/>
              </a:spcAft>
              <a:buClr>
                <a:schemeClr val="dk1"/>
              </a:buClr>
              <a:buSzPts val="2000"/>
              <a:buFont typeface="Arial"/>
              <a:buNone/>
            </a:pPr>
            <a:r>
              <a:rPr lang="en-IN" sz="2000" b="0" i="0" u="none" strike="noStrike" cap="none">
                <a:solidFill>
                  <a:schemeClr val="dk1"/>
                </a:solidFill>
                <a:latin typeface="Times New Roman"/>
                <a:ea typeface="Times New Roman"/>
                <a:cs typeface="Times New Roman"/>
                <a:sym typeface="Times New Roman"/>
              </a:rPr>
              <a:t> </a:t>
            </a:r>
            <a:endParaRPr/>
          </a:p>
          <a:p>
            <a:pPr marL="0" marR="0" lvl="0" indent="0" algn="l" rtl="0">
              <a:lnSpc>
                <a:spcPct val="90000"/>
              </a:lnSpc>
              <a:spcBef>
                <a:spcPts val="0"/>
              </a:spcBef>
              <a:spcAft>
                <a:spcPts val="0"/>
              </a:spcAft>
              <a:buClr>
                <a:schemeClr val="dk1"/>
              </a:buClr>
              <a:buSzPts val="2000"/>
              <a:buFont typeface="Arial"/>
              <a:buNone/>
            </a:pPr>
            <a:r>
              <a:rPr lang="en-IN" sz="2000" b="0" i="0" u="none" strike="noStrike" cap="none">
                <a:solidFill>
                  <a:schemeClr val="dk1"/>
                </a:solidFill>
                <a:latin typeface="Times New Roman"/>
                <a:ea typeface="Times New Roman"/>
                <a:cs typeface="Times New Roman"/>
                <a:sym typeface="Times New Roman"/>
              </a:rPr>
              <a:t> </a:t>
            </a:r>
            <a:endParaRPr/>
          </a:p>
          <a:p>
            <a:pPr marL="0" marR="0" lvl="0" indent="0" algn="l" rtl="0">
              <a:lnSpc>
                <a:spcPct val="90000"/>
              </a:lnSpc>
              <a:spcBef>
                <a:spcPts val="0"/>
              </a:spcBef>
              <a:spcAft>
                <a:spcPts val="0"/>
              </a:spcAft>
              <a:buClr>
                <a:schemeClr val="dk1"/>
              </a:buClr>
              <a:buSzPts val="2000"/>
              <a:buFont typeface="Arial"/>
              <a:buNone/>
            </a:pPr>
            <a:r>
              <a:rPr lang="en-IN" sz="2000" b="0" i="0" u="none" strike="noStrike" cap="none">
                <a:solidFill>
                  <a:schemeClr val="dk1"/>
                </a:solidFill>
                <a:latin typeface="Times New Roman"/>
                <a:ea typeface="Times New Roman"/>
                <a:cs typeface="Times New Roman"/>
                <a:sym typeface="Times New Roman"/>
              </a:rPr>
              <a:t> </a:t>
            </a:r>
            <a:endParaRPr/>
          </a:p>
          <a:p>
            <a:pPr marL="0" marR="0" lvl="0" indent="0" algn="l" rtl="0">
              <a:lnSpc>
                <a:spcPct val="90000"/>
              </a:lnSpc>
              <a:spcBef>
                <a:spcPts val="0"/>
              </a:spcBef>
              <a:spcAft>
                <a:spcPts val="0"/>
              </a:spcAft>
              <a:buClr>
                <a:schemeClr val="dk1"/>
              </a:buClr>
              <a:buSzPts val="2000"/>
              <a:buFont typeface="Arial"/>
              <a:buNone/>
            </a:pPr>
            <a:r>
              <a:rPr lang="en-IN" sz="2000" b="1" i="0" u="none" strike="noStrike" cap="none">
                <a:solidFill>
                  <a:schemeClr val="dk1"/>
                </a:solidFill>
                <a:latin typeface="Times New Roman"/>
                <a:ea typeface="Times New Roman"/>
                <a:cs typeface="Times New Roman"/>
                <a:sym typeface="Times New Roman"/>
              </a:rPr>
              <a:t>	</a:t>
            </a:r>
            <a:endParaRPr/>
          </a:p>
        </p:txBody>
      </p:sp>
      <p:sp>
        <p:nvSpPr>
          <p:cNvPr id="89" name="Google Shape;89;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a:t>
            </a:fld>
            <a:endParaRPr/>
          </a:p>
        </p:txBody>
      </p:sp>
      <p:sp>
        <p:nvSpPr>
          <p:cNvPr id="90" name="Google Shape;90;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7/30/2023</a:t>
            </a:r>
            <a:endParaRPr/>
          </a:p>
        </p:txBody>
      </p:sp>
      <p:sp>
        <p:nvSpPr>
          <p:cNvPr id="91" name="Google Shape;91;p1"/>
          <p:cNvSpPr txBox="1"/>
          <p:nvPr/>
        </p:nvSpPr>
        <p:spPr>
          <a:xfrm>
            <a:off x="4110914" y="3841029"/>
            <a:ext cx="3538148" cy="4308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200" b="1" i="1" u="none" strike="noStrike" cap="none">
                <a:solidFill>
                  <a:schemeClr val="dk1"/>
                </a:solidFill>
                <a:latin typeface="Times New Roman"/>
                <a:ea typeface="Times New Roman"/>
                <a:cs typeface="Times New Roman"/>
                <a:sym typeface="Times New Roman"/>
              </a:rPr>
              <a:t>Project Phase-I Presentation</a:t>
            </a:r>
            <a:endParaRPr/>
          </a:p>
        </p:txBody>
      </p:sp>
      <p:sp>
        <p:nvSpPr>
          <p:cNvPr id="92" name="Google Shape;92;p1"/>
          <p:cNvSpPr txBox="1"/>
          <p:nvPr/>
        </p:nvSpPr>
        <p:spPr>
          <a:xfrm>
            <a:off x="3581400" y="1614077"/>
            <a:ext cx="6245860"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i="0" u="sng" strike="noStrike" cap="none">
                <a:solidFill>
                  <a:schemeClr val="dk1"/>
                </a:solidFill>
                <a:latin typeface="Times New Roman"/>
                <a:ea typeface="Times New Roman"/>
                <a:cs typeface="Times New Roman"/>
                <a:sym typeface="Times New Roman"/>
              </a:rPr>
              <a:t>Department of Computer Science and Engineering</a:t>
            </a:r>
            <a:endParaRPr sz="2000">
              <a:solidFill>
                <a:schemeClr val="dk1"/>
              </a:solidFill>
              <a:latin typeface="Calibri"/>
              <a:ea typeface="Calibri"/>
              <a:cs typeface="Calibri"/>
              <a:sym typeface="Calibri"/>
            </a:endParaRPr>
          </a:p>
        </p:txBody>
      </p:sp>
      <p:sp>
        <p:nvSpPr>
          <p:cNvPr id="93" name="Google Shape;93;p1"/>
          <p:cNvSpPr txBox="1"/>
          <p:nvPr/>
        </p:nvSpPr>
        <p:spPr>
          <a:xfrm>
            <a:off x="4721331" y="1256665"/>
            <a:ext cx="326241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a:solidFill>
                  <a:schemeClr val="dk1"/>
                </a:solidFill>
                <a:latin typeface="Times New Roman"/>
                <a:ea typeface="Times New Roman"/>
                <a:cs typeface="Times New Roman"/>
                <a:sym typeface="Times New Roman"/>
              </a:rPr>
              <a:t>GST - Bengaluru Campus</a:t>
            </a:r>
            <a:endParaRPr sz="2000">
              <a:solidFill>
                <a:schemeClr val="dk1"/>
              </a:solidFill>
              <a:latin typeface="Calibri"/>
              <a:ea typeface="Calibri"/>
              <a:cs typeface="Calibri"/>
              <a:sym typeface="Calibri"/>
            </a:endParaRPr>
          </a:p>
        </p:txBody>
      </p:sp>
      <p:pic>
        <p:nvPicPr>
          <p:cNvPr id="94" name="Google Shape;94;p1"/>
          <p:cNvPicPr preferRelativeResize="0"/>
          <p:nvPr/>
        </p:nvPicPr>
        <p:blipFill rotWithShape="1">
          <a:blip r:embed="rId3">
            <a:alphaModFix/>
          </a:blip>
          <a:srcRect/>
          <a:stretch/>
        </p:blipFill>
        <p:spPr>
          <a:xfrm>
            <a:off x="3540760" y="59501"/>
            <a:ext cx="5623560" cy="1209776"/>
          </a:xfrm>
          <a:prstGeom prst="rect">
            <a:avLst/>
          </a:prstGeom>
          <a:noFill/>
          <a:ln>
            <a:noFill/>
          </a:ln>
        </p:spPr>
      </p:pic>
      <p:pic>
        <p:nvPicPr>
          <p:cNvPr id="95" name="Google Shape;95;p1"/>
          <p:cNvPicPr preferRelativeResize="0"/>
          <p:nvPr/>
        </p:nvPicPr>
        <p:blipFill rotWithShape="1">
          <a:blip r:embed="rId4">
            <a:alphaModFix/>
          </a:blip>
          <a:srcRect/>
          <a:stretch/>
        </p:blipFill>
        <p:spPr>
          <a:xfrm>
            <a:off x="-1270" y="0"/>
            <a:ext cx="1638300" cy="1419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graphicFrame>
        <p:nvGraphicFramePr>
          <p:cNvPr id="177" name="Google Shape;177;p15"/>
          <p:cNvGraphicFramePr/>
          <p:nvPr>
            <p:extLst>
              <p:ext uri="{D42A27DB-BD31-4B8C-83A1-F6EECF244321}">
                <p14:modId xmlns:p14="http://schemas.microsoft.com/office/powerpoint/2010/main" val="1192762497"/>
              </p:ext>
            </p:extLst>
          </p:nvPr>
        </p:nvGraphicFramePr>
        <p:xfrm>
          <a:off x="208722" y="1497013"/>
          <a:ext cx="11145100" cy="5175885"/>
        </p:xfrm>
        <a:graphic>
          <a:graphicData uri="http://schemas.openxmlformats.org/drawingml/2006/table">
            <a:tbl>
              <a:tblPr firstRow="1" bandRow="1">
                <a:noFill/>
                <a:tableStyleId>{EC3AFCCA-DD9F-44DE-ABA2-28D70B11E27F}</a:tableStyleId>
              </a:tblPr>
              <a:tblGrid>
                <a:gridCol w="2284300">
                  <a:extLst>
                    <a:ext uri="{9D8B030D-6E8A-4147-A177-3AD203B41FA5}">
                      <a16:colId xmlns:a16="http://schemas.microsoft.com/office/drawing/2014/main" val="20000"/>
                    </a:ext>
                  </a:extLst>
                </a:gridCol>
                <a:gridCol w="2215200">
                  <a:extLst>
                    <a:ext uri="{9D8B030D-6E8A-4147-A177-3AD203B41FA5}">
                      <a16:colId xmlns:a16="http://schemas.microsoft.com/office/drawing/2014/main" val="20001"/>
                    </a:ext>
                  </a:extLst>
                </a:gridCol>
                <a:gridCol w="2215200">
                  <a:extLst>
                    <a:ext uri="{9D8B030D-6E8A-4147-A177-3AD203B41FA5}">
                      <a16:colId xmlns:a16="http://schemas.microsoft.com/office/drawing/2014/main" val="20002"/>
                    </a:ext>
                  </a:extLst>
                </a:gridCol>
                <a:gridCol w="2215200">
                  <a:extLst>
                    <a:ext uri="{9D8B030D-6E8A-4147-A177-3AD203B41FA5}">
                      <a16:colId xmlns:a16="http://schemas.microsoft.com/office/drawing/2014/main" val="20003"/>
                    </a:ext>
                  </a:extLst>
                </a:gridCol>
                <a:gridCol w="2215200">
                  <a:extLst>
                    <a:ext uri="{9D8B030D-6E8A-4147-A177-3AD203B41FA5}">
                      <a16:colId xmlns:a16="http://schemas.microsoft.com/office/drawing/2014/main" val="20004"/>
                    </a:ext>
                  </a:extLst>
                </a:gridCol>
              </a:tblGrid>
              <a:tr h="262225">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Authors Name, Journal Name, Vol., Year, Page</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Title of the Paper</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Inference</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Research Gap</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Relevance with the present work</a:t>
                      </a:r>
                      <a:endParaRPr sz="2300">
                        <a:latin typeface="Times New Roman"/>
                        <a:ea typeface="Times New Roman"/>
                        <a:cs typeface="Times New Roman"/>
                        <a:sym typeface="Times New Roman"/>
                      </a:endParaRPr>
                    </a:p>
                  </a:txBody>
                  <a:tcPr marL="17150" marR="17150" marT="9525" marB="0"/>
                </a:tc>
                <a:extLst>
                  <a:ext uri="{0D108BD9-81ED-4DB2-BD59-A6C34878D82A}">
                    <a16:rowId xmlns:a16="http://schemas.microsoft.com/office/drawing/2014/main" val="10000"/>
                  </a:ext>
                </a:extLst>
              </a:tr>
              <a:tr h="292100">
                <a:tc>
                  <a:txBody>
                    <a:bodyPr/>
                    <a:lstStyle/>
                    <a:p>
                      <a:pPr fontAlgn="base"/>
                      <a:r>
                        <a:rPr lang="en-US" sz="2400" dirty="0" smtClean="0">
                          <a:effectLst/>
                          <a:latin typeface="Times New Roman" panose="02020603050405020304" pitchFamily="18" charset="0"/>
                          <a:cs typeface="Times New Roman" panose="02020603050405020304" pitchFamily="18" charset="0"/>
                        </a:rPr>
                        <a:t>J. S. Wang, W. C. Chiang, Y. L. Hsu, and Y. T. C. Yang </a:t>
                      </a:r>
                      <a:r>
                        <a:rPr lang="nl-NL" sz="2400" dirty="0" smtClean="0">
                          <a:effectLst/>
                          <a:latin typeface="Times New Roman" panose="02020603050405020304" pitchFamily="18" charset="0"/>
                          <a:cs typeface="Times New Roman" panose="02020603050405020304" pitchFamily="18" charset="0"/>
                        </a:rPr>
                        <a:t>’</a:t>
                      </a:r>
                      <a:r>
                        <a:rPr lang="nl-NL" sz="2400" baseline="0" dirty="0" smtClean="0">
                          <a:effectLst/>
                          <a:latin typeface="Times New Roman" panose="02020603050405020304" pitchFamily="18" charset="0"/>
                          <a:cs typeface="Times New Roman" panose="02020603050405020304" pitchFamily="18" charset="0"/>
                        </a:rPr>
                        <a:t> </a:t>
                      </a:r>
                      <a:r>
                        <a:rPr lang="nl-NL" sz="2400" dirty="0" smtClean="0">
                          <a:effectLst/>
                          <a:latin typeface="Times New Roman" panose="02020603050405020304" pitchFamily="18" charset="0"/>
                          <a:cs typeface="Times New Roman" panose="02020603050405020304" pitchFamily="18" charset="0"/>
                        </a:rPr>
                        <a:t>Neurocomputing, vol. 116, pp. 38–45, Sep. 2013</a:t>
                      </a:r>
                      <a:endParaRPr lang="en-IN" sz="2400" dirty="0">
                        <a:effectLst/>
                        <a:latin typeface="Times New Roman" panose="02020603050405020304" pitchFamily="18" charset="0"/>
                        <a:cs typeface="Times New Roman" panose="02020603050405020304" pitchFamily="18" charset="0"/>
                      </a:endParaRPr>
                    </a:p>
                  </a:txBody>
                  <a:tcPr/>
                </a:tc>
                <a:tc>
                  <a:txBody>
                    <a:bodyPr/>
                    <a:lstStyle/>
                    <a:p>
                      <a:pPr fontAlgn="base"/>
                      <a:r>
                        <a:rPr lang="en-US" sz="2400" dirty="0" smtClean="0">
                          <a:effectLst/>
                          <a:latin typeface="Times New Roman" panose="02020603050405020304" pitchFamily="18" charset="0"/>
                          <a:cs typeface="Times New Roman" panose="02020603050405020304" pitchFamily="18" charset="0"/>
                        </a:rPr>
                        <a:t>ECG arrhythmia</a:t>
                      </a:r>
                    </a:p>
                    <a:p>
                      <a:pPr fontAlgn="base"/>
                      <a:r>
                        <a:rPr lang="en-US" sz="2400" dirty="0" smtClean="0">
                          <a:effectLst/>
                          <a:latin typeface="Times New Roman" panose="02020603050405020304" pitchFamily="18" charset="0"/>
                          <a:cs typeface="Times New Roman" panose="02020603050405020304" pitchFamily="18" charset="0"/>
                        </a:rPr>
                        <a:t>classification using a probabilistic neural network with a feature reduction</a:t>
                      </a:r>
                    </a:p>
                    <a:p>
                      <a:pPr fontAlgn="base"/>
                      <a:r>
                        <a:rPr lang="en-US" sz="2400" dirty="0" smtClean="0">
                          <a:effectLst/>
                          <a:latin typeface="Times New Roman" panose="02020603050405020304" pitchFamily="18" charset="0"/>
                          <a:cs typeface="Times New Roman" panose="02020603050405020304" pitchFamily="18" charset="0"/>
                        </a:rPr>
                        <a:t>method</a:t>
                      </a:r>
                      <a:endParaRPr lang="en-US" sz="2400" dirty="0">
                        <a:effectLst/>
                        <a:latin typeface="Times New Roman" panose="02020603050405020304" pitchFamily="18" charset="0"/>
                        <a:cs typeface="Times New Roman" panose="02020603050405020304" pitchFamily="18" charset="0"/>
                      </a:endParaRPr>
                    </a:p>
                  </a:txBody>
                  <a:tcPr/>
                </a:tc>
                <a:tc>
                  <a:txBody>
                    <a:bodyPr/>
                    <a:lstStyle/>
                    <a:p>
                      <a:pPr fontAlgn="base"/>
                      <a:r>
                        <a:rPr lang="en-US" sz="2400" dirty="0">
                          <a:effectLst/>
                          <a:latin typeface="Times New Roman" panose="02020603050405020304" pitchFamily="18" charset="0"/>
                          <a:cs typeface="Times New Roman" panose="02020603050405020304" pitchFamily="18" charset="0"/>
                        </a:rPr>
                        <a:t>Develops a </a:t>
                      </a:r>
                      <a:r>
                        <a:rPr lang="en-US" sz="2400" dirty="0" smtClean="0">
                          <a:effectLst/>
                          <a:latin typeface="Times New Roman" panose="02020603050405020304" pitchFamily="18" charset="0"/>
                          <a:cs typeface="Times New Roman" panose="02020603050405020304" pitchFamily="18" charset="0"/>
                        </a:rPr>
                        <a:t>neural network based ECG arrhythmia</a:t>
                      </a:r>
                    </a:p>
                    <a:p>
                      <a:pPr fontAlgn="base"/>
                      <a:r>
                        <a:rPr lang="en-US" sz="2400" dirty="0" smtClean="0">
                          <a:effectLst/>
                          <a:latin typeface="Times New Roman" panose="02020603050405020304" pitchFamily="18" charset="0"/>
                          <a:cs typeface="Times New Roman" panose="02020603050405020304" pitchFamily="18" charset="0"/>
                        </a:rPr>
                        <a:t>classification </a:t>
                      </a:r>
                      <a:endParaRPr lang="en-US" sz="2400" dirty="0">
                        <a:effectLst/>
                        <a:latin typeface="Times New Roman" panose="02020603050405020304" pitchFamily="18" charset="0"/>
                        <a:cs typeface="Times New Roman" panose="02020603050405020304" pitchFamily="18" charset="0"/>
                      </a:endParaRPr>
                    </a:p>
                  </a:txBody>
                  <a:tcPr/>
                </a:tc>
                <a:tc>
                  <a:txBody>
                    <a:bodyPr/>
                    <a:lstStyle/>
                    <a:p>
                      <a:pPr fontAlgn="base"/>
                      <a:r>
                        <a:rPr lang="en-US" sz="2400" dirty="0">
                          <a:effectLst/>
                          <a:latin typeface="Times New Roman" panose="02020603050405020304" pitchFamily="18" charset="0"/>
                          <a:cs typeface="Times New Roman" panose="02020603050405020304" pitchFamily="18" charset="0"/>
                        </a:rPr>
                        <a:t>Focuses on </a:t>
                      </a:r>
                      <a:r>
                        <a:rPr lang="en-US" sz="2400" dirty="0" smtClean="0">
                          <a:effectLst/>
                          <a:latin typeface="Times New Roman" panose="02020603050405020304" pitchFamily="18" charset="0"/>
                          <a:cs typeface="Times New Roman" panose="02020603050405020304" pitchFamily="18" charset="0"/>
                        </a:rPr>
                        <a:t>reducing features in training stage of neural network, </a:t>
                      </a:r>
                      <a:r>
                        <a:rPr lang="en-US" sz="2400" dirty="0">
                          <a:effectLst/>
                          <a:latin typeface="Times New Roman" panose="02020603050405020304" pitchFamily="18" charset="0"/>
                          <a:cs typeface="Times New Roman" panose="02020603050405020304" pitchFamily="18" charset="0"/>
                        </a:rPr>
                        <a:t>while the present work addresses </a:t>
                      </a:r>
                      <a:r>
                        <a:rPr lang="en-US" sz="2400" dirty="0" smtClean="0">
                          <a:effectLst/>
                          <a:latin typeface="Times New Roman" panose="02020603050405020304" pitchFamily="18" charset="0"/>
                          <a:cs typeface="Times New Roman" panose="02020603050405020304" pitchFamily="18" charset="0"/>
                        </a:rPr>
                        <a:t>about predictor for Heart strokes prediction</a:t>
                      </a:r>
                      <a:endParaRPr lang="en-US" sz="2400" dirty="0">
                        <a:effectLst/>
                        <a:latin typeface="Times New Roman" panose="02020603050405020304" pitchFamily="18" charset="0"/>
                        <a:cs typeface="Times New Roman" panose="02020603050405020304" pitchFamily="18" charset="0"/>
                      </a:endParaRPr>
                    </a:p>
                  </a:txBody>
                  <a:tcPr/>
                </a:tc>
                <a:tc>
                  <a:txBody>
                    <a:bodyPr/>
                    <a:lstStyle/>
                    <a:p>
                      <a:pPr fontAlgn="base"/>
                      <a:r>
                        <a:rPr lang="en-US" sz="2400" dirty="0">
                          <a:effectLst/>
                          <a:latin typeface="Times New Roman" panose="02020603050405020304" pitchFamily="18" charset="0"/>
                          <a:cs typeface="Times New Roman" panose="02020603050405020304" pitchFamily="18" charset="0"/>
                        </a:rPr>
                        <a:t>Both works contribute to the </a:t>
                      </a:r>
                      <a:r>
                        <a:rPr lang="en-US" sz="2400" dirty="0" smtClean="0">
                          <a:effectLst/>
                          <a:latin typeface="Times New Roman" panose="02020603050405020304" pitchFamily="18" charset="0"/>
                          <a:cs typeface="Times New Roman" panose="02020603050405020304" pitchFamily="18" charset="0"/>
                        </a:rPr>
                        <a:t>detection of Heart conditions which is relevant</a:t>
                      </a:r>
                      <a:r>
                        <a:rPr lang="en-US" sz="2400" baseline="0" dirty="0" smtClean="0">
                          <a:effectLst/>
                          <a:latin typeface="Times New Roman" panose="02020603050405020304" pitchFamily="18" charset="0"/>
                          <a:cs typeface="Times New Roman" panose="02020603050405020304" pitchFamily="18" charset="0"/>
                        </a:rPr>
                        <a:t> in identification of Heart strokes</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graphicFrame>
        <p:nvGraphicFramePr>
          <p:cNvPr id="182" name="Google Shape;182;p16"/>
          <p:cNvGraphicFramePr/>
          <p:nvPr>
            <p:extLst>
              <p:ext uri="{D42A27DB-BD31-4B8C-83A1-F6EECF244321}">
                <p14:modId xmlns:p14="http://schemas.microsoft.com/office/powerpoint/2010/main" val="3472818770"/>
              </p:ext>
            </p:extLst>
          </p:nvPr>
        </p:nvGraphicFramePr>
        <p:xfrm>
          <a:off x="208722" y="1497013"/>
          <a:ext cx="11145100" cy="4444365"/>
        </p:xfrm>
        <a:graphic>
          <a:graphicData uri="http://schemas.openxmlformats.org/drawingml/2006/table">
            <a:tbl>
              <a:tblPr firstRow="1" bandRow="1">
                <a:noFill/>
                <a:tableStyleId>{EC3AFCCA-DD9F-44DE-ABA2-28D70B11E27F}</a:tableStyleId>
              </a:tblPr>
              <a:tblGrid>
                <a:gridCol w="2284300">
                  <a:extLst>
                    <a:ext uri="{9D8B030D-6E8A-4147-A177-3AD203B41FA5}">
                      <a16:colId xmlns:a16="http://schemas.microsoft.com/office/drawing/2014/main" val="20000"/>
                    </a:ext>
                  </a:extLst>
                </a:gridCol>
                <a:gridCol w="2215200">
                  <a:extLst>
                    <a:ext uri="{9D8B030D-6E8A-4147-A177-3AD203B41FA5}">
                      <a16:colId xmlns:a16="http://schemas.microsoft.com/office/drawing/2014/main" val="20001"/>
                    </a:ext>
                  </a:extLst>
                </a:gridCol>
                <a:gridCol w="2215200">
                  <a:extLst>
                    <a:ext uri="{9D8B030D-6E8A-4147-A177-3AD203B41FA5}">
                      <a16:colId xmlns:a16="http://schemas.microsoft.com/office/drawing/2014/main" val="20002"/>
                    </a:ext>
                  </a:extLst>
                </a:gridCol>
                <a:gridCol w="2215200">
                  <a:extLst>
                    <a:ext uri="{9D8B030D-6E8A-4147-A177-3AD203B41FA5}">
                      <a16:colId xmlns:a16="http://schemas.microsoft.com/office/drawing/2014/main" val="20003"/>
                    </a:ext>
                  </a:extLst>
                </a:gridCol>
                <a:gridCol w="2215200">
                  <a:extLst>
                    <a:ext uri="{9D8B030D-6E8A-4147-A177-3AD203B41FA5}">
                      <a16:colId xmlns:a16="http://schemas.microsoft.com/office/drawing/2014/main" val="20004"/>
                    </a:ext>
                  </a:extLst>
                </a:gridCol>
              </a:tblGrid>
              <a:tr h="262225">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Authors Name, Journal Name, Vol., Year, Page</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Title of the Paper</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Inference</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Research Gap</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Relevance with the present work</a:t>
                      </a:r>
                      <a:endParaRPr sz="2300">
                        <a:latin typeface="Times New Roman"/>
                        <a:ea typeface="Times New Roman"/>
                        <a:cs typeface="Times New Roman"/>
                        <a:sym typeface="Times New Roman"/>
                      </a:endParaRPr>
                    </a:p>
                  </a:txBody>
                  <a:tcPr marL="17150" marR="17150" marT="9525" marB="0"/>
                </a:tc>
                <a:extLst>
                  <a:ext uri="{0D108BD9-81ED-4DB2-BD59-A6C34878D82A}">
                    <a16:rowId xmlns:a16="http://schemas.microsoft.com/office/drawing/2014/main" val="10000"/>
                  </a:ext>
                </a:extLst>
              </a:tr>
              <a:tr h="292100">
                <a:tc>
                  <a:txBody>
                    <a:bodyPr/>
                    <a:lstStyle/>
                    <a:p>
                      <a:pPr fontAlgn="base"/>
                      <a:r>
                        <a:rPr lang="en-US" sz="2400" dirty="0" smtClean="0">
                          <a:effectLst/>
                          <a:latin typeface="Times New Roman" panose="02020603050405020304" pitchFamily="18" charset="0"/>
                          <a:cs typeface="Times New Roman" panose="02020603050405020304" pitchFamily="18" charset="0"/>
                        </a:rPr>
                        <a:t>I.-S. Oh, J.-S. Lee, and B.-R. Moon, IEEE Trans. Pattern Anal. Mach. </a:t>
                      </a:r>
                      <a:r>
                        <a:rPr lang="en-US" sz="2400" dirty="0" err="1" smtClean="0">
                          <a:effectLst/>
                          <a:latin typeface="Times New Roman" panose="02020603050405020304" pitchFamily="18" charset="0"/>
                          <a:cs typeface="Times New Roman" panose="02020603050405020304" pitchFamily="18" charset="0"/>
                        </a:rPr>
                        <a:t>Intell</a:t>
                      </a:r>
                      <a:r>
                        <a:rPr lang="en-US" sz="2400" dirty="0" smtClean="0">
                          <a:effectLst/>
                          <a:latin typeface="Times New Roman" panose="02020603050405020304" pitchFamily="18" charset="0"/>
                          <a:cs typeface="Times New Roman" panose="02020603050405020304" pitchFamily="18" charset="0"/>
                        </a:rPr>
                        <a:t>., vol. 26, no. 11,</a:t>
                      </a:r>
                    </a:p>
                    <a:p>
                      <a:pPr fontAlgn="base"/>
                      <a:r>
                        <a:rPr lang="en-US" sz="2400" dirty="0" smtClean="0">
                          <a:effectLst/>
                          <a:latin typeface="Times New Roman" panose="02020603050405020304" pitchFamily="18" charset="0"/>
                          <a:cs typeface="Times New Roman" panose="02020603050405020304" pitchFamily="18" charset="0"/>
                        </a:rPr>
                        <a:t>pp. 1424–1437, Nov. 2004</a:t>
                      </a:r>
                      <a:endParaRPr lang="en-US" sz="2400" dirty="0">
                        <a:effectLst/>
                        <a:latin typeface="Times New Roman" panose="02020603050405020304" pitchFamily="18" charset="0"/>
                        <a:cs typeface="Times New Roman" panose="02020603050405020304" pitchFamily="18" charset="0"/>
                      </a:endParaRPr>
                    </a:p>
                  </a:txBody>
                  <a:tcPr/>
                </a:tc>
                <a:tc>
                  <a:txBody>
                    <a:bodyPr/>
                    <a:lstStyle/>
                    <a:p>
                      <a:pPr fontAlgn="base"/>
                      <a:r>
                        <a:rPr lang="en-US" sz="2400" dirty="0" smtClean="0">
                          <a:effectLst/>
                          <a:latin typeface="Times New Roman" panose="02020603050405020304" pitchFamily="18" charset="0"/>
                          <a:cs typeface="Times New Roman" panose="02020603050405020304" pitchFamily="18" charset="0"/>
                        </a:rPr>
                        <a:t>Hybrid genetic algorithms for</a:t>
                      </a:r>
                    </a:p>
                    <a:p>
                      <a:pPr fontAlgn="base"/>
                      <a:r>
                        <a:rPr lang="en-US" sz="2400" dirty="0" smtClean="0">
                          <a:effectLst/>
                          <a:latin typeface="Times New Roman" panose="02020603050405020304" pitchFamily="18" charset="0"/>
                          <a:cs typeface="Times New Roman" panose="02020603050405020304" pitchFamily="18" charset="0"/>
                        </a:rPr>
                        <a:t>feature selection</a:t>
                      </a:r>
                      <a:endParaRPr lang="en-US" sz="2400" dirty="0">
                        <a:effectLst/>
                        <a:latin typeface="Times New Roman" panose="02020603050405020304" pitchFamily="18" charset="0"/>
                        <a:cs typeface="Times New Roman" panose="02020603050405020304" pitchFamily="18" charset="0"/>
                      </a:endParaRPr>
                    </a:p>
                  </a:txBody>
                  <a:tcPr/>
                </a:tc>
                <a:tc>
                  <a:txBody>
                    <a:bodyPr/>
                    <a:lstStyle/>
                    <a:p>
                      <a:pPr fontAlgn="base"/>
                      <a:r>
                        <a:rPr lang="en-US" sz="2400" dirty="0">
                          <a:effectLst/>
                          <a:latin typeface="Times New Roman" panose="02020603050405020304" pitchFamily="18" charset="0"/>
                          <a:cs typeface="Times New Roman" panose="02020603050405020304" pitchFamily="18" charset="0"/>
                        </a:rPr>
                        <a:t>Analyzes </a:t>
                      </a:r>
                      <a:r>
                        <a:rPr lang="en-US" sz="2400" dirty="0" smtClean="0">
                          <a:effectLst/>
                          <a:latin typeface="Times New Roman" panose="02020603050405020304" pitchFamily="18" charset="0"/>
                          <a:cs typeface="Times New Roman" panose="02020603050405020304" pitchFamily="18" charset="0"/>
                        </a:rPr>
                        <a:t>about Hybrid genetic algorithms </a:t>
                      </a:r>
                      <a:endParaRPr lang="en-US" sz="2400" dirty="0">
                        <a:effectLst/>
                        <a:latin typeface="Times New Roman" panose="02020603050405020304" pitchFamily="18" charset="0"/>
                        <a:cs typeface="Times New Roman" panose="02020603050405020304" pitchFamily="18" charset="0"/>
                      </a:endParaRPr>
                    </a:p>
                  </a:txBody>
                  <a:tcPr/>
                </a:tc>
                <a:tc>
                  <a:txBody>
                    <a:bodyPr/>
                    <a:lstStyle/>
                    <a:p>
                      <a:pPr fontAlgn="base"/>
                      <a:r>
                        <a:rPr lang="en-US" sz="2400" dirty="0">
                          <a:effectLst/>
                          <a:latin typeface="Times New Roman" panose="02020603050405020304" pitchFamily="18" charset="0"/>
                          <a:cs typeface="Times New Roman" panose="02020603050405020304" pitchFamily="18" charset="0"/>
                        </a:rPr>
                        <a:t>Focuses on </a:t>
                      </a:r>
                      <a:r>
                        <a:rPr lang="en-US" sz="2400" dirty="0" smtClean="0">
                          <a:effectLst/>
                          <a:latin typeface="Times New Roman" panose="02020603050405020304" pitchFamily="18" charset="0"/>
                          <a:cs typeface="Times New Roman" panose="02020603050405020304" pitchFamily="18" charset="0"/>
                        </a:rPr>
                        <a:t>selecting best features, </a:t>
                      </a:r>
                      <a:r>
                        <a:rPr lang="en-US" sz="2400" dirty="0">
                          <a:effectLst/>
                          <a:latin typeface="Times New Roman" panose="02020603050405020304" pitchFamily="18" charset="0"/>
                          <a:cs typeface="Times New Roman" panose="02020603050405020304" pitchFamily="18" charset="0"/>
                        </a:rPr>
                        <a:t>while the present work aims </a:t>
                      </a:r>
                      <a:r>
                        <a:rPr lang="en-US" sz="2400" dirty="0" smtClean="0">
                          <a:effectLst/>
                          <a:latin typeface="Times New Roman" panose="02020603050405020304" pitchFamily="18" charset="0"/>
                          <a:cs typeface="Times New Roman" panose="02020603050405020304" pitchFamily="18" charset="0"/>
                        </a:rPr>
                        <a:t>about</a:t>
                      </a:r>
                      <a:r>
                        <a:rPr lang="en-US" sz="2400" baseline="0" dirty="0" smtClean="0">
                          <a:effectLst/>
                          <a:latin typeface="Times New Roman" panose="02020603050405020304" pitchFamily="18" charset="0"/>
                          <a:cs typeface="Times New Roman" panose="02020603050405020304" pitchFamily="18" charset="0"/>
                        </a:rPr>
                        <a:t> predictor for Heart strokes prediction</a:t>
                      </a:r>
                      <a:endParaRPr lang="en-US" sz="2400" dirty="0">
                        <a:effectLst/>
                        <a:latin typeface="Times New Roman" panose="02020603050405020304" pitchFamily="18" charset="0"/>
                        <a:cs typeface="Times New Roman" panose="02020603050405020304" pitchFamily="18" charset="0"/>
                      </a:endParaRPr>
                    </a:p>
                  </a:txBody>
                  <a:tcPr/>
                </a:tc>
                <a:tc>
                  <a:txBody>
                    <a:bodyPr/>
                    <a:lstStyle/>
                    <a:p>
                      <a:pPr fontAlgn="base"/>
                      <a:r>
                        <a:rPr lang="en-US" sz="2400" dirty="0">
                          <a:effectLst/>
                          <a:latin typeface="Times New Roman" panose="02020603050405020304" pitchFamily="18" charset="0"/>
                          <a:cs typeface="Times New Roman" panose="02020603050405020304" pitchFamily="18" charset="0"/>
                        </a:rPr>
                        <a:t>Both works contribute </a:t>
                      </a:r>
                      <a:r>
                        <a:rPr lang="en-US" sz="2400" dirty="0" smtClean="0">
                          <a:effectLst/>
                          <a:latin typeface="Times New Roman" panose="02020603050405020304" pitchFamily="18" charset="0"/>
                          <a:cs typeface="Times New Roman" panose="02020603050405020304" pitchFamily="18" charset="0"/>
                        </a:rPr>
                        <a:t>to</a:t>
                      </a:r>
                      <a:r>
                        <a:rPr lang="en-US" sz="2400" baseline="0" dirty="0" smtClean="0">
                          <a:effectLst/>
                          <a:latin typeface="Times New Roman" panose="02020603050405020304" pitchFamily="18" charset="0"/>
                          <a:cs typeface="Times New Roman" panose="02020603050405020304" pitchFamily="18" charset="0"/>
                        </a:rPr>
                        <a:t> detection of Heart condition which is relevant for prediction of Heart strokes</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graphicFrame>
        <p:nvGraphicFramePr>
          <p:cNvPr id="187" name="Google Shape;187;p17"/>
          <p:cNvGraphicFramePr/>
          <p:nvPr>
            <p:extLst>
              <p:ext uri="{D42A27DB-BD31-4B8C-83A1-F6EECF244321}">
                <p14:modId xmlns:p14="http://schemas.microsoft.com/office/powerpoint/2010/main" val="1370045636"/>
              </p:ext>
            </p:extLst>
          </p:nvPr>
        </p:nvGraphicFramePr>
        <p:xfrm>
          <a:off x="208722" y="1497013"/>
          <a:ext cx="11145100" cy="5175885"/>
        </p:xfrm>
        <a:graphic>
          <a:graphicData uri="http://schemas.openxmlformats.org/drawingml/2006/table">
            <a:tbl>
              <a:tblPr firstRow="1" bandRow="1">
                <a:noFill/>
                <a:tableStyleId>{EC3AFCCA-DD9F-44DE-ABA2-28D70B11E27F}</a:tableStyleId>
              </a:tblPr>
              <a:tblGrid>
                <a:gridCol w="2284300">
                  <a:extLst>
                    <a:ext uri="{9D8B030D-6E8A-4147-A177-3AD203B41FA5}">
                      <a16:colId xmlns:a16="http://schemas.microsoft.com/office/drawing/2014/main" val="20000"/>
                    </a:ext>
                  </a:extLst>
                </a:gridCol>
                <a:gridCol w="2215200">
                  <a:extLst>
                    <a:ext uri="{9D8B030D-6E8A-4147-A177-3AD203B41FA5}">
                      <a16:colId xmlns:a16="http://schemas.microsoft.com/office/drawing/2014/main" val="20001"/>
                    </a:ext>
                  </a:extLst>
                </a:gridCol>
                <a:gridCol w="2215200">
                  <a:extLst>
                    <a:ext uri="{9D8B030D-6E8A-4147-A177-3AD203B41FA5}">
                      <a16:colId xmlns:a16="http://schemas.microsoft.com/office/drawing/2014/main" val="20002"/>
                    </a:ext>
                  </a:extLst>
                </a:gridCol>
                <a:gridCol w="2215200">
                  <a:extLst>
                    <a:ext uri="{9D8B030D-6E8A-4147-A177-3AD203B41FA5}">
                      <a16:colId xmlns:a16="http://schemas.microsoft.com/office/drawing/2014/main" val="20003"/>
                    </a:ext>
                  </a:extLst>
                </a:gridCol>
                <a:gridCol w="2215200">
                  <a:extLst>
                    <a:ext uri="{9D8B030D-6E8A-4147-A177-3AD203B41FA5}">
                      <a16:colId xmlns:a16="http://schemas.microsoft.com/office/drawing/2014/main" val="20004"/>
                    </a:ext>
                  </a:extLst>
                </a:gridCol>
              </a:tblGrid>
              <a:tr h="262225">
                <a:tc>
                  <a:txBody>
                    <a:bodyPr/>
                    <a:lstStyle/>
                    <a:p>
                      <a:pPr marL="0" marR="0" lvl="0" indent="0" algn="ctr" rtl="0">
                        <a:spcBef>
                          <a:spcPts val="0"/>
                        </a:spcBef>
                        <a:spcAft>
                          <a:spcPts val="0"/>
                        </a:spcAft>
                        <a:buNone/>
                      </a:pPr>
                      <a:r>
                        <a:rPr lang="en-IN" sz="2300" b="1" dirty="0">
                          <a:latin typeface="Times New Roman"/>
                          <a:ea typeface="Times New Roman"/>
                          <a:cs typeface="Times New Roman"/>
                          <a:sym typeface="Times New Roman"/>
                        </a:rPr>
                        <a:t>Authors Name, Journal Name, Vol., Year, Page</a:t>
                      </a:r>
                      <a:endParaRPr sz="2300" dirty="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dirty="0">
                          <a:latin typeface="Times New Roman"/>
                          <a:ea typeface="Times New Roman"/>
                          <a:cs typeface="Times New Roman"/>
                          <a:sym typeface="Times New Roman"/>
                        </a:rPr>
                        <a:t> </a:t>
                      </a:r>
                      <a:endParaRPr sz="2300" dirty="0">
                        <a:latin typeface="Times New Roman"/>
                        <a:ea typeface="Times New Roman"/>
                        <a:cs typeface="Times New Roman"/>
                        <a:sym typeface="Times New Roman"/>
                      </a:endParaRPr>
                    </a:p>
                    <a:p>
                      <a:pPr marL="0" marR="0" lvl="0" indent="0" algn="ctr" rtl="0">
                        <a:spcBef>
                          <a:spcPts val="0"/>
                        </a:spcBef>
                        <a:spcAft>
                          <a:spcPts val="0"/>
                        </a:spcAft>
                        <a:buNone/>
                      </a:pPr>
                      <a:r>
                        <a:rPr lang="en-IN" sz="2300" b="1" dirty="0">
                          <a:latin typeface="Times New Roman"/>
                          <a:ea typeface="Times New Roman"/>
                          <a:cs typeface="Times New Roman"/>
                          <a:sym typeface="Times New Roman"/>
                        </a:rPr>
                        <a:t>Title of the Paper</a:t>
                      </a:r>
                      <a:endParaRPr sz="2300" dirty="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dirty="0">
                          <a:latin typeface="Times New Roman"/>
                          <a:ea typeface="Times New Roman"/>
                          <a:cs typeface="Times New Roman"/>
                          <a:sym typeface="Times New Roman"/>
                        </a:rPr>
                        <a:t> </a:t>
                      </a:r>
                      <a:endParaRPr sz="2300" dirty="0">
                        <a:latin typeface="Times New Roman"/>
                        <a:ea typeface="Times New Roman"/>
                        <a:cs typeface="Times New Roman"/>
                        <a:sym typeface="Times New Roman"/>
                      </a:endParaRPr>
                    </a:p>
                    <a:p>
                      <a:pPr marL="0" marR="0" lvl="0" indent="0" algn="ctr" rtl="0">
                        <a:spcBef>
                          <a:spcPts val="0"/>
                        </a:spcBef>
                        <a:spcAft>
                          <a:spcPts val="0"/>
                        </a:spcAft>
                        <a:buNone/>
                      </a:pPr>
                      <a:r>
                        <a:rPr lang="en-IN" sz="2300" b="1" dirty="0">
                          <a:latin typeface="Times New Roman"/>
                          <a:ea typeface="Times New Roman"/>
                          <a:cs typeface="Times New Roman"/>
                          <a:sym typeface="Times New Roman"/>
                        </a:rPr>
                        <a:t>Inference</a:t>
                      </a:r>
                      <a:endParaRPr sz="2300" dirty="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dirty="0">
                          <a:latin typeface="Times New Roman"/>
                          <a:ea typeface="Times New Roman"/>
                          <a:cs typeface="Times New Roman"/>
                          <a:sym typeface="Times New Roman"/>
                        </a:rPr>
                        <a:t> </a:t>
                      </a:r>
                      <a:endParaRPr sz="2300" dirty="0">
                        <a:latin typeface="Times New Roman"/>
                        <a:ea typeface="Times New Roman"/>
                        <a:cs typeface="Times New Roman"/>
                        <a:sym typeface="Times New Roman"/>
                      </a:endParaRPr>
                    </a:p>
                    <a:p>
                      <a:pPr marL="0" marR="0" lvl="0" indent="0" algn="ctr" rtl="0">
                        <a:spcBef>
                          <a:spcPts val="0"/>
                        </a:spcBef>
                        <a:spcAft>
                          <a:spcPts val="0"/>
                        </a:spcAft>
                        <a:buNone/>
                      </a:pPr>
                      <a:r>
                        <a:rPr lang="en-IN" sz="2300" b="1" dirty="0">
                          <a:latin typeface="Times New Roman"/>
                          <a:ea typeface="Times New Roman"/>
                          <a:cs typeface="Times New Roman"/>
                          <a:sym typeface="Times New Roman"/>
                        </a:rPr>
                        <a:t>Research Gap</a:t>
                      </a:r>
                      <a:endParaRPr sz="2300" dirty="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dirty="0">
                          <a:latin typeface="Times New Roman"/>
                          <a:ea typeface="Times New Roman"/>
                          <a:cs typeface="Times New Roman"/>
                          <a:sym typeface="Times New Roman"/>
                        </a:rPr>
                        <a:t> </a:t>
                      </a:r>
                      <a:endParaRPr sz="2300" dirty="0">
                        <a:latin typeface="Times New Roman"/>
                        <a:ea typeface="Times New Roman"/>
                        <a:cs typeface="Times New Roman"/>
                        <a:sym typeface="Times New Roman"/>
                      </a:endParaRPr>
                    </a:p>
                    <a:p>
                      <a:pPr marL="0" marR="0" lvl="0" indent="0" algn="ctr" rtl="0">
                        <a:spcBef>
                          <a:spcPts val="0"/>
                        </a:spcBef>
                        <a:spcAft>
                          <a:spcPts val="0"/>
                        </a:spcAft>
                        <a:buNone/>
                      </a:pPr>
                      <a:r>
                        <a:rPr lang="en-IN" sz="2300" b="1" dirty="0">
                          <a:latin typeface="Times New Roman"/>
                          <a:ea typeface="Times New Roman"/>
                          <a:cs typeface="Times New Roman"/>
                          <a:sym typeface="Times New Roman"/>
                        </a:rPr>
                        <a:t>Relevance with the present work</a:t>
                      </a:r>
                      <a:endParaRPr sz="2300" dirty="0">
                        <a:latin typeface="Times New Roman"/>
                        <a:ea typeface="Times New Roman"/>
                        <a:cs typeface="Times New Roman"/>
                        <a:sym typeface="Times New Roman"/>
                      </a:endParaRPr>
                    </a:p>
                  </a:txBody>
                  <a:tcPr marL="17150" marR="17150" marT="9525" marB="0"/>
                </a:tc>
                <a:extLst>
                  <a:ext uri="{0D108BD9-81ED-4DB2-BD59-A6C34878D82A}">
                    <a16:rowId xmlns:a16="http://schemas.microsoft.com/office/drawing/2014/main" val="10000"/>
                  </a:ext>
                </a:extLst>
              </a:tr>
              <a:tr h="292100">
                <a:tc>
                  <a:txBody>
                    <a:bodyPr/>
                    <a:lstStyle/>
                    <a:p>
                      <a:pPr fontAlgn="base"/>
                      <a:r>
                        <a:rPr lang="en-US" sz="2400" dirty="0" smtClean="0">
                          <a:effectLst/>
                          <a:latin typeface="Times New Roman" panose="02020603050405020304" pitchFamily="18" charset="0"/>
                          <a:cs typeface="Times New Roman" panose="02020603050405020304" pitchFamily="18" charset="0"/>
                        </a:rPr>
                        <a:t>J. Allen, Physiol. Meas., vol. 28, no. 3, pp. 1–39, Feb. 2007.</a:t>
                      </a:r>
                      <a:endParaRPr lang="en-US" sz="2400" dirty="0">
                        <a:effectLst/>
                        <a:latin typeface="Times New Roman" panose="02020603050405020304" pitchFamily="18" charset="0"/>
                        <a:cs typeface="Times New Roman" panose="02020603050405020304" pitchFamily="18" charset="0"/>
                      </a:endParaRPr>
                    </a:p>
                  </a:txBody>
                  <a:tcPr/>
                </a:tc>
                <a:tc>
                  <a:txBody>
                    <a:bodyPr/>
                    <a:lstStyle/>
                    <a:p>
                      <a:pPr fontAlgn="base"/>
                      <a:r>
                        <a:rPr lang="en-US" sz="2400" dirty="0" smtClean="0">
                          <a:effectLst/>
                          <a:latin typeface="Times New Roman" panose="02020603050405020304" pitchFamily="18" charset="0"/>
                          <a:cs typeface="Times New Roman" panose="02020603050405020304" pitchFamily="18" charset="0"/>
                        </a:rPr>
                        <a:t>Photoplethysmography and its application in clinical physiological measurement</a:t>
                      </a:r>
                      <a:endParaRPr lang="en-US" sz="2400" dirty="0">
                        <a:effectLst/>
                        <a:latin typeface="Times New Roman" panose="02020603050405020304" pitchFamily="18" charset="0"/>
                        <a:cs typeface="Times New Roman" panose="02020603050405020304" pitchFamily="18" charset="0"/>
                      </a:endParaRPr>
                    </a:p>
                  </a:txBody>
                  <a:tcPr/>
                </a:tc>
                <a:tc>
                  <a:txBody>
                    <a:bodyPr/>
                    <a:lstStyle/>
                    <a:p>
                      <a:pPr fontAlgn="base"/>
                      <a:r>
                        <a:rPr lang="en-US" sz="2400" dirty="0">
                          <a:effectLst/>
                          <a:latin typeface="Times New Roman" panose="02020603050405020304" pitchFamily="18" charset="0"/>
                          <a:cs typeface="Times New Roman" panose="02020603050405020304" pitchFamily="18" charset="0"/>
                        </a:rPr>
                        <a:t>Presents an </a:t>
                      </a:r>
                      <a:r>
                        <a:rPr lang="en-US" sz="2400" dirty="0" smtClean="0">
                          <a:effectLst/>
                          <a:latin typeface="Times New Roman" panose="02020603050405020304" pitchFamily="18" charset="0"/>
                          <a:cs typeface="Times New Roman" panose="02020603050405020304" pitchFamily="18" charset="0"/>
                        </a:rPr>
                        <a:t>application of</a:t>
                      </a:r>
                      <a:r>
                        <a:rPr lang="en-US" sz="2400" baseline="0" dirty="0" smtClean="0">
                          <a:effectLst/>
                          <a:latin typeface="Times New Roman" panose="02020603050405020304" pitchFamily="18" charset="0"/>
                          <a:cs typeface="Times New Roman" panose="02020603050405020304" pitchFamily="18" charset="0"/>
                        </a:rPr>
                        <a:t> PPG in physiology</a:t>
                      </a:r>
                      <a:endParaRPr lang="en-US" sz="2400" dirty="0">
                        <a:effectLst/>
                        <a:latin typeface="Times New Roman" panose="02020603050405020304" pitchFamily="18" charset="0"/>
                        <a:cs typeface="Times New Roman" panose="02020603050405020304" pitchFamily="18" charset="0"/>
                      </a:endParaRPr>
                    </a:p>
                  </a:txBody>
                  <a:tcPr/>
                </a:tc>
                <a:tc>
                  <a:txBody>
                    <a:bodyPr/>
                    <a:lstStyle/>
                    <a:p>
                      <a:pPr fontAlgn="base"/>
                      <a:r>
                        <a:rPr lang="en-US" sz="2400" dirty="0">
                          <a:effectLst/>
                          <a:latin typeface="Times New Roman" panose="02020603050405020304" pitchFamily="18" charset="0"/>
                          <a:cs typeface="Times New Roman" panose="02020603050405020304" pitchFamily="18" charset="0"/>
                        </a:rPr>
                        <a:t>Focuses on </a:t>
                      </a:r>
                      <a:r>
                        <a:rPr lang="en-US" sz="2400" dirty="0" smtClean="0">
                          <a:effectLst/>
                          <a:latin typeface="Times New Roman" panose="02020603050405020304" pitchFamily="18" charset="0"/>
                          <a:cs typeface="Times New Roman" panose="02020603050405020304" pitchFamily="18" charset="0"/>
                        </a:rPr>
                        <a:t>application of PPG in physiology, </a:t>
                      </a:r>
                      <a:r>
                        <a:rPr lang="en-US" sz="2400" dirty="0">
                          <a:effectLst/>
                          <a:latin typeface="Times New Roman" panose="02020603050405020304" pitchFamily="18" charset="0"/>
                          <a:cs typeface="Times New Roman" panose="02020603050405020304" pitchFamily="18" charset="0"/>
                        </a:rPr>
                        <a:t>while the present work addresses decision </a:t>
                      </a:r>
                      <a:r>
                        <a:rPr lang="en-US" sz="2400" dirty="0" smtClean="0">
                          <a:effectLst/>
                          <a:latin typeface="Times New Roman" panose="02020603050405020304" pitchFamily="18" charset="0"/>
                          <a:cs typeface="Times New Roman" panose="02020603050405020304" pitchFamily="18" charset="0"/>
                        </a:rPr>
                        <a:t>maker</a:t>
                      </a:r>
                      <a:r>
                        <a:rPr lang="en-US" sz="2400" baseline="0" dirty="0" smtClean="0">
                          <a:effectLst/>
                          <a:latin typeface="Times New Roman" panose="02020603050405020304" pitchFamily="18" charset="0"/>
                          <a:cs typeface="Times New Roman" panose="02020603050405020304" pitchFamily="18" charset="0"/>
                        </a:rPr>
                        <a:t> for Heart strokes prediction</a:t>
                      </a:r>
                      <a:endParaRPr lang="en-US" sz="2400" dirty="0">
                        <a:effectLst/>
                        <a:latin typeface="Times New Roman" panose="02020603050405020304" pitchFamily="18" charset="0"/>
                        <a:cs typeface="Times New Roman" panose="02020603050405020304" pitchFamily="18" charset="0"/>
                      </a:endParaRPr>
                    </a:p>
                  </a:txBody>
                  <a:tcPr/>
                </a:tc>
                <a:tc>
                  <a:txBody>
                    <a:bodyPr/>
                    <a:lstStyle/>
                    <a:p>
                      <a:pPr fontAlgn="base"/>
                      <a:r>
                        <a:rPr lang="en-US" sz="2400" dirty="0" smtClean="0">
                          <a:effectLst/>
                          <a:latin typeface="Times New Roman" panose="02020603050405020304" pitchFamily="18" charset="0"/>
                          <a:cs typeface="Times New Roman" panose="02020603050405020304" pitchFamily="18" charset="0"/>
                        </a:rPr>
                        <a:t>This</a:t>
                      </a:r>
                      <a:r>
                        <a:rPr lang="en-US" sz="2400" baseline="0" dirty="0" smtClean="0">
                          <a:effectLst/>
                          <a:latin typeface="Times New Roman" panose="02020603050405020304" pitchFamily="18" charset="0"/>
                          <a:cs typeface="Times New Roman" panose="02020603050405020304" pitchFamily="18" charset="0"/>
                        </a:rPr>
                        <a:t> paper presents an application of PPG in physiology which is related to detection of Heart strokes</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graphicFrame>
        <p:nvGraphicFramePr>
          <p:cNvPr id="150" name="Google Shape;150;p10"/>
          <p:cNvGraphicFramePr/>
          <p:nvPr>
            <p:extLst/>
          </p:nvPr>
        </p:nvGraphicFramePr>
        <p:xfrm>
          <a:off x="215349" y="1466352"/>
          <a:ext cx="11976650" cy="4810125"/>
        </p:xfrm>
        <a:graphic>
          <a:graphicData uri="http://schemas.openxmlformats.org/drawingml/2006/table">
            <a:tbl>
              <a:tblPr firstRow="1" bandRow="1">
                <a:noFill/>
                <a:tableStyleId>{EC3AFCCA-DD9F-44DE-ABA2-28D70B11E27F}</a:tableStyleId>
              </a:tblPr>
              <a:tblGrid>
                <a:gridCol w="2313000">
                  <a:extLst>
                    <a:ext uri="{9D8B030D-6E8A-4147-A177-3AD203B41FA5}">
                      <a16:colId xmlns:a16="http://schemas.microsoft.com/office/drawing/2014/main" val="20000"/>
                    </a:ext>
                  </a:extLst>
                </a:gridCol>
                <a:gridCol w="2313000">
                  <a:extLst>
                    <a:ext uri="{9D8B030D-6E8A-4147-A177-3AD203B41FA5}">
                      <a16:colId xmlns:a16="http://schemas.microsoft.com/office/drawing/2014/main" val="20001"/>
                    </a:ext>
                  </a:extLst>
                </a:gridCol>
                <a:gridCol w="2313000">
                  <a:extLst>
                    <a:ext uri="{9D8B030D-6E8A-4147-A177-3AD203B41FA5}">
                      <a16:colId xmlns:a16="http://schemas.microsoft.com/office/drawing/2014/main" val="20002"/>
                    </a:ext>
                  </a:extLst>
                </a:gridCol>
                <a:gridCol w="2313000">
                  <a:extLst>
                    <a:ext uri="{9D8B030D-6E8A-4147-A177-3AD203B41FA5}">
                      <a16:colId xmlns:a16="http://schemas.microsoft.com/office/drawing/2014/main" val="20003"/>
                    </a:ext>
                  </a:extLst>
                </a:gridCol>
                <a:gridCol w="2724650">
                  <a:extLst>
                    <a:ext uri="{9D8B030D-6E8A-4147-A177-3AD203B41FA5}">
                      <a16:colId xmlns:a16="http://schemas.microsoft.com/office/drawing/2014/main" val="20004"/>
                    </a:ext>
                  </a:extLst>
                </a:gridCol>
              </a:tblGrid>
              <a:tr h="648275">
                <a:tc>
                  <a:txBody>
                    <a:bodyPr/>
                    <a:lstStyle/>
                    <a:p>
                      <a:pPr marL="0" marR="0" lvl="0" indent="0" algn="ctr" rtl="0">
                        <a:spcBef>
                          <a:spcPts val="0"/>
                        </a:spcBef>
                        <a:spcAft>
                          <a:spcPts val="0"/>
                        </a:spcAft>
                        <a:buNone/>
                      </a:pPr>
                      <a:r>
                        <a:rPr lang="en-IN" sz="2300" b="1" u="none" strike="noStrike" cap="none" dirty="0">
                          <a:latin typeface="Times New Roman"/>
                          <a:ea typeface="Times New Roman"/>
                          <a:cs typeface="Times New Roman"/>
                          <a:sym typeface="Times New Roman"/>
                        </a:rPr>
                        <a:t>Authors Name, Journal Name, Vol., Year, Page</a:t>
                      </a:r>
                      <a:endParaRPr sz="2300" u="none" strike="noStrike" cap="none" dirty="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u="none" strike="noStrike" cap="none" dirty="0">
                          <a:latin typeface="Times New Roman"/>
                          <a:ea typeface="Times New Roman"/>
                          <a:cs typeface="Times New Roman"/>
                          <a:sym typeface="Times New Roman"/>
                        </a:rPr>
                        <a:t> </a:t>
                      </a:r>
                      <a:endParaRPr sz="2300" u="none" strike="noStrike" cap="none" dirty="0">
                        <a:latin typeface="Times New Roman"/>
                        <a:ea typeface="Times New Roman"/>
                        <a:cs typeface="Times New Roman"/>
                        <a:sym typeface="Times New Roman"/>
                      </a:endParaRPr>
                    </a:p>
                    <a:p>
                      <a:pPr marL="0" marR="0" lvl="0" indent="0" algn="ctr" rtl="0">
                        <a:spcBef>
                          <a:spcPts val="0"/>
                        </a:spcBef>
                        <a:spcAft>
                          <a:spcPts val="0"/>
                        </a:spcAft>
                        <a:buNone/>
                      </a:pPr>
                      <a:r>
                        <a:rPr lang="en-IN" sz="2300" b="1" u="none" strike="noStrike" cap="none" dirty="0">
                          <a:latin typeface="Times New Roman"/>
                          <a:ea typeface="Times New Roman"/>
                          <a:cs typeface="Times New Roman"/>
                          <a:sym typeface="Times New Roman"/>
                        </a:rPr>
                        <a:t>Title of the Paper</a:t>
                      </a:r>
                      <a:endParaRPr sz="2300" u="none" strike="noStrike" cap="none" dirty="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u="none" strike="noStrike" cap="none" dirty="0">
                          <a:latin typeface="Times New Roman"/>
                          <a:ea typeface="Times New Roman"/>
                          <a:cs typeface="Times New Roman"/>
                          <a:sym typeface="Times New Roman"/>
                        </a:rPr>
                        <a:t> </a:t>
                      </a:r>
                      <a:endParaRPr sz="2300" u="none" strike="noStrike" cap="none" dirty="0">
                        <a:latin typeface="Times New Roman"/>
                        <a:ea typeface="Times New Roman"/>
                        <a:cs typeface="Times New Roman"/>
                        <a:sym typeface="Times New Roman"/>
                      </a:endParaRPr>
                    </a:p>
                    <a:p>
                      <a:pPr marL="0" marR="0" lvl="0" indent="0" algn="ctr" rtl="0">
                        <a:spcBef>
                          <a:spcPts val="0"/>
                        </a:spcBef>
                        <a:spcAft>
                          <a:spcPts val="0"/>
                        </a:spcAft>
                        <a:buNone/>
                      </a:pPr>
                      <a:r>
                        <a:rPr lang="en-IN" sz="2300" b="1" u="none" strike="noStrike" cap="none" dirty="0">
                          <a:latin typeface="Times New Roman"/>
                          <a:ea typeface="Times New Roman"/>
                          <a:cs typeface="Times New Roman"/>
                          <a:sym typeface="Times New Roman"/>
                        </a:rPr>
                        <a:t>Inference</a:t>
                      </a:r>
                      <a:endParaRPr sz="2300" u="none" strike="noStrike" cap="none" dirty="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u="none" strike="noStrike" cap="none" dirty="0">
                          <a:latin typeface="Times New Roman"/>
                          <a:ea typeface="Times New Roman"/>
                          <a:cs typeface="Times New Roman"/>
                          <a:sym typeface="Times New Roman"/>
                        </a:rPr>
                        <a:t> </a:t>
                      </a:r>
                      <a:endParaRPr sz="2300" u="none" strike="noStrike" cap="none" dirty="0">
                        <a:latin typeface="Times New Roman"/>
                        <a:ea typeface="Times New Roman"/>
                        <a:cs typeface="Times New Roman"/>
                        <a:sym typeface="Times New Roman"/>
                      </a:endParaRPr>
                    </a:p>
                    <a:p>
                      <a:pPr marL="0" marR="0" lvl="0" indent="0" algn="ctr" rtl="0">
                        <a:spcBef>
                          <a:spcPts val="0"/>
                        </a:spcBef>
                        <a:spcAft>
                          <a:spcPts val="0"/>
                        </a:spcAft>
                        <a:buNone/>
                      </a:pPr>
                      <a:r>
                        <a:rPr lang="en-IN" sz="2300" b="1" u="none" strike="noStrike" cap="none" dirty="0">
                          <a:latin typeface="Times New Roman"/>
                          <a:ea typeface="Times New Roman"/>
                          <a:cs typeface="Times New Roman"/>
                          <a:sym typeface="Times New Roman"/>
                        </a:rPr>
                        <a:t>Research Gap</a:t>
                      </a:r>
                      <a:endParaRPr sz="2300" u="none" strike="noStrike" cap="none" dirty="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u="none" strike="noStrike" cap="none" dirty="0">
                          <a:latin typeface="Times New Roman"/>
                          <a:ea typeface="Times New Roman"/>
                          <a:cs typeface="Times New Roman"/>
                          <a:sym typeface="Times New Roman"/>
                        </a:rPr>
                        <a:t> </a:t>
                      </a:r>
                      <a:endParaRPr sz="2300" u="none" strike="noStrike" cap="none" dirty="0">
                        <a:latin typeface="Times New Roman"/>
                        <a:ea typeface="Times New Roman"/>
                        <a:cs typeface="Times New Roman"/>
                        <a:sym typeface="Times New Roman"/>
                      </a:endParaRPr>
                    </a:p>
                    <a:p>
                      <a:pPr marL="0" marR="0" lvl="0" indent="0" algn="ctr" rtl="0">
                        <a:spcBef>
                          <a:spcPts val="0"/>
                        </a:spcBef>
                        <a:spcAft>
                          <a:spcPts val="0"/>
                        </a:spcAft>
                        <a:buNone/>
                      </a:pPr>
                      <a:r>
                        <a:rPr lang="en-IN" sz="2300" b="1" u="none" strike="noStrike" cap="none" dirty="0">
                          <a:latin typeface="Times New Roman"/>
                          <a:ea typeface="Times New Roman"/>
                          <a:cs typeface="Times New Roman"/>
                          <a:sym typeface="Times New Roman"/>
                        </a:rPr>
                        <a:t>Relevance with the present work</a:t>
                      </a:r>
                      <a:endParaRPr sz="2300" u="none" strike="noStrike" cap="none" dirty="0">
                        <a:latin typeface="Times New Roman"/>
                        <a:ea typeface="Times New Roman"/>
                        <a:cs typeface="Times New Roman"/>
                        <a:sym typeface="Times New Roman"/>
                      </a:endParaRPr>
                    </a:p>
                  </a:txBody>
                  <a:tcPr marL="17150" marR="17150" marT="9525" marB="0"/>
                </a:tc>
                <a:extLst>
                  <a:ext uri="{0D108BD9-81ED-4DB2-BD59-A6C34878D82A}">
                    <a16:rowId xmlns:a16="http://schemas.microsoft.com/office/drawing/2014/main" val="10000"/>
                  </a:ext>
                </a:extLst>
              </a:tr>
              <a:tr h="292100">
                <a:tc>
                  <a:txBody>
                    <a:bodyPr/>
                    <a:lstStyle/>
                    <a:p>
                      <a:pPr algn="l" fontAlgn="base"/>
                      <a:r>
                        <a:rPr lang="en-IN" sz="2400" dirty="0" smtClean="0">
                          <a:effectLst/>
                          <a:latin typeface="Times New Roman" panose="02020603050405020304" pitchFamily="18" charset="0"/>
                          <a:cs typeface="Times New Roman" panose="02020603050405020304" pitchFamily="18" charset="0"/>
                        </a:rPr>
                        <a:t>S. De </a:t>
                      </a:r>
                      <a:r>
                        <a:rPr lang="en-IN" sz="2400" dirty="0" err="1" smtClean="0">
                          <a:effectLst/>
                          <a:latin typeface="Times New Roman" panose="02020603050405020304" pitchFamily="18" charset="0"/>
                          <a:cs typeface="Times New Roman" panose="02020603050405020304" pitchFamily="18" charset="0"/>
                        </a:rPr>
                        <a:t>Raedt</a:t>
                      </a:r>
                      <a:r>
                        <a:rPr lang="en-IN" sz="2400" dirty="0" smtClean="0">
                          <a:effectLst/>
                          <a:latin typeface="Times New Roman" panose="02020603050405020304" pitchFamily="18" charset="0"/>
                          <a:cs typeface="Times New Roman" panose="02020603050405020304" pitchFamily="18" charset="0"/>
                        </a:rPr>
                        <a:t>, A. De </a:t>
                      </a:r>
                      <a:r>
                        <a:rPr lang="en-IN" sz="2400" dirty="0" err="1" smtClean="0">
                          <a:effectLst/>
                          <a:latin typeface="Times New Roman" panose="02020603050405020304" pitchFamily="18" charset="0"/>
                          <a:cs typeface="Times New Roman" panose="02020603050405020304" pitchFamily="18" charset="0"/>
                        </a:rPr>
                        <a:t>Vos</a:t>
                      </a:r>
                      <a:r>
                        <a:rPr lang="en-IN" sz="2400" dirty="0" smtClean="0">
                          <a:effectLst/>
                          <a:latin typeface="Times New Roman" panose="02020603050405020304" pitchFamily="18" charset="0"/>
                          <a:cs typeface="Times New Roman" panose="02020603050405020304" pitchFamily="18" charset="0"/>
                        </a:rPr>
                        <a:t>, and J. De Keyser, </a:t>
                      </a:r>
                      <a:r>
                        <a:rPr lang="nl-NL" sz="2400" dirty="0" smtClean="0">
                          <a:effectLst/>
                          <a:latin typeface="Times New Roman" panose="02020603050405020304" pitchFamily="18" charset="0"/>
                          <a:cs typeface="Times New Roman" panose="02020603050405020304" pitchFamily="18" charset="0"/>
                        </a:rPr>
                        <a:t>J. Neurol. Sci., vol. 348, nos. 1–2, pp. 24–34, Jan. 2015.</a:t>
                      </a:r>
                      <a:endParaRPr lang="en-IN" sz="2400" dirty="0">
                        <a:effectLst/>
                        <a:latin typeface="Times New Roman" panose="02020603050405020304" pitchFamily="18" charset="0"/>
                        <a:cs typeface="Times New Roman" panose="02020603050405020304" pitchFamily="18" charset="0"/>
                      </a:endParaRPr>
                    </a:p>
                  </a:txBody>
                  <a:tcPr/>
                </a:tc>
                <a:tc>
                  <a:txBody>
                    <a:bodyPr/>
                    <a:lstStyle/>
                    <a:p>
                      <a:pPr algn="l" fontAlgn="base"/>
                      <a:r>
                        <a:rPr lang="en-US" sz="2400" dirty="0" smtClean="0">
                          <a:effectLst/>
                          <a:latin typeface="Times New Roman" panose="02020603050405020304" pitchFamily="18" charset="0"/>
                          <a:cs typeface="Times New Roman" panose="02020603050405020304" pitchFamily="18" charset="0"/>
                        </a:rPr>
                        <a:t>Autonomic dysfunction in acute ischemic stroke: An underexplored therapeutic area?</a:t>
                      </a:r>
                      <a:endParaRPr lang="en-US" sz="2400" dirty="0">
                        <a:effectLst/>
                        <a:latin typeface="Times New Roman" panose="02020603050405020304" pitchFamily="18" charset="0"/>
                        <a:cs typeface="Times New Roman" panose="02020603050405020304" pitchFamily="18" charset="0"/>
                      </a:endParaRPr>
                    </a:p>
                  </a:txBody>
                  <a:tcPr/>
                </a:tc>
                <a:tc>
                  <a:txBody>
                    <a:bodyPr/>
                    <a:lstStyle/>
                    <a:p>
                      <a:pPr algn="l" fontAlgn="base"/>
                      <a:r>
                        <a:rPr lang="fr-FR" sz="2400" dirty="0">
                          <a:effectLst/>
                          <a:latin typeface="Times New Roman" panose="02020603050405020304" pitchFamily="18" charset="0"/>
                          <a:cs typeface="Times New Roman" panose="02020603050405020304" pitchFamily="18" charset="0"/>
                        </a:rPr>
                        <a:t>Proposes </a:t>
                      </a:r>
                      <a:r>
                        <a:rPr lang="fr-FR" sz="2400" dirty="0" smtClean="0">
                          <a:effectLst/>
                          <a:latin typeface="Times New Roman" panose="02020603050405020304" pitchFamily="18" charset="0"/>
                          <a:cs typeface="Times New Roman" panose="02020603050405020304" pitchFamily="18" charset="0"/>
                        </a:rPr>
                        <a:t>an</a:t>
                      </a:r>
                      <a:r>
                        <a:rPr lang="fr-FR" sz="2400" baseline="0" dirty="0" smtClean="0">
                          <a:effectLst/>
                          <a:latin typeface="Times New Roman" panose="02020603050405020304" pitchFamily="18" charset="0"/>
                          <a:cs typeface="Times New Roman" panose="02020603050405020304" pitchFamily="18" charset="0"/>
                        </a:rPr>
                        <a:t> idea about autonomic dysfunction in acute ischemic stroke</a:t>
                      </a:r>
                      <a:endParaRPr lang="fr-FR" sz="2400" dirty="0">
                        <a:effectLst/>
                        <a:latin typeface="Times New Roman" panose="02020603050405020304" pitchFamily="18" charset="0"/>
                        <a:cs typeface="Times New Roman" panose="02020603050405020304" pitchFamily="18" charset="0"/>
                      </a:endParaRPr>
                    </a:p>
                  </a:txBody>
                  <a:tcPr/>
                </a:tc>
                <a:tc>
                  <a:txBody>
                    <a:bodyPr/>
                    <a:lstStyle/>
                    <a:p>
                      <a:pPr algn="l" fontAlgn="base"/>
                      <a:r>
                        <a:rPr lang="en-US" sz="2400" dirty="0">
                          <a:effectLst/>
                          <a:latin typeface="Times New Roman" panose="02020603050405020304" pitchFamily="18" charset="0"/>
                          <a:cs typeface="Times New Roman" panose="02020603050405020304" pitchFamily="18" charset="0"/>
                        </a:rPr>
                        <a:t>Addresses </a:t>
                      </a:r>
                      <a:r>
                        <a:rPr lang="en-US" sz="2400" dirty="0" smtClean="0">
                          <a:effectLst/>
                          <a:latin typeface="Times New Roman" panose="02020603050405020304" pitchFamily="18" charset="0"/>
                          <a:cs typeface="Times New Roman" panose="02020603050405020304" pitchFamily="18" charset="0"/>
                        </a:rPr>
                        <a:t>about autonomic dysfunction in acute ischemic stroke</a:t>
                      </a:r>
                      <a:endParaRPr lang="en-US" sz="2400" dirty="0">
                        <a:effectLst/>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base" latinLnBrk="0" hangingPunct="1">
                        <a:lnSpc>
                          <a:spcPct val="100000"/>
                        </a:lnSpc>
                        <a:spcBef>
                          <a:spcPts val="0"/>
                        </a:spcBef>
                        <a:spcAft>
                          <a:spcPts val="0"/>
                        </a:spcAft>
                        <a:buClr>
                          <a:srgbClr val="000000"/>
                        </a:buClr>
                        <a:buSzTx/>
                        <a:buFont typeface="Arial"/>
                        <a:buNone/>
                        <a:tabLst/>
                        <a:defRPr/>
                      </a:pPr>
                      <a:r>
                        <a:rPr lang="en-US" sz="2400" dirty="0">
                          <a:effectLst/>
                          <a:latin typeface="Times New Roman" panose="02020603050405020304" pitchFamily="18" charset="0"/>
                          <a:cs typeface="Times New Roman" panose="02020603050405020304" pitchFamily="18" charset="0"/>
                        </a:rPr>
                        <a:t>The present work aims to develop a decision </a:t>
                      </a:r>
                      <a:r>
                        <a:rPr lang="en-US" sz="2400" dirty="0" smtClean="0">
                          <a:effectLst/>
                          <a:latin typeface="Times New Roman" panose="02020603050405020304" pitchFamily="18" charset="0"/>
                          <a:cs typeface="Times New Roman" panose="02020603050405020304" pitchFamily="18" charset="0"/>
                        </a:rPr>
                        <a:t>making system for predicting Heart</a:t>
                      </a:r>
                      <a:r>
                        <a:rPr lang="en-US" sz="2400" baseline="0" dirty="0" smtClean="0">
                          <a:effectLst/>
                          <a:latin typeface="Times New Roman" panose="02020603050405020304" pitchFamily="18" charset="0"/>
                          <a:cs typeface="Times New Roman" panose="02020603050405020304" pitchFamily="18" charset="0"/>
                        </a:rPr>
                        <a:t> strokes</a:t>
                      </a:r>
                      <a:r>
                        <a:rPr lang="en-US" sz="2400" dirty="0" smtClean="0">
                          <a:effectLst/>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whereas this paper </a:t>
                      </a:r>
                      <a:r>
                        <a:rPr lang="en-US" sz="2400" dirty="0" smtClean="0">
                          <a:effectLst/>
                          <a:latin typeface="Times New Roman" panose="02020603050405020304" pitchFamily="18" charset="0"/>
                          <a:cs typeface="Times New Roman" panose="02020603050405020304" pitchFamily="18" charset="0"/>
                        </a:rPr>
                        <a:t>focuses autonomic dysfunction in acute ischemic stroke</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63415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graphicFrame>
        <p:nvGraphicFramePr>
          <p:cNvPr id="156" name="Google Shape;156;p11"/>
          <p:cNvGraphicFramePr/>
          <p:nvPr>
            <p:extLst/>
          </p:nvPr>
        </p:nvGraphicFramePr>
        <p:xfrm>
          <a:off x="163286" y="1364973"/>
          <a:ext cx="11190513" cy="4444365"/>
        </p:xfrm>
        <a:graphic>
          <a:graphicData uri="http://schemas.openxmlformats.org/drawingml/2006/table">
            <a:tbl>
              <a:tblPr firstRow="1" bandRow="1">
                <a:noFill/>
                <a:tableStyleId>{EC3AFCCA-DD9F-44DE-ABA2-28D70B11E27F}</a:tableStyleId>
              </a:tblPr>
              <a:tblGrid>
                <a:gridCol w="2329713">
                  <a:extLst>
                    <a:ext uri="{9D8B030D-6E8A-4147-A177-3AD203B41FA5}">
                      <a16:colId xmlns:a16="http://schemas.microsoft.com/office/drawing/2014/main" val="20000"/>
                    </a:ext>
                  </a:extLst>
                </a:gridCol>
                <a:gridCol w="2215200">
                  <a:extLst>
                    <a:ext uri="{9D8B030D-6E8A-4147-A177-3AD203B41FA5}">
                      <a16:colId xmlns:a16="http://schemas.microsoft.com/office/drawing/2014/main" val="20001"/>
                    </a:ext>
                  </a:extLst>
                </a:gridCol>
                <a:gridCol w="2215200">
                  <a:extLst>
                    <a:ext uri="{9D8B030D-6E8A-4147-A177-3AD203B41FA5}">
                      <a16:colId xmlns:a16="http://schemas.microsoft.com/office/drawing/2014/main" val="20002"/>
                    </a:ext>
                  </a:extLst>
                </a:gridCol>
                <a:gridCol w="2215200">
                  <a:extLst>
                    <a:ext uri="{9D8B030D-6E8A-4147-A177-3AD203B41FA5}">
                      <a16:colId xmlns:a16="http://schemas.microsoft.com/office/drawing/2014/main" val="20003"/>
                    </a:ext>
                  </a:extLst>
                </a:gridCol>
                <a:gridCol w="2215200">
                  <a:extLst>
                    <a:ext uri="{9D8B030D-6E8A-4147-A177-3AD203B41FA5}">
                      <a16:colId xmlns:a16="http://schemas.microsoft.com/office/drawing/2014/main" val="20004"/>
                    </a:ext>
                  </a:extLst>
                </a:gridCol>
              </a:tblGrid>
              <a:tr h="459425">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Authors Name, Journal Name, Vol., Year, Page</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Title of the Paper</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Inference</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Research Gap</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Relevance with the present work</a:t>
                      </a:r>
                      <a:endParaRPr sz="2300">
                        <a:latin typeface="Times New Roman"/>
                        <a:ea typeface="Times New Roman"/>
                        <a:cs typeface="Times New Roman"/>
                        <a:sym typeface="Times New Roman"/>
                      </a:endParaRPr>
                    </a:p>
                  </a:txBody>
                  <a:tcPr marL="17150" marR="17150" marT="9525" marB="0"/>
                </a:tc>
                <a:extLst>
                  <a:ext uri="{0D108BD9-81ED-4DB2-BD59-A6C34878D82A}">
                    <a16:rowId xmlns:a16="http://schemas.microsoft.com/office/drawing/2014/main" val="10000"/>
                  </a:ext>
                </a:extLst>
              </a:tr>
              <a:tr h="1690825">
                <a:tc>
                  <a:txBody>
                    <a:bodyPr/>
                    <a:lstStyle/>
                    <a:p>
                      <a:pPr fontAlgn="base"/>
                      <a:r>
                        <a:rPr lang="de-DE" sz="2400" dirty="0" smtClean="0">
                          <a:effectLst/>
                          <a:latin typeface="Times New Roman" panose="02020603050405020304" pitchFamily="18" charset="0"/>
                          <a:cs typeface="Times New Roman" panose="02020603050405020304" pitchFamily="18" charset="0"/>
                        </a:rPr>
                        <a:t>K.-D. Seo, M. J. Kang, G. S. Kim, J. H. Lee, S. H. Suh, and K.-Y. Lee</a:t>
                      </a:r>
                      <a:r>
                        <a:rPr lang="en-IN" sz="2400" dirty="0" smtClean="0">
                          <a:effectLst/>
                          <a:latin typeface="Times New Roman" panose="02020603050405020304" pitchFamily="18" charset="0"/>
                          <a:cs typeface="Times New Roman" panose="02020603050405020304" pitchFamily="18" charset="0"/>
                        </a:rPr>
                        <a:t> </a:t>
                      </a:r>
                      <a:r>
                        <a:rPr lang="nl-NL" sz="2400" dirty="0" smtClean="0">
                          <a:effectLst/>
                          <a:latin typeface="Times New Roman" panose="02020603050405020304" pitchFamily="18" charset="0"/>
                          <a:cs typeface="Times New Roman" panose="02020603050405020304" pitchFamily="18" charset="0"/>
                        </a:rPr>
                        <a:t>J. Stroke, vol. 22, no. 3, pp. 412–415, Sep. 2020</a:t>
                      </a:r>
                      <a:endParaRPr lang="en-IN" sz="2400" dirty="0">
                        <a:effectLst/>
                        <a:latin typeface="Times New Roman" panose="02020603050405020304" pitchFamily="18" charset="0"/>
                        <a:cs typeface="Times New Roman" panose="02020603050405020304" pitchFamily="18" charset="0"/>
                      </a:endParaRPr>
                    </a:p>
                  </a:txBody>
                  <a:tcPr/>
                </a:tc>
                <a:tc>
                  <a:txBody>
                    <a:bodyPr/>
                    <a:lstStyle/>
                    <a:p>
                      <a:pPr fontAlgn="base"/>
                      <a:r>
                        <a:rPr lang="en-US" sz="2400" dirty="0" smtClean="0">
                          <a:effectLst/>
                          <a:latin typeface="Times New Roman" panose="02020603050405020304" pitchFamily="18" charset="0"/>
                          <a:cs typeface="Times New Roman" panose="02020603050405020304" pitchFamily="18" charset="0"/>
                        </a:rPr>
                        <a:t>National trends in clinical outcomes of endovascular therapy for ischemic stroke in South Korea between 2008 and 2016</a:t>
                      </a:r>
                      <a:endParaRPr lang="en-US" sz="2400" dirty="0">
                        <a:effectLst/>
                        <a:latin typeface="Times New Roman" panose="02020603050405020304" pitchFamily="18" charset="0"/>
                        <a:cs typeface="Times New Roman" panose="02020603050405020304" pitchFamily="18" charset="0"/>
                      </a:endParaRPr>
                    </a:p>
                  </a:txBody>
                  <a:tcPr/>
                </a:tc>
                <a:tc>
                  <a:txBody>
                    <a:bodyPr/>
                    <a:lstStyle/>
                    <a:p>
                      <a:pPr fontAlgn="base"/>
                      <a:r>
                        <a:rPr lang="en-IN" sz="2400" dirty="0">
                          <a:effectLst/>
                          <a:latin typeface="Times New Roman" panose="02020603050405020304" pitchFamily="18" charset="0"/>
                          <a:cs typeface="Times New Roman" panose="02020603050405020304" pitchFamily="18" charset="0"/>
                        </a:rPr>
                        <a:t>Explores </a:t>
                      </a:r>
                      <a:r>
                        <a:rPr lang="en-IN" sz="2400" dirty="0" smtClean="0">
                          <a:effectLst/>
                          <a:latin typeface="Times New Roman" panose="02020603050405020304" pitchFamily="18" charset="0"/>
                          <a:cs typeface="Times New Roman" panose="02020603050405020304" pitchFamily="18" charset="0"/>
                        </a:rPr>
                        <a:t>different</a:t>
                      </a:r>
                      <a:r>
                        <a:rPr lang="en-IN" sz="2400" baseline="0" dirty="0" smtClean="0">
                          <a:effectLst/>
                          <a:latin typeface="Times New Roman" panose="02020603050405020304" pitchFamily="18" charset="0"/>
                          <a:cs typeface="Times New Roman" panose="02020603050405020304" pitchFamily="18" charset="0"/>
                        </a:rPr>
                        <a:t> trends of </a:t>
                      </a:r>
                      <a:r>
                        <a:rPr lang="en-US" sz="2400" dirty="0" smtClean="0">
                          <a:effectLst/>
                          <a:latin typeface="Times New Roman" panose="02020603050405020304" pitchFamily="18" charset="0"/>
                          <a:cs typeface="Times New Roman" panose="02020603050405020304" pitchFamily="18" charset="0"/>
                        </a:rPr>
                        <a:t>endovascular therapy for ischemic stroke </a:t>
                      </a:r>
                      <a:endParaRPr lang="en-IN" sz="2400" dirty="0">
                        <a:effectLst/>
                        <a:latin typeface="Times New Roman" panose="02020603050405020304" pitchFamily="18" charset="0"/>
                        <a:cs typeface="Times New Roman" panose="02020603050405020304" pitchFamily="18" charset="0"/>
                      </a:endParaRPr>
                    </a:p>
                  </a:txBody>
                  <a:tcPr/>
                </a:tc>
                <a:tc>
                  <a:txBody>
                    <a:bodyPr/>
                    <a:lstStyle/>
                    <a:p>
                      <a:pPr fontAlgn="base"/>
                      <a:r>
                        <a:rPr lang="en-US" sz="2400" dirty="0">
                          <a:effectLst/>
                          <a:latin typeface="Times New Roman" panose="02020603050405020304" pitchFamily="18" charset="0"/>
                          <a:cs typeface="Times New Roman" panose="02020603050405020304" pitchFamily="18" charset="0"/>
                        </a:rPr>
                        <a:t>Focuses on </a:t>
                      </a:r>
                      <a:r>
                        <a:rPr lang="en-US" sz="2400" dirty="0" smtClean="0">
                          <a:effectLst/>
                          <a:latin typeface="Times New Roman" panose="02020603050405020304" pitchFamily="18" charset="0"/>
                          <a:cs typeface="Times New Roman" panose="02020603050405020304" pitchFamily="18" charset="0"/>
                        </a:rPr>
                        <a:t>different trends, </a:t>
                      </a:r>
                      <a:r>
                        <a:rPr lang="en-US" sz="2400" dirty="0">
                          <a:effectLst/>
                          <a:latin typeface="Times New Roman" panose="02020603050405020304" pitchFamily="18" charset="0"/>
                          <a:cs typeface="Times New Roman" panose="02020603050405020304" pitchFamily="18" charset="0"/>
                        </a:rPr>
                        <a:t>while the present work develops a decision </a:t>
                      </a:r>
                      <a:r>
                        <a:rPr lang="en-US" sz="2400" dirty="0" smtClean="0">
                          <a:effectLst/>
                          <a:latin typeface="Times New Roman" panose="02020603050405020304" pitchFamily="18" charset="0"/>
                          <a:cs typeface="Times New Roman" panose="02020603050405020304" pitchFamily="18" charset="0"/>
                        </a:rPr>
                        <a:t>making system</a:t>
                      </a:r>
                      <a:endParaRPr lang="en-US" sz="2400" dirty="0">
                        <a:effectLst/>
                        <a:latin typeface="Times New Roman" panose="02020603050405020304" pitchFamily="18" charset="0"/>
                        <a:cs typeface="Times New Roman" panose="02020603050405020304" pitchFamily="18" charset="0"/>
                      </a:endParaRPr>
                    </a:p>
                  </a:txBody>
                  <a:tcPr/>
                </a:tc>
                <a:tc>
                  <a:txBody>
                    <a:bodyPr/>
                    <a:lstStyle/>
                    <a:p>
                      <a:pPr fontAlgn="base"/>
                      <a:r>
                        <a:rPr lang="en-US" sz="2400" dirty="0" smtClean="0">
                          <a:effectLst/>
                          <a:latin typeface="Times New Roman" panose="02020603050405020304" pitchFamily="18" charset="0"/>
                          <a:cs typeface="Times New Roman" panose="02020603050405020304" pitchFamily="18" charset="0"/>
                        </a:rPr>
                        <a:t>This</a:t>
                      </a:r>
                      <a:r>
                        <a:rPr lang="en-US" sz="2400" baseline="0" dirty="0" smtClean="0">
                          <a:effectLst/>
                          <a:latin typeface="Times New Roman" panose="02020603050405020304" pitchFamily="18" charset="0"/>
                          <a:cs typeface="Times New Roman" panose="02020603050405020304" pitchFamily="18" charset="0"/>
                        </a:rPr>
                        <a:t> paper presents about </a:t>
                      </a:r>
                      <a:r>
                        <a:rPr lang="en-US" sz="2400" dirty="0" smtClean="0">
                          <a:effectLst/>
                          <a:latin typeface="Times New Roman" panose="02020603050405020304" pitchFamily="18" charset="0"/>
                          <a:cs typeface="Times New Roman" panose="02020603050405020304" pitchFamily="18" charset="0"/>
                        </a:rPr>
                        <a:t>different trends of endovascular therapy for ischemic stroke which is related to detection the Heart strokes </a:t>
                      </a:r>
                      <a:endParaRPr lang="en-US" sz="2400" dirty="0">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33653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graphicFrame>
        <p:nvGraphicFramePr>
          <p:cNvPr id="161" name="Google Shape;161;p12"/>
          <p:cNvGraphicFramePr/>
          <p:nvPr>
            <p:extLst/>
          </p:nvPr>
        </p:nvGraphicFramePr>
        <p:xfrm>
          <a:off x="201613" y="1380118"/>
          <a:ext cx="11076000" cy="4078605"/>
        </p:xfrm>
        <a:graphic>
          <a:graphicData uri="http://schemas.openxmlformats.org/drawingml/2006/table">
            <a:tbl>
              <a:tblPr firstRow="1" bandRow="1">
                <a:noFill/>
                <a:tableStyleId>{EC3AFCCA-DD9F-44DE-ABA2-28D70B11E27F}</a:tableStyleId>
              </a:tblPr>
              <a:tblGrid>
                <a:gridCol w="2215200">
                  <a:extLst>
                    <a:ext uri="{9D8B030D-6E8A-4147-A177-3AD203B41FA5}">
                      <a16:colId xmlns:a16="http://schemas.microsoft.com/office/drawing/2014/main" val="20000"/>
                    </a:ext>
                  </a:extLst>
                </a:gridCol>
                <a:gridCol w="2215200">
                  <a:extLst>
                    <a:ext uri="{9D8B030D-6E8A-4147-A177-3AD203B41FA5}">
                      <a16:colId xmlns:a16="http://schemas.microsoft.com/office/drawing/2014/main" val="20001"/>
                    </a:ext>
                  </a:extLst>
                </a:gridCol>
                <a:gridCol w="2215200">
                  <a:extLst>
                    <a:ext uri="{9D8B030D-6E8A-4147-A177-3AD203B41FA5}">
                      <a16:colId xmlns:a16="http://schemas.microsoft.com/office/drawing/2014/main" val="20002"/>
                    </a:ext>
                  </a:extLst>
                </a:gridCol>
                <a:gridCol w="2215200">
                  <a:extLst>
                    <a:ext uri="{9D8B030D-6E8A-4147-A177-3AD203B41FA5}">
                      <a16:colId xmlns:a16="http://schemas.microsoft.com/office/drawing/2014/main" val="20003"/>
                    </a:ext>
                  </a:extLst>
                </a:gridCol>
                <a:gridCol w="2215200">
                  <a:extLst>
                    <a:ext uri="{9D8B030D-6E8A-4147-A177-3AD203B41FA5}">
                      <a16:colId xmlns:a16="http://schemas.microsoft.com/office/drawing/2014/main" val="20004"/>
                    </a:ext>
                  </a:extLst>
                </a:gridCol>
              </a:tblGrid>
              <a:tr h="459425">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Authors Name, Journal Name, Vol., Year, Page</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Title of the Paper</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Inference</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Research Gap</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Relevance with the present work</a:t>
                      </a:r>
                      <a:endParaRPr sz="2300">
                        <a:latin typeface="Times New Roman"/>
                        <a:ea typeface="Times New Roman"/>
                        <a:cs typeface="Times New Roman"/>
                        <a:sym typeface="Times New Roman"/>
                      </a:endParaRPr>
                    </a:p>
                  </a:txBody>
                  <a:tcPr marL="17150" marR="17150" marT="9525" marB="0"/>
                </a:tc>
                <a:extLst>
                  <a:ext uri="{0D108BD9-81ED-4DB2-BD59-A6C34878D82A}">
                    <a16:rowId xmlns:a16="http://schemas.microsoft.com/office/drawing/2014/main" val="10000"/>
                  </a:ext>
                </a:extLst>
              </a:tr>
              <a:tr h="1355000">
                <a:tc>
                  <a:txBody>
                    <a:bodyPr/>
                    <a:lstStyle/>
                    <a:p>
                      <a:pPr fontAlgn="base"/>
                      <a:r>
                        <a:rPr lang="en-US" sz="2400" dirty="0" smtClean="0">
                          <a:effectLst/>
                          <a:latin typeface="Times New Roman" panose="02020603050405020304" pitchFamily="18" charset="0"/>
                          <a:cs typeface="Times New Roman" panose="02020603050405020304" pitchFamily="18" charset="0"/>
                        </a:rPr>
                        <a:t>T. D. </a:t>
                      </a:r>
                      <a:r>
                        <a:rPr lang="en-US" sz="2400" dirty="0" err="1" smtClean="0">
                          <a:effectLst/>
                          <a:latin typeface="Times New Roman" panose="02020603050405020304" pitchFamily="18" charset="0"/>
                          <a:cs typeface="Times New Roman" panose="02020603050405020304" pitchFamily="18" charset="0"/>
                        </a:rPr>
                        <a:t>Musuka</a:t>
                      </a:r>
                      <a:r>
                        <a:rPr lang="en-US" sz="2400" dirty="0" smtClean="0">
                          <a:effectLst/>
                          <a:latin typeface="Times New Roman" panose="02020603050405020304" pitchFamily="18" charset="0"/>
                          <a:cs typeface="Times New Roman" panose="02020603050405020304" pitchFamily="18" charset="0"/>
                        </a:rPr>
                        <a:t>, S. B. Wilton, M. </a:t>
                      </a:r>
                      <a:r>
                        <a:rPr lang="en-US" sz="2400" dirty="0" err="1" smtClean="0">
                          <a:effectLst/>
                          <a:latin typeface="Times New Roman" panose="02020603050405020304" pitchFamily="18" charset="0"/>
                          <a:cs typeface="Times New Roman" panose="02020603050405020304" pitchFamily="18" charset="0"/>
                        </a:rPr>
                        <a:t>Traboulsi</a:t>
                      </a:r>
                      <a:r>
                        <a:rPr lang="en-US" sz="2400" dirty="0" smtClean="0">
                          <a:effectLst/>
                          <a:latin typeface="Times New Roman" panose="02020603050405020304" pitchFamily="18" charset="0"/>
                          <a:cs typeface="Times New Roman" panose="02020603050405020304" pitchFamily="18" charset="0"/>
                        </a:rPr>
                        <a:t>, and M. D. Hill Can. Med. Assoc. J., vol. 187, no. 12, pp. 887–893, Sep. 2015</a:t>
                      </a:r>
                      <a:endParaRPr lang="en-US" sz="2400" dirty="0">
                        <a:effectLst/>
                        <a:latin typeface="Times New Roman" panose="02020603050405020304" pitchFamily="18" charset="0"/>
                        <a:cs typeface="Times New Roman" panose="02020603050405020304" pitchFamily="18" charset="0"/>
                      </a:endParaRPr>
                    </a:p>
                  </a:txBody>
                  <a:tcPr/>
                </a:tc>
                <a:tc>
                  <a:txBody>
                    <a:bodyPr/>
                    <a:lstStyle/>
                    <a:p>
                      <a:pPr fontAlgn="base"/>
                      <a:r>
                        <a:rPr lang="en-US" sz="2400" dirty="0" smtClean="0">
                          <a:effectLst/>
                          <a:latin typeface="Times New Roman" panose="02020603050405020304" pitchFamily="18" charset="0"/>
                          <a:cs typeface="Times New Roman" panose="02020603050405020304" pitchFamily="18" charset="0"/>
                        </a:rPr>
                        <a:t>Diagnosis and management of acute ischemic stroke: Speed is critical</a:t>
                      </a:r>
                      <a:endParaRPr lang="en-US" sz="2400" dirty="0">
                        <a:effectLst/>
                        <a:latin typeface="Times New Roman" panose="02020603050405020304" pitchFamily="18" charset="0"/>
                        <a:cs typeface="Times New Roman" panose="02020603050405020304" pitchFamily="18" charset="0"/>
                      </a:endParaRPr>
                    </a:p>
                  </a:txBody>
                  <a:tcPr/>
                </a:tc>
                <a:tc>
                  <a:txBody>
                    <a:bodyPr/>
                    <a:lstStyle/>
                    <a:p>
                      <a:pPr fontAlgn="base"/>
                      <a:r>
                        <a:rPr lang="en-US" sz="2400" dirty="0">
                          <a:effectLst/>
                          <a:latin typeface="Times New Roman" panose="02020603050405020304" pitchFamily="18" charset="0"/>
                          <a:cs typeface="Times New Roman" panose="02020603050405020304" pitchFamily="18" charset="0"/>
                        </a:rPr>
                        <a:t>The paper explores </a:t>
                      </a:r>
                      <a:r>
                        <a:rPr lang="en-US" sz="2400" baseline="0" dirty="0" smtClean="0">
                          <a:effectLst/>
                          <a:latin typeface="Times New Roman" panose="02020603050405020304" pitchFamily="18" charset="0"/>
                          <a:cs typeface="Times New Roman" panose="02020603050405020304" pitchFamily="18" charset="0"/>
                        </a:rPr>
                        <a:t>about </a:t>
                      </a:r>
                      <a:r>
                        <a:rPr lang="en-US" sz="2400" dirty="0" smtClean="0">
                          <a:effectLst/>
                          <a:latin typeface="Times New Roman" panose="02020603050405020304" pitchFamily="18" charset="0"/>
                          <a:cs typeface="Times New Roman" panose="02020603050405020304" pitchFamily="18" charset="0"/>
                        </a:rPr>
                        <a:t>Diagnosis and management of acute ischemic stroke</a:t>
                      </a:r>
                      <a:endParaRPr lang="en-US" sz="2400" dirty="0">
                        <a:effectLst/>
                        <a:latin typeface="Times New Roman" panose="02020603050405020304" pitchFamily="18" charset="0"/>
                        <a:cs typeface="Times New Roman" panose="02020603050405020304" pitchFamily="18" charset="0"/>
                      </a:endParaRPr>
                    </a:p>
                  </a:txBody>
                  <a:tcPr/>
                </a:tc>
                <a:tc>
                  <a:txBody>
                    <a:bodyPr/>
                    <a:lstStyle/>
                    <a:p>
                      <a:pPr fontAlgn="base"/>
                      <a:r>
                        <a:rPr lang="en-US" sz="2400" dirty="0">
                          <a:effectLst/>
                          <a:latin typeface="Times New Roman" panose="02020603050405020304" pitchFamily="18" charset="0"/>
                          <a:cs typeface="Times New Roman" panose="02020603050405020304" pitchFamily="18" charset="0"/>
                        </a:rPr>
                        <a:t>The paper </a:t>
                      </a:r>
                      <a:r>
                        <a:rPr lang="en-US" sz="2400" dirty="0" smtClean="0">
                          <a:effectLst/>
                          <a:latin typeface="Times New Roman" panose="02020603050405020304" pitchFamily="18" charset="0"/>
                          <a:cs typeface="Times New Roman" panose="02020603050405020304" pitchFamily="18" charset="0"/>
                        </a:rPr>
                        <a:t>mainly focuses on Diagnosis and management.</a:t>
                      </a:r>
                      <a:endParaRPr lang="en-US" sz="2400" dirty="0">
                        <a:effectLst/>
                        <a:latin typeface="Times New Roman" panose="02020603050405020304" pitchFamily="18" charset="0"/>
                        <a:cs typeface="Times New Roman" panose="02020603050405020304" pitchFamily="18" charset="0"/>
                      </a:endParaRPr>
                    </a:p>
                  </a:txBody>
                  <a:tcPr/>
                </a:tc>
                <a:tc>
                  <a:txBody>
                    <a:bodyPr/>
                    <a:lstStyle/>
                    <a:p>
                      <a:pPr fontAlgn="base"/>
                      <a:r>
                        <a:rPr lang="en-US" sz="2400" dirty="0" smtClean="0">
                          <a:effectLst/>
                          <a:latin typeface="Times New Roman" panose="02020603050405020304" pitchFamily="18" charset="0"/>
                          <a:cs typeface="Times New Roman" panose="02020603050405020304" pitchFamily="18" charset="0"/>
                        </a:rPr>
                        <a:t>This</a:t>
                      </a:r>
                      <a:r>
                        <a:rPr lang="en-US" sz="2400" baseline="0" dirty="0" smtClean="0">
                          <a:effectLst/>
                          <a:latin typeface="Times New Roman" panose="02020603050405020304" pitchFamily="18" charset="0"/>
                          <a:cs typeface="Times New Roman" panose="02020603050405020304" pitchFamily="18" charset="0"/>
                        </a:rPr>
                        <a:t> paper gives an idea about the diagnosis of ischemic stroke which is related for detecting Heart strokes</a:t>
                      </a:r>
                      <a:r>
                        <a:rPr lang="en-US" sz="2400" dirty="0" smtClean="0">
                          <a:effectLst/>
                          <a:latin typeface="Times New Roman" panose="02020603050405020304" pitchFamily="18" charset="0"/>
                          <a:cs typeface="Times New Roman" panose="02020603050405020304" pitchFamily="18" charset="0"/>
                        </a:rPr>
                        <a:t>.</a:t>
                      </a:r>
                      <a:endParaRPr lang="en-US" sz="2400" dirty="0">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17812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graphicFrame>
        <p:nvGraphicFramePr>
          <p:cNvPr id="167" name="Google Shape;167;p13"/>
          <p:cNvGraphicFramePr/>
          <p:nvPr>
            <p:extLst/>
          </p:nvPr>
        </p:nvGraphicFramePr>
        <p:xfrm>
          <a:off x="177098" y="1346210"/>
          <a:ext cx="11793229" cy="5511790"/>
        </p:xfrm>
        <a:graphic>
          <a:graphicData uri="http://schemas.openxmlformats.org/drawingml/2006/table">
            <a:tbl>
              <a:tblPr firstRow="1" bandRow="1">
                <a:noFill/>
                <a:tableStyleId>{EC3AFCCA-DD9F-44DE-ABA2-28D70B11E27F}</a:tableStyleId>
              </a:tblPr>
              <a:tblGrid>
                <a:gridCol w="2417141">
                  <a:extLst>
                    <a:ext uri="{9D8B030D-6E8A-4147-A177-3AD203B41FA5}">
                      <a16:colId xmlns:a16="http://schemas.microsoft.com/office/drawing/2014/main" val="20000"/>
                    </a:ext>
                  </a:extLst>
                </a:gridCol>
                <a:gridCol w="2344022">
                  <a:extLst>
                    <a:ext uri="{9D8B030D-6E8A-4147-A177-3AD203B41FA5}">
                      <a16:colId xmlns:a16="http://schemas.microsoft.com/office/drawing/2014/main" val="20001"/>
                    </a:ext>
                  </a:extLst>
                </a:gridCol>
                <a:gridCol w="2344022">
                  <a:extLst>
                    <a:ext uri="{9D8B030D-6E8A-4147-A177-3AD203B41FA5}">
                      <a16:colId xmlns:a16="http://schemas.microsoft.com/office/drawing/2014/main" val="20002"/>
                    </a:ext>
                  </a:extLst>
                </a:gridCol>
                <a:gridCol w="2344022">
                  <a:extLst>
                    <a:ext uri="{9D8B030D-6E8A-4147-A177-3AD203B41FA5}">
                      <a16:colId xmlns:a16="http://schemas.microsoft.com/office/drawing/2014/main" val="20003"/>
                    </a:ext>
                  </a:extLst>
                </a:gridCol>
                <a:gridCol w="2344022">
                  <a:extLst>
                    <a:ext uri="{9D8B030D-6E8A-4147-A177-3AD203B41FA5}">
                      <a16:colId xmlns:a16="http://schemas.microsoft.com/office/drawing/2014/main" val="20004"/>
                    </a:ext>
                  </a:extLst>
                </a:gridCol>
              </a:tblGrid>
              <a:tr h="1054014">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Authors Name, Journal Name, Vol., Year, Page</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Title of the Paper</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dirty="0">
                          <a:latin typeface="Times New Roman"/>
                          <a:ea typeface="Times New Roman"/>
                          <a:cs typeface="Times New Roman"/>
                          <a:sym typeface="Times New Roman"/>
                        </a:rPr>
                        <a:t> </a:t>
                      </a:r>
                      <a:endParaRPr sz="2300" dirty="0">
                        <a:latin typeface="Times New Roman"/>
                        <a:ea typeface="Times New Roman"/>
                        <a:cs typeface="Times New Roman"/>
                        <a:sym typeface="Times New Roman"/>
                      </a:endParaRPr>
                    </a:p>
                    <a:p>
                      <a:pPr marL="0" marR="0" lvl="0" indent="0" algn="ctr" rtl="0">
                        <a:spcBef>
                          <a:spcPts val="0"/>
                        </a:spcBef>
                        <a:spcAft>
                          <a:spcPts val="0"/>
                        </a:spcAft>
                        <a:buNone/>
                      </a:pPr>
                      <a:r>
                        <a:rPr lang="en-IN" sz="2300" b="1" dirty="0">
                          <a:latin typeface="Times New Roman"/>
                          <a:ea typeface="Times New Roman"/>
                          <a:cs typeface="Times New Roman"/>
                          <a:sym typeface="Times New Roman"/>
                        </a:rPr>
                        <a:t>Inference</a:t>
                      </a:r>
                      <a:endParaRPr sz="2300" dirty="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Research Gap</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Relevance with the present work</a:t>
                      </a:r>
                      <a:endParaRPr sz="2300">
                        <a:latin typeface="Times New Roman"/>
                        <a:ea typeface="Times New Roman"/>
                        <a:cs typeface="Times New Roman"/>
                        <a:sym typeface="Times New Roman"/>
                      </a:endParaRPr>
                    </a:p>
                  </a:txBody>
                  <a:tcPr marL="17150" marR="17150" marT="9525" marB="0"/>
                </a:tc>
                <a:extLst>
                  <a:ext uri="{0D108BD9-81ED-4DB2-BD59-A6C34878D82A}">
                    <a16:rowId xmlns:a16="http://schemas.microsoft.com/office/drawing/2014/main" val="10000"/>
                  </a:ext>
                </a:extLst>
              </a:tr>
              <a:tr h="4450705">
                <a:tc>
                  <a:txBody>
                    <a:bodyPr/>
                    <a:lstStyle/>
                    <a:p>
                      <a:pPr fontAlgn="base"/>
                      <a:r>
                        <a:rPr lang="en-US" sz="2400" dirty="0" smtClean="0">
                          <a:effectLst/>
                          <a:latin typeface="Times New Roman" panose="02020603050405020304" pitchFamily="18" charset="0"/>
                          <a:cs typeface="Times New Roman" panose="02020603050405020304" pitchFamily="18" charset="0"/>
                        </a:rPr>
                        <a:t>Q. Song, X. Liu, W. Zhou, L. Wang, X. Zheng, X. Wang, and S. Wu, Sci. Rep., vol. 6, no. 1, pp. 1–9, Sep. 2016</a:t>
                      </a:r>
                      <a:endParaRPr lang="en-US" sz="2400" dirty="0">
                        <a:effectLst/>
                        <a:latin typeface="Times New Roman" panose="02020603050405020304" pitchFamily="18" charset="0"/>
                        <a:cs typeface="Times New Roman" panose="02020603050405020304" pitchFamily="18" charset="0"/>
                      </a:endParaRPr>
                    </a:p>
                  </a:txBody>
                  <a:tcPr/>
                </a:tc>
                <a:tc>
                  <a:txBody>
                    <a:bodyPr/>
                    <a:lstStyle/>
                    <a:p>
                      <a:pPr fontAlgn="base"/>
                      <a:r>
                        <a:rPr lang="en-US" sz="2400" dirty="0" smtClean="0">
                          <a:effectLst/>
                          <a:latin typeface="Times New Roman" panose="02020603050405020304" pitchFamily="18" charset="0"/>
                          <a:cs typeface="Times New Roman" panose="02020603050405020304" pitchFamily="18" charset="0"/>
                        </a:rPr>
                        <a:t>Long sleep duration and risk of ischemic stroke and hemorrhagic stroke: The Kailuan prospective study</a:t>
                      </a:r>
                      <a:endParaRPr lang="en-US" sz="2400" dirty="0">
                        <a:effectLst/>
                        <a:latin typeface="Times New Roman" panose="02020603050405020304" pitchFamily="18" charset="0"/>
                        <a:cs typeface="Times New Roman" panose="02020603050405020304" pitchFamily="18" charset="0"/>
                      </a:endParaRPr>
                    </a:p>
                  </a:txBody>
                  <a:tcPr/>
                </a:tc>
                <a:tc>
                  <a:txBody>
                    <a:bodyPr/>
                    <a:lstStyle/>
                    <a:p>
                      <a:pPr fontAlgn="base"/>
                      <a:r>
                        <a:rPr lang="en-IN" sz="2400" dirty="0">
                          <a:effectLst/>
                          <a:latin typeface="Times New Roman" panose="02020603050405020304" pitchFamily="18" charset="0"/>
                          <a:cs typeface="Times New Roman" panose="02020603050405020304" pitchFamily="18" charset="0"/>
                        </a:rPr>
                        <a:t>Presents </a:t>
                      </a:r>
                      <a:r>
                        <a:rPr lang="en-IN" sz="2400" dirty="0" smtClean="0">
                          <a:effectLst/>
                          <a:latin typeface="Times New Roman" panose="02020603050405020304" pitchFamily="18" charset="0"/>
                          <a:cs typeface="Times New Roman" panose="02020603050405020304" pitchFamily="18" charset="0"/>
                        </a:rPr>
                        <a:t>the </a:t>
                      </a:r>
                      <a:r>
                        <a:rPr lang="en-IN" sz="2400" dirty="0" err="1" smtClean="0">
                          <a:effectLst/>
                          <a:latin typeface="Times New Roman" panose="02020603050405020304" pitchFamily="18" charset="0"/>
                          <a:cs typeface="Times New Roman" panose="02020603050405020304" pitchFamily="18" charset="0"/>
                        </a:rPr>
                        <a:t>Kailuan</a:t>
                      </a:r>
                      <a:r>
                        <a:rPr lang="en-IN" sz="2400" dirty="0" smtClean="0">
                          <a:effectLst/>
                          <a:latin typeface="Times New Roman" panose="02020603050405020304" pitchFamily="18" charset="0"/>
                          <a:cs typeface="Times New Roman" panose="02020603050405020304" pitchFamily="18" charset="0"/>
                        </a:rPr>
                        <a:t> prospective study of ischemic stroke </a:t>
                      </a:r>
                      <a:endParaRPr lang="en-IN" sz="2400" dirty="0">
                        <a:effectLst/>
                        <a:latin typeface="Times New Roman" panose="02020603050405020304" pitchFamily="18" charset="0"/>
                        <a:cs typeface="Times New Roman" panose="02020603050405020304" pitchFamily="18" charset="0"/>
                      </a:endParaRPr>
                    </a:p>
                  </a:txBody>
                  <a:tcPr/>
                </a:tc>
                <a:tc>
                  <a:txBody>
                    <a:bodyPr/>
                    <a:lstStyle/>
                    <a:p>
                      <a:pPr fontAlgn="base"/>
                      <a:r>
                        <a:rPr lang="en-US" sz="2400" dirty="0">
                          <a:effectLst/>
                          <a:latin typeface="Times New Roman" panose="02020603050405020304" pitchFamily="18" charset="0"/>
                          <a:cs typeface="Times New Roman" panose="02020603050405020304" pitchFamily="18" charset="0"/>
                        </a:rPr>
                        <a:t>Concentrates </a:t>
                      </a:r>
                      <a:r>
                        <a:rPr lang="en-US" sz="2400" dirty="0" smtClean="0">
                          <a:effectLst/>
                          <a:latin typeface="Times New Roman" panose="02020603050405020304" pitchFamily="18" charset="0"/>
                          <a:cs typeface="Times New Roman" panose="02020603050405020304" pitchFamily="18" charset="0"/>
                        </a:rPr>
                        <a:t>on the Kailuan prospective study of ischemic stroke, </a:t>
                      </a:r>
                      <a:r>
                        <a:rPr lang="en-US" sz="2400" dirty="0">
                          <a:effectLst/>
                          <a:latin typeface="Times New Roman" panose="02020603050405020304" pitchFamily="18" charset="0"/>
                          <a:cs typeface="Times New Roman" panose="02020603050405020304" pitchFamily="18" charset="0"/>
                        </a:rPr>
                        <a:t>while the present work addresses </a:t>
                      </a:r>
                      <a:r>
                        <a:rPr lang="en-US" sz="2400" dirty="0" smtClean="0">
                          <a:effectLst/>
                          <a:latin typeface="Times New Roman" panose="02020603050405020304" pitchFamily="18" charset="0"/>
                          <a:cs typeface="Times New Roman" panose="02020603050405020304" pitchFamily="18" charset="0"/>
                        </a:rPr>
                        <a:t>in developing a decision maker for predicting</a:t>
                      </a:r>
                      <a:r>
                        <a:rPr lang="en-US" sz="2400" baseline="0" dirty="0" smtClean="0">
                          <a:effectLst/>
                          <a:latin typeface="Times New Roman" panose="02020603050405020304" pitchFamily="18" charset="0"/>
                          <a:cs typeface="Times New Roman" panose="02020603050405020304" pitchFamily="18" charset="0"/>
                        </a:rPr>
                        <a:t> Heart strokes</a:t>
                      </a:r>
                      <a:endParaRPr lang="en-US" sz="2400" dirty="0">
                        <a:effectLst/>
                        <a:latin typeface="Times New Roman" panose="02020603050405020304" pitchFamily="18" charset="0"/>
                        <a:cs typeface="Times New Roman" panose="02020603050405020304" pitchFamily="18" charset="0"/>
                      </a:endParaRPr>
                    </a:p>
                  </a:txBody>
                  <a:tcPr/>
                </a:tc>
                <a:tc>
                  <a:txBody>
                    <a:bodyPr/>
                    <a:lstStyle/>
                    <a:p>
                      <a:pPr fontAlgn="base"/>
                      <a:r>
                        <a:rPr lang="en-US" sz="2400" dirty="0" smtClean="0">
                          <a:effectLst/>
                          <a:latin typeface="Times New Roman" panose="02020603050405020304" pitchFamily="18" charset="0"/>
                          <a:cs typeface="Times New Roman" panose="02020603050405020304" pitchFamily="18" charset="0"/>
                        </a:rPr>
                        <a:t>Focuses on the Kailuan prospective study of ischemic stroke which is relevant in Heart strokes detection</a:t>
                      </a:r>
                      <a:endParaRPr lang="en-US" sz="2400" dirty="0">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29516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8"/>
          <p:cNvSpPr txBox="1">
            <a:spLocks noGrp="1"/>
          </p:cNvSpPr>
          <p:nvPr>
            <p:ph type="title"/>
          </p:nvPr>
        </p:nvSpPr>
        <p:spPr>
          <a:xfrm>
            <a:off x="1708726" y="254294"/>
            <a:ext cx="9645073" cy="98338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IN" sz="2800">
                <a:latin typeface="Times New Roman"/>
                <a:ea typeface="Times New Roman"/>
                <a:cs typeface="Times New Roman"/>
                <a:sym typeface="Times New Roman"/>
              </a:rPr>
              <a:t>PROPOSED METHOD</a:t>
            </a:r>
            <a:endParaRPr/>
          </a:p>
        </p:txBody>
      </p:sp>
      <p:sp>
        <p:nvSpPr>
          <p:cNvPr id="193" name="Google Shape;193;p18"/>
          <p:cNvSpPr txBox="1">
            <a:spLocks noGrp="1"/>
          </p:cNvSpPr>
          <p:nvPr>
            <p:ph type="body" idx="1"/>
          </p:nvPr>
        </p:nvSpPr>
        <p:spPr>
          <a:xfrm>
            <a:off x="277091" y="1496291"/>
            <a:ext cx="11076709" cy="4680672"/>
          </a:xfrm>
          <a:prstGeom prst="rect">
            <a:avLst/>
          </a:prstGeom>
          <a:noFill/>
          <a:ln>
            <a:noFill/>
          </a:ln>
        </p:spPr>
        <p:txBody>
          <a:bodyPr spcFirstLastPara="1" wrap="square" lIns="91425" tIns="45700" rIns="91425" bIns="45700" anchor="t" anchorCtr="0">
            <a:noAutofit/>
          </a:bodyPr>
          <a:lstStyle/>
          <a:p>
            <a:pPr marL="11430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1. </a:t>
            </a: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Dat</a:t>
            </a:r>
            <a:r>
              <a:rPr lang="en-IN" sz="2400" kern="100" dirty="0" smtClean="0">
                <a:latin typeface="Times New Roman" panose="02020603050405020304" pitchFamily="18" charset="0"/>
                <a:ea typeface="Calibri" panose="020F0502020204030204" pitchFamily="34" charset="0"/>
                <a:cs typeface="Times New Roman" panose="02020603050405020304" pitchFamily="18" charset="0"/>
              </a:rPr>
              <a:t>a will be collected from the databases of both ECG as well as PPG signals</a:t>
            </a: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2. </a:t>
            </a: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The collected data will be then used for training the deep learning based neural network known ANN.</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3. </a:t>
            </a: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The training of ANN will be characterized by the selection of features which should be as less as possible and as close as possible.</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9"/>
          <p:cNvSpPr txBox="1">
            <a:spLocks noGrp="1"/>
          </p:cNvSpPr>
          <p:nvPr>
            <p:ph type="body" idx="1"/>
          </p:nvPr>
        </p:nvSpPr>
        <p:spPr>
          <a:xfrm>
            <a:off x="277091" y="1496291"/>
            <a:ext cx="11076709" cy="4680672"/>
          </a:xfrm>
          <a:prstGeom prst="rect">
            <a:avLst/>
          </a:prstGeom>
          <a:noFill/>
          <a:ln>
            <a:noFill/>
          </a:ln>
        </p:spPr>
        <p:txBody>
          <a:bodyPr spcFirstLastPara="1" wrap="square" lIns="91425" tIns="45700" rIns="91425" bIns="45700" anchor="t" anchorCtr="0">
            <a:normAutofit/>
          </a:bodyPr>
          <a:lstStyle/>
          <a:p>
            <a:pPr marL="11430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4. </a:t>
            </a: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The desired outputs will be taken as references for producing actual estimates through back propagation.</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5. </a:t>
            </a: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Later, the ANN will be validated for its accuracy on the basis of testing stage.</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0"/>
          <p:cNvSpPr txBox="1">
            <a:spLocks noGrp="1"/>
          </p:cNvSpPr>
          <p:nvPr>
            <p:ph type="title"/>
          </p:nvPr>
        </p:nvSpPr>
        <p:spPr>
          <a:xfrm>
            <a:off x="1708726" y="254294"/>
            <a:ext cx="9645073" cy="98338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IN" sz="2800" dirty="0">
                <a:latin typeface="Times New Roman"/>
                <a:ea typeface="Times New Roman"/>
                <a:cs typeface="Times New Roman"/>
                <a:sym typeface="Times New Roman"/>
              </a:rPr>
              <a:t>ARCHITECTURE</a:t>
            </a:r>
            <a:r>
              <a:rPr lang="en-IN" sz="2300" dirty="0">
                <a:latin typeface="Times New Roman"/>
                <a:ea typeface="Times New Roman"/>
                <a:cs typeface="Times New Roman"/>
                <a:sym typeface="Times New Roman"/>
              </a:rPr>
              <a:t> </a:t>
            </a:r>
            <a:endParaRPr dirty="0"/>
          </a:p>
        </p:txBody>
      </p:sp>
      <p:pic>
        <p:nvPicPr>
          <p:cNvPr id="2" name="Picture 1"/>
          <p:cNvPicPr>
            <a:picLocks noChangeAspect="1"/>
          </p:cNvPicPr>
          <p:nvPr/>
        </p:nvPicPr>
        <p:blipFill>
          <a:blip r:embed="rId3"/>
          <a:stretch>
            <a:fillRect/>
          </a:stretch>
        </p:blipFill>
        <p:spPr>
          <a:xfrm>
            <a:off x="3945202" y="1399393"/>
            <a:ext cx="4467849" cy="500132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xfrm>
            <a:off x="1849754" y="209809"/>
            <a:ext cx="9999345" cy="76358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000"/>
              <a:buFont typeface="Times New Roman"/>
              <a:buNone/>
            </a:pPr>
            <a:r>
              <a:rPr lang="en-IN" sz="3000" b="1">
                <a:latin typeface="Times New Roman"/>
                <a:ea typeface="Times New Roman"/>
                <a:cs typeface="Times New Roman"/>
                <a:sym typeface="Times New Roman"/>
              </a:rPr>
              <a:t>Outlines</a:t>
            </a:r>
            <a:endParaRPr sz="3000" b="1">
              <a:latin typeface="Times New Roman"/>
              <a:ea typeface="Times New Roman"/>
              <a:cs typeface="Times New Roman"/>
              <a:sym typeface="Times New Roman"/>
            </a:endParaRPr>
          </a:p>
        </p:txBody>
      </p:sp>
      <p:sp>
        <p:nvSpPr>
          <p:cNvPr id="101" name="Google Shape;101;p2"/>
          <p:cNvSpPr txBox="1">
            <a:spLocks noGrp="1"/>
          </p:cNvSpPr>
          <p:nvPr>
            <p:ph type="body" idx="1"/>
          </p:nvPr>
        </p:nvSpPr>
        <p:spPr>
          <a:xfrm>
            <a:off x="1639966" y="1168400"/>
            <a:ext cx="10209134" cy="4848126"/>
          </a:xfrm>
          <a:prstGeom prst="rect">
            <a:avLst/>
          </a:prstGeom>
          <a:noFill/>
          <a:ln>
            <a:noFill/>
          </a:ln>
        </p:spPr>
        <p:txBody>
          <a:bodyPr spcFirstLastPara="1" wrap="square" lIns="91425" tIns="45700" rIns="91425" bIns="45700" anchor="t" anchorCtr="0">
            <a:noAutofit/>
          </a:bodyPr>
          <a:lstStyle/>
          <a:p>
            <a:pPr marL="1186180" lvl="0" indent="-514350" algn="just" rtl="0">
              <a:lnSpc>
                <a:spcPct val="90000"/>
              </a:lnSpc>
              <a:spcBef>
                <a:spcPts val="0"/>
              </a:spcBef>
              <a:spcAft>
                <a:spcPts val="0"/>
              </a:spcAft>
              <a:buClr>
                <a:schemeClr val="dk1"/>
              </a:buClr>
              <a:buSzPts val="2553"/>
              <a:buChar char="•"/>
            </a:pPr>
            <a:r>
              <a:rPr lang="en-IN" sz="2300" b="1" dirty="0">
                <a:latin typeface="Times New Roman"/>
                <a:ea typeface="Times New Roman"/>
                <a:cs typeface="Times New Roman"/>
                <a:sym typeface="Times New Roman"/>
              </a:rPr>
              <a:t>Research Objectives</a:t>
            </a:r>
            <a:endParaRPr dirty="0"/>
          </a:p>
          <a:p>
            <a:pPr marL="1186180" lvl="0" indent="-514350" algn="just" rtl="0">
              <a:lnSpc>
                <a:spcPct val="90000"/>
              </a:lnSpc>
              <a:spcBef>
                <a:spcPts val="1000"/>
              </a:spcBef>
              <a:spcAft>
                <a:spcPts val="0"/>
              </a:spcAft>
              <a:buClr>
                <a:schemeClr val="dk1"/>
              </a:buClr>
              <a:buSzPts val="2553"/>
              <a:buChar char="•"/>
            </a:pPr>
            <a:r>
              <a:rPr lang="en-IN" sz="2300" b="1" dirty="0">
                <a:latin typeface="Times New Roman"/>
                <a:ea typeface="Times New Roman"/>
                <a:cs typeface="Times New Roman"/>
                <a:sym typeface="Times New Roman"/>
              </a:rPr>
              <a:t>Abstract</a:t>
            </a:r>
            <a:endParaRPr dirty="0"/>
          </a:p>
          <a:p>
            <a:pPr marL="1186180" lvl="0" indent="-514350" algn="just" rtl="0">
              <a:lnSpc>
                <a:spcPct val="90000"/>
              </a:lnSpc>
              <a:spcBef>
                <a:spcPts val="1000"/>
              </a:spcBef>
              <a:spcAft>
                <a:spcPts val="0"/>
              </a:spcAft>
              <a:buClr>
                <a:schemeClr val="dk1"/>
              </a:buClr>
              <a:buSzPts val="2553"/>
              <a:buChar char="•"/>
            </a:pPr>
            <a:r>
              <a:rPr lang="en-IN" sz="2300" b="1" dirty="0">
                <a:latin typeface="Times New Roman"/>
                <a:ea typeface="Times New Roman"/>
                <a:cs typeface="Times New Roman"/>
                <a:sym typeface="Times New Roman"/>
              </a:rPr>
              <a:t>Existing work</a:t>
            </a:r>
            <a:endParaRPr dirty="0"/>
          </a:p>
          <a:p>
            <a:pPr marL="1186180" lvl="0" indent="-514350" algn="just" rtl="0">
              <a:lnSpc>
                <a:spcPct val="90000"/>
              </a:lnSpc>
              <a:spcBef>
                <a:spcPts val="1000"/>
              </a:spcBef>
              <a:spcAft>
                <a:spcPts val="0"/>
              </a:spcAft>
              <a:buClr>
                <a:schemeClr val="dk1"/>
              </a:buClr>
              <a:buSzPts val="2553"/>
              <a:buChar char="•"/>
            </a:pPr>
            <a:r>
              <a:rPr lang="en-IN" sz="2300" b="1" dirty="0">
                <a:latin typeface="Times New Roman"/>
                <a:ea typeface="Times New Roman"/>
                <a:cs typeface="Times New Roman"/>
                <a:sym typeface="Times New Roman"/>
              </a:rPr>
              <a:t>Problem Statement</a:t>
            </a:r>
            <a:endParaRPr dirty="0"/>
          </a:p>
          <a:p>
            <a:pPr marL="1186180" lvl="0" indent="-514350" algn="just" rtl="0">
              <a:lnSpc>
                <a:spcPct val="90000"/>
              </a:lnSpc>
              <a:spcBef>
                <a:spcPts val="1000"/>
              </a:spcBef>
              <a:spcAft>
                <a:spcPts val="0"/>
              </a:spcAft>
              <a:buClr>
                <a:schemeClr val="dk1"/>
              </a:buClr>
              <a:buSzPts val="2553"/>
              <a:buChar char="•"/>
            </a:pPr>
            <a:r>
              <a:rPr lang="en-IN" sz="2300" b="1" dirty="0">
                <a:latin typeface="Times New Roman"/>
                <a:ea typeface="Times New Roman"/>
                <a:cs typeface="Times New Roman"/>
                <a:sym typeface="Times New Roman"/>
              </a:rPr>
              <a:t>Introduction</a:t>
            </a:r>
            <a:endParaRPr dirty="0"/>
          </a:p>
          <a:p>
            <a:pPr marL="1186180" lvl="0" indent="-514350" algn="just" rtl="0">
              <a:lnSpc>
                <a:spcPct val="90000"/>
              </a:lnSpc>
              <a:spcBef>
                <a:spcPts val="1000"/>
              </a:spcBef>
              <a:spcAft>
                <a:spcPts val="0"/>
              </a:spcAft>
              <a:buClr>
                <a:schemeClr val="dk1"/>
              </a:buClr>
              <a:buSzPts val="2553"/>
              <a:buChar char="•"/>
            </a:pPr>
            <a:r>
              <a:rPr lang="en-IN" sz="2300" b="1" dirty="0">
                <a:latin typeface="Times New Roman"/>
                <a:ea typeface="Times New Roman"/>
                <a:cs typeface="Times New Roman"/>
                <a:sym typeface="Times New Roman"/>
              </a:rPr>
              <a:t>Literature Work </a:t>
            </a:r>
            <a:endParaRPr dirty="0"/>
          </a:p>
          <a:p>
            <a:pPr marL="1186180" lvl="0" indent="-514350" algn="just" rtl="0">
              <a:lnSpc>
                <a:spcPct val="90000"/>
              </a:lnSpc>
              <a:spcBef>
                <a:spcPts val="1000"/>
              </a:spcBef>
              <a:spcAft>
                <a:spcPts val="0"/>
              </a:spcAft>
              <a:buClr>
                <a:schemeClr val="dk1"/>
              </a:buClr>
              <a:buSzPts val="2553"/>
              <a:buChar char="•"/>
            </a:pPr>
            <a:r>
              <a:rPr lang="en-IN" sz="2300" b="1" dirty="0">
                <a:latin typeface="Times New Roman"/>
                <a:ea typeface="Times New Roman"/>
                <a:cs typeface="Times New Roman"/>
                <a:sym typeface="Times New Roman"/>
              </a:rPr>
              <a:t>Proposed Models</a:t>
            </a:r>
            <a:endParaRPr dirty="0"/>
          </a:p>
          <a:p>
            <a:pPr marL="1186180" lvl="0" indent="-514350" algn="just" rtl="0">
              <a:lnSpc>
                <a:spcPct val="90000"/>
              </a:lnSpc>
              <a:spcBef>
                <a:spcPts val="1000"/>
              </a:spcBef>
              <a:spcAft>
                <a:spcPts val="0"/>
              </a:spcAft>
              <a:buClr>
                <a:schemeClr val="dk1"/>
              </a:buClr>
              <a:buSzPts val="2553"/>
              <a:buChar char="•"/>
            </a:pPr>
            <a:r>
              <a:rPr lang="en-IN" sz="2300" b="1" dirty="0">
                <a:latin typeface="Times New Roman"/>
                <a:ea typeface="Times New Roman"/>
                <a:cs typeface="Times New Roman"/>
                <a:sym typeface="Times New Roman"/>
              </a:rPr>
              <a:t>Architecture Diagram</a:t>
            </a:r>
            <a:endParaRPr dirty="0"/>
          </a:p>
          <a:p>
            <a:pPr marL="1186180" lvl="0" indent="-514350" algn="just" rtl="0">
              <a:lnSpc>
                <a:spcPct val="90000"/>
              </a:lnSpc>
              <a:spcBef>
                <a:spcPts val="1000"/>
              </a:spcBef>
              <a:spcAft>
                <a:spcPts val="0"/>
              </a:spcAft>
              <a:buClr>
                <a:schemeClr val="dk1"/>
              </a:buClr>
              <a:buSzPts val="2553"/>
              <a:buChar char="•"/>
            </a:pPr>
            <a:r>
              <a:rPr lang="en-IN" sz="2300" b="1" dirty="0">
                <a:latin typeface="Times New Roman"/>
                <a:ea typeface="Times New Roman"/>
                <a:cs typeface="Times New Roman"/>
                <a:sym typeface="Times New Roman"/>
              </a:rPr>
              <a:t>List of </a:t>
            </a:r>
            <a:r>
              <a:rPr lang="en-IN" sz="2300" b="1" dirty="0" smtClean="0">
                <a:latin typeface="Times New Roman"/>
                <a:ea typeface="Times New Roman"/>
                <a:cs typeface="Times New Roman"/>
                <a:sym typeface="Times New Roman"/>
              </a:rPr>
              <a:t>Modules</a:t>
            </a:r>
          </a:p>
          <a:p>
            <a:pPr marL="1186180" lvl="0" indent="-514350" algn="just" rtl="0">
              <a:lnSpc>
                <a:spcPct val="90000"/>
              </a:lnSpc>
              <a:spcBef>
                <a:spcPts val="1000"/>
              </a:spcBef>
              <a:spcAft>
                <a:spcPts val="0"/>
              </a:spcAft>
              <a:buClr>
                <a:schemeClr val="dk1"/>
              </a:buClr>
              <a:buSzPts val="2553"/>
              <a:buChar char="•"/>
            </a:pPr>
            <a:r>
              <a:rPr lang="en-US" sz="2300" b="1" dirty="0" smtClean="0">
                <a:latin typeface="Times New Roman"/>
                <a:cs typeface="Times New Roman"/>
                <a:sym typeface="Times New Roman"/>
              </a:rPr>
              <a:t>Results</a:t>
            </a:r>
            <a:endParaRPr dirty="0"/>
          </a:p>
          <a:p>
            <a:pPr marL="1186180" lvl="0" indent="-514350" algn="just" rtl="0">
              <a:lnSpc>
                <a:spcPct val="90000"/>
              </a:lnSpc>
              <a:spcBef>
                <a:spcPts val="1000"/>
              </a:spcBef>
              <a:spcAft>
                <a:spcPts val="0"/>
              </a:spcAft>
              <a:buClr>
                <a:schemeClr val="dk1"/>
              </a:buClr>
              <a:buSzPts val="2553"/>
              <a:buChar char="•"/>
            </a:pPr>
            <a:r>
              <a:rPr lang="en-IN" sz="2300" b="1" dirty="0">
                <a:latin typeface="Times New Roman"/>
                <a:ea typeface="Times New Roman"/>
                <a:cs typeface="Times New Roman"/>
                <a:sym typeface="Times New Roman"/>
              </a:rPr>
              <a:t>Conclusion</a:t>
            </a:r>
            <a:endParaRPr dirty="0"/>
          </a:p>
          <a:p>
            <a:pPr marL="1186180" lvl="0" indent="-514350" algn="just" rtl="0">
              <a:lnSpc>
                <a:spcPct val="90000"/>
              </a:lnSpc>
              <a:spcBef>
                <a:spcPts val="1000"/>
              </a:spcBef>
              <a:spcAft>
                <a:spcPts val="0"/>
              </a:spcAft>
              <a:buClr>
                <a:schemeClr val="dk1"/>
              </a:buClr>
              <a:buSzPts val="2553"/>
              <a:buChar char="•"/>
            </a:pPr>
            <a:r>
              <a:rPr lang="en-IN" sz="2300" b="1" dirty="0">
                <a:latin typeface="Times New Roman"/>
                <a:ea typeface="Times New Roman"/>
                <a:cs typeface="Times New Roman"/>
                <a:sym typeface="Times New Roman"/>
              </a:rPr>
              <a:t>References</a:t>
            </a:r>
            <a:endParaRPr dirty="0"/>
          </a:p>
          <a:p>
            <a:pPr marL="228600" lvl="0" indent="-82550" algn="l" rtl="0">
              <a:lnSpc>
                <a:spcPct val="90000"/>
              </a:lnSpc>
              <a:spcBef>
                <a:spcPts val="1000"/>
              </a:spcBef>
              <a:spcAft>
                <a:spcPts val="0"/>
              </a:spcAft>
              <a:buClr>
                <a:schemeClr val="dk1"/>
              </a:buClr>
              <a:buSzPts val="2300"/>
              <a:buNone/>
            </a:pPr>
            <a:endParaRPr sz="2300" dirty="0"/>
          </a:p>
        </p:txBody>
      </p:sp>
      <p:sp>
        <p:nvSpPr>
          <p:cNvPr id="102" name="Google Shape;102;p2"/>
          <p:cNvSpPr txBox="1">
            <a:spLocks noGrp="1"/>
          </p:cNvSpPr>
          <p:nvPr>
            <p:ph type="sldNum" idx="4294967295"/>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a:p>
        </p:txBody>
      </p:sp>
      <p:sp>
        <p:nvSpPr>
          <p:cNvPr id="103" name="Google Shape;103;p2"/>
          <p:cNvSpPr txBox="1">
            <a:spLocks noGrp="1"/>
          </p:cNvSpPr>
          <p:nvPr>
            <p:ph type="dt" idx="4294967295"/>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7/30/2023</a:t>
            </a:r>
            <a:endParaRPr/>
          </a:p>
        </p:txBody>
      </p:sp>
      <p:pic>
        <p:nvPicPr>
          <p:cNvPr id="104" name="Google Shape;104;p2"/>
          <p:cNvPicPr preferRelativeResize="0"/>
          <p:nvPr/>
        </p:nvPicPr>
        <p:blipFill rotWithShape="1">
          <a:blip r:embed="rId3">
            <a:alphaModFix/>
          </a:blip>
          <a:srcRect/>
          <a:stretch/>
        </p:blipFill>
        <p:spPr>
          <a:xfrm>
            <a:off x="0" y="0"/>
            <a:ext cx="1639966" cy="142049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1"/>
          <p:cNvSpPr txBox="1">
            <a:spLocks noGrp="1"/>
          </p:cNvSpPr>
          <p:nvPr>
            <p:ph type="title"/>
          </p:nvPr>
        </p:nvSpPr>
        <p:spPr>
          <a:xfrm>
            <a:off x="1708726" y="254294"/>
            <a:ext cx="9645073" cy="66010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IN" sz="2800">
                <a:latin typeface="Times New Roman"/>
                <a:ea typeface="Times New Roman"/>
                <a:cs typeface="Times New Roman"/>
                <a:sym typeface="Times New Roman"/>
              </a:rPr>
              <a:t>MODULES</a:t>
            </a:r>
            <a:endParaRPr/>
          </a:p>
        </p:txBody>
      </p:sp>
      <p:sp>
        <p:nvSpPr>
          <p:cNvPr id="210" name="Google Shape;210;p21"/>
          <p:cNvSpPr txBox="1">
            <a:spLocks noGrp="1"/>
          </p:cNvSpPr>
          <p:nvPr>
            <p:ph type="body" idx="1"/>
          </p:nvPr>
        </p:nvSpPr>
        <p:spPr>
          <a:xfrm>
            <a:off x="277091" y="1496290"/>
            <a:ext cx="11076709" cy="5107415"/>
          </a:xfrm>
          <a:prstGeom prst="rect">
            <a:avLst/>
          </a:prstGeom>
          <a:noFill/>
          <a:ln>
            <a:noFill/>
          </a:ln>
        </p:spPr>
        <p:txBody>
          <a:bodyPr spcFirstLastPara="1" wrap="square" lIns="91425" tIns="45700" rIns="91425" bIns="45700" anchor="t" anchorCtr="0">
            <a:noAutofit/>
          </a:bodyPr>
          <a:lstStyle/>
          <a:p>
            <a:pPr marL="11430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1. </a:t>
            </a: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Loading of datasets from databases of ECG and PPG signals.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2. </a:t>
            </a: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Development of deep neural network based predictor known as ANN and its training and testing stages.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3. </a:t>
            </a: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Validation for its accuracy.</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1"/>
          <p:cNvSpPr txBox="1">
            <a:spLocks noGrp="1"/>
          </p:cNvSpPr>
          <p:nvPr>
            <p:ph type="title"/>
          </p:nvPr>
        </p:nvSpPr>
        <p:spPr>
          <a:xfrm>
            <a:off x="1708726" y="254294"/>
            <a:ext cx="9645073" cy="66010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IN" sz="2800" dirty="0" smtClean="0">
                <a:latin typeface="Times New Roman"/>
                <a:ea typeface="Times New Roman"/>
                <a:cs typeface="Times New Roman"/>
                <a:sym typeface="Times New Roman"/>
              </a:rPr>
              <a:t>RESULTS</a:t>
            </a:r>
            <a:endParaRP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427" y="1985668"/>
            <a:ext cx="5334000" cy="40005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9181" y="1985668"/>
            <a:ext cx="5334000" cy="4000500"/>
          </a:xfrm>
          <a:prstGeom prst="rect">
            <a:avLst/>
          </a:prstGeom>
        </p:spPr>
      </p:pic>
    </p:spTree>
    <p:extLst>
      <p:ext uri="{BB962C8B-B14F-4D97-AF65-F5344CB8AC3E}">
        <p14:creationId xmlns:p14="http://schemas.microsoft.com/office/powerpoint/2010/main" val="3100824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3"/>
          <p:cNvSpPr txBox="1">
            <a:spLocks noGrp="1"/>
          </p:cNvSpPr>
          <p:nvPr>
            <p:ph type="title"/>
          </p:nvPr>
        </p:nvSpPr>
        <p:spPr>
          <a:xfrm>
            <a:off x="1708726" y="254294"/>
            <a:ext cx="9645073" cy="98338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IN" sz="2800">
                <a:latin typeface="Times New Roman"/>
                <a:ea typeface="Times New Roman"/>
                <a:cs typeface="Times New Roman"/>
                <a:sym typeface="Times New Roman"/>
              </a:rPr>
              <a:t>CONCLUSION</a:t>
            </a:r>
            <a:endParaRPr/>
          </a:p>
        </p:txBody>
      </p:sp>
      <p:sp>
        <p:nvSpPr>
          <p:cNvPr id="221" name="Google Shape;221;p23"/>
          <p:cNvSpPr txBox="1">
            <a:spLocks noGrp="1"/>
          </p:cNvSpPr>
          <p:nvPr>
            <p:ph type="body" idx="1"/>
          </p:nvPr>
        </p:nvSpPr>
        <p:spPr>
          <a:xfrm>
            <a:off x="277091" y="1496291"/>
            <a:ext cx="11076709" cy="4680672"/>
          </a:xfrm>
          <a:prstGeom prst="rect">
            <a:avLst/>
          </a:prstGeom>
          <a:noFill/>
          <a:ln>
            <a:noFill/>
          </a:ln>
        </p:spPr>
        <p:txBody>
          <a:bodyPr spcFirstLastPara="1" wrap="square" lIns="91425" tIns="45700" rIns="91425" bIns="45700" anchor="t" anchorCtr="0">
            <a:normAutofit/>
          </a:bodyPr>
          <a:lstStyle/>
          <a:p>
            <a:pPr marL="114300" indent="0" algn="just">
              <a:lnSpc>
                <a:spcPct val="150000"/>
              </a:lnSpc>
              <a:spcAft>
                <a:spcPts val="800"/>
              </a:spcAft>
              <a:buNone/>
            </a:pP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In conclusion, the AI-based decision support system for predicting Heart strokes on the basis of ECG and PPG signals. The implementation of deep neural network based decision making for predicting Heart strokes results in very closer predictions of about 95% of accuracy which is much higher than the previously existing works. The implementation of neural network is more robust because of its neural connections and networking strategy which maintains the estimates as close as possible until they meet the actual values through back propagation.</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7855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4"/>
          <p:cNvSpPr txBox="1">
            <a:spLocks noGrp="1"/>
          </p:cNvSpPr>
          <p:nvPr>
            <p:ph type="title"/>
          </p:nvPr>
        </p:nvSpPr>
        <p:spPr>
          <a:xfrm>
            <a:off x="1708726" y="254294"/>
            <a:ext cx="9645073" cy="98338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IN" sz="2800">
                <a:latin typeface="Times New Roman"/>
                <a:ea typeface="Times New Roman"/>
                <a:cs typeface="Times New Roman"/>
                <a:sym typeface="Times New Roman"/>
              </a:rPr>
              <a:t>REFERENCES</a:t>
            </a:r>
            <a:endParaRPr/>
          </a:p>
        </p:txBody>
      </p:sp>
      <p:sp>
        <p:nvSpPr>
          <p:cNvPr id="227" name="Google Shape;227;p24"/>
          <p:cNvSpPr txBox="1">
            <a:spLocks noGrp="1"/>
          </p:cNvSpPr>
          <p:nvPr>
            <p:ph type="body" idx="1"/>
          </p:nvPr>
        </p:nvSpPr>
        <p:spPr>
          <a:xfrm>
            <a:off x="277091" y="1496290"/>
            <a:ext cx="11076709" cy="5222561"/>
          </a:xfrm>
          <a:prstGeom prst="rect">
            <a:avLst/>
          </a:prstGeom>
          <a:noFill/>
          <a:ln>
            <a:noFill/>
          </a:ln>
        </p:spPr>
        <p:txBody>
          <a:bodyPr spcFirstLastPara="1" wrap="square" lIns="91425" tIns="45700" rIns="91425" bIns="45700" anchor="t" anchorCtr="0">
            <a:noAutofit/>
          </a:bodyPr>
          <a:lstStyle/>
          <a:p>
            <a:pPr marL="0" lvl="0" indent="0" algn="just">
              <a:lnSpc>
                <a:spcPct val="100000"/>
              </a:lnSpc>
              <a:buSzPts val="2300"/>
              <a:buNone/>
            </a:pPr>
            <a:r>
              <a:rPr lang="en-IN" sz="2300" dirty="0" smtClean="0">
                <a:latin typeface="Times New Roman"/>
                <a:ea typeface="Times New Roman"/>
                <a:cs typeface="Times New Roman"/>
                <a:sym typeface="Times New Roman"/>
              </a:rPr>
              <a:t>[1] G</a:t>
            </a:r>
            <a:r>
              <a:rPr lang="en-IN" sz="2300" dirty="0">
                <a:latin typeface="Times New Roman"/>
                <a:ea typeface="Times New Roman"/>
                <a:cs typeface="Times New Roman"/>
                <a:sym typeface="Times New Roman"/>
              </a:rPr>
              <a:t>. </a:t>
            </a:r>
            <a:r>
              <a:rPr lang="en-IN" sz="2300" dirty="0" err="1">
                <a:latin typeface="Times New Roman"/>
                <a:ea typeface="Times New Roman"/>
                <a:cs typeface="Times New Roman"/>
                <a:sym typeface="Times New Roman"/>
              </a:rPr>
              <a:t>Sannino</a:t>
            </a:r>
            <a:r>
              <a:rPr lang="en-IN" sz="2300" dirty="0">
                <a:latin typeface="Times New Roman"/>
                <a:ea typeface="Times New Roman"/>
                <a:cs typeface="Times New Roman"/>
                <a:sym typeface="Times New Roman"/>
              </a:rPr>
              <a:t> and G. De Pietro, ‘‘A deep learning approach for </a:t>
            </a:r>
            <a:r>
              <a:rPr lang="en-IN" sz="2300" dirty="0" smtClean="0">
                <a:latin typeface="Times New Roman"/>
                <a:ea typeface="Times New Roman"/>
                <a:cs typeface="Times New Roman"/>
                <a:sym typeface="Times New Roman"/>
              </a:rPr>
              <a:t>ECG-based heartbeat </a:t>
            </a:r>
            <a:r>
              <a:rPr lang="en-IN" sz="2300" dirty="0">
                <a:latin typeface="Times New Roman"/>
                <a:ea typeface="Times New Roman"/>
                <a:cs typeface="Times New Roman"/>
                <a:sym typeface="Times New Roman"/>
              </a:rPr>
              <a:t>classification for arrhythmia detection,’’ Future </a:t>
            </a:r>
            <a:r>
              <a:rPr lang="en-IN" sz="2300" dirty="0" err="1">
                <a:latin typeface="Times New Roman"/>
                <a:ea typeface="Times New Roman"/>
                <a:cs typeface="Times New Roman"/>
                <a:sym typeface="Times New Roman"/>
              </a:rPr>
              <a:t>Gener</a:t>
            </a:r>
            <a:r>
              <a:rPr lang="en-IN" sz="2300" dirty="0">
                <a:latin typeface="Times New Roman"/>
                <a:ea typeface="Times New Roman"/>
                <a:cs typeface="Times New Roman"/>
                <a:sym typeface="Times New Roman"/>
              </a:rPr>
              <a:t>. </a:t>
            </a:r>
            <a:r>
              <a:rPr lang="en-IN" sz="2300" dirty="0" err="1" smtClean="0">
                <a:latin typeface="Times New Roman"/>
                <a:ea typeface="Times New Roman"/>
                <a:cs typeface="Times New Roman"/>
                <a:sym typeface="Times New Roman"/>
              </a:rPr>
              <a:t>Comput</a:t>
            </a:r>
            <a:r>
              <a:rPr lang="en-IN" sz="2300" dirty="0" smtClean="0">
                <a:latin typeface="Times New Roman"/>
                <a:ea typeface="Times New Roman"/>
                <a:cs typeface="Times New Roman"/>
                <a:sym typeface="Times New Roman"/>
              </a:rPr>
              <a:t>. Syst</a:t>
            </a:r>
            <a:r>
              <a:rPr lang="en-IN" sz="2300" dirty="0">
                <a:latin typeface="Times New Roman"/>
                <a:ea typeface="Times New Roman"/>
                <a:cs typeface="Times New Roman"/>
                <a:sym typeface="Times New Roman"/>
              </a:rPr>
              <a:t>., vol. 86, pp. 446–455, Sep. 2018</a:t>
            </a:r>
            <a:r>
              <a:rPr lang="en-IN" sz="2300" dirty="0" smtClean="0">
                <a:latin typeface="Times New Roman"/>
                <a:ea typeface="Times New Roman"/>
                <a:cs typeface="Times New Roman"/>
                <a:sym typeface="Times New Roman"/>
              </a:rPr>
              <a:t>.</a:t>
            </a:r>
          </a:p>
          <a:p>
            <a:pPr marL="0" lvl="0" indent="0" algn="just">
              <a:lnSpc>
                <a:spcPct val="100000"/>
              </a:lnSpc>
              <a:buSzPts val="2300"/>
              <a:buNone/>
            </a:pPr>
            <a:r>
              <a:rPr lang="en-IN" sz="2300" dirty="0" smtClean="0">
                <a:latin typeface="Times New Roman"/>
                <a:ea typeface="Times New Roman"/>
                <a:cs typeface="Times New Roman"/>
                <a:sym typeface="Times New Roman"/>
              </a:rPr>
              <a:t>[2] J</a:t>
            </a:r>
            <a:r>
              <a:rPr lang="en-IN" sz="2300" dirty="0">
                <a:latin typeface="Times New Roman"/>
                <a:ea typeface="Times New Roman"/>
                <a:cs typeface="Times New Roman"/>
                <a:sym typeface="Times New Roman"/>
              </a:rPr>
              <a:t>. S. Wang, W. C. Chiang, Y. L. Hsu, and Y. T. C. Yang, ‘‘ECG </a:t>
            </a:r>
            <a:r>
              <a:rPr lang="en-IN" sz="2300" dirty="0" smtClean="0">
                <a:latin typeface="Times New Roman"/>
                <a:ea typeface="Times New Roman"/>
                <a:cs typeface="Times New Roman"/>
                <a:sym typeface="Times New Roman"/>
              </a:rPr>
              <a:t>arrhythmia classification </a:t>
            </a:r>
            <a:r>
              <a:rPr lang="en-IN" sz="2300" dirty="0">
                <a:latin typeface="Times New Roman"/>
                <a:ea typeface="Times New Roman"/>
                <a:cs typeface="Times New Roman"/>
                <a:sym typeface="Times New Roman"/>
              </a:rPr>
              <a:t>using a probabilistic neural network with a feature </a:t>
            </a:r>
            <a:r>
              <a:rPr lang="en-IN" sz="2300" dirty="0" smtClean="0">
                <a:latin typeface="Times New Roman"/>
                <a:ea typeface="Times New Roman"/>
                <a:cs typeface="Times New Roman"/>
                <a:sym typeface="Times New Roman"/>
              </a:rPr>
              <a:t>reduction method</a:t>
            </a:r>
            <a:r>
              <a:rPr lang="en-IN" sz="2300" dirty="0">
                <a:latin typeface="Times New Roman"/>
                <a:ea typeface="Times New Roman"/>
                <a:cs typeface="Times New Roman"/>
                <a:sym typeface="Times New Roman"/>
              </a:rPr>
              <a:t>,’’ </a:t>
            </a:r>
            <a:r>
              <a:rPr lang="en-IN" sz="2300" dirty="0" err="1">
                <a:latin typeface="Times New Roman"/>
                <a:ea typeface="Times New Roman"/>
                <a:cs typeface="Times New Roman"/>
                <a:sym typeface="Times New Roman"/>
              </a:rPr>
              <a:t>Neurocomputing</a:t>
            </a:r>
            <a:r>
              <a:rPr lang="en-IN" sz="2300" dirty="0">
                <a:latin typeface="Times New Roman"/>
                <a:ea typeface="Times New Roman"/>
                <a:cs typeface="Times New Roman"/>
                <a:sym typeface="Times New Roman"/>
              </a:rPr>
              <a:t>, vol. 116, pp. 38–45, Sep. 2013</a:t>
            </a:r>
            <a:r>
              <a:rPr lang="en-IN" sz="2300" dirty="0" smtClean="0">
                <a:latin typeface="Times New Roman"/>
                <a:ea typeface="Times New Roman"/>
                <a:cs typeface="Times New Roman"/>
                <a:sym typeface="Times New Roman"/>
              </a:rPr>
              <a:t>.</a:t>
            </a:r>
          </a:p>
          <a:p>
            <a:pPr marL="0" lvl="0" indent="0" algn="just">
              <a:lnSpc>
                <a:spcPct val="100000"/>
              </a:lnSpc>
              <a:buSzPts val="2300"/>
              <a:buNone/>
            </a:pPr>
            <a:r>
              <a:rPr lang="en-IN" sz="2300" dirty="0" smtClean="0">
                <a:latin typeface="Times New Roman"/>
                <a:ea typeface="Times New Roman"/>
                <a:cs typeface="Times New Roman"/>
                <a:sym typeface="Times New Roman"/>
              </a:rPr>
              <a:t>[3] I</a:t>
            </a:r>
            <a:r>
              <a:rPr lang="en-IN" sz="2300" dirty="0">
                <a:latin typeface="Times New Roman"/>
                <a:ea typeface="Times New Roman"/>
                <a:cs typeface="Times New Roman"/>
                <a:sym typeface="Times New Roman"/>
              </a:rPr>
              <a:t>.-S. Oh, J.-S. Lee, and B.-R. Moon, ‘‘Hybrid genetic algorithms </a:t>
            </a:r>
            <a:r>
              <a:rPr lang="en-IN" sz="2300" dirty="0" smtClean="0">
                <a:latin typeface="Times New Roman"/>
                <a:ea typeface="Times New Roman"/>
                <a:cs typeface="Times New Roman"/>
                <a:sym typeface="Times New Roman"/>
              </a:rPr>
              <a:t>for feature </a:t>
            </a:r>
            <a:r>
              <a:rPr lang="en-IN" sz="2300" dirty="0">
                <a:latin typeface="Times New Roman"/>
                <a:ea typeface="Times New Roman"/>
                <a:cs typeface="Times New Roman"/>
                <a:sym typeface="Times New Roman"/>
              </a:rPr>
              <a:t>selection</a:t>
            </a:r>
            <a:r>
              <a:rPr lang="en-IN" sz="2300" dirty="0" smtClean="0">
                <a:latin typeface="Times New Roman"/>
                <a:ea typeface="Times New Roman"/>
                <a:cs typeface="Times New Roman"/>
                <a:sym typeface="Times New Roman"/>
              </a:rPr>
              <a:t>,’’ IEEE </a:t>
            </a:r>
            <a:r>
              <a:rPr lang="en-IN" sz="2300" dirty="0">
                <a:latin typeface="Times New Roman"/>
                <a:ea typeface="Times New Roman"/>
                <a:cs typeface="Times New Roman"/>
                <a:sym typeface="Times New Roman"/>
              </a:rPr>
              <a:t>Trans. Pattern Anal. Mach. </a:t>
            </a:r>
            <a:r>
              <a:rPr lang="en-IN" sz="2300" dirty="0" err="1">
                <a:latin typeface="Times New Roman"/>
                <a:ea typeface="Times New Roman"/>
                <a:cs typeface="Times New Roman"/>
                <a:sym typeface="Times New Roman"/>
              </a:rPr>
              <a:t>Intell</a:t>
            </a:r>
            <a:r>
              <a:rPr lang="en-IN" sz="2300" dirty="0">
                <a:latin typeface="Times New Roman"/>
                <a:ea typeface="Times New Roman"/>
                <a:cs typeface="Times New Roman"/>
                <a:sym typeface="Times New Roman"/>
              </a:rPr>
              <a:t>., vol. 26, no. </a:t>
            </a:r>
            <a:r>
              <a:rPr lang="en-IN" sz="2300" dirty="0" smtClean="0">
                <a:latin typeface="Times New Roman"/>
                <a:ea typeface="Times New Roman"/>
                <a:cs typeface="Times New Roman"/>
                <a:sym typeface="Times New Roman"/>
              </a:rPr>
              <a:t>11, pp</a:t>
            </a:r>
            <a:r>
              <a:rPr lang="en-IN" sz="2300" dirty="0">
                <a:latin typeface="Times New Roman"/>
                <a:ea typeface="Times New Roman"/>
                <a:cs typeface="Times New Roman"/>
                <a:sym typeface="Times New Roman"/>
              </a:rPr>
              <a:t>. 1424–1437, Nov. </a:t>
            </a:r>
            <a:r>
              <a:rPr lang="en-IN" sz="2300" dirty="0" smtClean="0">
                <a:latin typeface="Times New Roman"/>
                <a:ea typeface="Times New Roman"/>
                <a:cs typeface="Times New Roman"/>
                <a:sym typeface="Times New Roman"/>
              </a:rPr>
              <a:t>2004.</a:t>
            </a:r>
            <a:endParaRPr lang="en-IN" sz="2300" dirty="0">
              <a:latin typeface="Times New Roman"/>
              <a:ea typeface="Times New Roman"/>
              <a:cs typeface="Times New Roman"/>
              <a:sym typeface="Times New Roman"/>
            </a:endParaRPr>
          </a:p>
          <a:p>
            <a:pPr marL="0" lvl="0" indent="0" algn="just">
              <a:lnSpc>
                <a:spcPct val="100000"/>
              </a:lnSpc>
              <a:buSzPts val="2300"/>
              <a:buNone/>
            </a:pPr>
            <a:r>
              <a:rPr lang="en-IN" sz="2300" dirty="0" smtClean="0">
                <a:latin typeface="Times New Roman"/>
                <a:ea typeface="Times New Roman"/>
                <a:cs typeface="Times New Roman"/>
                <a:sym typeface="Times New Roman"/>
              </a:rPr>
              <a:t>[</a:t>
            </a:r>
            <a:r>
              <a:rPr lang="en-IN" sz="2300" dirty="0">
                <a:latin typeface="Times New Roman"/>
                <a:ea typeface="Times New Roman"/>
                <a:cs typeface="Times New Roman"/>
                <a:sym typeface="Times New Roman"/>
              </a:rPr>
              <a:t>4</a:t>
            </a:r>
            <a:r>
              <a:rPr lang="en-IN" sz="2300" dirty="0" smtClean="0">
                <a:latin typeface="Times New Roman"/>
                <a:ea typeface="Times New Roman"/>
                <a:cs typeface="Times New Roman"/>
                <a:sym typeface="Times New Roman"/>
              </a:rPr>
              <a:t>] S. De </a:t>
            </a:r>
            <a:r>
              <a:rPr lang="en-IN" sz="2300" dirty="0" err="1" smtClean="0">
                <a:latin typeface="Times New Roman"/>
                <a:ea typeface="Times New Roman"/>
                <a:cs typeface="Times New Roman"/>
                <a:sym typeface="Times New Roman"/>
              </a:rPr>
              <a:t>Raedt</a:t>
            </a:r>
            <a:r>
              <a:rPr lang="en-IN" sz="2300" dirty="0" smtClean="0">
                <a:latin typeface="Times New Roman"/>
                <a:ea typeface="Times New Roman"/>
                <a:cs typeface="Times New Roman"/>
                <a:sym typeface="Times New Roman"/>
              </a:rPr>
              <a:t>, A. De </a:t>
            </a:r>
            <a:r>
              <a:rPr lang="en-IN" sz="2300" dirty="0" err="1" smtClean="0">
                <a:latin typeface="Times New Roman"/>
                <a:ea typeface="Times New Roman"/>
                <a:cs typeface="Times New Roman"/>
                <a:sym typeface="Times New Roman"/>
              </a:rPr>
              <a:t>Vos</a:t>
            </a:r>
            <a:r>
              <a:rPr lang="en-IN" sz="2300" dirty="0" smtClean="0">
                <a:latin typeface="Times New Roman"/>
                <a:ea typeface="Times New Roman"/>
                <a:cs typeface="Times New Roman"/>
                <a:sym typeface="Times New Roman"/>
              </a:rPr>
              <a:t>, and J. De Keyser</a:t>
            </a:r>
            <a:r>
              <a:rPr lang="en-IN" sz="2300" dirty="0">
                <a:latin typeface="Times New Roman"/>
                <a:ea typeface="Times New Roman"/>
                <a:cs typeface="Times New Roman"/>
                <a:sym typeface="Times New Roman"/>
              </a:rPr>
              <a:t>, ‘‘Autonomic dysfunction </a:t>
            </a:r>
            <a:r>
              <a:rPr lang="en-IN" sz="2300" dirty="0" err="1" smtClean="0">
                <a:latin typeface="Times New Roman"/>
                <a:ea typeface="Times New Roman"/>
                <a:cs typeface="Times New Roman"/>
                <a:sym typeface="Times New Roman"/>
              </a:rPr>
              <a:t>inacute</a:t>
            </a:r>
            <a:r>
              <a:rPr lang="en-IN" sz="2300" dirty="0" smtClean="0">
                <a:latin typeface="Times New Roman"/>
                <a:ea typeface="Times New Roman"/>
                <a:cs typeface="Times New Roman"/>
                <a:sym typeface="Times New Roman"/>
              </a:rPr>
              <a:t> </a:t>
            </a:r>
            <a:r>
              <a:rPr lang="en-IN" sz="2300" dirty="0">
                <a:latin typeface="Times New Roman"/>
                <a:ea typeface="Times New Roman"/>
                <a:cs typeface="Times New Roman"/>
                <a:sym typeface="Times New Roman"/>
              </a:rPr>
              <a:t>ischemic stroke: An </a:t>
            </a:r>
            <a:r>
              <a:rPr lang="en-IN" sz="2300" dirty="0" smtClean="0">
                <a:latin typeface="Times New Roman"/>
                <a:ea typeface="Times New Roman"/>
                <a:cs typeface="Times New Roman"/>
                <a:sym typeface="Times New Roman"/>
              </a:rPr>
              <a:t>underexplored </a:t>
            </a:r>
            <a:r>
              <a:rPr lang="en-IN" sz="2300" dirty="0">
                <a:latin typeface="Times New Roman"/>
                <a:ea typeface="Times New Roman"/>
                <a:cs typeface="Times New Roman"/>
                <a:sym typeface="Times New Roman"/>
              </a:rPr>
              <a:t>therapeutic area?’’ J. Neurol. Sci</a:t>
            </a:r>
            <a:r>
              <a:rPr lang="en-IN" sz="2300" dirty="0" smtClean="0">
                <a:latin typeface="Times New Roman"/>
                <a:ea typeface="Times New Roman"/>
                <a:cs typeface="Times New Roman"/>
                <a:sym typeface="Times New Roman"/>
              </a:rPr>
              <a:t>., vol</a:t>
            </a:r>
            <a:r>
              <a:rPr lang="en-IN" sz="2300" dirty="0">
                <a:latin typeface="Times New Roman"/>
                <a:ea typeface="Times New Roman"/>
                <a:cs typeface="Times New Roman"/>
                <a:sym typeface="Times New Roman"/>
              </a:rPr>
              <a:t>. 348, nos. 1–2, pp. 24–34, Jan. 2015.</a:t>
            </a:r>
          </a:p>
          <a:p>
            <a:pPr marL="0" lvl="0" indent="0" algn="just">
              <a:lnSpc>
                <a:spcPct val="100000"/>
              </a:lnSpc>
              <a:buSzPts val="2300"/>
              <a:buNone/>
            </a:pPr>
            <a:r>
              <a:rPr lang="en-IN" sz="2300" dirty="0" smtClean="0">
                <a:latin typeface="Times New Roman"/>
                <a:ea typeface="Times New Roman"/>
                <a:cs typeface="Times New Roman"/>
                <a:sym typeface="Times New Roman"/>
              </a:rPr>
              <a:t>[5] </a:t>
            </a:r>
            <a:r>
              <a:rPr lang="en-IN" sz="2300" dirty="0">
                <a:latin typeface="Times New Roman"/>
                <a:ea typeface="Times New Roman"/>
                <a:cs typeface="Times New Roman"/>
                <a:sym typeface="Times New Roman"/>
              </a:rPr>
              <a:t>C. P. </a:t>
            </a:r>
            <a:r>
              <a:rPr lang="en-IN" sz="2300" dirty="0" err="1">
                <a:latin typeface="Times New Roman"/>
                <a:ea typeface="Times New Roman"/>
                <a:cs typeface="Times New Roman"/>
                <a:sym typeface="Times New Roman"/>
              </a:rPr>
              <a:t>Warlow</a:t>
            </a:r>
            <a:r>
              <a:rPr lang="en-IN" sz="2300" dirty="0">
                <a:latin typeface="Times New Roman"/>
                <a:ea typeface="Times New Roman"/>
                <a:cs typeface="Times New Roman"/>
                <a:sym typeface="Times New Roman"/>
              </a:rPr>
              <a:t>, ‘‘Epidemiology of stroke,’’ Lancet, vol. 352, pp. </a:t>
            </a:r>
            <a:r>
              <a:rPr lang="en-IN" sz="2300" dirty="0" smtClean="0">
                <a:latin typeface="Times New Roman"/>
                <a:ea typeface="Times New Roman"/>
                <a:cs typeface="Times New Roman"/>
                <a:sym typeface="Times New Roman"/>
              </a:rPr>
              <a:t>1–4, Oct</a:t>
            </a:r>
            <a:r>
              <a:rPr lang="en-IN" sz="2300" dirty="0">
                <a:latin typeface="Times New Roman"/>
                <a:ea typeface="Times New Roman"/>
                <a:cs typeface="Times New Roman"/>
                <a:sym typeface="Times New Roman"/>
              </a:rPr>
              <a:t>. 1998</a:t>
            </a:r>
            <a:r>
              <a:rPr lang="en-IN" sz="2300" dirty="0" smtClean="0">
                <a:latin typeface="Times New Roman"/>
                <a:ea typeface="Times New Roman"/>
                <a:cs typeface="Times New Roman"/>
                <a:sym typeface="Times New Roman"/>
              </a:rPr>
              <a:t>.</a:t>
            </a:r>
            <a:endParaRPr lang="en-IN" sz="2300" dirty="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5"/>
          <p:cNvSpPr txBox="1">
            <a:spLocks noGrp="1"/>
          </p:cNvSpPr>
          <p:nvPr>
            <p:ph type="body" idx="1"/>
          </p:nvPr>
        </p:nvSpPr>
        <p:spPr>
          <a:xfrm>
            <a:off x="0" y="1184425"/>
            <a:ext cx="12039600" cy="5673600"/>
          </a:xfrm>
          <a:prstGeom prst="rect">
            <a:avLst/>
          </a:prstGeom>
          <a:noFill/>
          <a:ln>
            <a:noFill/>
          </a:ln>
        </p:spPr>
        <p:txBody>
          <a:bodyPr spcFirstLastPara="1" wrap="square" lIns="91425" tIns="45700" rIns="91425" bIns="45700" anchor="t" anchorCtr="0">
            <a:noAutofit/>
          </a:bodyPr>
          <a:lstStyle/>
          <a:p>
            <a:pPr marL="228600" lvl="0" indent="-82550" algn="just">
              <a:lnSpc>
                <a:spcPct val="100000"/>
              </a:lnSpc>
              <a:buSzPts val="2300"/>
              <a:buNone/>
            </a:pPr>
            <a:r>
              <a:rPr lang="en-US" sz="2300" dirty="0" smtClean="0">
                <a:latin typeface="Times New Roman"/>
                <a:ea typeface="Times New Roman"/>
                <a:cs typeface="Times New Roman"/>
                <a:sym typeface="Times New Roman"/>
              </a:rPr>
              <a:t>[6] </a:t>
            </a:r>
            <a:r>
              <a:rPr lang="en-US" sz="2300" dirty="0">
                <a:latin typeface="Times New Roman"/>
                <a:ea typeface="Times New Roman"/>
                <a:cs typeface="Times New Roman"/>
                <a:sym typeface="Times New Roman"/>
              </a:rPr>
              <a:t>K.-D. </a:t>
            </a:r>
            <a:r>
              <a:rPr lang="en-US" sz="2300" dirty="0" err="1">
                <a:latin typeface="Times New Roman"/>
                <a:ea typeface="Times New Roman"/>
                <a:cs typeface="Times New Roman"/>
                <a:sym typeface="Times New Roman"/>
              </a:rPr>
              <a:t>Seo</a:t>
            </a:r>
            <a:r>
              <a:rPr lang="en-US" sz="2300" dirty="0">
                <a:latin typeface="Times New Roman"/>
                <a:ea typeface="Times New Roman"/>
                <a:cs typeface="Times New Roman"/>
                <a:sym typeface="Times New Roman"/>
              </a:rPr>
              <a:t>, M. J. Kang, G. S. Kim, J. H. Lee, S. H. Suh, and K.-Y. Lee, ‘‘National trends in clinical outcomes of endovascular therapy for ischemic stroke in South Korea between 2008 and 2016,’’ J. Stroke, vol. 22, no. 3, pp. 412–415, Sep. 2020.</a:t>
            </a:r>
          </a:p>
          <a:p>
            <a:pPr marL="228600" lvl="0" indent="-82550" algn="just">
              <a:lnSpc>
                <a:spcPct val="100000"/>
              </a:lnSpc>
              <a:buSzPts val="2300"/>
              <a:buNone/>
            </a:pPr>
            <a:r>
              <a:rPr lang="en-US" sz="2300" dirty="0" smtClean="0">
                <a:latin typeface="Times New Roman"/>
                <a:ea typeface="Times New Roman"/>
                <a:cs typeface="Times New Roman"/>
                <a:sym typeface="Times New Roman"/>
              </a:rPr>
              <a:t>[7] </a:t>
            </a:r>
            <a:r>
              <a:rPr lang="en-US" sz="2300" dirty="0">
                <a:latin typeface="Times New Roman"/>
                <a:ea typeface="Times New Roman"/>
                <a:cs typeface="Times New Roman"/>
                <a:sym typeface="Times New Roman"/>
              </a:rPr>
              <a:t>T. D. </a:t>
            </a:r>
            <a:r>
              <a:rPr lang="en-US" sz="2300" dirty="0" err="1">
                <a:latin typeface="Times New Roman"/>
                <a:ea typeface="Times New Roman"/>
                <a:cs typeface="Times New Roman"/>
                <a:sym typeface="Times New Roman"/>
              </a:rPr>
              <a:t>Musuka</a:t>
            </a:r>
            <a:r>
              <a:rPr lang="en-US" sz="2300" dirty="0">
                <a:latin typeface="Times New Roman"/>
                <a:ea typeface="Times New Roman"/>
                <a:cs typeface="Times New Roman"/>
                <a:sym typeface="Times New Roman"/>
              </a:rPr>
              <a:t>, S. B. Wilton, M. </a:t>
            </a:r>
            <a:r>
              <a:rPr lang="en-US" sz="2300" dirty="0" err="1">
                <a:latin typeface="Times New Roman"/>
                <a:ea typeface="Times New Roman"/>
                <a:cs typeface="Times New Roman"/>
                <a:sym typeface="Times New Roman"/>
              </a:rPr>
              <a:t>Traboulsi</a:t>
            </a:r>
            <a:r>
              <a:rPr lang="en-US" sz="2300" dirty="0">
                <a:latin typeface="Times New Roman"/>
                <a:ea typeface="Times New Roman"/>
                <a:cs typeface="Times New Roman"/>
                <a:sym typeface="Times New Roman"/>
              </a:rPr>
              <a:t>, and M. D. Hill, ‘‘Diagnosis and management of acute ischemic stroke: Speed is critical,’’ Can. Med. Assoc. J., vol. 187, no. 12, pp. 887–893, Sep. 2015.</a:t>
            </a:r>
          </a:p>
          <a:p>
            <a:pPr marL="228600" lvl="0" indent="-82550" algn="just">
              <a:lnSpc>
                <a:spcPct val="100000"/>
              </a:lnSpc>
              <a:buSzPts val="2300"/>
              <a:buNone/>
            </a:pPr>
            <a:r>
              <a:rPr lang="en-US" sz="2300" dirty="0" smtClean="0">
                <a:latin typeface="Times New Roman"/>
                <a:ea typeface="Times New Roman"/>
                <a:cs typeface="Times New Roman"/>
                <a:sym typeface="Times New Roman"/>
              </a:rPr>
              <a:t>[8] </a:t>
            </a:r>
            <a:r>
              <a:rPr lang="en-US" sz="2300" dirty="0">
                <a:latin typeface="Times New Roman"/>
                <a:ea typeface="Times New Roman"/>
                <a:cs typeface="Times New Roman"/>
                <a:sym typeface="Times New Roman"/>
              </a:rPr>
              <a:t>Q. Song, X. Liu, W. Zhou, L. Wang, X. Zheng, X. Wang, and S. Wu, ‘‘Long sleep duration and risk of ischemic stroke and hemorrhagic stroke: The Kailuan prospective study,’’ Sci. Rep., vol. 6, no. 1, pp. 1–9, Sep. 2016.</a:t>
            </a:r>
          </a:p>
          <a:p>
            <a:pPr marL="228600" lvl="0" indent="-82550" algn="just">
              <a:lnSpc>
                <a:spcPct val="100000"/>
              </a:lnSpc>
              <a:buSzPts val="2300"/>
              <a:buNone/>
            </a:pPr>
            <a:r>
              <a:rPr lang="en-US" sz="2300" dirty="0" smtClean="0">
                <a:latin typeface="Times New Roman"/>
                <a:ea typeface="Times New Roman"/>
                <a:cs typeface="Times New Roman"/>
                <a:sym typeface="Times New Roman"/>
              </a:rPr>
              <a:t>[</a:t>
            </a:r>
            <a:r>
              <a:rPr lang="en-US" sz="2300" dirty="0">
                <a:latin typeface="Times New Roman"/>
                <a:ea typeface="Times New Roman"/>
                <a:cs typeface="Times New Roman"/>
                <a:sym typeface="Times New Roman"/>
              </a:rPr>
              <a:t>9</a:t>
            </a:r>
            <a:r>
              <a:rPr lang="en-US" sz="2300" dirty="0" smtClean="0">
                <a:latin typeface="Times New Roman"/>
                <a:ea typeface="Times New Roman"/>
                <a:cs typeface="Times New Roman"/>
                <a:sym typeface="Times New Roman"/>
              </a:rPr>
              <a:t>] J</a:t>
            </a:r>
            <a:r>
              <a:rPr lang="en-US" sz="2300" dirty="0">
                <a:latin typeface="Times New Roman"/>
                <a:ea typeface="Times New Roman"/>
                <a:cs typeface="Times New Roman"/>
                <a:sym typeface="Times New Roman"/>
              </a:rPr>
              <a:t>. Yu, S. Park, H. Lee, C. S. </a:t>
            </a:r>
            <a:r>
              <a:rPr lang="en-US" sz="2300" dirty="0" err="1">
                <a:latin typeface="Times New Roman"/>
                <a:ea typeface="Times New Roman"/>
                <a:cs typeface="Times New Roman"/>
                <a:sym typeface="Times New Roman"/>
              </a:rPr>
              <a:t>Pyo</a:t>
            </a:r>
            <a:r>
              <a:rPr lang="en-US" sz="2300" dirty="0">
                <a:latin typeface="Times New Roman"/>
                <a:ea typeface="Times New Roman"/>
                <a:cs typeface="Times New Roman"/>
                <a:sym typeface="Times New Roman"/>
              </a:rPr>
              <a:t>, and Y. S. Lee, ‘‘An elderly health monitoring system using machine learning and in-depth analysis techniques </a:t>
            </a:r>
            <a:r>
              <a:rPr lang="en-US" sz="2300" dirty="0" smtClean="0">
                <a:latin typeface="Times New Roman"/>
                <a:ea typeface="Times New Roman"/>
                <a:cs typeface="Times New Roman"/>
                <a:sym typeface="Times New Roman"/>
              </a:rPr>
              <a:t>on the </a:t>
            </a:r>
            <a:r>
              <a:rPr lang="en-US" sz="2300" dirty="0">
                <a:latin typeface="Times New Roman"/>
                <a:ea typeface="Times New Roman"/>
                <a:cs typeface="Times New Roman"/>
                <a:sym typeface="Times New Roman"/>
              </a:rPr>
              <a:t>NIH stroke scale,’’ Mathematics, vol. 8, no. 7, pp. 1–16, Jul. 2020.</a:t>
            </a:r>
          </a:p>
          <a:p>
            <a:pPr marL="228600" lvl="0" indent="-82550" algn="just">
              <a:lnSpc>
                <a:spcPct val="100000"/>
              </a:lnSpc>
              <a:buSzPts val="2300"/>
              <a:buNone/>
            </a:pPr>
            <a:r>
              <a:rPr lang="en-US" sz="2300" dirty="0" smtClean="0">
                <a:latin typeface="Times New Roman"/>
                <a:ea typeface="Times New Roman"/>
                <a:cs typeface="Times New Roman"/>
                <a:sym typeface="Times New Roman"/>
              </a:rPr>
              <a:t>[10] </a:t>
            </a:r>
            <a:r>
              <a:rPr lang="en-US" sz="2300" dirty="0">
                <a:latin typeface="Times New Roman"/>
                <a:ea typeface="Times New Roman"/>
                <a:cs typeface="Times New Roman"/>
                <a:sym typeface="Times New Roman"/>
              </a:rPr>
              <a:t>World Health Organization. The Top 10 Causes of </a:t>
            </a:r>
            <a:r>
              <a:rPr lang="en-US" sz="2300" dirty="0" smtClean="0">
                <a:latin typeface="Times New Roman"/>
                <a:ea typeface="Times New Roman"/>
                <a:cs typeface="Times New Roman"/>
                <a:sym typeface="Times New Roman"/>
              </a:rPr>
              <a:t>Death. Accessed</a:t>
            </a:r>
            <a:r>
              <a:rPr lang="en-US" sz="2300" dirty="0">
                <a:latin typeface="Times New Roman"/>
                <a:ea typeface="Times New Roman"/>
                <a:cs typeface="Times New Roman"/>
                <a:sym typeface="Times New Roman"/>
              </a:rPr>
              <a:t>: Apr. 22, 2022. [Online]. Available: </a:t>
            </a:r>
            <a:r>
              <a:rPr lang="en-US" sz="2300" dirty="0">
                <a:latin typeface="Times New Roman"/>
                <a:ea typeface="Times New Roman"/>
                <a:cs typeface="Times New Roman"/>
                <a:sym typeface="Times New Roman"/>
                <a:hlinkClick r:id="rId3"/>
              </a:rPr>
              <a:t>https://</a:t>
            </a:r>
            <a:r>
              <a:rPr lang="en-US" sz="2300" dirty="0" smtClean="0">
                <a:latin typeface="Times New Roman"/>
                <a:ea typeface="Times New Roman"/>
                <a:cs typeface="Times New Roman"/>
                <a:sym typeface="Times New Roman"/>
                <a:hlinkClick r:id="rId3"/>
              </a:rPr>
              <a:t>www.who.int/newsroom/fact-sheets/detail/the-top</a:t>
            </a:r>
            <a:r>
              <a:rPr lang="en-US" sz="2300" dirty="0" smtClean="0">
                <a:latin typeface="Times New Roman"/>
                <a:ea typeface="Times New Roman"/>
                <a:cs typeface="Times New Roman"/>
                <a:sym typeface="Times New Roman"/>
              </a:rPr>
              <a:t> 10-causes-of-death.</a:t>
            </a:r>
            <a:endParaRPr lang="en-US" sz="2300"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1708726" y="254294"/>
            <a:ext cx="9645073" cy="98338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IN" sz="2800">
                <a:latin typeface="Times New Roman"/>
                <a:ea typeface="Times New Roman"/>
                <a:cs typeface="Times New Roman"/>
                <a:sym typeface="Times New Roman"/>
              </a:rPr>
              <a:t>RESEARCH OBJECTIVES</a:t>
            </a:r>
            <a:endParaRPr/>
          </a:p>
        </p:txBody>
      </p:sp>
      <p:sp>
        <p:nvSpPr>
          <p:cNvPr id="110" name="Google Shape;110;p3"/>
          <p:cNvSpPr txBox="1">
            <a:spLocks noGrp="1"/>
          </p:cNvSpPr>
          <p:nvPr>
            <p:ph type="body" idx="1"/>
          </p:nvPr>
        </p:nvSpPr>
        <p:spPr>
          <a:xfrm>
            <a:off x="277091" y="1496291"/>
            <a:ext cx="11076709" cy="4680672"/>
          </a:xfrm>
          <a:prstGeom prst="rect">
            <a:avLst/>
          </a:prstGeom>
          <a:noFill/>
          <a:ln>
            <a:noFill/>
          </a:ln>
        </p:spPr>
        <p:txBody>
          <a:bodyPr spcFirstLastPara="1" wrap="square" lIns="91425" tIns="45700" rIns="91425" bIns="45700" anchor="t" anchorCtr="0">
            <a:noAutofit/>
          </a:bodyPr>
          <a:lstStyle/>
          <a:p>
            <a:pPr marL="11430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1. Develop an AI-based decision </a:t>
            </a: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Heart stroke prediction system.</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2. </a:t>
            </a: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Utilizing the data of Heart stroke and AI based decision making algorithms for predicting Heart strokes.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3. </a:t>
            </a: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Implementing deep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learning techniques to </a:t>
            </a:r>
            <a:r>
              <a:rPr lang="en-IN" sz="2400" kern="100" dirty="0">
                <a:latin typeface="Times New Roman" panose="02020603050405020304" pitchFamily="18" charset="0"/>
                <a:ea typeface="Calibri" panose="020F0502020204030204" pitchFamily="34" charset="0"/>
                <a:cs typeface="Times New Roman" panose="02020603050405020304" pitchFamily="18" charset="0"/>
              </a:rPr>
              <a:t>predict Heart strokes.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a:spLocks noGrp="1"/>
          </p:cNvSpPr>
          <p:nvPr>
            <p:ph type="title"/>
          </p:nvPr>
        </p:nvSpPr>
        <p:spPr>
          <a:xfrm>
            <a:off x="1708726" y="254294"/>
            <a:ext cx="9645073" cy="98338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IN" sz="2800">
                <a:latin typeface="Times New Roman"/>
                <a:ea typeface="Times New Roman"/>
                <a:cs typeface="Times New Roman"/>
                <a:sym typeface="Times New Roman"/>
              </a:rPr>
              <a:t>ABSTRACT</a:t>
            </a:r>
            <a:endParaRPr/>
          </a:p>
        </p:txBody>
      </p:sp>
      <p:sp>
        <p:nvSpPr>
          <p:cNvPr id="121" name="Google Shape;121;p5"/>
          <p:cNvSpPr txBox="1">
            <a:spLocks noGrp="1"/>
          </p:cNvSpPr>
          <p:nvPr>
            <p:ph type="body" idx="1"/>
          </p:nvPr>
        </p:nvSpPr>
        <p:spPr>
          <a:xfrm>
            <a:off x="277091" y="1237678"/>
            <a:ext cx="11076709" cy="5366028"/>
          </a:xfrm>
          <a:prstGeom prst="rect">
            <a:avLst/>
          </a:prstGeom>
          <a:noFill/>
          <a:ln>
            <a:noFill/>
          </a:ln>
        </p:spPr>
        <p:txBody>
          <a:bodyPr spcFirstLastPara="1" wrap="square" lIns="91425" tIns="45700" rIns="91425" bIns="45700" anchor="t" anchorCtr="0">
            <a:noAutofit/>
          </a:bodyPr>
          <a:lstStyle/>
          <a:p>
            <a:pPr marL="114300" indent="0" algn="just">
              <a:lnSpc>
                <a:spcPct val="150000"/>
              </a:lnSpc>
              <a:spcAft>
                <a:spcPts val="800"/>
              </a:spcAft>
              <a:buNone/>
            </a:pP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This work aims to predict the Heart stroke on the basis of the data collected from the different patients using an AI based decision makers. The data will be collected from the database namely physionbank</a:t>
            </a:r>
            <a:r>
              <a:rPr lang="en-IN" sz="2400" kern="100" dirty="0" smtClean="0">
                <a:latin typeface="Times New Roman" panose="02020603050405020304" pitchFamily="18" charset="0"/>
                <a:ea typeface="Calibri" panose="020F0502020204030204" pitchFamily="34" charset="0"/>
                <a:cs typeface="Times New Roman" panose="02020603050405020304" pitchFamily="18" charset="0"/>
              </a:rPr>
              <a:t>tm or any other publicly available databases of Heart strokes. We will implement Artificial Neural Networks (ANN) as the decision maker in our work. The ANN will be first trained on the different datasets collected from the above mentioned databases, the training phase will be validated following the test phase, in which we will test the ANN for it’s accuracy. We are expecting to exceed 92% of accuracy in predicting the Heart strokes using ANN.</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6"/>
          <p:cNvSpPr txBox="1">
            <a:spLocks noGrp="1"/>
          </p:cNvSpPr>
          <p:nvPr>
            <p:ph type="body" idx="1"/>
          </p:nvPr>
        </p:nvSpPr>
        <p:spPr>
          <a:xfrm>
            <a:off x="244433" y="1289463"/>
            <a:ext cx="11185567" cy="5296394"/>
          </a:xfrm>
          <a:prstGeom prst="rect">
            <a:avLst/>
          </a:prstGeom>
          <a:noFill/>
          <a:ln>
            <a:noFill/>
          </a:ln>
        </p:spPr>
        <p:txBody>
          <a:bodyPr spcFirstLastPara="1" wrap="square" lIns="91425" tIns="45700" rIns="91425" bIns="45700" anchor="t" anchorCtr="0">
            <a:noAutofit/>
          </a:bodyPr>
          <a:lstStyle/>
          <a:p>
            <a:pPr marL="114300" indent="0" algn="just">
              <a:lnSpc>
                <a:spcPct val="150000"/>
              </a:lnSpc>
              <a:spcAft>
                <a:spcPts val="800"/>
              </a:spcAft>
              <a:buNone/>
            </a:pPr>
            <a:r>
              <a:rPr lang="en-IN" sz="2400" kern="100" dirty="0" smtClean="0">
                <a:latin typeface="Times New Roman" panose="02020603050405020304" pitchFamily="18" charset="0"/>
                <a:ea typeface="Calibri" panose="020F0502020204030204" pitchFamily="34" charset="0"/>
                <a:cs typeface="Times New Roman" panose="02020603050405020304" pitchFamily="18" charset="0"/>
              </a:rPr>
              <a:t>The proposed work uses deep learning based neural network model which is more accurate and robust than the typical machine learning decision makers or algorithms. We are aiming to produce more accurate results than the previously existing works or algorithms.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7"/>
          <p:cNvSpPr txBox="1">
            <a:spLocks noGrp="1"/>
          </p:cNvSpPr>
          <p:nvPr>
            <p:ph type="title"/>
          </p:nvPr>
        </p:nvSpPr>
        <p:spPr>
          <a:xfrm>
            <a:off x="1708726" y="254294"/>
            <a:ext cx="9645073" cy="98338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IN" sz="2800" dirty="0">
                <a:latin typeface="Times New Roman"/>
                <a:ea typeface="Times New Roman"/>
                <a:cs typeface="Times New Roman"/>
                <a:sym typeface="Times New Roman"/>
              </a:rPr>
              <a:t>EXISTING WORK</a:t>
            </a:r>
            <a:endParaRPr dirty="0"/>
          </a:p>
        </p:txBody>
      </p:sp>
      <p:sp>
        <p:nvSpPr>
          <p:cNvPr id="132" name="Google Shape;132;p7"/>
          <p:cNvSpPr txBox="1">
            <a:spLocks noGrp="1"/>
          </p:cNvSpPr>
          <p:nvPr>
            <p:ph type="body" idx="1"/>
          </p:nvPr>
        </p:nvSpPr>
        <p:spPr>
          <a:xfrm>
            <a:off x="277091" y="1496291"/>
            <a:ext cx="11076709" cy="4680672"/>
          </a:xfrm>
          <a:prstGeom prst="rect">
            <a:avLst/>
          </a:prstGeom>
          <a:noFill/>
          <a:ln>
            <a:noFill/>
          </a:ln>
        </p:spPr>
        <p:txBody>
          <a:bodyPr spcFirstLastPara="1" wrap="square" lIns="91425" tIns="45700" rIns="91425" bIns="45700" anchor="t" anchorCtr="0">
            <a:noAutofit/>
          </a:bodyPr>
          <a:lstStyle/>
          <a:p>
            <a:pPr marL="114300" indent="0" algn="just">
              <a:lnSpc>
                <a:spcPct val="150000"/>
              </a:lnSpc>
              <a:spcAft>
                <a:spcPts val="800"/>
              </a:spcAft>
              <a:buNone/>
            </a:pPr>
            <a:r>
              <a:rPr lang="en-IN" sz="2300" kern="100" dirty="0">
                <a:effectLst/>
                <a:latin typeface="Times New Roman" panose="02020603050405020304" pitchFamily="18" charset="0"/>
                <a:ea typeface="Calibri" panose="020F0502020204030204" pitchFamily="34" charset="0"/>
                <a:cs typeface="Times New Roman" panose="02020603050405020304" pitchFamily="18" charset="0"/>
              </a:rPr>
              <a:t>1. </a:t>
            </a:r>
            <a:r>
              <a:rPr lang="en-IN" sz="2300" kern="100" dirty="0" smtClean="0">
                <a:effectLst/>
                <a:latin typeface="Times New Roman" panose="02020603050405020304" pitchFamily="18" charset="0"/>
                <a:ea typeface="Calibri" panose="020F0502020204030204" pitchFamily="34" charset="0"/>
                <a:cs typeface="Times New Roman" panose="02020603050405020304" pitchFamily="18" charset="0"/>
              </a:rPr>
              <a:t>The Heart strokes will be classified using a machine learning decision maker such as, Random Forest.</a:t>
            </a:r>
            <a:endParaRPr lang="en-IN" sz="23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150000"/>
              </a:lnSpc>
              <a:spcAft>
                <a:spcPts val="800"/>
              </a:spcAft>
              <a:buNone/>
            </a:pPr>
            <a:r>
              <a:rPr lang="en-IN" sz="2300" kern="1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2300" kern="100" dirty="0">
                <a:latin typeface="Times New Roman" panose="02020603050405020304" pitchFamily="18" charset="0"/>
                <a:ea typeface="Calibri" panose="020F0502020204030204" pitchFamily="34" charset="0"/>
                <a:cs typeface="Times New Roman" panose="02020603050405020304" pitchFamily="18" charset="0"/>
              </a:rPr>
              <a:t>Autonomic dysfunction </a:t>
            </a:r>
            <a:r>
              <a:rPr lang="en-US" sz="2300" kern="100" dirty="0" smtClean="0">
                <a:latin typeface="Times New Roman" panose="02020603050405020304" pitchFamily="18" charset="0"/>
                <a:ea typeface="Calibri" panose="020F0502020204030204" pitchFamily="34" charset="0"/>
                <a:cs typeface="Times New Roman" panose="02020603050405020304" pitchFamily="18" charset="0"/>
              </a:rPr>
              <a:t>in acute </a:t>
            </a:r>
            <a:r>
              <a:rPr lang="en-US" sz="2300" kern="100" dirty="0">
                <a:latin typeface="Times New Roman" panose="02020603050405020304" pitchFamily="18" charset="0"/>
                <a:ea typeface="Calibri" panose="020F0502020204030204" pitchFamily="34" charset="0"/>
                <a:cs typeface="Times New Roman" panose="02020603050405020304" pitchFamily="18" charset="0"/>
              </a:rPr>
              <a:t>ischemic stroke: An underexplored therapeutic area</a:t>
            </a:r>
            <a:r>
              <a:rPr lang="en-IN" sz="2300" kern="1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IN" sz="23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150000"/>
              </a:lnSpc>
              <a:spcAft>
                <a:spcPts val="800"/>
              </a:spcAft>
              <a:buNone/>
            </a:pPr>
            <a:r>
              <a:rPr lang="en-IN" sz="2300" kern="100"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sz="2300" kern="100" dirty="0">
                <a:latin typeface="Times New Roman" panose="02020603050405020304" pitchFamily="18" charset="0"/>
                <a:ea typeface="Calibri" panose="020F0502020204030204" pitchFamily="34" charset="0"/>
                <a:cs typeface="Times New Roman" panose="02020603050405020304" pitchFamily="18" charset="0"/>
              </a:rPr>
              <a:t>National trends in clinical outcomes of endovascular therapy for ischemic stroke in South Korea between 2008 and 2016</a:t>
            </a:r>
            <a:r>
              <a:rPr lang="en-IN" sz="2300" kern="1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IN" sz="23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150000"/>
              </a:lnSpc>
              <a:spcAft>
                <a:spcPts val="800"/>
              </a:spcAft>
              <a:buNone/>
            </a:pPr>
            <a:r>
              <a:rPr lang="en-IN" sz="2300" kern="100"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sz="2300" kern="100" dirty="0">
                <a:latin typeface="Times New Roman" panose="02020603050405020304" pitchFamily="18" charset="0"/>
                <a:ea typeface="Calibri" panose="020F0502020204030204" pitchFamily="34" charset="0"/>
                <a:cs typeface="Times New Roman" panose="02020603050405020304" pitchFamily="18" charset="0"/>
              </a:rPr>
              <a:t>Diagnosis and management of acute ischemic stroke: Speed is critical</a:t>
            </a:r>
            <a:r>
              <a:rPr lang="en-IN" sz="2300" kern="1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IN" sz="23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150000"/>
              </a:lnSpc>
              <a:spcAft>
                <a:spcPts val="800"/>
              </a:spcAft>
              <a:buNone/>
            </a:pPr>
            <a:r>
              <a:rPr lang="en-IN" sz="2300" kern="100" dirty="0">
                <a:effectLst/>
                <a:latin typeface="Times New Roman" panose="02020603050405020304" pitchFamily="18" charset="0"/>
                <a:ea typeface="Calibri" panose="020F0502020204030204" pitchFamily="34" charset="0"/>
                <a:cs typeface="Times New Roman" panose="02020603050405020304" pitchFamily="18" charset="0"/>
              </a:rPr>
              <a:t>5. </a:t>
            </a:r>
            <a:r>
              <a:rPr lang="en-US" sz="2300" kern="100" dirty="0">
                <a:latin typeface="Times New Roman" panose="02020603050405020304" pitchFamily="18" charset="0"/>
                <a:ea typeface="Calibri" panose="020F0502020204030204" pitchFamily="34" charset="0"/>
                <a:cs typeface="Times New Roman" panose="02020603050405020304" pitchFamily="18" charset="0"/>
              </a:rPr>
              <a:t>Long sleep duration and risk of ischemic stroke and hemorrhagic stroke: The Kailuan prospective study</a:t>
            </a:r>
            <a:r>
              <a:rPr lang="en-IN" sz="2300" kern="1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IN" sz="23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1708726" y="254294"/>
            <a:ext cx="9645073" cy="98338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IN" sz="2800">
                <a:latin typeface="Times New Roman"/>
                <a:ea typeface="Times New Roman"/>
                <a:cs typeface="Times New Roman"/>
                <a:sym typeface="Times New Roman"/>
              </a:rPr>
              <a:t>PROBLEM STATEMENT</a:t>
            </a:r>
            <a:endParaRPr/>
          </a:p>
        </p:txBody>
      </p:sp>
      <p:sp>
        <p:nvSpPr>
          <p:cNvPr id="138" name="Google Shape;138;p8"/>
          <p:cNvSpPr txBox="1">
            <a:spLocks noGrp="1"/>
          </p:cNvSpPr>
          <p:nvPr>
            <p:ph type="body" idx="1"/>
          </p:nvPr>
        </p:nvSpPr>
        <p:spPr>
          <a:xfrm>
            <a:off x="277091" y="1496291"/>
            <a:ext cx="11076709" cy="4680672"/>
          </a:xfrm>
          <a:prstGeom prst="rect">
            <a:avLst/>
          </a:prstGeom>
          <a:noFill/>
          <a:ln>
            <a:noFill/>
          </a:ln>
        </p:spPr>
        <p:txBody>
          <a:bodyPr spcFirstLastPara="1" wrap="square" lIns="91425" tIns="45700" rIns="91425" bIns="45700" anchor="t" anchorCtr="0">
            <a:noAutofit/>
          </a:bodyPr>
          <a:lstStyle/>
          <a:p>
            <a:pPr marL="114300" indent="0" algn="just">
              <a:lnSpc>
                <a:spcPct val="150000"/>
              </a:lnSpc>
              <a:spcAft>
                <a:spcPts val="800"/>
              </a:spcAft>
              <a:buNone/>
            </a:pP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The major problem lies </a:t>
            </a:r>
            <a:r>
              <a:rPr lang="en-IN" sz="2400" kern="100" dirty="0" smtClean="0">
                <a:latin typeface="Times New Roman" panose="02020603050405020304" pitchFamily="18" charset="0"/>
                <a:ea typeface="Calibri" panose="020F0502020204030204" pitchFamily="34" charset="0"/>
                <a:cs typeface="Times New Roman" panose="02020603050405020304" pitchFamily="18" charset="0"/>
              </a:rPr>
              <a:t>at producing results as closer as possible, since we’re working with Heart the most important organ of a Human body, we need to be so accurate for a better results. The problem with machine learning classifiers or decision makers is they only rely on the patterns for differentiating the entities which is not so accurate and not robust than the desired level. Now, in our proposed work, we’re implementing the deep learning based neural network model namely Artificial Neural Networks (ANN) which uses neurons that collects data as a Human Brain and nervous system does which learns and trains on a very deeper levels than the existing machine learning decision makers</a:t>
            </a:r>
            <a:r>
              <a:rPr lang="en-IN" sz="2400" kern="100" dirty="0">
                <a:latin typeface="Times New Roman" panose="02020603050405020304" pitchFamily="18" charset="0"/>
                <a:ea typeface="Calibri" panose="020F0502020204030204" pitchFamily="34" charset="0"/>
                <a:cs typeface="Times New Roman" panose="02020603050405020304" pitchFamily="18" charset="0"/>
              </a:rPr>
              <a:t>.</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9"/>
          <p:cNvSpPr txBox="1">
            <a:spLocks noGrp="1"/>
          </p:cNvSpPr>
          <p:nvPr>
            <p:ph type="title"/>
          </p:nvPr>
        </p:nvSpPr>
        <p:spPr>
          <a:xfrm>
            <a:off x="1708726" y="254294"/>
            <a:ext cx="9645073" cy="98338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IN" sz="2800">
                <a:latin typeface="Times New Roman"/>
                <a:ea typeface="Times New Roman"/>
                <a:cs typeface="Times New Roman"/>
                <a:sym typeface="Times New Roman"/>
              </a:rPr>
              <a:t>INTRODUCTION</a:t>
            </a:r>
            <a:endParaRPr/>
          </a:p>
        </p:txBody>
      </p:sp>
      <p:sp>
        <p:nvSpPr>
          <p:cNvPr id="144" name="Google Shape;144;p9"/>
          <p:cNvSpPr txBox="1">
            <a:spLocks noGrp="1"/>
          </p:cNvSpPr>
          <p:nvPr>
            <p:ph type="body" idx="1"/>
          </p:nvPr>
        </p:nvSpPr>
        <p:spPr>
          <a:xfrm>
            <a:off x="179119" y="1150591"/>
            <a:ext cx="11664538" cy="5979551"/>
          </a:xfrm>
          <a:prstGeom prst="rect">
            <a:avLst/>
          </a:prstGeom>
          <a:noFill/>
          <a:ln>
            <a:noFill/>
          </a:ln>
        </p:spPr>
        <p:txBody>
          <a:bodyPr spcFirstLastPara="1" wrap="square" lIns="91425" tIns="45700" rIns="91425" bIns="45700" anchor="t" anchorCtr="0">
            <a:noAutofit/>
          </a:bodyPr>
          <a:lstStyle/>
          <a:p>
            <a:pPr marL="11430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1. </a:t>
            </a: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Introduction to Heart strokes and their levels.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2. </a:t>
            </a: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Problems in producing closer estimates.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3. Introduction to </a:t>
            </a: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deep neural network based decision making system for predicting Heart strokes.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4. </a:t>
            </a: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Role of ANN in producing predictions of Heart strokes.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150000"/>
              </a:lnSpc>
              <a:spcAft>
                <a:spcPts val="800"/>
              </a:spcAft>
              <a:buNone/>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5. </a:t>
            </a:r>
            <a:r>
              <a:rPr lang="en-IN" sz="2400" kern="100" dirty="0" smtClean="0">
                <a:effectLst/>
                <a:latin typeface="Times New Roman" panose="02020603050405020304" pitchFamily="18" charset="0"/>
                <a:ea typeface="Calibri" panose="020F0502020204030204" pitchFamily="34" charset="0"/>
                <a:cs typeface="Times New Roman" panose="02020603050405020304" pitchFamily="18" charset="0"/>
              </a:rPr>
              <a:t>Main objective is to produce very accurate results or estimates than the previously existing works.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graphicFrame>
        <p:nvGraphicFramePr>
          <p:cNvPr id="172" name="Google Shape;172;p14"/>
          <p:cNvGraphicFramePr/>
          <p:nvPr>
            <p:extLst>
              <p:ext uri="{D42A27DB-BD31-4B8C-83A1-F6EECF244321}">
                <p14:modId xmlns:p14="http://schemas.microsoft.com/office/powerpoint/2010/main" val="2984292378"/>
              </p:ext>
            </p:extLst>
          </p:nvPr>
        </p:nvGraphicFramePr>
        <p:xfrm>
          <a:off x="221672" y="1497013"/>
          <a:ext cx="11132149" cy="5175885"/>
        </p:xfrm>
        <a:graphic>
          <a:graphicData uri="http://schemas.openxmlformats.org/drawingml/2006/table">
            <a:tbl>
              <a:tblPr firstRow="1" bandRow="1">
                <a:noFill/>
                <a:tableStyleId>{EC3AFCCA-DD9F-44DE-ABA2-28D70B11E27F}</a:tableStyleId>
              </a:tblPr>
              <a:tblGrid>
                <a:gridCol w="2271349">
                  <a:extLst>
                    <a:ext uri="{9D8B030D-6E8A-4147-A177-3AD203B41FA5}">
                      <a16:colId xmlns:a16="http://schemas.microsoft.com/office/drawing/2014/main" val="20000"/>
                    </a:ext>
                  </a:extLst>
                </a:gridCol>
                <a:gridCol w="2215200">
                  <a:extLst>
                    <a:ext uri="{9D8B030D-6E8A-4147-A177-3AD203B41FA5}">
                      <a16:colId xmlns:a16="http://schemas.microsoft.com/office/drawing/2014/main" val="20001"/>
                    </a:ext>
                  </a:extLst>
                </a:gridCol>
                <a:gridCol w="2215200">
                  <a:extLst>
                    <a:ext uri="{9D8B030D-6E8A-4147-A177-3AD203B41FA5}">
                      <a16:colId xmlns:a16="http://schemas.microsoft.com/office/drawing/2014/main" val="20002"/>
                    </a:ext>
                  </a:extLst>
                </a:gridCol>
                <a:gridCol w="2215200">
                  <a:extLst>
                    <a:ext uri="{9D8B030D-6E8A-4147-A177-3AD203B41FA5}">
                      <a16:colId xmlns:a16="http://schemas.microsoft.com/office/drawing/2014/main" val="20003"/>
                    </a:ext>
                  </a:extLst>
                </a:gridCol>
                <a:gridCol w="2215200">
                  <a:extLst>
                    <a:ext uri="{9D8B030D-6E8A-4147-A177-3AD203B41FA5}">
                      <a16:colId xmlns:a16="http://schemas.microsoft.com/office/drawing/2014/main" val="20004"/>
                    </a:ext>
                  </a:extLst>
                </a:gridCol>
              </a:tblGrid>
              <a:tr h="262225">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Authors Name, Journal Name, Vol., Year, Page</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dirty="0">
                          <a:latin typeface="Times New Roman"/>
                          <a:ea typeface="Times New Roman"/>
                          <a:cs typeface="Times New Roman"/>
                          <a:sym typeface="Times New Roman"/>
                        </a:rPr>
                        <a:t> </a:t>
                      </a:r>
                      <a:endParaRPr sz="2300" dirty="0">
                        <a:latin typeface="Times New Roman"/>
                        <a:ea typeface="Times New Roman"/>
                        <a:cs typeface="Times New Roman"/>
                        <a:sym typeface="Times New Roman"/>
                      </a:endParaRPr>
                    </a:p>
                    <a:p>
                      <a:pPr marL="0" marR="0" lvl="0" indent="0" algn="ctr" rtl="0">
                        <a:spcBef>
                          <a:spcPts val="0"/>
                        </a:spcBef>
                        <a:spcAft>
                          <a:spcPts val="0"/>
                        </a:spcAft>
                        <a:buNone/>
                      </a:pPr>
                      <a:r>
                        <a:rPr lang="en-IN" sz="2300" b="1" dirty="0">
                          <a:latin typeface="Times New Roman"/>
                          <a:ea typeface="Times New Roman"/>
                          <a:cs typeface="Times New Roman"/>
                          <a:sym typeface="Times New Roman"/>
                        </a:rPr>
                        <a:t>Title of the Paper</a:t>
                      </a:r>
                      <a:endParaRPr sz="2300" dirty="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Inference</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Research Gap</a:t>
                      </a:r>
                      <a:endParaRPr sz="2300">
                        <a:latin typeface="Times New Roman"/>
                        <a:ea typeface="Times New Roman"/>
                        <a:cs typeface="Times New Roman"/>
                        <a:sym typeface="Times New Roman"/>
                      </a:endParaRPr>
                    </a:p>
                  </a:txBody>
                  <a:tcPr marL="17150" marR="17150" marT="9525" marB="0"/>
                </a:tc>
                <a:tc>
                  <a:txBody>
                    <a:bodyPr/>
                    <a:lstStyle/>
                    <a:p>
                      <a:pPr marL="0" marR="0" lvl="0" indent="0" algn="ctr" rtl="0">
                        <a:spcBef>
                          <a:spcPts val="0"/>
                        </a:spcBef>
                        <a:spcAft>
                          <a:spcPts val="0"/>
                        </a:spcAft>
                        <a:buNone/>
                      </a:pPr>
                      <a:r>
                        <a:rPr lang="en-IN" sz="2300" b="1">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a:p>
                      <a:pPr marL="0" marR="0" lvl="0" indent="0" algn="ctr" rtl="0">
                        <a:spcBef>
                          <a:spcPts val="0"/>
                        </a:spcBef>
                        <a:spcAft>
                          <a:spcPts val="0"/>
                        </a:spcAft>
                        <a:buNone/>
                      </a:pPr>
                      <a:r>
                        <a:rPr lang="en-IN" sz="2300" b="1">
                          <a:latin typeface="Times New Roman"/>
                          <a:ea typeface="Times New Roman"/>
                          <a:cs typeface="Times New Roman"/>
                          <a:sym typeface="Times New Roman"/>
                        </a:rPr>
                        <a:t>Relevance with the present work</a:t>
                      </a:r>
                      <a:endParaRPr sz="2300">
                        <a:latin typeface="Times New Roman"/>
                        <a:ea typeface="Times New Roman"/>
                        <a:cs typeface="Times New Roman"/>
                        <a:sym typeface="Times New Roman"/>
                      </a:endParaRPr>
                    </a:p>
                  </a:txBody>
                  <a:tcPr marL="17150" marR="17150" marT="9525" marB="0"/>
                </a:tc>
                <a:extLst>
                  <a:ext uri="{0D108BD9-81ED-4DB2-BD59-A6C34878D82A}">
                    <a16:rowId xmlns:a16="http://schemas.microsoft.com/office/drawing/2014/main" val="10000"/>
                  </a:ext>
                </a:extLst>
              </a:tr>
              <a:tr h="292100">
                <a:tc>
                  <a:txBody>
                    <a:bodyPr/>
                    <a:lstStyle/>
                    <a:p>
                      <a:pPr fontAlgn="base"/>
                      <a:r>
                        <a:rPr lang="it-IT" sz="2400" dirty="0" smtClean="0">
                          <a:effectLst/>
                          <a:latin typeface="Times New Roman" panose="02020603050405020304" pitchFamily="18" charset="0"/>
                          <a:cs typeface="Times New Roman" panose="02020603050405020304" pitchFamily="18" charset="0"/>
                        </a:rPr>
                        <a:t> G. Sannino and G. De Pietro,</a:t>
                      </a:r>
                      <a:r>
                        <a:rPr lang="it-IT" sz="2400" baseline="0" dirty="0" smtClean="0">
                          <a:effectLst/>
                          <a:latin typeface="Times New Roman" panose="02020603050405020304" pitchFamily="18" charset="0"/>
                          <a:cs typeface="Times New Roman" panose="02020603050405020304" pitchFamily="18" charset="0"/>
                        </a:rPr>
                        <a:t> </a:t>
                      </a:r>
                      <a:r>
                        <a:rPr lang="it-IT" sz="2400" dirty="0" smtClean="0">
                          <a:effectLst/>
                          <a:latin typeface="Times New Roman" panose="02020603050405020304" pitchFamily="18" charset="0"/>
                          <a:cs typeface="Times New Roman" panose="02020603050405020304" pitchFamily="18" charset="0"/>
                        </a:rPr>
                        <a:t>Future Gener. Comput.</a:t>
                      </a:r>
                    </a:p>
                    <a:p>
                      <a:pPr fontAlgn="base"/>
                      <a:r>
                        <a:rPr lang="it-IT" sz="2400" dirty="0" smtClean="0">
                          <a:effectLst/>
                          <a:latin typeface="Times New Roman" panose="02020603050405020304" pitchFamily="18" charset="0"/>
                          <a:cs typeface="Times New Roman" panose="02020603050405020304" pitchFamily="18" charset="0"/>
                        </a:rPr>
                        <a:t>Syst., vol. 86, pp. 446–455, Sep. 2018</a:t>
                      </a:r>
                      <a:endParaRPr lang="en-IN" sz="2400" dirty="0">
                        <a:effectLst/>
                        <a:latin typeface="Times New Roman" panose="02020603050405020304" pitchFamily="18" charset="0"/>
                        <a:cs typeface="Times New Roman" panose="02020603050405020304" pitchFamily="18" charset="0"/>
                      </a:endParaRPr>
                    </a:p>
                  </a:txBody>
                  <a:tcPr/>
                </a:tc>
                <a:tc>
                  <a:txBody>
                    <a:bodyPr/>
                    <a:lstStyle/>
                    <a:p>
                      <a:pPr fontAlgn="base"/>
                      <a:r>
                        <a:rPr lang="en-US" sz="2400" dirty="0" smtClean="0">
                          <a:effectLst/>
                          <a:latin typeface="Times New Roman" panose="02020603050405020304" pitchFamily="18" charset="0"/>
                          <a:cs typeface="Times New Roman" panose="02020603050405020304" pitchFamily="18" charset="0"/>
                        </a:rPr>
                        <a:t>A deep learning approach for ECG-based</a:t>
                      </a:r>
                    </a:p>
                    <a:p>
                      <a:pPr fontAlgn="base"/>
                      <a:r>
                        <a:rPr lang="en-US" sz="2400" dirty="0" smtClean="0">
                          <a:effectLst/>
                          <a:latin typeface="Times New Roman" panose="02020603050405020304" pitchFamily="18" charset="0"/>
                          <a:cs typeface="Times New Roman" panose="02020603050405020304" pitchFamily="18" charset="0"/>
                        </a:rPr>
                        <a:t>heartbeat classification for arrhythmia detection</a:t>
                      </a:r>
                      <a:endParaRPr lang="en-US" sz="2400" dirty="0">
                        <a:effectLst/>
                        <a:latin typeface="Times New Roman" panose="02020603050405020304" pitchFamily="18" charset="0"/>
                        <a:cs typeface="Times New Roman" panose="02020603050405020304" pitchFamily="18" charset="0"/>
                      </a:endParaRPr>
                    </a:p>
                  </a:txBody>
                  <a:tcPr/>
                </a:tc>
                <a:tc>
                  <a:txBody>
                    <a:bodyPr/>
                    <a:lstStyle/>
                    <a:p>
                      <a:pPr fontAlgn="base"/>
                      <a:r>
                        <a:rPr lang="en-US" sz="2400" dirty="0">
                          <a:effectLst/>
                          <a:latin typeface="Times New Roman" panose="02020603050405020304" pitchFamily="18" charset="0"/>
                          <a:cs typeface="Times New Roman" panose="02020603050405020304" pitchFamily="18" charset="0"/>
                        </a:rPr>
                        <a:t>Introduces </a:t>
                      </a:r>
                      <a:r>
                        <a:rPr lang="en-US" sz="2400" dirty="0" smtClean="0">
                          <a:effectLst/>
                          <a:latin typeface="Times New Roman" panose="02020603050405020304" pitchFamily="18" charset="0"/>
                          <a:cs typeface="Times New Roman" panose="02020603050405020304" pitchFamily="18" charset="0"/>
                        </a:rPr>
                        <a:t>a</a:t>
                      </a:r>
                      <a:r>
                        <a:rPr lang="en-US" sz="2400" baseline="0" dirty="0" smtClean="0">
                          <a:effectLst/>
                          <a:latin typeface="Times New Roman" panose="02020603050405020304" pitchFamily="18" charset="0"/>
                          <a:cs typeface="Times New Roman" panose="02020603050405020304" pitchFamily="18" charset="0"/>
                        </a:rPr>
                        <a:t> </a:t>
                      </a:r>
                      <a:r>
                        <a:rPr lang="en-US" sz="2400" dirty="0" smtClean="0">
                          <a:effectLst/>
                          <a:latin typeface="Times New Roman" panose="02020603050405020304" pitchFamily="18" charset="0"/>
                          <a:cs typeface="Times New Roman" panose="02020603050405020304" pitchFamily="18" charset="0"/>
                        </a:rPr>
                        <a:t>deep learning approach for classification of arrhythmia</a:t>
                      </a:r>
                      <a:endParaRPr lang="en-US" sz="2400" dirty="0">
                        <a:effectLst/>
                        <a:latin typeface="Times New Roman" panose="02020603050405020304" pitchFamily="18" charset="0"/>
                        <a:cs typeface="Times New Roman" panose="02020603050405020304" pitchFamily="18" charset="0"/>
                      </a:endParaRPr>
                    </a:p>
                  </a:txBody>
                  <a:tcPr/>
                </a:tc>
                <a:tc>
                  <a:txBody>
                    <a:bodyPr/>
                    <a:lstStyle/>
                    <a:p>
                      <a:pPr fontAlgn="base"/>
                      <a:r>
                        <a:rPr lang="en-US" sz="2400" dirty="0">
                          <a:effectLst/>
                          <a:latin typeface="Times New Roman" panose="02020603050405020304" pitchFamily="18" charset="0"/>
                          <a:cs typeface="Times New Roman" panose="02020603050405020304" pitchFamily="18" charset="0"/>
                        </a:rPr>
                        <a:t>Focuses on </a:t>
                      </a:r>
                      <a:r>
                        <a:rPr lang="en-US" sz="2400" dirty="0" smtClean="0">
                          <a:effectLst/>
                          <a:latin typeface="Times New Roman" panose="02020603050405020304" pitchFamily="18" charset="0"/>
                          <a:cs typeface="Times New Roman" panose="02020603050405020304" pitchFamily="18" charset="0"/>
                        </a:rPr>
                        <a:t>deep learning ECG-based</a:t>
                      </a:r>
                    </a:p>
                    <a:p>
                      <a:pPr fontAlgn="base"/>
                      <a:r>
                        <a:rPr lang="en-US" sz="2400" dirty="0" smtClean="0">
                          <a:effectLst/>
                          <a:latin typeface="Times New Roman" panose="02020603050405020304" pitchFamily="18" charset="0"/>
                          <a:cs typeface="Times New Roman" panose="02020603050405020304" pitchFamily="18" charset="0"/>
                        </a:rPr>
                        <a:t>heartbeat classification, </a:t>
                      </a:r>
                      <a:r>
                        <a:rPr lang="en-US" sz="2400" dirty="0">
                          <a:effectLst/>
                          <a:latin typeface="Times New Roman" panose="02020603050405020304" pitchFamily="18" charset="0"/>
                          <a:cs typeface="Times New Roman" panose="02020603050405020304" pitchFamily="18" charset="0"/>
                        </a:rPr>
                        <a:t>while the present work aims to develop a </a:t>
                      </a:r>
                      <a:r>
                        <a:rPr lang="en-US" sz="2400" dirty="0" smtClean="0">
                          <a:effectLst/>
                          <a:latin typeface="Times New Roman" panose="02020603050405020304" pitchFamily="18" charset="0"/>
                          <a:cs typeface="Times New Roman" panose="02020603050405020304" pitchFamily="18" charset="0"/>
                        </a:rPr>
                        <a:t>predictor for</a:t>
                      </a:r>
                      <a:r>
                        <a:rPr lang="en-US" sz="2400" baseline="0" dirty="0" smtClean="0">
                          <a:effectLst/>
                          <a:latin typeface="Times New Roman" panose="02020603050405020304" pitchFamily="18" charset="0"/>
                          <a:cs typeface="Times New Roman" panose="02020603050405020304" pitchFamily="18" charset="0"/>
                        </a:rPr>
                        <a:t> Heart strokes prediction</a:t>
                      </a:r>
                      <a:endParaRPr lang="en-US" sz="2400" dirty="0">
                        <a:effectLst/>
                        <a:latin typeface="Times New Roman" panose="02020603050405020304" pitchFamily="18" charset="0"/>
                        <a:cs typeface="Times New Roman" panose="02020603050405020304" pitchFamily="18" charset="0"/>
                      </a:endParaRPr>
                    </a:p>
                  </a:txBody>
                  <a:tcPr/>
                </a:tc>
                <a:tc>
                  <a:txBody>
                    <a:bodyPr/>
                    <a:lstStyle/>
                    <a:p>
                      <a:pPr fontAlgn="base"/>
                      <a:r>
                        <a:rPr lang="en-US" sz="2400" dirty="0">
                          <a:effectLst/>
                          <a:latin typeface="Times New Roman" panose="02020603050405020304" pitchFamily="18" charset="0"/>
                          <a:cs typeface="Times New Roman" panose="02020603050405020304" pitchFamily="18" charset="0"/>
                        </a:rPr>
                        <a:t>Both works contribute to </a:t>
                      </a:r>
                      <a:r>
                        <a:rPr lang="en-US" sz="2400" dirty="0" smtClean="0">
                          <a:effectLst/>
                          <a:latin typeface="Times New Roman" panose="02020603050405020304" pitchFamily="18" charset="0"/>
                          <a:cs typeface="Times New Roman" panose="02020603050405020304" pitchFamily="18" charset="0"/>
                        </a:rPr>
                        <a:t>Heart related</a:t>
                      </a:r>
                      <a:r>
                        <a:rPr lang="en-US" sz="2400" baseline="0" dirty="0" smtClean="0">
                          <a:effectLst/>
                          <a:latin typeface="Times New Roman" panose="02020603050405020304" pitchFamily="18" charset="0"/>
                          <a:cs typeface="Times New Roman" panose="02020603050405020304" pitchFamily="18" charset="0"/>
                        </a:rPr>
                        <a:t> conditions which is relevant in detecting Heart strokes</a:t>
                      </a:r>
                    </a:p>
                  </a:txBody>
                  <a:tcPr/>
                </a:tc>
                <a:extLst>
                  <a:ext uri="{0D108BD9-81ED-4DB2-BD59-A6C34878D82A}">
                    <a16:rowId xmlns:a16="http://schemas.microsoft.com/office/drawing/2014/main" val="10001"/>
                  </a:ext>
                </a:extLst>
              </a:tr>
            </a:tbl>
          </a:graphicData>
        </a:graphic>
      </p:graphicFrame>
      <p:sp>
        <p:nvSpPr>
          <p:cNvPr id="3" name="Google Shape;149;p10"/>
          <p:cNvSpPr txBox="1">
            <a:spLocks noGrp="1"/>
          </p:cNvSpPr>
          <p:nvPr>
            <p:ph type="title"/>
          </p:nvPr>
        </p:nvSpPr>
        <p:spPr>
          <a:xfrm>
            <a:off x="1708726" y="254294"/>
            <a:ext cx="9645073" cy="98338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800"/>
              <a:buFont typeface="Times New Roman"/>
              <a:buNone/>
            </a:pPr>
            <a:r>
              <a:rPr lang="en-IN" sz="2800" dirty="0">
                <a:latin typeface="Times New Roman"/>
                <a:ea typeface="Times New Roman"/>
                <a:cs typeface="Times New Roman"/>
                <a:sym typeface="Times New Roman"/>
              </a:rPr>
              <a:t>LITERATURE WORK</a:t>
            </a:r>
            <a:endParaRPr dirty="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TotalTime>
  <Words>2341</Words>
  <Application>Microsoft Office PowerPoint</Application>
  <PresentationFormat>Widescreen</PresentationFormat>
  <Paragraphs>205</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Teko</vt:lpstr>
      <vt:lpstr>Times New Roman</vt:lpstr>
      <vt:lpstr>Office Theme</vt:lpstr>
      <vt:lpstr>AI- BASED HEART STROKE PREDICTION USING ECG AND PPG BIO-SIGNALS</vt:lpstr>
      <vt:lpstr>Outlines</vt:lpstr>
      <vt:lpstr>RESEARCH OBJECTIVES</vt:lpstr>
      <vt:lpstr>ABSTRACT</vt:lpstr>
      <vt:lpstr>PowerPoint Presentation</vt:lpstr>
      <vt:lpstr>EXISTING WORK</vt:lpstr>
      <vt:lpstr>PROBLEM STATEMENT</vt:lpstr>
      <vt:lpstr>INTRODUCTION</vt:lpstr>
      <vt:lpstr>LITERATURE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PROPOSED METHOD</vt:lpstr>
      <vt:lpstr>PowerPoint Presentation</vt:lpstr>
      <vt:lpstr>ARCHITECTURE </vt:lpstr>
      <vt:lpstr>MODULES</vt:lpstr>
      <vt:lpstr>RESULTS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Advanced Solution for Helmet Compliance, Traffic Signal Violation Detection, Number Plate Identification</dc:title>
  <dc:creator>GITAM_CSE</dc:creator>
  <cp:lastModifiedBy>Muni Kalyan Venkatesh</cp:lastModifiedBy>
  <cp:revision>150</cp:revision>
  <dcterms:created xsi:type="dcterms:W3CDTF">2020-05-07T04:21:47Z</dcterms:created>
  <dcterms:modified xsi:type="dcterms:W3CDTF">2023-09-04T09:14:30Z</dcterms:modified>
</cp:coreProperties>
</file>