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60" r:id="rId5"/>
    <p:sldId id="261" r:id="rId6"/>
    <p:sldId id="262" r:id="rId7"/>
    <p:sldId id="263" r:id="rId8"/>
    <p:sldId id="264" r:id="rId9"/>
    <p:sldId id="269" r:id="rId10"/>
    <p:sldId id="270" r:id="rId11"/>
    <p:sldId id="271" r:id="rId12"/>
    <p:sldId id="272" r:id="rId13"/>
    <p:sldId id="281" r:id="rId14"/>
    <p:sldId id="282" r:id="rId15"/>
    <p:sldId id="283" r:id="rId16"/>
    <p:sldId id="284" r:id="rId17"/>
    <p:sldId id="273" r:id="rId18"/>
    <p:sldId id="274" r:id="rId19"/>
    <p:sldId id="275" r:id="rId20"/>
    <p:sldId id="276" r:id="rId21"/>
    <p:sldId id="279" r:id="rId22"/>
    <p:sldId id="280"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loCbbAJzkMAcRwPrC8U6EmO3v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3AFCCA-DD9F-44DE-ABA2-28D70B11E27F}">
  <a:tblStyle styleId="{EC3AFCCA-DD9F-44DE-ABA2-28D70B11E2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64" d="100"/>
          <a:sy n="64" d="100"/>
        </p:scale>
        <p:origin x="924"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07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7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14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41282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 name="Google Shape;24;p31"/>
          <p:cNvPicPr preferRelativeResize="0"/>
          <p:nvPr/>
        </p:nvPicPr>
        <p:blipFill rotWithShape="1">
          <a:blip r:embed="rId2">
            <a:alphaModFix/>
          </a:blip>
          <a:srcRect/>
          <a:stretch/>
        </p:blipFill>
        <p:spPr>
          <a:xfrm>
            <a:off x="0" y="0"/>
            <a:ext cx="1638300" cy="1419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8"/>
          <p:cNvSpPr>
            <a:spLocks noGrp="1"/>
          </p:cNvSpPr>
          <p:nvPr>
            <p:ph type="pic" idx="2"/>
          </p:nvPr>
        </p:nvSpPr>
        <p:spPr>
          <a:xfrm>
            <a:off x="5183188" y="987425"/>
            <a:ext cx="6172200" cy="4873625"/>
          </a:xfrm>
          <a:prstGeom prst="rect">
            <a:avLst/>
          </a:prstGeom>
          <a:noFill/>
          <a:ln>
            <a:noFill/>
          </a:ln>
        </p:spPr>
      </p:sp>
      <p:sp>
        <p:nvSpPr>
          <p:cNvPr id="66" name="Google Shape;66;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ho.int/newsroom/fact-sheets/detail/the-to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87072" y="2153921"/>
            <a:ext cx="10666728" cy="1551972"/>
          </a:xfrm>
          <a:prstGeom prst="rect">
            <a:avLst/>
          </a:prstGeom>
          <a:noFill/>
          <a:ln>
            <a:noFill/>
          </a:ln>
        </p:spPr>
        <p:txBody>
          <a:bodyPr spcFirstLastPara="1" wrap="square" lIns="91425" tIns="45700" rIns="91425" bIns="45700" anchor="b" anchorCtr="0">
            <a:noAutofit/>
          </a:bodyPr>
          <a:lstStyle/>
          <a:p>
            <a:pPr lvl="0">
              <a:buSzPts val="3500"/>
            </a:pPr>
            <a:r>
              <a:rPr lang="en-US" sz="3500" b="1" dirty="0">
                <a:latin typeface="Times New Roman"/>
                <a:ea typeface="Times New Roman"/>
                <a:cs typeface="Times New Roman"/>
                <a:sym typeface="Times New Roman"/>
              </a:rPr>
              <a:t>AI- BASED HEART STROKE PREDICTION USING ECG AND PPG BIO-SIGNALS</a:t>
            </a:r>
          </a:p>
        </p:txBody>
      </p:sp>
      <p:sp>
        <p:nvSpPr>
          <p:cNvPr id="87" name="Google Shape;87;p1"/>
          <p:cNvSpPr txBox="1"/>
          <p:nvPr/>
        </p:nvSpPr>
        <p:spPr>
          <a:xfrm>
            <a:off x="386080" y="4290695"/>
            <a:ext cx="4335251" cy="19100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Under the guidance of</a:t>
            </a:r>
            <a:endParaRPr/>
          </a:p>
          <a:p>
            <a:pPr marL="0" marR="0" lvl="0" indent="0" algn="l" rtl="0">
              <a:lnSpc>
                <a:spcPct val="90000"/>
              </a:lnSpc>
              <a:spcBef>
                <a:spcPts val="0"/>
              </a:spcBef>
              <a:spcAft>
                <a:spcPts val="0"/>
              </a:spcAft>
              <a:buClr>
                <a:srgbClr val="408E93"/>
              </a:buClr>
              <a:buSzPts val="1800"/>
              <a:buFont typeface="Teko"/>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Enter the Guide Name </a:t>
            </a:r>
            <a:endParaRPr/>
          </a:p>
          <a:p>
            <a:pPr marL="0" marR="0" lvl="0" indent="0" algn="l" rtl="0">
              <a:lnSpc>
                <a:spcPct val="15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and Designation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408E93"/>
              </a:buClr>
              <a:buSzPts val="2000"/>
              <a:buFont typeface="Teko"/>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p:txBody>
      </p:sp>
      <p:sp>
        <p:nvSpPr>
          <p:cNvPr id="88" name="Google Shape;88;p1"/>
          <p:cNvSpPr txBox="1"/>
          <p:nvPr/>
        </p:nvSpPr>
        <p:spPr>
          <a:xfrm>
            <a:off x="6441441" y="4240581"/>
            <a:ext cx="5364480" cy="248089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IN" sz="2000" b="1" i="0" u="none" strike="noStrike" cap="none">
                <a:solidFill>
                  <a:schemeClr val="dk1"/>
                </a:solidFill>
                <a:latin typeface="Times New Roman"/>
                <a:ea typeface="Times New Roman"/>
                <a:cs typeface="Times New Roman"/>
                <a:sym typeface="Times New Roman"/>
              </a:rPr>
              <a:t>            Presented by</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Name1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Name2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Name3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Name4 and Roll Number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1" i="0" u="none" strike="noStrike" cap="none">
                <a:solidFill>
                  <a:schemeClr val="dk1"/>
                </a:solidFill>
                <a:latin typeface="Times New Roman"/>
                <a:ea typeface="Times New Roman"/>
                <a:cs typeface="Times New Roman"/>
                <a:sym typeface="Times New Roman"/>
              </a:rPr>
              <a:t>	</a:t>
            </a:r>
            <a:endParaRPr/>
          </a:p>
        </p:txBody>
      </p:sp>
      <p:sp>
        <p:nvSpPr>
          <p:cNvPr id="89" name="Google Shape;8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0" name="Google Shape;9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7/30/2023</a:t>
            </a:r>
            <a:endParaRPr/>
          </a:p>
        </p:txBody>
      </p:sp>
      <p:sp>
        <p:nvSpPr>
          <p:cNvPr id="91" name="Google Shape;91;p1"/>
          <p:cNvSpPr txBox="1"/>
          <p:nvPr/>
        </p:nvSpPr>
        <p:spPr>
          <a:xfrm>
            <a:off x="4110914" y="3841029"/>
            <a:ext cx="3538148"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b="1" i="1" u="none" strike="noStrike" cap="none">
                <a:solidFill>
                  <a:schemeClr val="dk1"/>
                </a:solidFill>
                <a:latin typeface="Times New Roman"/>
                <a:ea typeface="Times New Roman"/>
                <a:cs typeface="Times New Roman"/>
                <a:sym typeface="Times New Roman"/>
              </a:rPr>
              <a:t>Project Phase-I Presentation</a:t>
            </a:r>
            <a:endParaRPr/>
          </a:p>
        </p:txBody>
      </p:sp>
      <p:sp>
        <p:nvSpPr>
          <p:cNvPr id="92" name="Google Shape;92;p1"/>
          <p:cNvSpPr txBox="1"/>
          <p:nvPr/>
        </p:nvSpPr>
        <p:spPr>
          <a:xfrm>
            <a:off x="3581400" y="1614077"/>
            <a:ext cx="624586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sng" strike="noStrike" cap="none">
                <a:solidFill>
                  <a:schemeClr val="dk1"/>
                </a:solidFill>
                <a:latin typeface="Times New Roman"/>
                <a:ea typeface="Times New Roman"/>
                <a:cs typeface="Times New Roman"/>
                <a:sym typeface="Times New Roman"/>
              </a:rPr>
              <a:t>Department of Computer Science and Engineering</a:t>
            </a:r>
            <a:endParaRPr sz="2000">
              <a:solidFill>
                <a:schemeClr val="dk1"/>
              </a:solidFill>
              <a:latin typeface="Calibri"/>
              <a:ea typeface="Calibri"/>
              <a:cs typeface="Calibri"/>
              <a:sym typeface="Calibri"/>
            </a:endParaRPr>
          </a:p>
        </p:txBody>
      </p:sp>
      <p:sp>
        <p:nvSpPr>
          <p:cNvPr id="93" name="Google Shape;93;p1"/>
          <p:cNvSpPr txBox="1"/>
          <p:nvPr/>
        </p:nvSpPr>
        <p:spPr>
          <a:xfrm>
            <a:off x="4721331" y="1256665"/>
            <a:ext cx="326241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GST - Bengaluru Campus</a:t>
            </a:r>
            <a:endParaRPr sz="2000">
              <a:solidFill>
                <a:schemeClr val="dk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3540760" y="59501"/>
            <a:ext cx="5623560" cy="1209776"/>
          </a:xfrm>
          <a:prstGeom prst="rect">
            <a:avLst/>
          </a:prstGeom>
          <a:noFill/>
          <a:ln>
            <a:noFill/>
          </a:ln>
        </p:spPr>
      </p:pic>
      <p:pic>
        <p:nvPicPr>
          <p:cNvPr id="95" name="Google Shape;95;p1"/>
          <p:cNvPicPr preferRelativeResize="0"/>
          <p:nvPr/>
        </p:nvPicPr>
        <p:blipFill rotWithShape="1">
          <a:blip r:embed="rId4">
            <a:alphaModFix/>
          </a:blip>
          <a:srcRect/>
          <a:stretch/>
        </p:blipFill>
        <p:spPr>
          <a:xfrm>
            <a:off x="-1270" y="0"/>
            <a:ext cx="1638300" cy="141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15"/>
          <p:cNvGraphicFramePr/>
          <p:nvPr>
            <p:extLst>
              <p:ext uri="{D42A27DB-BD31-4B8C-83A1-F6EECF244321}">
                <p14:modId xmlns:p14="http://schemas.microsoft.com/office/powerpoint/2010/main" val="1192762497"/>
              </p:ext>
            </p:extLst>
          </p:nvPr>
        </p:nvGraphicFramePr>
        <p:xfrm>
          <a:off x="208722" y="1497013"/>
          <a:ext cx="11145100" cy="517588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a:effectLst/>
                          <a:latin typeface="Times New Roman" panose="02020603050405020304" pitchFamily="18" charset="0"/>
                          <a:cs typeface="Times New Roman" panose="02020603050405020304" pitchFamily="18" charset="0"/>
                        </a:rPr>
                        <a:t>J. S. Wang, W. C. Chiang, Y. L. Hsu, and Y. T. C. Yang </a:t>
                      </a:r>
                      <a:r>
                        <a:rPr lang="nl-NL" sz="2400" dirty="0">
                          <a:effectLst/>
                          <a:latin typeface="Times New Roman" panose="02020603050405020304" pitchFamily="18" charset="0"/>
                          <a:cs typeface="Times New Roman" panose="02020603050405020304" pitchFamily="18" charset="0"/>
                        </a:rPr>
                        <a:t>’</a:t>
                      </a:r>
                      <a:r>
                        <a:rPr lang="nl-NL" sz="2400" baseline="0" dirty="0">
                          <a:effectLst/>
                          <a:latin typeface="Times New Roman" panose="02020603050405020304" pitchFamily="18" charset="0"/>
                          <a:cs typeface="Times New Roman" panose="02020603050405020304" pitchFamily="18" charset="0"/>
                        </a:rPr>
                        <a:t> </a:t>
                      </a:r>
                      <a:r>
                        <a:rPr lang="nl-NL" sz="2400" dirty="0">
                          <a:effectLst/>
                          <a:latin typeface="Times New Roman" panose="02020603050405020304" pitchFamily="18" charset="0"/>
                          <a:cs typeface="Times New Roman" panose="02020603050405020304" pitchFamily="18" charset="0"/>
                        </a:rPr>
                        <a:t>Neurocomputing, vol. 116, pp. 38–45, Sep. 2013</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ECG arrhythmia</a:t>
                      </a:r>
                    </a:p>
                    <a:p>
                      <a:pPr fontAlgn="base"/>
                      <a:r>
                        <a:rPr lang="en-US" sz="2400" dirty="0">
                          <a:effectLst/>
                          <a:latin typeface="Times New Roman" panose="02020603050405020304" pitchFamily="18" charset="0"/>
                          <a:cs typeface="Times New Roman" panose="02020603050405020304" pitchFamily="18" charset="0"/>
                        </a:rPr>
                        <a:t>classification using a probabilistic neural network with a feature reduction</a:t>
                      </a:r>
                    </a:p>
                    <a:p>
                      <a:pPr fontAlgn="base"/>
                      <a:r>
                        <a:rPr lang="en-US" sz="2400" dirty="0">
                          <a:effectLst/>
                          <a:latin typeface="Times New Roman" panose="02020603050405020304" pitchFamily="18" charset="0"/>
                          <a:cs typeface="Times New Roman" panose="02020603050405020304" pitchFamily="18" charset="0"/>
                        </a:rPr>
                        <a:t>method</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Develops a neural network based ECG arrhythmia</a:t>
                      </a:r>
                    </a:p>
                    <a:p>
                      <a:pPr fontAlgn="base"/>
                      <a:r>
                        <a:rPr lang="en-US" sz="2400" dirty="0">
                          <a:effectLst/>
                          <a:latin typeface="Times New Roman" panose="02020603050405020304" pitchFamily="18" charset="0"/>
                          <a:cs typeface="Times New Roman" panose="02020603050405020304" pitchFamily="18" charset="0"/>
                        </a:rPr>
                        <a:t>classification </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reducing features in training stage of neural network, while the present work addresses about predictor for Heart strokes prediction</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to the detection of Heart conditions which is relevant</a:t>
                      </a:r>
                      <a:r>
                        <a:rPr lang="en-US" sz="2400" baseline="0" dirty="0">
                          <a:effectLst/>
                          <a:latin typeface="Times New Roman" panose="02020603050405020304" pitchFamily="18" charset="0"/>
                          <a:cs typeface="Times New Roman" panose="02020603050405020304" pitchFamily="18" charset="0"/>
                        </a:rPr>
                        <a:t> in identification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16"/>
          <p:cNvGraphicFramePr/>
          <p:nvPr>
            <p:extLst>
              <p:ext uri="{D42A27DB-BD31-4B8C-83A1-F6EECF244321}">
                <p14:modId xmlns:p14="http://schemas.microsoft.com/office/powerpoint/2010/main" val="3472818770"/>
              </p:ext>
            </p:extLst>
          </p:nvPr>
        </p:nvGraphicFramePr>
        <p:xfrm>
          <a:off x="208722" y="1497013"/>
          <a:ext cx="11145100" cy="444436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a:effectLst/>
                          <a:latin typeface="Times New Roman" panose="02020603050405020304" pitchFamily="18" charset="0"/>
                          <a:cs typeface="Times New Roman" panose="02020603050405020304" pitchFamily="18" charset="0"/>
                        </a:rPr>
                        <a:t>I.-S. Oh, J.-S. Lee, and B.-R. Moon, IEEE Trans. Pattern Anal. Mach. </a:t>
                      </a:r>
                      <a:r>
                        <a:rPr lang="en-US" sz="2400" dirty="0" err="1">
                          <a:effectLst/>
                          <a:latin typeface="Times New Roman" panose="02020603050405020304" pitchFamily="18" charset="0"/>
                          <a:cs typeface="Times New Roman" panose="02020603050405020304" pitchFamily="18" charset="0"/>
                        </a:rPr>
                        <a:t>Intell</a:t>
                      </a:r>
                      <a:r>
                        <a:rPr lang="en-US" sz="2400" dirty="0">
                          <a:effectLst/>
                          <a:latin typeface="Times New Roman" panose="02020603050405020304" pitchFamily="18" charset="0"/>
                          <a:cs typeface="Times New Roman" panose="02020603050405020304" pitchFamily="18" charset="0"/>
                        </a:rPr>
                        <a:t>., vol. 26, no. 11,</a:t>
                      </a:r>
                    </a:p>
                    <a:p>
                      <a:pPr fontAlgn="base"/>
                      <a:r>
                        <a:rPr lang="en-US" sz="2400" dirty="0">
                          <a:effectLst/>
                          <a:latin typeface="Times New Roman" panose="02020603050405020304" pitchFamily="18" charset="0"/>
                          <a:cs typeface="Times New Roman" panose="02020603050405020304" pitchFamily="18" charset="0"/>
                        </a:rPr>
                        <a:t>pp. 1424–1437, Nov. 2004</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Hybrid genetic algorithms for</a:t>
                      </a:r>
                    </a:p>
                    <a:p>
                      <a:pPr fontAlgn="base"/>
                      <a:r>
                        <a:rPr lang="en-US" sz="2400" dirty="0">
                          <a:effectLst/>
                          <a:latin typeface="Times New Roman" panose="02020603050405020304" pitchFamily="18" charset="0"/>
                          <a:cs typeface="Times New Roman" panose="02020603050405020304" pitchFamily="18" charset="0"/>
                        </a:rPr>
                        <a:t>feature selection</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Analyzes about Hybrid genetic algorithms </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selecting best features, while the present work aims about</a:t>
                      </a:r>
                      <a:r>
                        <a:rPr lang="en-US" sz="2400" baseline="0" dirty="0">
                          <a:effectLst/>
                          <a:latin typeface="Times New Roman" panose="02020603050405020304" pitchFamily="18" charset="0"/>
                          <a:cs typeface="Times New Roman" panose="02020603050405020304" pitchFamily="18" charset="0"/>
                        </a:rPr>
                        <a:t> predictor for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to</a:t>
                      </a:r>
                      <a:r>
                        <a:rPr lang="en-US" sz="2400" baseline="0" dirty="0">
                          <a:effectLst/>
                          <a:latin typeface="Times New Roman" panose="02020603050405020304" pitchFamily="18" charset="0"/>
                          <a:cs typeface="Times New Roman" panose="02020603050405020304" pitchFamily="18" charset="0"/>
                        </a:rPr>
                        <a:t> detection of Heart condition which is relevant for prediction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17"/>
          <p:cNvGraphicFramePr/>
          <p:nvPr>
            <p:extLst>
              <p:ext uri="{D42A27DB-BD31-4B8C-83A1-F6EECF244321}">
                <p14:modId xmlns:p14="http://schemas.microsoft.com/office/powerpoint/2010/main" val="1370045636"/>
              </p:ext>
            </p:extLst>
          </p:nvPr>
        </p:nvGraphicFramePr>
        <p:xfrm>
          <a:off x="208722" y="1497013"/>
          <a:ext cx="11145100" cy="517588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Authors Name, Journal Name, Vol., Year, Page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Title of the Paper</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Inference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Research Gap</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Relevance with the present work</a:t>
                      </a:r>
                      <a:endParaRPr sz="2300" dirty="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a:effectLst/>
                          <a:latin typeface="Times New Roman" panose="02020603050405020304" pitchFamily="18" charset="0"/>
                          <a:cs typeface="Times New Roman" panose="02020603050405020304" pitchFamily="18" charset="0"/>
                        </a:rPr>
                        <a:t>J. Allen, Physiol. Meas., vol. 28, no. 3, pp. 1–39, Feb. 2007.</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Photoplethysmography and its application in clinical physiological measurement</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Presents an application of</a:t>
                      </a:r>
                      <a:r>
                        <a:rPr lang="en-US" sz="2400" baseline="0" dirty="0">
                          <a:effectLst/>
                          <a:latin typeface="Times New Roman" panose="02020603050405020304" pitchFamily="18" charset="0"/>
                          <a:cs typeface="Times New Roman" panose="02020603050405020304" pitchFamily="18" charset="0"/>
                        </a:rPr>
                        <a:t> PPG in physiology</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application of PPG in physiology, while the present work addresses decision maker</a:t>
                      </a:r>
                      <a:r>
                        <a:rPr lang="en-US" sz="2400" baseline="0" dirty="0">
                          <a:effectLst/>
                          <a:latin typeface="Times New Roman" panose="02020603050405020304" pitchFamily="18" charset="0"/>
                          <a:cs typeface="Times New Roman" panose="02020603050405020304" pitchFamily="18" charset="0"/>
                        </a:rPr>
                        <a:t> for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This</a:t>
                      </a:r>
                      <a:r>
                        <a:rPr lang="en-US" sz="2400" baseline="0" dirty="0">
                          <a:effectLst/>
                          <a:latin typeface="Times New Roman" panose="02020603050405020304" pitchFamily="18" charset="0"/>
                          <a:cs typeface="Times New Roman" panose="02020603050405020304" pitchFamily="18" charset="0"/>
                        </a:rPr>
                        <a:t> paper presents an application of PPG in physiology which is related to detection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50" name="Google Shape;150;p10"/>
          <p:cNvGraphicFramePr/>
          <p:nvPr/>
        </p:nvGraphicFramePr>
        <p:xfrm>
          <a:off x="215349" y="1466352"/>
          <a:ext cx="11976650" cy="4810125"/>
        </p:xfrm>
        <a:graphic>
          <a:graphicData uri="http://schemas.openxmlformats.org/drawingml/2006/table">
            <a:tbl>
              <a:tblPr firstRow="1" bandRow="1">
                <a:noFill/>
                <a:tableStyleId>{EC3AFCCA-DD9F-44DE-ABA2-28D70B11E27F}</a:tableStyleId>
              </a:tblPr>
              <a:tblGrid>
                <a:gridCol w="2313000">
                  <a:extLst>
                    <a:ext uri="{9D8B030D-6E8A-4147-A177-3AD203B41FA5}">
                      <a16:colId xmlns:a16="http://schemas.microsoft.com/office/drawing/2014/main" val="20000"/>
                    </a:ext>
                  </a:extLst>
                </a:gridCol>
                <a:gridCol w="2313000">
                  <a:extLst>
                    <a:ext uri="{9D8B030D-6E8A-4147-A177-3AD203B41FA5}">
                      <a16:colId xmlns:a16="http://schemas.microsoft.com/office/drawing/2014/main" val="20001"/>
                    </a:ext>
                  </a:extLst>
                </a:gridCol>
                <a:gridCol w="2313000">
                  <a:extLst>
                    <a:ext uri="{9D8B030D-6E8A-4147-A177-3AD203B41FA5}">
                      <a16:colId xmlns:a16="http://schemas.microsoft.com/office/drawing/2014/main" val="20002"/>
                    </a:ext>
                  </a:extLst>
                </a:gridCol>
                <a:gridCol w="2313000">
                  <a:extLst>
                    <a:ext uri="{9D8B030D-6E8A-4147-A177-3AD203B41FA5}">
                      <a16:colId xmlns:a16="http://schemas.microsoft.com/office/drawing/2014/main" val="20003"/>
                    </a:ext>
                  </a:extLst>
                </a:gridCol>
                <a:gridCol w="2724650">
                  <a:extLst>
                    <a:ext uri="{9D8B030D-6E8A-4147-A177-3AD203B41FA5}">
                      <a16:colId xmlns:a16="http://schemas.microsoft.com/office/drawing/2014/main" val="20004"/>
                    </a:ext>
                  </a:extLst>
                </a:gridCol>
              </a:tblGrid>
              <a:tr h="648275">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Authors Name, Journal Name, Vol., Year, Page</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Title of the Paper</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Inference</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Research Gap</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Relevance with the present work</a:t>
                      </a:r>
                      <a:endParaRPr sz="2300" u="none" strike="noStrike" cap="none" dirty="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algn="l" fontAlgn="base"/>
                      <a:r>
                        <a:rPr lang="en-IN" sz="2400" dirty="0">
                          <a:effectLst/>
                          <a:latin typeface="Times New Roman" panose="02020603050405020304" pitchFamily="18" charset="0"/>
                          <a:cs typeface="Times New Roman" panose="02020603050405020304" pitchFamily="18" charset="0"/>
                        </a:rPr>
                        <a:t>S. De </a:t>
                      </a:r>
                      <a:r>
                        <a:rPr lang="en-IN" sz="2400" dirty="0" err="1">
                          <a:effectLst/>
                          <a:latin typeface="Times New Roman" panose="02020603050405020304" pitchFamily="18" charset="0"/>
                          <a:cs typeface="Times New Roman" panose="02020603050405020304" pitchFamily="18" charset="0"/>
                        </a:rPr>
                        <a:t>Raedt</a:t>
                      </a:r>
                      <a:r>
                        <a:rPr lang="en-IN" sz="2400" dirty="0">
                          <a:effectLst/>
                          <a:latin typeface="Times New Roman" panose="02020603050405020304" pitchFamily="18" charset="0"/>
                          <a:cs typeface="Times New Roman" panose="02020603050405020304" pitchFamily="18" charset="0"/>
                        </a:rPr>
                        <a:t>, A. De </a:t>
                      </a:r>
                      <a:r>
                        <a:rPr lang="en-IN" sz="2400" dirty="0" err="1">
                          <a:effectLst/>
                          <a:latin typeface="Times New Roman" panose="02020603050405020304" pitchFamily="18" charset="0"/>
                          <a:cs typeface="Times New Roman" panose="02020603050405020304" pitchFamily="18" charset="0"/>
                        </a:rPr>
                        <a:t>Vos</a:t>
                      </a:r>
                      <a:r>
                        <a:rPr lang="en-IN" sz="2400" dirty="0">
                          <a:effectLst/>
                          <a:latin typeface="Times New Roman" panose="02020603050405020304" pitchFamily="18" charset="0"/>
                          <a:cs typeface="Times New Roman" panose="02020603050405020304" pitchFamily="18" charset="0"/>
                        </a:rPr>
                        <a:t>, and J. De Keyser, </a:t>
                      </a:r>
                      <a:r>
                        <a:rPr lang="nl-NL" sz="2400" dirty="0">
                          <a:effectLst/>
                          <a:latin typeface="Times New Roman" panose="02020603050405020304" pitchFamily="18" charset="0"/>
                          <a:cs typeface="Times New Roman" panose="02020603050405020304" pitchFamily="18" charset="0"/>
                        </a:rPr>
                        <a:t>J. Neurol. Sci., vol. 348, nos. 1–2, pp. 24–34, Jan. 2015.</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algn="l" fontAlgn="base"/>
                      <a:r>
                        <a:rPr lang="en-US" sz="2400" dirty="0">
                          <a:effectLst/>
                          <a:latin typeface="Times New Roman" panose="02020603050405020304" pitchFamily="18" charset="0"/>
                          <a:cs typeface="Times New Roman" panose="02020603050405020304" pitchFamily="18" charset="0"/>
                        </a:rPr>
                        <a:t>Autonomic dysfunction in acute ischemic stroke: An underexplored therapeutic area?</a:t>
                      </a:r>
                    </a:p>
                  </a:txBody>
                  <a:tcPr/>
                </a:tc>
                <a:tc>
                  <a:txBody>
                    <a:bodyPr/>
                    <a:lstStyle/>
                    <a:p>
                      <a:pPr algn="l" fontAlgn="base"/>
                      <a:r>
                        <a:rPr lang="fr-FR" sz="2400" dirty="0">
                          <a:effectLst/>
                          <a:latin typeface="Times New Roman" panose="02020603050405020304" pitchFamily="18" charset="0"/>
                          <a:cs typeface="Times New Roman" panose="02020603050405020304" pitchFamily="18" charset="0"/>
                        </a:rPr>
                        <a:t>Proposes an</a:t>
                      </a:r>
                      <a:r>
                        <a:rPr lang="fr-FR" sz="2400" baseline="0" dirty="0">
                          <a:effectLst/>
                          <a:latin typeface="Times New Roman" panose="02020603050405020304" pitchFamily="18" charset="0"/>
                          <a:cs typeface="Times New Roman" panose="02020603050405020304" pitchFamily="18" charset="0"/>
                        </a:rPr>
                        <a:t> idea about autonomic dysfunction in acute ischemic stroke</a:t>
                      </a:r>
                      <a:endParaRPr lang="fr-FR" sz="2400" dirty="0">
                        <a:effectLst/>
                        <a:latin typeface="Times New Roman" panose="02020603050405020304" pitchFamily="18" charset="0"/>
                        <a:cs typeface="Times New Roman" panose="02020603050405020304" pitchFamily="18" charset="0"/>
                      </a:endParaRPr>
                    </a:p>
                  </a:txBody>
                  <a:tcPr/>
                </a:tc>
                <a:tc>
                  <a:txBody>
                    <a:bodyPr/>
                    <a:lstStyle/>
                    <a:p>
                      <a:pPr algn="l" fontAlgn="base"/>
                      <a:r>
                        <a:rPr lang="en-US" sz="2400" dirty="0">
                          <a:effectLst/>
                          <a:latin typeface="Times New Roman" panose="02020603050405020304" pitchFamily="18" charset="0"/>
                          <a:cs typeface="Times New Roman" panose="02020603050405020304" pitchFamily="18" charset="0"/>
                        </a:rPr>
                        <a:t>Addresses about autonomic dysfunction in acute ischemic stroke</a:t>
                      </a:r>
                    </a:p>
                  </a:txBody>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2400" dirty="0">
                          <a:effectLst/>
                          <a:latin typeface="Times New Roman" panose="02020603050405020304" pitchFamily="18" charset="0"/>
                          <a:cs typeface="Times New Roman" panose="02020603050405020304" pitchFamily="18" charset="0"/>
                        </a:rPr>
                        <a:t>The present work aims to develop a decision making system for predicting Heart</a:t>
                      </a:r>
                      <a:r>
                        <a:rPr lang="en-US" sz="2400" baseline="0" dirty="0">
                          <a:effectLst/>
                          <a:latin typeface="Times New Roman" panose="02020603050405020304" pitchFamily="18" charset="0"/>
                          <a:cs typeface="Times New Roman" panose="02020603050405020304" pitchFamily="18" charset="0"/>
                        </a:rPr>
                        <a:t> strokes</a:t>
                      </a:r>
                      <a:r>
                        <a:rPr lang="en-US" sz="2400" dirty="0">
                          <a:effectLst/>
                          <a:latin typeface="Times New Roman" panose="02020603050405020304" pitchFamily="18" charset="0"/>
                          <a:cs typeface="Times New Roman" panose="02020603050405020304" pitchFamily="18" charset="0"/>
                        </a:rPr>
                        <a:t>, whereas this paper focuses autonomic dysfunction in acute ischemic stroke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6341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6" name="Google Shape;156;p11"/>
          <p:cNvGraphicFramePr/>
          <p:nvPr/>
        </p:nvGraphicFramePr>
        <p:xfrm>
          <a:off x="163286" y="1364973"/>
          <a:ext cx="11190513" cy="4444365"/>
        </p:xfrm>
        <a:graphic>
          <a:graphicData uri="http://schemas.openxmlformats.org/drawingml/2006/table">
            <a:tbl>
              <a:tblPr firstRow="1" bandRow="1">
                <a:noFill/>
                <a:tableStyleId>{EC3AFCCA-DD9F-44DE-ABA2-28D70B11E27F}</a:tableStyleId>
              </a:tblPr>
              <a:tblGrid>
                <a:gridCol w="2329713">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4594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1690825">
                <a:tc>
                  <a:txBody>
                    <a:bodyPr/>
                    <a:lstStyle/>
                    <a:p>
                      <a:pPr fontAlgn="base"/>
                      <a:r>
                        <a:rPr lang="de-DE" sz="2400" dirty="0">
                          <a:effectLst/>
                          <a:latin typeface="Times New Roman" panose="02020603050405020304" pitchFamily="18" charset="0"/>
                          <a:cs typeface="Times New Roman" panose="02020603050405020304" pitchFamily="18" charset="0"/>
                        </a:rPr>
                        <a:t>K.-D. Seo, M. J. Kang, G. S. Kim, J. H. Lee, S. H. Suh, and K.-Y. Lee</a:t>
                      </a:r>
                      <a:r>
                        <a:rPr lang="en-IN" sz="2400" dirty="0">
                          <a:effectLst/>
                          <a:latin typeface="Times New Roman" panose="02020603050405020304" pitchFamily="18" charset="0"/>
                          <a:cs typeface="Times New Roman" panose="02020603050405020304" pitchFamily="18" charset="0"/>
                        </a:rPr>
                        <a:t> </a:t>
                      </a:r>
                      <a:r>
                        <a:rPr lang="nl-NL" sz="2400" dirty="0">
                          <a:effectLst/>
                          <a:latin typeface="Times New Roman" panose="02020603050405020304" pitchFamily="18" charset="0"/>
                          <a:cs typeface="Times New Roman" panose="02020603050405020304" pitchFamily="18" charset="0"/>
                        </a:rPr>
                        <a:t>J. Stroke, vol. 22, no. 3, pp. 412–415, Sep. 2020</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National trends in clinical outcomes of endovascular therapy for ischemic stroke in South Korea between 2008 and 2016</a:t>
                      </a:r>
                    </a:p>
                  </a:txBody>
                  <a:tcPr/>
                </a:tc>
                <a:tc>
                  <a:txBody>
                    <a:bodyPr/>
                    <a:lstStyle/>
                    <a:p>
                      <a:pPr fontAlgn="base"/>
                      <a:r>
                        <a:rPr lang="en-IN" sz="2400" dirty="0">
                          <a:effectLst/>
                          <a:latin typeface="Times New Roman" panose="02020603050405020304" pitchFamily="18" charset="0"/>
                          <a:cs typeface="Times New Roman" panose="02020603050405020304" pitchFamily="18" charset="0"/>
                        </a:rPr>
                        <a:t>Explores different</a:t>
                      </a:r>
                      <a:r>
                        <a:rPr lang="en-IN" sz="2400" baseline="0" dirty="0">
                          <a:effectLst/>
                          <a:latin typeface="Times New Roman" panose="02020603050405020304" pitchFamily="18" charset="0"/>
                          <a:cs typeface="Times New Roman" panose="02020603050405020304" pitchFamily="18" charset="0"/>
                        </a:rPr>
                        <a:t> trends of </a:t>
                      </a:r>
                      <a:r>
                        <a:rPr lang="en-US" sz="2400" dirty="0">
                          <a:effectLst/>
                          <a:latin typeface="Times New Roman" panose="02020603050405020304" pitchFamily="18" charset="0"/>
                          <a:cs typeface="Times New Roman" panose="02020603050405020304" pitchFamily="18" charset="0"/>
                        </a:rPr>
                        <a:t>endovascular therapy for ischemic stroke </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different trends, while the present work develops a decision making system</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This</a:t>
                      </a:r>
                      <a:r>
                        <a:rPr lang="en-US" sz="2400" baseline="0" dirty="0">
                          <a:effectLst/>
                          <a:latin typeface="Times New Roman" panose="02020603050405020304" pitchFamily="18" charset="0"/>
                          <a:cs typeface="Times New Roman" panose="02020603050405020304" pitchFamily="18" charset="0"/>
                        </a:rPr>
                        <a:t> paper presents about </a:t>
                      </a:r>
                      <a:r>
                        <a:rPr lang="en-US" sz="2400" dirty="0">
                          <a:effectLst/>
                          <a:latin typeface="Times New Roman" panose="02020603050405020304" pitchFamily="18" charset="0"/>
                          <a:cs typeface="Times New Roman" panose="02020603050405020304" pitchFamily="18" charset="0"/>
                        </a:rPr>
                        <a:t>different trends of endovascular therapy for ischemic stroke which is related to detection the Heart strokes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365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aphicFrame>
        <p:nvGraphicFramePr>
          <p:cNvPr id="161" name="Google Shape;161;p12"/>
          <p:cNvGraphicFramePr/>
          <p:nvPr/>
        </p:nvGraphicFramePr>
        <p:xfrm>
          <a:off x="201613" y="1380118"/>
          <a:ext cx="11076000" cy="4078605"/>
        </p:xfrm>
        <a:graphic>
          <a:graphicData uri="http://schemas.openxmlformats.org/drawingml/2006/table">
            <a:tbl>
              <a:tblPr firstRow="1" bandRow="1">
                <a:noFill/>
                <a:tableStyleId>{EC3AFCCA-DD9F-44DE-ABA2-28D70B11E27F}</a:tableStyleId>
              </a:tblPr>
              <a:tblGrid>
                <a:gridCol w="22152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4594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1355000">
                <a:tc>
                  <a:txBody>
                    <a:bodyPr/>
                    <a:lstStyle/>
                    <a:p>
                      <a:pPr fontAlgn="base"/>
                      <a:r>
                        <a:rPr lang="en-US" sz="2400" dirty="0">
                          <a:effectLst/>
                          <a:latin typeface="Times New Roman" panose="02020603050405020304" pitchFamily="18" charset="0"/>
                          <a:cs typeface="Times New Roman" panose="02020603050405020304" pitchFamily="18" charset="0"/>
                        </a:rPr>
                        <a:t>T. D. </a:t>
                      </a:r>
                      <a:r>
                        <a:rPr lang="en-US" sz="2400" dirty="0" err="1">
                          <a:effectLst/>
                          <a:latin typeface="Times New Roman" panose="02020603050405020304" pitchFamily="18" charset="0"/>
                          <a:cs typeface="Times New Roman" panose="02020603050405020304" pitchFamily="18" charset="0"/>
                        </a:rPr>
                        <a:t>Musuka</a:t>
                      </a:r>
                      <a:r>
                        <a:rPr lang="en-US" sz="2400" dirty="0">
                          <a:effectLst/>
                          <a:latin typeface="Times New Roman" panose="02020603050405020304" pitchFamily="18" charset="0"/>
                          <a:cs typeface="Times New Roman" panose="02020603050405020304" pitchFamily="18" charset="0"/>
                        </a:rPr>
                        <a:t>, S. B. Wilton, M. </a:t>
                      </a:r>
                      <a:r>
                        <a:rPr lang="en-US" sz="2400" dirty="0" err="1">
                          <a:effectLst/>
                          <a:latin typeface="Times New Roman" panose="02020603050405020304" pitchFamily="18" charset="0"/>
                          <a:cs typeface="Times New Roman" panose="02020603050405020304" pitchFamily="18" charset="0"/>
                        </a:rPr>
                        <a:t>Traboulsi</a:t>
                      </a:r>
                      <a:r>
                        <a:rPr lang="en-US" sz="2400" dirty="0">
                          <a:effectLst/>
                          <a:latin typeface="Times New Roman" panose="02020603050405020304" pitchFamily="18" charset="0"/>
                          <a:cs typeface="Times New Roman" panose="02020603050405020304" pitchFamily="18" charset="0"/>
                        </a:rPr>
                        <a:t>, and M. D. Hill Can. Med. Assoc. J., vol. 187, no. 12, pp. 887–893, Sep. 2015</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Diagnosis and management of acute ischemic stroke: Speed is critical</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The paper explores </a:t>
                      </a:r>
                      <a:r>
                        <a:rPr lang="en-US" sz="2400" baseline="0" dirty="0">
                          <a:effectLst/>
                          <a:latin typeface="Times New Roman" panose="02020603050405020304" pitchFamily="18" charset="0"/>
                          <a:cs typeface="Times New Roman" panose="02020603050405020304" pitchFamily="18" charset="0"/>
                        </a:rPr>
                        <a:t>about </a:t>
                      </a:r>
                      <a:r>
                        <a:rPr lang="en-US" sz="2400" dirty="0">
                          <a:effectLst/>
                          <a:latin typeface="Times New Roman" panose="02020603050405020304" pitchFamily="18" charset="0"/>
                          <a:cs typeface="Times New Roman" panose="02020603050405020304" pitchFamily="18" charset="0"/>
                        </a:rPr>
                        <a:t>Diagnosis and management of acute ischemic stroke</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The paper mainly focuses on Diagnosis and management.</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This</a:t>
                      </a:r>
                      <a:r>
                        <a:rPr lang="en-US" sz="2400" baseline="0" dirty="0">
                          <a:effectLst/>
                          <a:latin typeface="Times New Roman" panose="02020603050405020304" pitchFamily="18" charset="0"/>
                          <a:cs typeface="Times New Roman" panose="02020603050405020304" pitchFamily="18" charset="0"/>
                        </a:rPr>
                        <a:t> paper gives an idea about the diagnosis of ischemic stroke which is related for detecting Heart strokes</a:t>
                      </a:r>
                      <a:r>
                        <a:rPr lang="en-US" sz="2400" dirty="0">
                          <a:effectLst/>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781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13"/>
          <p:cNvGraphicFramePr/>
          <p:nvPr/>
        </p:nvGraphicFramePr>
        <p:xfrm>
          <a:off x="177098" y="1346210"/>
          <a:ext cx="11793229" cy="5511790"/>
        </p:xfrm>
        <a:graphic>
          <a:graphicData uri="http://schemas.openxmlformats.org/drawingml/2006/table">
            <a:tbl>
              <a:tblPr firstRow="1" bandRow="1">
                <a:noFill/>
                <a:tableStyleId>{EC3AFCCA-DD9F-44DE-ABA2-28D70B11E27F}</a:tableStyleId>
              </a:tblPr>
              <a:tblGrid>
                <a:gridCol w="2417141">
                  <a:extLst>
                    <a:ext uri="{9D8B030D-6E8A-4147-A177-3AD203B41FA5}">
                      <a16:colId xmlns:a16="http://schemas.microsoft.com/office/drawing/2014/main" val="20000"/>
                    </a:ext>
                  </a:extLst>
                </a:gridCol>
                <a:gridCol w="2344022">
                  <a:extLst>
                    <a:ext uri="{9D8B030D-6E8A-4147-A177-3AD203B41FA5}">
                      <a16:colId xmlns:a16="http://schemas.microsoft.com/office/drawing/2014/main" val="20001"/>
                    </a:ext>
                  </a:extLst>
                </a:gridCol>
                <a:gridCol w="2344022">
                  <a:extLst>
                    <a:ext uri="{9D8B030D-6E8A-4147-A177-3AD203B41FA5}">
                      <a16:colId xmlns:a16="http://schemas.microsoft.com/office/drawing/2014/main" val="20002"/>
                    </a:ext>
                  </a:extLst>
                </a:gridCol>
                <a:gridCol w="2344022">
                  <a:extLst>
                    <a:ext uri="{9D8B030D-6E8A-4147-A177-3AD203B41FA5}">
                      <a16:colId xmlns:a16="http://schemas.microsoft.com/office/drawing/2014/main" val="20003"/>
                    </a:ext>
                  </a:extLst>
                </a:gridCol>
                <a:gridCol w="2344022">
                  <a:extLst>
                    <a:ext uri="{9D8B030D-6E8A-4147-A177-3AD203B41FA5}">
                      <a16:colId xmlns:a16="http://schemas.microsoft.com/office/drawing/2014/main" val="20004"/>
                    </a:ext>
                  </a:extLst>
                </a:gridCol>
              </a:tblGrid>
              <a:tr h="1054014">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Inference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4450705">
                <a:tc>
                  <a:txBody>
                    <a:bodyPr/>
                    <a:lstStyle/>
                    <a:p>
                      <a:pPr fontAlgn="base"/>
                      <a:r>
                        <a:rPr lang="en-US" sz="2400" dirty="0">
                          <a:effectLst/>
                          <a:latin typeface="Times New Roman" panose="02020603050405020304" pitchFamily="18" charset="0"/>
                          <a:cs typeface="Times New Roman" panose="02020603050405020304" pitchFamily="18" charset="0"/>
                        </a:rPr>
                        <a:t>Q. Song, X. Liu, W. Zhou, L. Wang, X. Zheng, X. Wang, and S. Wu, Sci. Rep., vol. 6, no. 1, pp. 1–9, Sep. 2016</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Long sleep duration and risk of ischemic stroke and hemorrhagic stroke: The Kailuan prospective study</a:t>
                      </a:r>
                    </a:p>
                  </a:txBody>
                  <a:tcPr/>
                </a:tc>
                <a:tc>
                  <a:txBody>
                    <a:bodyPr/>
                    <a:lstStyle/>
                    <a:p>
                      <a:pPr fontAlgn="base"/>
                      <a:r>
                        <a:rPr lang="en-IN" sz="2400" dirty="0">
                          <a:effectLst/>
                          <a:latin typeface="Times New Roman" panose="02020603050405020304" pitchFamily="18" charset="0"/>
                          <a:cs typeface="Times New Roman" panose="02020603050405020304" pitchFamily="18" charset="0"/>
                        </a:rPr>
                        <a:t>Presents the </a:t>
                      </a:r>
                      <a:r>
                        <a:rPr lang="en-IN" sz="2400" dirty="0" err="1">
                          <a:effectLst/>
                          <a:latin typeface="Times New Roman" panose="02020603050405020304" pitchFamily="18" charset="0"/>
                          <a:cs typeface="Times New Roman" panose="02020603050405020304" pitchFamily="18" charset="0"/>
                        </a:rPr>
                        <a:t>Kailuan</a:t>
                      </a:r>
                      <a:r>
                        <a:rPr lang="en-IN" sz="2400" dirty="0">
                          <a:effectLst/>
                          <a:latin typeface="Times New Roman" panose="02020603050405020304" pitchFamily="18" charset="0"/>
                          <a:cs typeface="Times New Roman" panose="02020603050405020304" pitchFamily="18" charset="0"/>
                        </a:rPr>
                        <a:t> prospective study of ischemic stroke </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Concentrates on the Kailuan prospective study of ischemic stroke, while the present work addresses in developing a decision maker for predicting</a:t>
                      </a:r>
                      <a:r>
                        <a:rPr lang="en-US" sz="2400" baseline="0" dirty="0">
                          <a:effectLst/>
                          <a:latin typeface="Times New Roman" panose="02020603050405020304" pitchFamily="18" charset="0"/>
                          <a:cs typeface="Times New Roman" panose="02020603050405020304" pitchFamily="18" charset="0"/>
                        </a:rPr>
                        <a:t> Heart strokes</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the Kailuan prospective study of ischemic stroke which is relevant in Heart strokes detection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951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PROPOSED METHOD</a:t>
            </a:r>
            <a:endParaRPr/>
          </a:p>
        </p:txBody>
      </p:sp>
      <p:sp>
        <p:nvSpPr>
          <p:cNvPr id="193" name="Google Shape;193;p18"/>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Dat</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 will be collected from the databases of both ECG as well as PPG signals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The collected data will be then used for training the deep learning based neural network known ANN.</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The training of ANN will be characterized by the selection of features which should be as less as possible and as close as possible.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rm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The desired outputs will be taken as references for producing actual estimates through back propagation.</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5. Later, the ANN will be validated for its accuracy on the basis of testing stage.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ARCHITECTURE</a:t>
            </a:r>
            <a:r>
              <a:rPr lang="en-IN" sz="2300" dirty="0">
                <a:latin typeface="Times New Roman"/>
                <a:ea typeface="Times New Roman"/>
                <a:cs typeface="Times New Roman"/>
                <a:sym typeface="Times New Roman"/>
              </a:rPr>
              <a:t> </a:t>
            </a:r>
            <a:endParaRPr dirty="0"/>
          </a:p>
        </p:txBody>
      </p:sp>
      <p:pic>
        <p:nvPicPr>
          <p:cNvPr id="2" name="Picture 1"/>
          <p:cNvPicPr>
            <a:picLocks noChangeAspect="1"/>
          </p:cNvPicPr>
          <p:nvPr/>
        </p:nvPicPr>
        <p:blipFill>
          <a:blip r:embed="rId3"/>
          <a:stretch>
            <a:fillRect/>
          </a:stretch>
        </p:blipFill>
        <p:spPr>
          <a:xfrm>
            <a:off x="3945202" y="1399393"/>
            <a:ext cx="4467849" cy="50013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1849754" y="209809"/>
            <a:ext cx="9999345" cy="7635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Outlines</a:t>
            </a:r>
            <a:endParaRPr sz="3000" b="1">
              <a:latin typeface="Times New Roman"/>
              <a:ea typeface="Times New Roman"/>
              <a:cs typeface="Times New Roman"/>
              <a:sym typeface="Times New Roman"/>
            </a:endParaRPr>
          </a:p>
        </p:txBody>
      </p:sp>
      <p:sp>
        <p:nvSpPr>
          <p:cNvPr id="101" name="Google Shape;101;p2"/>
          <p:cNvSpPr txBox="1">
            <a:spLocks noGrp="1"/>
          </p:cNvSpPr>
          <p:nvPr>
            <p:ph type="body" id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1186180" lvl="0" indent="-514350" algn="just" rtl="0">
              <a:lnSpc>
                <a:spcPct val="90000"/>
              </a:lnSpc>
              <a:spcBef>
                <a:spcPts val="0"/>
              </a:spcBef>
              <a:spcAft>
                <a:spcPts val="0"/>
              </a:spcAft>
              <a:buClr>
                <a:schemeClr val="dk1"/>
              </a:buClr>
              <a:buSzPts val="2553"/>
              <a:buChar char="•"/>
            </a:pPr>
            <a:r>
              <a:rPr lang="en-IN" sz="2300" b="1" dirty="0">
                <a:latin typeface="Times New Roman"/>
                <a:ea typeface="Times New Roman"/>
                <a:cs typeface="Times New Roman"/>
                <a:sym typeface="Times New Roman"/>
              </a:rPr>
              <a:t>Research Objectives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Abstract</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Existing work</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Problem Statement</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Introduction</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Literature Work </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Proposed Models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Architecture Diagram</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List of Modules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References</a:t>
            </a:r>
            <a:endParaRPr dirty="0"/>
          </a:p>
          <a:p>
            <a:pPr marL="228600" lvl="0" indent="-82550" algn="l" rtl="0">
              <a:lnSpc>
                <a:spcPct val="90000"/>
              </a:lnSpc>
              <a:spcBef>
                <a:spcPts val="1000"/>
              </a:spcBef>
              <a:spcAft>
                <a:spcPts val="0"/>
              </a:spcAft>
              <a:buClr>
                <a:schemeClr val="dk1"/>
              </a:buClr>
              <a:buSzPts val="2300"/>
              <a:buNone/>
            </a:pPr>
            <a:endParaRPr sz="2300" dirty="0"/>
          </a:p>
        </p:txBody>
      </p:sp>
      <p:sp>
        <p:nvSpPr>
          <p:cNvPr id="102" name="Google Shape;102;p2"/>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3" name="Google Shape;103;p2"/>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7/30/2023</a:t>
            </a:r>
            <a:endParaRPr/>
          </a:p>
        </p:txBody>
      </p:sp>
      <p:pic>
        <p:nvPicPr>
          <p:cNvPr id="104" name="Google Shape;104;p2"/>
          <p:cNvPicPr preferRelativeResize="0"/>
          <p:nvPr/>
        </p:nvPicPr>
        <p:blipFill rotWithShape="1">
          <a:blip r:embed="rId3">
            <a:alphaModFix/>
          </a:blip>
          <a:srcRect/>
          <a:stretch/>
        </p:blipFill>
        <p:spPr>
          <a:xfrm>
            <a:off x="0" y="0"/>
            <a:ext cx="1639966" cy="14204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1708726" y="254294"/>
            <a:ext cx="9645073" cy="6601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MODULES</a:t>
            </a:r>
            <a:endParaRPr/>
          </a:p>
        </p:txBody>
      </p:sp>
      <p:sp>
        <p:nvSpPr>
          <p:cNvPr id="210" name="Google Shape;210;p21"/>
          <p:cNvSpPr txBox="1">
            <a:spLocks noGrp="1"/>
          </p:cNvSpPr>
          <p:nvPr>
            <p:ph type="body" idx="1"/>
          </p:nvPr>
        </p:nvSpPr>
        <p:spPr>
          <a:xfrm>
            <a:off x="277091" y="1496290"/>
            <a:ext cx="11076709" cy="5107415"/>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Loading of datasets from databases of ECG and PPG signals.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Development of deep neural network based predictor known as ANN and its training and testing stages.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Validation for its accuracy.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REFERENCES</a:t>
            </a:r>
            <a:endParaRPr/>
          </a:p>
        </p:txBody>
      </p:sp>
      <p:sp>
        <p:nvSpPr>
          <p:cNvPr id="227" name="Google Shape;227;p24"/>
          <p:cNvSpPr txBox="1">
            <a:spLocks noGrp="1"/>
          </p:cNvSpPr>
          <p:nvPr>
            <p:ph type="body" idx="1"/>
          </p:nvPr>
        </p:nvSpPr>
        <p:spPr>
          <a:xfrm>
            <a:off x="277091" y="1496290"/>
            <a:ext cx="11076709" cy="5222561"/>
          </a:xfrm>
          <a:prstGeom prst="rect">
            <a:avLst/>
          </a:prstGeom>
          <a:noFill/>
          <a:ln>
            <a:noFill/>
          </a:ln>
        </p:spPr>
        <p:txBody>
          <a:bodyPr spcFirstLastPara="1" wrap="square" lIns="91425" tIns="45700" rIns="91425" bIns="45700" anchor="t" anchorCtr="0">
            <a:noAutofit/>
          </a:bodyPr>
          <a:lstStyle/>
          <a:p>
            <a:pPr marL="0" lvl="0" indent="0" algn="just">
              <a:lnSpc>
                <a:spcPct val="100000"/>
              </a:lnSpc>
              <a:buSzPts val="2300"/>
              <a:buNone/>
            </a:pPr>
            <a:r>
              <a:rPr lang="en-IN" sz="2300" dirty="0">
                <a:latin typeface="Times New Roman"/>
                <a:ea typeface="Times New Roman"/>
                <a:cs typeface="Times New Roman"/>
                <a:sym typeface="Times New Roman"/>
              </a:rPr>
              <a:t>[1] G. </a:t>
            </a:r>
            <a:r>
              <a:rPr lang="en-IN" sz="2300" dirty="0" err="1">
                <a:latin typeface="Times New Roman"/>
                <a:ea typeface="Times New Roman"/>
                <a:cs typeface="Times New Roman"/>
                <a:sym typeface="Times New Roman"/>
              </a:rPr>
              <a:t>Sannino</a:t>
            </a:r>
            <a:r>
              <a:rPr lang="en-IN" sz="2300" dirty="0">
                <a:latin typeface="Times New Roman"/>
                <a:ea typeface="Times New Roman"/>
                <a:cs typeface="Times New Roman"/>
                <a:sym typeface="Times New Roman"/>
              </a:rPr>
              <a:t> and G. De Pietro, ‘‘A deep learning approach for ECG-based heartbeat classification for arrhythmia detection,’’ Future </a:t>
            </a:r>
            <a:r>
              <a:rPr lang="en-IN" sz="2300" dirty="0" err="1">
                <a:latin typeface="Times New Roman"/>
                <a:ea typeface="Times New Roman"/>
                <a:cs typeface="Times New Roman"/>
                <a:sym typeface="Times New Roman"/>
              </a:rPr>
              <a:t>Gener</a:t>
            </a:r>
            <a:r>
              <a:rPr lang="en-IN" sz="2300" dirty="0">
                <a:latin typeface="Times New Roman"/>
                <a:ea typeface="Times New Roman"/>
                <a:cs typeface="Times New Roman"/>
                <a:sym typeface="Times New Roman"/>
              </a:rPr>
              <a:t>. </a:t>
            </a:r>
            <a:r>
              <a:rPr lang="en-IN" sz="2300" dirty="0" err="1">
                <a:latin typeface="Times New Roman"/>
                <a:ea typeface="Times New Roman"/>
                <a:cs typeface="Times New Roman"/>
                <a:sym typeface="Times New Roman"/>
              </a:rPr>
              <a:t>Comput</a:t>
            </a:r>
            <a:r>
              <a:rPr lang="en-IN" sz="2300" dirty="0">
                <a:latin typeface="Times New Roman"/>
                <a:ea typeface="Times New Roman"/>
                <a:cs typeface="Times New Roman"/>
                <a:sym typeface="Times New Roman"/>
              </a:rPr>
              <a:t>. Syst., vol. 86, pp. 446–455, Sep. 2018.</a:t>
            </a:r>
          </a:p>
          <a:p>
            <a:pPr marL="0" lvl="0" indent="0" algn="just">
              <a:lnSpc>
                <a:spcPct val="100000"/>
              </a:lnSpc>
              <a:buSzPts val="2300"/>
              <a:buNone/>
            </a:pPr>
            <a:r>
              <a:rPr lang="en-IN" sz="2300" dirty="0">
                <a:latin typeface="Times New Roman"/>
                <a:ea typeface="Times New Roman"/>
                <a:cs typeface="Times New Roman"/>
                <a:sym typeface="Times New Roman"/>
              </a:rPr>
              <a:t>[2] J. S. Wang, W. C. Chiang, Y. L. Hsu, and Y. T. C. Yang, ‘‘ECG arrhythmia classification using a probabilistic neural network with a feature reduction method,’’ </a:t>
            </a:r>
            <a:r>
              <a:rPr lang="en-IN" sz="2300" dirty="0" err="1">
                <a:latin typeface="Times New Roman"/>
                <a:ea typeface="Times New Roman"/>
                <a:cs typeface="Times New Roman"/>
                <a:sym typeface="Times New Roman"/>
              </a:rPr>
              <a:t>Neurocomputing</a:t>
            </a:r>
            <a:r>
              <a:rPr lang="en-IN" sz="2300" dirty="0">
                <a:latin typeface="Times New Roman"/>
                <a:ea typeface="Times New Roman"/>
                <a:cs typeface="Times New Roman"/>
                <a:sym typeface="Times New Roman"/>
              </a:rPr>
              <a:t>, vol. 116, pp. 38–45, Sep. 2013.</a:t>
            </a:r>
          </a:p>
          <a:p>
            <a:pPr marL="0" lvl="0" indent="0" algn="just">
              <a:lnSpc>
                <a:spcPct val="100000"/>
              </a:lnSpc>
              <a:buSzPts val="2300"/>
              <a:buNone/>
            </a:pPr>
            <a:r>
              <a:rPr lang="en-IN" sz="2300" dirty="0">
                <a:latin typeface="Times New Roman"/>
                <a:ea typeface="Times New Roman"/>
                <a:cs typeface="Times New Roman"/>
                <a:sym typeface="Times New Roman"/>
              </a:rPr>
              <a:t>[3] I.-S. Oh, J.-S. Lee, and B.-R. Moon, ‘‘Hybrid genetic algorithms for feature selection,’’ IEEE Trans. Pattern Anal. Mach. </a:t>
            </a:r>
            <a:r>
              <a:rPr lang="en-IN" sz="2300" dirty="0" err="1">
                <a:latin typeface="Times New Roman"/>
                <a:ea typeface="Times New Roman"/>
                <a:cs typeface="Times New Roman"/>
                <a:sym typeface="Times New Roman"/>
              </a:rPr>
              <a:t>Intell</a:t>
            </a:r>
            <a:r>
              <a:rPr lang="en-IN" sz="2300" dirty="0">
                <a:latin typeface="Times New Roman"/>
                <a:ea typeface="Times New Roman"/>
                <a:cs typeface="Times New Roman"/>
                <a:sym typeface="Times New Roman"/>
              </a:rPr>
              <a:t>., vol. 26, no. 11, pp. 1424–1437, Nov. 2004.</a:t>
            </a:r>
          </a:p>
          <a:p>
            <a:pPr marL="0" lvl="0" indent="0" algn="just">
              <a:lnSpc>
                <a:spcPct val="100000"/>
              </a:lnSpc>
              <a:buSzPts val="2300"/>
              <a:buNone/>
            </a:pPr>
            <a:r>
              <a:rPr lang="en-IN" sz="2300" dirty="0">
                <a:latin typeface="Times New Roman"/>
                <a:ea typeface="Times New Roman"/>
                <a:cs typeface="Times New Roman"/>
                <a:sym typeface="Times New Roman"/>
              </a:rPr>
              <a:t>[4] S. De </a:t>
            </a:r>
            <a:r>
              <a:rPr lang="en-IN" sz="2300" dirty="0" err="1">
                <a:latin typeface="Times New Roman"/>
                <a:ea typeface="Times New Roman"/>
                <a:cs typeface="Times New Roman"/>
                <a:sym typeface="Times New Roman"/>
              </a:rPr>
              <a:t>Raedt</a:t>
            </a:r>
            <a:r>
              <a:rPr lang="en-IN" sz="2300" dirty="0">
                <a:latin typeface="Times New Roman"/>
                <a:ea typeface="Times New Roman"/>
                <a:cs typeface="Times New Roman"/>
                <a:sym typeface="Times New Roman"/>
              </a:rPr>
              <a:t>, A. De </a:t>
            </a:r>
            <a:r>
              <a:rPr lang="en-IN" sz="2300" dirty="0" err="1">
                <a:latin typeface="Times New Roman"/>
                <a:ea typeface="Times New Roman"/>
                <a:cs typeface="Times New Roman"/>
                <a:sym typeface="Times New Roman"/>
              </a:rPr>
              <a:t>Vos</a:t>
            </a:r>
            <a:r>
              <a:rPr lang="en-IN" sz="2300" dirty="0">
                <a:latin typeface="Times New Roman"/>
                <a:ea typeface="Times New Roman"/>
                <a:cs typeface="Times New Roman"/>
                <a:sym typeface="Times New Roman"/>
              </a:rPr>
              <a:t>, and J. De Keyser, ‘‘Autonomic dysfunction </a:t>
            </a:r>
            <a:r>
              <a:rPr lang="en-IN" sz="2300" dirty="0" err="1">
                <a:latin typeface="Times New Roman"/>
                <a:ea typeface="Times New Roman"/>
                <a:cs typeface="Times New Roman"/>
                <a:sym typeface="Times New Roman"/>
              </a:rPr>
              <a:t>inacute</a:t>
            </a:r>
            <a:r>
              <a:rPr lang="en-IN" sz="2300" dirty="0">
                <a:latin typeface="Times New Roman"/>
                <a:ea typeface="Times New Roman"/>
                <a:cs typeface="Times New Roman"/>
                <a:sym typeface="Times New Roman"/>
              </a:rPr>
              <a:t> ischemic stroke: An underexplored therapeutic area?’’ J. Neurol. Sci., vol. 348, nos. 1–2, pp. 24–34, Jan. 2015.</a:t>
            </a:r>
          </a:p>
          <a:p>
            <a:pPr marL="0" lvl="0" indent="0" algn="just">
              <a:lnSpc>
                <a:spcPct val="100000"/>
              </a:lnSpc>
              <a:buSzPts val="2300"/>
              <a:buNone/>
            </a:pPr>
            <a:r>
              <a:rPr lang="en-IN" sz="2300" dirty="0">
                <a:latin typeface="Times New Roman"/>
                <a:ea typeface="Times New Roman"/>
                <a:cs typeface="Times New Roman"/>
                <a:sym typeface="Times New Roman"/>
              </a:rPr>
              <a:t>[5] C. P. </a:t>
            </a:r>
            <a:r>
              <a:rPr lang="en-IN" sz="2300" dirty="0" err="1">
                <a:latin typeface="Times New Roman"/>
                <a:ea typeface="Times New Roman"/>
                <a:cs typeface="Times New Roman"/>
                <a:sym typeface="Times New Roman"/>
              </a:rPr>
              <a:t>Warlow</a:t>
            </a:r>
            <a:r>
              <a:rPr lang="en-IN" sz="2300" dirty="0">
                <a:latin typeface="Times New Roman"/>
                <a:ea typeface="Times New Roman"/>
                <a:cs typeface="Times New Roman"/>
                <a:sym typeface="Times New Roman"/>
              </a:rPr>
              <a:t>, ‘‘Epidemiology of stroke,’’ Lancet, vol. 352, pp. 1–4, Oct. 1998.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body" idx="1"/>
          </p:nvPr>
        </p:nvSpPr>
        <p:spPr>
          <a:xfrm>
            <a:off x="0" y="1184425"/>
            <a:ext cx="12039600" cy="5673600"/>
          </a:xfrm>
          <a:prstGeom prst="rect">
            <a:avLst/>
          </a:prstGeom>
          <a:noFill/>
          <a:ln>
            <a:noFill/>
          </a:ln>
        </p:spPr>
        <p:txBody>
          <a:bodyPr spcFirstLastPara="1" wrap="square" lIns="91425" tIns="45700" rIns="91425" bIns="45700" anchor="t" anchorCtr="0">
            <a:noAutofit/>
          </a:bodyPr>
          <a:lstStyle/>
          <a:p>
            <a:pPr marL="228600" lvl="0" indent="-82550" algn="just">
              <a:lnSpc>
                <a:spcPct val="100000"/>
              </a:lnSpc>
              <a:buSzPts val="2300"/>
              <a:buNone/>
            </a:pPr>
            <a:r>
              <a:rPr lang="en-US" sz="2300" dirty="0">
                <a:latin typeface="Times New Roman"/>
                <a:ea typeface="Times New Roman"/>
                <a:cs typeface="Times New Roman"/>
                <a:sym typeface="Times New Roman"/>
              </a:rPr>
              <a:t>[6] K.-D. </a:t>
            </a:r>
            <a:r>
              <a:rPr lang="en-US" sz="2300" dirty="0" err="1">
                <a:latin typeface="Times New Roman"/>
                <a:ea typeface="Times New Roman"/>
                <a:cs typeface="Times New Roman"/>
                <a:sym typeface="Times New Roman"/>
              </a:rPr>
              <a:t>Seo</a:t>
            </a:r>
            <a:r>
              <a:rPr lang="en-US" sz="2300" dirty="0">
                <a:latin typeface="Times New Roman"/>
                <a:ea typeface="Times New Roman"/>
                <a:cs typeface="Times New Roman"/>
                <a:sym typeface="Times New Roman"/>
              </a:rPr>
              <a:t>, M. J. Kang, G. S. Kim, J. H. Lee, S. H. Suh, and K.-Y. Lee, ‘‘National trends in clinical outcomes of endovascular therapy for ischemic stroke in South Korea between 2008 and 2016,’’ J. Stroke, vol. 22, no. 3, pp. 412–415, Sep. 2020.</a:t>
            </a:r>
          </a:p>
          <a:p>
            <a:pPr marL="228600" lvl="0" indent="-82550" algn="just">
              <a:lnSpc>
                <a:spcPct val="100000"/>
              </a:lnSpc>
              <a:buSzPts val="2300"/>
              <a:buNone/>
            </a:pPr>
            <a:r>
              <a:rPr lang="en-US" sz="2300" dirty="0">
                <a:latin typeface="Times New Roman"/>
                <a:ea typeface="Times New Roman"/>
                <a:cs typeface="Times New Roman"/>
                <a:sym typeface="Times New Roman"/>
              </a:rPr>
              <a:t>[7] T. D. </a:t>
            </a:r>
            <a:r>
              <a:rPr lang="en-US" sz="2300" dirty="0" err="1">
                <a:latin typeface="Times New Roman"/>
                <a:ea typeface="Times New Roman"/>
                <a:cs typeface="Times New Roman"/>
                <a:sym typeface="Times New Roman"/>
              </a:rPr>
              <a:t>Musuka</a:t>
            </a:r>
            <a:r>
              <a:rPr lang="en-US" sz="2300" dirty="0">
                <a:latin typeface="Times New Roman"/>
                <a:ea typeface="Times New Roman"/>
                <a:cs typeface="Times New Roman"/>
                <a:sym typeface="Times New Roman"/>
              </a:rPr>
              <a:t>, S. B. Wilton, M. </a:t>
            </a:r>
            <a:r>
              <a:rPr lang="en-US" sz="2300" dirty="0" err="1">
                <a:latin typeface="Times New Roman"/>
                <a:ea typeface="Times New Roman"/>
                <a:cs typeface="Times New Roman"/>
                <a:sym typeface="Times New Roman"/>
              </a:rPr>
              <a:t>Traboulsi</a:t>
            </a:r>
            <a:r>
              <a:rPr lang="en-US" sz="2300" dirty="0">
                <a:latin typeface="Times New Roman"/>
                <a:ea typeface="Times New Roman"/>
                <a:cs typeface="Times New Roman"/>
                <a:sym typeface="Times New Roman"/>
              </a:rPr>
              <a:t>, and M. D. Hill, ‘‘Diagnosis and management of acute ischemic stroke: Speed is critical,’’ Can. Med. Assoc. J., vol. 187, no. 12, pp. 887–893, Sep. 2015.</a:t>
            </a:r>
          </a:p>
          <a:p>
            <a:pPr marL="228600" lvl="0" indent="-82550" algn="just">
              <a:lnSpc>
                <a:spcPct val="100000"/>
              </a:lnSpc>
              <a:buSzPts val="2300"/>
              <a:buNone/>
            </a:pPr>
            <a:r>
              <a:rPr lang="en-US" sz="2300" dirty="0">
                <a:latin typeface="Times New Roman"/>
                <a:ea typeface="Times New Roman"/>
                <a:cs typeface="Times New Roman"/>
                <a:sym typeface="Times New Roman"/>
              </a:rPr>
              <a:t>[8] Q. Song, X. Liu, W. Zhou, L. Wang, X. Zheng, X. Wang, and S. Wu, ‘‘Long sleep duration and risk of ischemic stroke and hemorrhagic stroke: The Kailuan prospective study,’’ Sci. Rep., vol. 6, no. 1, pp. 1–9, Sep. 2016.</a:t>
            </a:r>
          </a:p>
          <a:p>
            <a:pPr marL="228600" lvl="0" indent="-82550" algn="just">
              <a:lnSpc>
                <a:spcPct val="100000"/>
              </a:lnSpc>
              <a:buSzPts val="2300"/>
              <a:buNone/>
            </a:pPr>
            <a:r>
              <a:rPr lang="en-US" sz="2300" dirty="0">
                <a:latin typeface="Times New Roman"/>
                <a:ea typeface="Times New Roman"/>
                <a:cs typeface="Times New Roman"/>
                <a:sym typeface="Times New Roman"/>
              </a:rPr>
              <a:t>[9] J. Yu, S. Park, H. Lee, C. S. </a:t>
            </a:r>
            <a:r>
              <a:rPr lang="en-US" sz="2300" dirty="0" err="1">
                <a:latin typeface="Times New Roman"/>
                <a:ea typeface="Times New Roman"/>
                <a:cs typeface="Times New Roman"/>
                <a:sym typeface="Times New Roman"/>
              </a:rPr>
              <a:t>Pyo</a:t>
            </a:r>
            <a:r>
              <a:rPr lang="en-US" sz="2300" dirty="0">
                <a:latin typeface="Times New Roman"/>
                <a:ea typeface="Times New Roman"/>
                <a:cs typeface="Times New Roman"/>
                <a:sym typeface="Times New Roman"/>
              </a:rPr>
              <a:t>, and Y. S. Lee, ‘‘An elderly health monitoring system using machine learning and in-depth analysis techniques on the NIH stroke scale,’’ Mathematics, vol. 8, no. 7, pp. 1–16, Jul. 2020.</a:t>
            </a:r>
          </a:p>
          <a:p>
            <a:pPr marL="228600" lvl="0" indent="-82550" algn="just">
              <a:lnSpc>
                <a:spcPct val="100000"/>
              </a:lnSpc>
              <a:buSzPts val="2300"/>
              <a:buNone/>
            </a:pPr>
            <a:r>
              <a:rPr lang="en-US" sz="2300" dirty="0">
                <a:latin typeface="Times New Roman"/>
                <a:ea typeface="Times New Roman"/>
                <a:cs typeface="Times New Roman"/>
                <a:sym typeface="Times New Roman"/>
              </a:rPr>
              <a:t>[10] World Health Organization. The Top 10 Causes of Death. Accessed: Apr. 22, 2022. [Online]. Available: </a:t>
            </a:r>
            <a:r>
              <a:rPr lang="en-US" sz="2300" dirty="0">
                <a:latin typeface="Times New Roman"/>
                <a:ea typeface="Times New Roman"/>
                <a:cs typeface="Times New Roman"/>
                <a:sym typeface="Times New Roman"/>
                <a:hlinkClick r:id="rId3"/>
              </a:rPr>
              <a:t>https://www.who.int/newsroom/fact-sheets/detail/the-top</a:t>
            </a:r>
            <a:r>
              <a:rPr lang="en-US" sz="2300" dirty="0">
                <a:latin typeface="Times New Roman"/>
                <a:ea typeface="Times New Roman"/>
                <a:cs typeface="Times New Roman"/>
                <a:sym typeface="Times New Roman"/>
              </a:rPr>
              <a:t> 10-causes-of-death.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RESEARCH OBJECTIVES</a:t>
            </a:r>
            <a:endParaRPr/>
          </a:p>
        </p:txBody>
      </p:sp>
      <p:sp>
        <p:nvSpPr>
          <p:cNvPr id="110" name="Google Shape;110;p3"/>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Develop an AI-based decision Heart stroke prediction system.</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Utilizing the data of Heart stroke and AI based decision making algorithms for predicting Heart strokes.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Implementing deep learning techniques to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predict Heart strokes.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ABSTRACT</a:t>
            </a:r>
            <a:endParaRPr/>
          </a:p>
        </p:txBody>
      </p:sp>
      <p:sp>
        <p:nvSpPr>
          <p:cNvPr id="121" name="Google Shape;121;p5"/>
          <p:cNvSpPr txBox="1">
            <a:spLocks noGrp="1"/>
          </p:cNvSpPr>
          <p:nvPr>
            <p:ph type="body" idx="1"/>
          </p:nvPr>
        </p:nvSpPr>
        <p:spPr>
          <a:xfrm>
            <a:off x="277091" y="1237678"/>
            <a:ext cx="11076709" cy="5366028"/>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work aims to predict the Heart stroke on the basis of the data collected from the different patients using an AI based decision makers. The data will be collected from the database namely physionbank</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tm or any other publicly available databases of Heart strokes. We will implement Artificial Neural Networks (ANN) as the decision maker in our work. The ANN will be first trained on the different datasets collected from the above mentioned databases, the training phase will be validated following the test phase, in which we will test the ANN for it’s accuracy. We are expecting to exceed 92% of accuracy in predicting the Heart strokes using ANN.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body" idx="1"/>
          </p:nvPr>
        </p:nvSpPr>
        <p:spPr>
          <a:xfrm>
            <a:off x="244433" y="1289463"/>
            <a:ext cx="11185567" cy="5296394"/>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The proposed work uses deep learning based neural network model which is more accurate and robust than the typical machine learning decision makers or algorithms. We are aiming to produce more accurate results than the previously existing works or algorithms.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EXISTING WORK</a:t>
            </a:r>
            <a:endParaRPr dirty="0"/>
          </a:p>
        </p:txBody>
      </p:sp>
      <p:sp>
        <p:nvSpPr>
          <p:cNvPr id="132" name="Google Shape;132;p7"/>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1. The Heart strokes will be classified using a machine learning decision maker such as, Random Forest.</a:t>
            </a: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Autonomic dysfunction in acute ischemic stroke: An underexplored therapeutic area</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National trends in clinical outcomes of endovascular therapy for ischemic stroke in South Korea between 2008 and 2016</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Diagnosis and management of acute ischemic stroke: Speed is critical</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Long sleep duration and risk of ischemic stroke and hemorrhagic stroke: The Kailuan prospective study</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PROBLEM STATEMENT</a:t>
            </a:r>
            <a:endParaRPr/>
          </a:p>
        </p:txBody>
      </p:sp>
      <p:sp>
        <p:nvSpPr>
          <p:cNvPr id="138" name="Google Shape;138;p8"/>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major problem lies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producing results as closer as possible, since we’re working with Heart the most important organ of a Human body, we need to be so accurate for a better results. The problem with machine learning classifiers or decision makers is they only rely on the patterns for differentiating the entities which is not so accurate and not robust than the desired level. Now, in our proposed work, we’re implementing the deep learning based neural network model namely Artificial Neural Networks (ANN) which uses neurons that collects data as a Human Brain and nervous system does which learns and trains on a very deeper levels than the existing machine learning decision makers.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INTRODUCTION</a:t>
            </a:r>
            <a:endParaRPr/>
          </a:p>
        </p:txBody>
      </p:sp>
      <p:sp>
        <p:nvSpPr>
          <p:cNvPr id="144" name="Google Shape;144;p9"/>
          <p:cNvSpPr txBox="1">
            <a:spLocks noGrp="1"/>
          </p:cNvSpPr>
          <p:nvPr>
            <p:ph type="body" idx="1"/>
          </p:nvPr>
        </p:nvSpPr>
        <p:spPr>
          <a:xfrm>
            <a:off x="179119" y="1150591"/>
            <a:ext cx="11664538" cy="5979551"/>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Introduction to Heart strokes and their levels.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Problems in producing closer estimates.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Introduction to deep neural network based decision making system for predicting Heart strokes.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Role of ANN in producing predictions of Heart strokes.</a:t>
            </a: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5. Main objective is to produce very accurate results or estimates than the previously existing works.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14"/>
          <p:cNvGraphicFramePr/>
          <p:nvPr>
            <p:extLst>
              <p:ext uri="{D42A27DB-BD31-4B8C-83A1-F6EECF244321}">
                <p14:modId xmlns:p14="http://schemas.microsoft.com/office/powerpoint/2010/main" val="2984292378"/>
              </p:ext>
            </p:extLst>
          </p:nvPr>
        </p:nvGraphicFramePr>
        <p:xfrm>
          <a:off x="221672" y="1497013"/>
          <a:ext cx="11132149" cy="5175885"/>
        </p:xfrm>
        <a:graphic>
          <a:graphicData uri="http://schemas.openxmlformats.org/drawingml/2006/table">
            <a:tbl>
              <a:tblPr firstRow="1" bandRow="1">
                <a:noFill/>
                <a:tableStyleId>{EC3AFCCA-DD9F-44DE-ABA2-28D70B11E27F}</a:tableStyleId>
              </a:tblPr>
              <a:tblGrid>
                <a:gridCol w="2271349">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Title of the Paper</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it-IT" sz="2400" dirty="0">
                          <a:effectLst/>
                          <a:latin typeface="Times New Roman" panose="02020603050405020304" pitchFamily="18" charset="0"/>
                          <a:cs typeface="Times New Roman" panose="02020603050405020304" pitchFamily="18" charset="0"/>
                        </a:rPr>
                        <a:t> G. Sannino and G. De Pietro,</a:t>
                      </a:r>
                      <a:r>
                        <a:rPr lang="it-IT" sz="2400" baseline="0" dirty="0">
                          <a:effectLst/>
                          <a:latin typeface="Times New Roman" panose="02020603050405020304" pitchFamily="18" charset="0"/>
                          <a:cs typeface="Times New Roman" panose="02020603050405020304" pitchFamily="18" charset="0"/>
                        </a:rPr>
                        <a:t> </a:t>
                      </a:r>
                      <a:r>
                        <a:rPr lang="it-IT" sz="2400" dirty="0">
                          <a:effectLst/>
                          <a:latin typeface="Times New Roman" panose="02020603050405020304" pitchFamily="18" charset="0"/>
                          <a:cs typeface="Times New Roman" panose="02020603050405020304" pitchFamily="18" charset="0"/>
                        </a:rPr>
                        <a:t>Future Gener. Comput.</a:t>
                      </a:r>
                    </a:p>
                    <a:p>
                      <a:pPr fontAlgn="base"/>
                      <a:r>
                        <a:rPr lang="it-IT" sz="2400" dirty="0">
                          <a:effectLst/>
                          <a:latin typeface="Times New Roman" panose="02020603050405020304" pitchFamily="18" charset="0"/>
                          <a:cs typeface="Times New Roman" panose="02020603050405020304" pitchFamily="18" charset="0"/>
                        </a:rPr>
                        <a:t>Syst., vol. 86, pp. 446–455, Sep. 2018</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A deep learning approach for ECG-based</a:t>
                      </a:r>
                    </a:p>
                    <a:p>
                      <a:pPr fontAlgn="base"/>
                      <a:r>
                        <a:rPr lang="en-US" sz="2400" dirty="0">
                          <a:effectLst/>
                          <a:latin typeface="Times New Roman" panose="02020603050405020304" pitchFamily="18" charset="0"/>
                          <a:cs typeface="Times New Roman" panose="02020603050405020304" pitchFamily="18" charset="0"/>
                        </a:rPr>
                        <a:t>heartbeat classification for arrhythmia detection</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Introduces a</a:t>
                      </a:r>
                      <a:r>
                        <a:rPr lang="en-US" sz="2400" baseline="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deep learning approach for classification of arrhythmia</a:t>
                      </a: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deep learning ECG-based</a:t>
                      </a:r>
                    </a:p>
                    <a:p>
                      <a:pPr fontAlgn="base"/>
                      <a:r>
                        <a:rPr lang="en-US" sz="2400" dirty="0">
                          <a:effectLst/>
                          <a:latin typeface="Times New Roman" panose="02020603050405020304" pitchFamily="18" charset="0"/>
                          <a:cs typeface="Times New Roman" panose="02020603050405020304" pitchFamily="18" charset="0"/>
                        </a:rPr>
                        <a:t>heartbeat classification, while the present work aims to develop a predictor for</a:t>
                      </a:r>
                      <a:r>
                        <a:rPr lang="en-US" sz="2400" baseline="0" dirty="0">
                          <a:effectLst/>
                          <a:latin typeface="Times New Roman" panose="02020603050405020304" pitchFamily="18" charset="0"/>
                          <a:cs typeface="Times New Roman" panose="02020603050405020304" pitchFamily="18" charset="0"/>
                        </a:rPr>
                        <a:t>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to Heart related</a:t>
                      </a:r>
                      <a:r>
                        <a:rPr lang="en-US" sz="2400" baseline="0" dirty="0">
                          <a:effectLst/>
                          <a:latin typeface="Times New Roman" panose="02020603050405020304" pitchFamily="18" charset="0"/>
                          <a:cs typeface="Times New Roman" panose="02020603050405020304" pitchFamily="18" charset="0"/>
                        </a:rPr>
                        <a:t> conditions which is relevant in detecting Heart strokes</a:t>
                      </a:r>
                    </a:p>
                  </a:txBody>
                  <a:tcPr/>
                </a:tc>
                <a:extLst>
                  <a:ext uri="{0D108BD9-81ED-4DB2-BD59-A6C34878D82A}">
                    <a16:rowId xmlns:a16="http://schemas.microsoft.com/office/drawing/2014/main" val="10001"/>
                  </a:ext>
                </a:extLst>
              </a:tr>
            </a:tbl>
          </a:graphicData>
        </a:graphic>
      </p:graphicFrame>
      <p:sp>
        <p:nvSpPr>
          <p:cNvPr id="3" name="Google Shape;149;p10"/>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LITERATURE WORK</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2260</Words>
  <Application>Microsoft Office PowerPoint</Application>
  <PresentationFormat>Widescreen</PresentationFormat>
  <Paragraphs>200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Teko</vt:lpstr>
      <vt:lpstr>Times New Roman</vt:lpstr>
      <vt:lpstr>Office Theme</vt:lpstr>
      <vt:lpstr>AI- BASED HEART STROKE PREDICTION USING ECG AND PPG BIO-SIGNALS</vt:lpstr>
      <vt:lpstr>Outlines</vt:lpstr>
      <vt:lpstr>RESEARCH OBJECTIVES</vt:lpstr>
      <vt:lpstr>ABSTRACT</vt:lpstr>
      <vt:lpstr>PowerPoint Presentation</vt:lpstr>
      <vt:lpstr>EXISTING WORK</vt:lpstr>
      <vt:lpstr>PROBLEM STATEMENT</vt:lpstr>
      <vt:lpstr>INTRODUCTION</vt:lpstr>
      <vt:lpstr>LITERATURE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PowerPoint Presentation</vt:lpstr>
      <vt:lpstr>ARCHITECTURE </vt:lpstr>
      <vt:lpstr>MODULES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Advanced Solution for Helmet Compliance, Traffic Signal Violation Detection, Number Plate Identification</dc:title>
  <dc:creator>GITAM_CSE</dc:creator>
  <cp:lastModifiedBy>Patasri Uma</cp:lastModifiedBy>
  <cp:revision>151</cp:revision>
  <dcterms:created xsi:type="dcterms:W3CDTF">2020-05-07T04:21:47Z</dcterms:created>
  <dcterms:modified xsi:type="dcterms:W3CDTF">2023-09-12T13:13:27Z</dcterms:modified>
</cp:coreProperties>
</file>