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notesMasterIdLst>
    <p:notesMasterId r:id="rId14"/>
  </p:notesMasterIdLst>
  <p:sldIdLst>
    <p:sldId id="256" r:id="rId2"/>
    <p:sldId id="257" r:id="rId3"/>
    <p:sldId id="261" r:id="rId4"/>
    <p:sldId id="262" r:id="rId5"/>
    <p:sldId id="263" r:id="rId6"/>
    <p:sldId id="270" r:id="rId7"/>
    <p:sldId id="268" r:id="rId8"/>
    <p:sldId id="264" r:id="rId9"/>
    <p:sldId id="265" r:id="rId10"/>
    <p:sldId id="269"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8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1DE4C-B30B-4FF5-93B2-FA8A66F1C19E}" type="datetimeFigureOut">
              <a:rPr lang="en-IN" smtClean="0"/>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28966-D3E8-4BFC-BE81-6A934BE8E508}" type="slidenum">
              <a:rPr lang="en-IN" smtClean="0"/>
              <a:t>‹#›</a:t>
            </a:fld>
            <a:endParaRPr lang="en-IN"/>
          </a:p>
        </p:txBody>
      </p:sp>
    </p:spTree>
    <p:extLst>
      <p:ext uri="{BB962C8B-B14F-4D97-AF65-F5344CB8AC3E}">
        <p14:creationId xmlns:p14="http://schemas.microsoft.com/office/powerpoint/2010/main" val="199651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828966-D3E8-4BFC-BE81-6A934BE8E508}" type="slidenum">
              <a:rPr lang="en-IN" smtClean="0"/>
              <a:t>1</a:t>
            </a:fld>
            <a:endParaRPr lang="en-IN"/>
          </a:p>
        </p:txBody>
      </p:sp>
    </p:spTree>
    <p:extLst>
      <p:ext uri="{BB962C8B-B14F-4D97-AF65-F5344CB8AC3E}">
        <p14:creationId xmlns:p14="http://schemas.microsoft.com/office/powerpoint/2010/main" val="30912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945D39A4-8DF6-45C6-99FC-527C67888752}" type="datetimeFigureOut">
              <a:rPr lang="en-IN" smtClean="0"/>
              <a:t>11-07-2024</a:t>
            </a:fld>
            <a:endParaRPr lang="en-IN"/>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119029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945D39A4-8DF6-45C6-99FC-527C67888752}" type="datetimeFigureOut">
              <a:rPr lang="en-IN" smtClean="0"/>
              <a:t>11-07-2024</a:t>
            </a:fld>
            <a:endParaRPr lang="en-IN"/>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95661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945D39A4-8DF6-45C6-99FC-527C67888752}" type="datetimeFigureOut">
              <a:rPr lang="en-IN" smtClean="0"/>
              <a:t>11-07-2024</a:t>
            </a:fld>
            <a:endParaRPr lang="en-IN"/>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3075059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04357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2364773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2847871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52746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4203393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3561035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4067506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287106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IN"/>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31462188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3621287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1778715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1362880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24824621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20697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945D39A4-8DF6-45C6-99FC-527C67888752}" type="datetimeFigureOut">
              <a:rPr lang="en-IN" smtClean="0"/>
              <a:t>11-07-2024</a:t>
            </a:fld>
            <a:endParaRPr lang="en-IN"/>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13695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945D39A4-8DF6-45C6-99FC-527C67888752}" type="datetimeFigureOut">
              <a:rPr lang="en-IN" smtClean="0"/>
              <a:t>11-07-2024</a:t>
            </a:fld>
            <a:endParaRPr lang="en-IN"/>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425059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945D39A4-8DF6-45C6-99FC-527C67888752}" type="datetimeFigureOut">
              <a:rPr lang="en-IN" smtClean="0"/>
              <a:t>11-07-2024</a:t>
            </a:fld>
            <a:endParaRPr lang="en-IN"/>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70338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376126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329996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945D39A4-8DF6-45C6-99FC-527C67888752}" type="datetimeFigureOut">
              <a:rPr lang="en-IN" smtClean="0"/>
              <a:t>11-07-2024</a:t>
            </a:fld>
            <a:endParaRPr lang="en-IN"/>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65301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945D39A4-8DF6-45C6-99FC-527C67888752}" type="datetimeFigureOut">
              <a:rPr lang="en-IN" smtClean="0"/>
              <a:t>11-07-2024</a:t>
            </a:fld>
            <a:endParaRPr lang="en-IN"/>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792B9701-4074-4A88-BFE3-BF243C9E5A0C}" type="slidenum">
              <a:rPr lang="en-IN" smtClean="0"/>
              <a:t>‹#›</a:t>
            </a:fld>
            <a:endParaRPr lang="en-IN"/>
          </a:p>
        </p:txBody>
      </p:sp>
    </p:spTree>
    <p:extLst>
      <p:ext uri="{BB962C8B-B14F-4D97-AF65-F5344CB8AC3E}">
        <p14:creationId xmlns:p14="http://schemas.microsoft.com/office/powerpoint/2010/main" val="224686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IN"/>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945D39A4-8DF6-45C6-99FC-527C67888752}" type="datetimeFigureOut">
              <a:rPr lang="en-IN" smtClean="0"/>
              <a:t>11-07-2024</a:t>
            </a:fld>
            <a:endParaRPr lang="en-IN"/>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792B9701-4074-4A88-BFE3-BF243C9E5A0C}" type="slidenum">
              <a:rPr lang="en-IN" smtClean="0"/>
              <a:t>‹#›</a:t>
            </a:fld>
            <a:endParaRPr lang="en-IN"/>
          </a:p>
        </p:txBody>
      </p:sp>
    </p:spTree>
    <p:extLst>
      <p:ext uri="{BB962C8B-B14F-4D97-AF65-F5344CB8AC3E}">
        <p14:creationId xmlns:p14="http://schemas.microsoft.com/office/powerpoint/2010/main" val="1691287487"/>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0689-3AC4-8D58-DCE9-8D94E678C1B8}"/>
              </a:ext>
            </a:extLst>
          </p:cNvPr>
          <p:cNvSpPr>
            <a:spLocks noGrp="1"/>
          </p:cNvSpPr>
          <p:nvPr>
            <p:ph type="ctrTitle"/>
          </p:nvPr>
        </p:nvSpPr>
        <p:spPr>
          <a:xfrm>
            <a:off x="2949675" y="2412561"/>
            <a:ext cx="6292647" cy="2687406"/>
          </a:xfrm>
        </p:spPr>
        <p:txBody>
          <a:bodyPr>
            <a:normAutofit fontScale="90000"/>
          </a:bodyPr>
          <a:lstStyle/>
          <a:p>
            <a:pPr marL="0" indent="0" algn="ctr">
              <a:lnSpc>
                <a:spcPct val="150000"/>
              </a:lnSpc>
              <a:buNone/>
            </a:pPr>
            <a:r>
              <a:rPr lang="en-US" sz="3600" dirty="0">
                <a:latin typeface="Lora" pitchFamily="34" charset="0"/>
                <a:ea typeface="Lora" pitchFamily="34" charset="-122"/>
                <a:cs typeface="Lora" pitchFamily="34" charset="-120"/>
              </a:rPr>
              <a:t>INTERNSHIP</a:t>
            </a:r>
            <a:br>
              <a:rPr lang="en-US" sz="5400" dirty="0">
                <a:latin typeface="Lora" pitchFamily="34" charset="0"/>
                <a:ea typeface="Lora" pitchFamily="34" charset="-122"/>
                <a:cs typeface="Lora" pitchFamily="34" charset="-120"/>
              </a:rPr>
            </a:br>
            <a:r>
              <a:rPr lang="en-US" sz="2400" dirty="0">
                <a:solidFill>
                  <a:srgbClr val="18818C"/>
                </a:solidFill>
                <a:latin typeface="Lora" pitchFamily="34" charset="0"/>
                <a:ea typeface="Lora" pitchFamily="34" charset="-122"/>
                <a:cs typeface="Lora" pitchFamily="34" charset="-120"/>
              </a:rPr>
              <a:t>SUBJECT </a:t>
            </a:r>
            <a:r>
              <a:rPr lang="en-US" sz="2400" dirty="0">
                <a:latin typeface="Lora" pitchFamily="34" charset="0"/>
                <a:ea typeface="Lora" pitchFamily="34" charset="-122"/>
                <a:cs typeface="Lora" pitchFamily="34" charset="-120"/>
              </a:rPr>
              <a:t>CODE:21INT68</a:t>
            </a:r>
            <a:br>
              <a:rPr lang="en-US" sz="2400" dirty="0">
                <a:latin typeface="Lora" pitchFamily="34" charset="0"/>
                <a:ea typeface="Lora" pitchFamily="34" charset="-122"/>
                <a:cs typeface="Lora" pitchFamily="34" charset="-120"/>
              </a:rPr>
            </a:br>
            <a:r>
              <a:rPr lang="en-US" sz="5400" dirty="0">
                <a:latin typeface="Lora" pitchFamily="34" charset="0"/>
                <a:ea typeface="Lora" pitchFamily="34" charset="-122"/>
                <a:cs typeface="Lora" pitchFamily="34" charset="-120"/>
              </a:rPr>
              <a:t> </a:t>
            </a:r>
            <a:r>
              <a:rPr lang="en-US" sz="3600" dirty="0">
                <a:latin typeface="Lora" pitchFamily="34" charset="0"/>
                <a:ea typeface="Lora" pitchFamily="34" charset="-122"/>
                <a:cs typeface="Lora" pitchFamily="34" charset="-120"/>
              </a:rPr>
              <a:t>Mobile Price Range Prediction</a:t>
            </a:r>
            <a:br>
              <a:rPr lang="en-US" sz="3600" dirty="0">
                <a:latin typeface="Lora" pitchFamily="34" charset="0"/>
                <a:ea typeface="Lora" pitchFamily="34" charset="-122"/>
                <a:cs typeface="Lora" pitchFamily="34" charset="-120"/>
              </a:rPr>
            </a:br>
            <a:r>
              <a:rPr lang="en-US" sz="3600" dirty="0">
                <a:latin typeface="Lora" pitchFamily="34" charset="0"/>
                <a:ea typeface="Lora" pitchFamily="34" charset="-122"/>
                <a:cs typeface="Lora" pitchFamily="34" charset="-120"/>
              </a:rPr>
              <a:t>using KNN Algorithm</a:t>
            </a:r>
            <a:endParaRPr lang="en-US" sz="5400" dirty="0"/>
          </a:p>
        </p:txBody>
      </p:sp>
      <p:pic>
        <p:nvPicPr>
          <p:cNvPr id="4" name="image2.jpeg">
            <a:extLst>
              <a:ext uri="{FF2B5EF4-FFF2-40B4-BE49-F238E27FC236}">
                <a16:creationId xmlns:a16="http://schemas.microsoft.com/office/drawing/2014/main" id="{7528D2B5-23F5-3E35-9BFE-962E63E6A692}"/>
              </a:ext>
            </a:extLst>
          </p:cNvPr>
          <p:cNvPicPr>
            <a:picLocks noChangeAspect="1"/>
          </p:cNvPicPr>
          <p:nvPr/>
        </p:nvPicPr>
        <p:blipFill>
          <a:blip r:embed="rId3"/>
          <a:stretch>
            <a:fillRect/>
          </a:stretch>
        </p:blipFill>
        <p:spPr bwMode="auto">
          <a:xfrm>
            <a:off x="0" y="-1"/>
            <a:ext cx="2166928" cy="2156698"/>
          </a:xfrm>
          <a:prstGeom prst="rect">
            <a:avLst/>
          </a:prstGeom>
        </p:spPr>
      </p:pic>
      <p:pic>
        <p:nvPicPr>
          <p:cNvPr id="5" name="image1.jpeg">
            <a:extLst>
              <a:ext uri="{FF2B5EF4-FFF2-40B4-BE49-F238E27FC236}">
                <a16:creationId xmlns:a16="http://schemas.microsoft.com/office/drawing/2014/main" id="{D9CADA06-5293-AC2F-12B9-1A27FCACDD10}"/>
              </a:ext>
            </a:extLst>
          </p:cNvPr>
          <p:cNvPicPr>
            <a:picLocks noChangeAspect="1"/>
          </p:cNvPicPr>
          <p:nvPr/>
        </p:nvPicPr>
        <p:blipFill>
          <a:blip r:embed="rId4"/>
          <a:stretch>
            <a:fillRect/>
          </a:stretch>
        </p:blipFill>
        <p:spPr bwMode="auto">
          <a:xfrm>
            <a:off x="10176387" y="10426"/>
            <a:ext cx="2015613" cy="2218297"/>
          </a:xfrm>
          <a:prstGeom prst="rect">
            <a:avLst/>
          </a:prstGeom>
        </p:spPr>
      </p:pic>
      <p:sp>
        <p:nvSpPr>
          <p:cNvPr id="6" name="TextBox 5">
            <a:extLst>
              <a:ext uri="{FF2B5EF4-FFF2-40B4-BE49-F238E27FC236}">
                <a16:creationId xmlns:a16="http://schemas.microsoft.com/office/drawing/2014/main" id="{72D9B731-05D1-F118-B9ED-066328BD4F98}"/>
              </a:ext>
            </a:extLst>
          </p:cNvPr>
          <p:cNvSpPr txBox="1"/>
          <p:nvPr/>
        </p:nvSpPr>
        <p:spPr>
          <a:xfrm>
            <a:off x="872070" y="140399"/>
            <a:ext cx="10447859" cy="1875898"/>
          </a:xfrm>
          <a:prstGeom prst="rect">
            <a:avLst/>
          </a:prstGeom>
          <a:noFill/>
        </p:spPr>
        <p:txBody>
          <a:bodyPr wrap="square" rtlCol="0">
            <a:spAutoFit/>
          </a:bodyPr>
          <a:lstStyle/>
          <a:p>
            <a:pPr marL="755015" marR="817245" algn="ctr">
              <a:lnSpc>
                <a:spcPts val="1590"/>
              </a:lnSpc>
              <a:spcAft>
                <a:spcPts val="0"/>
              </a:spcAft>
            </a:pPr>
            <a:r>
              <a:rPr lang="en-US" sz="3200" b="1" dirty="0">
                <a:solidFill>
                  <a:srgbClr val="006EBF"/>
                </a:solidFill>
                <a:effectLst/>
                <a:latin typeface="Times New Roman" panose="02020603050405020304" pitchFamily="18" charset="0"/>
                <a:ea typeface="Times New Roman" panose="02020603050405020304" pitchFamily="18" charset="0"/>
              </a:rPr>
              <a:t>SAPTHAGIRI COLLEGE OF ENGINEERING</a:t>
            </a:r>
            <a:endParaRPr lang="en-IN" sz="3200" dirty="0">
              <a:effectLst/>
              <a:latin typeface="Times New Roman" panose="02020603050405020304" pitchFamily="18" charset="0"/>
              <a:ea typeface="Times New Roman" panose="02020603050405020304" pitchFamily="18" charset="0"/>
            </a:endParaRPr>
          </a:p>
          <a:p>
            <a:pPr marL="1509395" marR="1570990" algn="ctr">
              <a:lnSpc>
                <a:spcPct val="121000"/>
              </a:lnSpc>
              <a:spcBef>
                <a:spcPts val="330"/>
              </a:spcBef>
              <a:spcAft>
                <a:spcPts val="0"/>
              </a:spcAft>
            </a:pPr>
            <a:r>
              <a:rPr lang="en-US" sz="2000" b="1" dirty="0">
                <a:solidFill>
                  <a:srgbClr val="4F80BC"/>
                </a:solidFill>
                <a:effectLst/>
                <a:latin typeface="Times New Roman" panose="02020603050405020304" pitchFamily="18" charset="0"/>
                <a:ea typeface="Times New Roman" panose="02020603050405020304" pitchFamily="18" charset="0"/>
              </a:rPr>
              <a:t>Affiliated to VTU, Belagavi, Approved by AICTE, NEW DELHI</a:t>
            </a:r>
            <a:r>
              <a:rPr lang="en-US" sz="2000" b="1" spc="-285" dirty="0">
                <a:solidFill>
                  <a:srgbClr val="4F80BC"/>
                </a:solidFill>
                <a:effectLst/>
                <a:latin typeface="Times New Roman" panose="02020603050405020304" pitchFamily="18" charset="0"/>
                <a:ea typeface="Times New Roman" panose="02020603050405020304" pitchFamily="18" charset="0"/>
              </a:rPr>
              <a:t> </a:t>
            </a:r>
            <a:r>
              <a:rPr lang="en-US" sz="2000" b="1" dirty="0">
                <a:solidFill>
                  <a:srgbClr val="4F80BC"/>
                </a:solidFill>
                <a:effectLst/>
                <a:latin typeface="Times New Roman" panose="02020603050405020304" pitchFamily="18" charset="0"/>
                <a:ea typeface="Times New Roman" panose="02020603050405020304" pitchFamily="18" charset="0"/>
              </a:rPr>
              <a:t>(ISO</a:t>
            </a:r>
            <a:r>
              <a:rPr lang="en-US" sz="2000" b="1" spc="-5" dirty="0">
                <a:solidFill>
                  <a:srgbClr val="4F80BC"/>
                </a:solidFill>
                <a:effectLst/>
                <a:latin typeface="Times New Roman" panose="02020603050405020304" pitchFamily="18" charset="0"/>
                <a:ea typeface="Times New Roman" panose="02020603050405020304" pitchFamily="18" charset="0"/>
              </a:rPr>
              <a:t> </a:t>
            </a:r>
            <a:r>
              <a:rPr lang="en-US" sz="2000" b="1" dirty="0">
                <a:solidFill>
                  <a:srgbClr val="4F80BC"/>
                </a:solidFill>
                <a:effectLst/>
                <a:latin typeface="Times New Roman" panose="02020603050405020304" pitchFamily="18" charset="0"/>
                <a:ea typeface="Times New Roman" panose="02020603050405020304" pitchFamily="18" charset="0"/>
              </a:rPr>
              <a:t>9001-2015 &amp; ISO14001-2015 certified</a:t>
            </a:r>
            <a:r>
              <a:rPr lang="en-US" sz="2000" b="1" spc="-10" dirty="0">
                <a:solidFill>
                  <a:srgbClr val="4F80BC"/>
                </a:solidFill>
                <a:effectLst/>
                <a:latin typeface="Times New Roman" panose="02020603050405020304" pitchFamily="18" charset="0"/>
                <a:ea typeface="Times New Roman" panose="02020603050405020304" pitchFamily="18" charset="0"/>
              </a:rPr>
              <a:t> </a:t>
            </a:r>
            <a:r>
              <a:rPr lang="en-US" sz="2000" b="1" dirty="0">
                <a:solidFill>
                  <a:srgbClr val="4F80BC"/>
                </a:solidFill>
                <a:effectLst/>
                <a:latin typeface="Times New Roman" panose="02020603050405020304" pitchFamily="18" charset="0"/>
                <a:ea typeface="Times New Roman" panose="02020603050405020304" pitchFamily="18" charset="0"/>
              </a:rPr>
              <a:t>Institute)</a:t>
            </a:r>
            <a:endParaRPr lang="en-IN" sz="2000" b="1" dirty="0">
              <a:effectLst/>
              <a:latin typeface="Times New Roman" panose="02020603050405020304" pitchFamily="18" charset="0"/>
              <a:ea typeface="Times New Roman" panose="02020603050405020304" pitchFamily="18" charset="0"/>
            </a:endParaRPr>
          </a:p>
          <a:p>
            <a:pPr marL="755015" marR="817880" algn="ctr">
              <a:spcBef>
                <a:spcPts val="695"/>
              </a:spcBef>
              <a:spcAft>
                <a:spcPts val="0"/>
              </a:spcAft>
            </a:pPr>
            <a:r>
              <a:rPr lang="en-US" sz="2000" b="1" i="1" dirty="0">
                <a:solidFill>
                  <a:srgbClr val="006EBF"/>
                </a:solidFill>
                <a:effectLst/>
                <a:latin typeface="Times New Roman" panose="02020603050405020304" pitchFamily="18" charset="0"/>
                <a:ea typeface="Times New Roman" panose="02020603050405020304" pitchFamily="18" charset="0"/>
              </a:rPr>
              <a:t>14/5,</a:t>
            </a:r>
            <a:r>
              <a:rPr lang="en-US" sz="2000" b="1" i="1" spc="-5" dirty="0">
                <a:solidFill>
                  <a:srgbClr val="006EBF"/>
                </a:solidFill>
                <a:effectLst/>
                <a:latin typeface="Times New Roman" panose="02020603050405020304" pitchFamily="18" charset="0"/>
                <a:ea typeface="Times New Roman" panose="02020603050405020304" pitchFamily="18" charset="0"/>
              </a:rPr>
              <a:t> </a:t>
            </a:r>
            <a:r>
              <a:rPr lang="en-US" sz="2000" b="1" i="1" dirty="0" err="1">
                <a:solidFill>
                  <a:srgbClr val="006EBF"/>
                </a:solidFill>
                <a:effectLst/>
                <a:latin typeface="Times New Roman" panose="02020603050405020304" pitchFamily="18" charset="0"/>
                <a:ea typeface="Times New Roman" panose="02020603050405020304" pitchFamily="18" charset="0"/>
              </a:rPr>
              <a:t>Chikkasandra</a:t>
            </a:r>
            <a:r>
              <a:rPr lang="en-US" sz="2000" b="1" i="1" dirty="0">
                <a:solidFill>
                  <a:srgbClr val="006EBF"/>
                </a:solidFill>
                <a:effectLst/>
                <a:latin typeface="Times New Roman" panose="02020603050405020304" pitchFamily="18" charset="0"/>
                <a:ea typeface="Times New Roman" panose="02020603050405020304" pitchFamily="18" charset="0"/>
              </a:rPr>
              <a:t>,</a:t>
            </a:r>
            <a:r>
              <a:rPr lang="en-US" sz="2000" b="1" i="1" spc="-10" dirty="0">
                <a:solidFill>
                  <a:srgbClr val="006EBF"/>
                </a:solidFill>
                <a:effectLst/>
                <a:latin typeface="Times New Roman" panose="02020603050405020304" pitchFamily="18" charset="0"/>
                <a:ea typeface="Times New Roman" panose="02020603050405020304" pitchFamily="18" charset="0"/>
              </a:rPr>
              <a:t> </a:t>
            </a:r>
            <a:r>
              <a:rPr lang="en-US" sz="2000" b="1" i="1" dirty="0" err="1">
                <a:solidFill>
                  <a:srgbClr val="006EBF"/>
                </a:solidFill>
                <a:effectLst/>
                <a:latin typeface="Times New Roman" panose="02020603050405020304" pitchFamily="18" charset="0"/>
                <a:ea typeface="Times New Roman" panose="02020603050405020304" pitchFamily="18" charset="0"/>
              </a:rPr>
              <a:t>Hesarghatta</a:t>
            </a:r>
            <a:r>
              <a:rPr lang="en-US" sz="2000" b="1" i="1" spc="-5" dirty="0">
                <a:solidFill>
                  <a:srgbClr val="006EBF"/>
                </a:solidFill>
                <a:effectLst/>
                <a:latin typeface="Times New Roman" panose="02020603050405020304" pitchFamily="18" charset="0"/>
                <a:ea typeface="Times New Roman" panose="02020603050405020304" pitchFamily="18" charset="0"/>
              </a:rPr>
              <a:t> </a:t>
            </a:r>
            <a:r>
              <a:rPr lang="en-US" sz="2000" b="1" i="1" dirty="0">
                <a:solidFill>
                  <a:srgbClr val="006EBF"/>
                </a:solidFill>
                <a:effectLst/>
                <a:latin typeface="Times New Roman" panose="02020603050405020304" pitchFamily="18" charset="0"/>
                <a:ea typeface="Times New Roman" panose="02020603050405020304" pitchFamily="18" charset="0"/>
              </a:rPr>
              <a:t>Main Road,</a:t>
            </a:r>
            <a:r>
              <a:rPr lang="en-US" sz="2000" b="1" i="1" spc="-5" dirty="0">
                <a:solidFill>
                  <a:srgbClr val="006EBF"/>
                </a:solidFill>
                <a:effectLst/>
                <a:latin typeface="Times New Roman" panose="02020603050405020304" pitchFamily="18" charset="0"/>
                <a:ea typeface="Times New Roman" panose="02020603050405020304" pitchFamily="18" charset="0"/>
              </a:rPr>
              <a:t> </a:t>
            </a:r>
            <a:r>
              <a:rPr lang="en-US" sz="2000" b="1" i="1" dirty="0">
                <a:solidFill>
                  <a:srgbClr val="006EBF"/>
                </a:solidFill>
                <a:effectLst/>
                <a:latin typeface="Times New Roman" panose="02020603050405020304" pitchFamily="18" charset="0"/>
                <a:ea typeface="Times New Roman" panose="02020603050405020304" pitchFamily="18" charset="0"/>
              </a:rPr>
              <a:t>Bengaluru –</a:t>
            </a:r>
            <a:r>
              <a:rPr lang="en-US" sz="2000" b="1" i="1" spc="-5" dirty="0">
                <a:solidFill>
                  <a:srgbClr val="006EBF"/>
                </a:solidFill>
                <a:effectLst/>
                <a:latin typeface="Times New Roman" panose="02020603050405020304" pitchFamily="18" charset="0"/>
                <a:ea typeface="Times New Roman" panose="02020603050405020304" pitchFamily="18" charset="0"/>
              </a:rPr>
              <a:t> </a:t>
            </a:r>
            <a:r>
              <a:rPr lang="en-US" sz="2000" b="1" i="1" dirty="0">
                <a:solidFill>
                  <a:srgbClr val="006EBF"/>
                </a:solidFill>
                <a:effectLst/>
                <a:latin typeface="Times New Roman" panose="02020603050405020304" pitchFamily="18" charset="0"/>
                <a:ea typeface="Times New Roman" panose="02020603050405020304" pitchFamily="18" charset="0"/>
              </a:rPr>
              <a:t>560057</a:t>
            </a:r>
          </a:p>
          <a:p>
            <a:pPr marL="755015" marR="817880" algn="ctr">
              <a:spcBef>
                <a:spcPts val="695"/>
              </a:spcBef>
              <a:spcAft>
                <a:spcPts val="0"/>
              </a:spcAft>
            </a:pPr>
            <a:r>
              <a:rPr lang="en-US" sz="2000" dirty="0">
                <a:solidFill>
                  <a:schemeClr val="accent5">
                    <a:lumMod val="75000"/>
                  </a:schemeClr>
                </a:solidFill>
                <a:latin typeface="Times New Roman" panose="02020603050405020304" pitchFamily="18" charset="0"/>
                <a:cs typeface="Times New Roman" panose="02020603050405020304" pitchFamily="18" charset="0"/>
              </a:rPr>
              <a:t>Department of Computer Science and Engineering Accredited by NBA</a:t>
            </a:r>
            <a:endParaRPr lang="en-IN" sz="20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41AE5FF-5B3C-8220-9744-7D7C27634239}"/>
              </a:ext>
            </a:extLst>
          </p:cNvPr>
          <p:cNvSpPr txBox="1"/>
          <p:nvPr/>
        </p:nvSpPr>
        <p:spPr>
          <a:xfrm>
            <a:off x="432618" y="5496232"/>
            <a:ext cx="4401853" cy="1323439"/>
          </a:xfrm>
          <a:prstGeom prst="rect">
            <a:avLst/>
          </a:prstGeom>
          <a:noFill/>
        </p:spPr>
        <p:txBody>
          <a:bodyPr wrap="square" rtlCol="0">
            <a:spAutoFit/>
          </a:bodyPr>
          <a:lstStyle/>
          <a:p>
            <a:r>
              <a:rPr lang="en-IN" sz="2000" dirty="0">
                <a:solidFill>
                  <a:srgbClr val="18818C"/>
                </a:solidFill>
                <a:latin typeface="Lora" pitchFamily="2" charset="0"/>
              </a:rPr>
              <a:t>GUIDE NAME: Prof. SHWETHA K</a:t>
            </a:r>
          </a:p>
          <a:p>
            <a:r>
              <a:rPr lang="en-IN" sz="2000" dirty="0">
                <a:solidFill>
                  <a:srgbClr val="18818C"/>
                </a:solidFill>
                <a:latin typeface="Lora" pitchFamily="2" charset="0"/>
              </a:rPr>
              <a:t>		Assistant Professor</a:t>
            </a:r>
          </a:p>
          <a:p>
            <a:r>
              <a:rPr lang="en-IN" sz="2000" dirty="0">
                <a:solidFill>
                  <a:srgbClr val="18818C"/>
                </a:solidFill>
                <a:latin typeface="Lora" pitchFamily="2" charset="0"/>
              </a:rPr>
              <a:t>		Department of CSE</a:t>
            </a:r>
          </a:p>
          <a:p>
            <a:r>
              <a:rPr lang="en-IN" sz="2000" dirty="0">
                <a:solidFill>
                  <a:srgbClr val="18818C"/>
                </a:solidFill>
                <a:latin typeface="Lora" pitchFamily="2" charset="0"/>
              </a:rPr>
              <a:t>		</a:t>
            </a:r>
          </a:p>
        </p:txBody>
      </p:sp>
      <p:sp>
        <p:nvSpPr>
          <p:cNvPr id="13" name="TextBox 12">
            <a:extLst>
              <a:ext uri="{FF2B5EF4-FFF2-40B4-BE49-F238E27FC236}">
                <a16:creationId xmlns:a16="http://schemas.microsoft.com/office/drawing/2014/main" id="{3CB5F2C4-E8FA-B292-EBD5-3AF02ED4282E}"/>
              </a:ext>
            </a:extLst>
          </p:cNvPr>
          <p:cNvSpPr txBox="1"/>
          <p:nvPr/>
        </p:nvSpPr>
        <p:spPr>
          <a:xfrm>
            <a:off x="7796982" y="5496232"/>
            <a:ext cx="3962400" cy="707886"/>
          </a:xfrm>
          <a:prstGeom prst="rect">
            <a:avLst/>
          </a:prstGeom>
          <a:noFill/>
        </p:spPr>
        <p:txBody>
          <a:bodyPr wrap="square" rtlCol="0">
            <a:spAutoFit/>
          </a:bodyPr>
          <a:lstStyle/>
          <a:p>
            <a:r>
              <a:rPr lang="en-IN" sz="2000" dirty="0">
                <a:solidFill>
                  <a:srgbClr val="18818C"/>
                </a:solidFill>
                <a:latin typeface="Lora" pitchFamily="2" charset="0"/>
              </a:rPr>
              <a:t>NAME: SANDESH G C</a:t>
            </a:r>
          </a:p>
          <a:p>
            <a:r>
              <a:rPr lang="en-IN" sz="2000" dirty="0">
                <a:solidFill>
                  <a:srgbClr val="18818C"/>
                </a:solidFill>
                <a:latin typeface="Lora" pitchFamily="2" charset="0"/>
              </a:rPr>
              <a:t>USN: 1SG21CS084</a:t>
            </a:r>
          </a:p>
        </p:txBody>
      </p:sp>
    </p:spTree>
    <p:extLst>
      <p:ext uri="{BB962C8B-B14F-4D97-AF65-F5344CB8AC3E}">
        <p14:creationId xmlns:p14="http://schemas.microsoft.com/office/powerpoint/2010/main" val="247480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80B8-0EC8-1041-824B-F2A1609BA890}"/>
              </a:ext>
            </a:extLst>
          </p:cNvPr>
          <p:cNvSpPr>
            <a:spLocks noGrp="1"/>
          </p:cNvSpPr>
          <p:nvPr>
            <p:ph type="title"/>
          </p:nvPr>
        </p:nvSpPr>
        <p:spPr>
          <a:xfrm>
            <a:off x="914400" y="89223"/>
            <a:ext cx="9914859" cy="1329004"/>
          </a:xfrm>
        </p:spPr>
        <p:txBody>
          <a:bodyPr/>
          <a:lstStyle/>
          <a:p>
            <a:pPr algn="ctr"/>
            <a:r>
              <a:rPr lang="en-IN" dirty="0"/>
              <a:t>FUTURE ENHANCEMENT</a:t>
            </a:r>
          </a:p>
        </p:txBody>
      </p:sp>
      <p:sp>
        <p:nvSpPr>
          <p:cNvPr id="3" name="Content Placeholder 2">
            <a:extLst>
              <a:ext uri="{FF2B5EF4-FFF2-40B4-BE49-F238E27FC236}">
                <a16:creationId xmlns:a16="http://schemas.microsoft.com/office/drawing/2014/main" id="{13D66435-D263-DFC3-6274-38C051787FAF}"/>
              </a:ext>
            </a:extLst>
          </p:cNvPr>
          <p:cNvSpPr>
            <a:spLocks noGrp="1"/>
          </p:cNvSpPr>
          <p:nvPr>
            <p:ph idx="1"/>
          </p:nvPr>
        </p:nvSpPr>
        <p:spPr>
          <a:xfrm>
            <a:off x="914400" y="1517817"/>
            <a:ext cx="9914860" cy="5340183"/>
          </a:xfrm>
        </p:spPr>
        <p:txBody>
          <a:bodyPr>
            <a:normAutofit fontScale="25000" lnSpcReduction="20000"/>
          </a:bodyPr>
          <a:lstStyle/>
          <a:p>
            <a:pPr lvl="0" algn="just">
              <a:lnSpc>
                <a:spcPct val="150000"/>
              </a:lnSpc>
            </a:pPr>
            <a:r>
              <a:rPr lang="en-IN" sz="6400" b="1" dirty="0">
                <a:solidFill>
                  <a:srgbClr val="18818C"/>
                </a:solidFill>
                <a:effectLst/>
                <a:latin typeface="Lora" pitchFamily="2" charset="0"/>
                <a:ea typeface="Times New Roman" panose="02020603050405020304" pitchFamily="18" charset="0"/>
              </a:rPr>
              <a:t>Integration of Additional Features</a:t>
            </a:r>
            <a:r>
              <a:rPr lang="en-IN" sz="6400" dirty="0">
                <a:solidFill>
                  <a:srgbClr val="18818C"/>
                </a:solidFill>
                <a:effectLst/>
                <a:latin typeface="Lora" pitchFamily="2" charset="0"/>
                <a:ea typeface="Times New Roman" panose="02020603050405020304" pitchFamily="18" charset="0"/>
              </a:rPr>
              <a:t>: Incorporate more features such as user reviews, brand reputation, and market trends to improve the model's accuracy and comprehensiveness in predicting mobile phone price ranges.</a:t>
            </a:r>
          </a:p>
          <a:p>
            <a:pPr lvl="0" algn="just">
              <a:lnSpc>
                <a:spcPct val="150000"/>
              </a:lnSpc>
            </a:pPr>
            <a:r>
              <a:rPr lang="en-IN" sz="6400" b="1" dirty="0">
                <a:solidFill>
                  <a:srgbClr val="18818C"/>
                </a:solidFill>
                <a:effectLst/>
                <a:latin typeface="Lora" pitchFamily="2" charset="0"/>
                <a:ea typeface="Times New Roman" panose="02020603050405020304" pitchFamily="18" charset="0"/>
              </a:rPr>
              <a:t>Advanced Algorithms</a:t>
            </a:r>
            <a:r>
              <a:rPr lang="en-IN" sz="6400" dirty="0">
                <a:solidFill>
                  <a:srgbClr val="18818C"/>
                </a:solidFill>
                <a:effectLst/>
                <a:latin typeface="Lora" pitchFamily="2" charset="0"/>
                <a:ea typeface="Times New Roman" panose="02020603050405020304" pitchFamily="18" charset="0"/>
              </a:rPr>
              <a:t>: Explore and compare advanced machine learning algorithms like Random Forest, Gradient Boosting, and Neural Networks to potentially enhance predictive performance and robustness.</a:t>
            </a:r>
          </a:p>
          <a:p>
            <a:pPr lvl="0" algn="just">
              <a:lnSpc>
                <a:spcPct val="150000"/>
              </a:lnSpc>
            </a:pPr>
            <a:r>
              <a:rPr lang="en-IN" sz="6400" b="1" dirty="0">
                <a:solidFill>
                  <a:srgbClr val="18818C"/>
                </a:solidFill>
                <a:effectLst/>
                <a:latin typeface="Lora" pitchFamily="2" charset="0"/>
                <a:ea typeface="Times New Roman" panose="02020603050405020304" pitchFamily="18" charset="0"/>
              </a:rPr>
              <a:t>Dynamic Model Updating</a:t>
            </a:r>
            <a:r>
              <a:rPr lang="en-IN" sz="6400" dirty="0">
                <a:solidFill>
                  <a:srgbClr val="18818C"/>
                </a:solidFill>
                <a:effectLst/>
                <a:latin typeface="Lora" pitchFamily="2" charset="0"/>
                <a:ea typeface="Times New Roman" panose="02020603050405020304" pitchFamily="18" charset="0"/>
              </a:rPr>
              <a:t>: Implement a dynamic updating mechanism where the model is periodically retrained with new data to keep up with the latest market trends and newly released mobile phone models.</a:t>
            </a:r>
          </a:p>
          <a:p>
            <a:pPr lvl="0" algn="just">
              <a:lnSpc>
                <a:spcPct val="150000"/>
              </a:lnSpc>
            </a:pPr>
            <a:r>
              <a:rPr lang="en-IN" sz="6400" b="1" dirty="0">
                <a:solidFill>
                  <a:srgbClr val="18818C"/>
                </a:solidFill>
                <a:effectLst/>
                <a:latin typeface="Lora" pitchFamily="2" charset="0"/>
                <a:ea typeface="Times New Roman" panose="02020603050405020304" pitchFamily="18" charset="0"/>
              </a:rPr>
              <a:t>Geographical Customization</a:t>
            </a:r>
            <a:r>
              <a:rPr lang="en-IN" sz="6400" dirty="0">
                <a:solidFill>
                  <a:srgbClr val="18818C"/>
                </a:solidFill>
                <a:effectLst/>
                <a:latin typeface="Lora" pitchFamily="2" charset="0"/>
                <a:ea typeface="Times New Roman" panose="02020603050405020304" pitchFamily="18" charset="0"/>
              </a:rPr>
              <a:t>: Tailor the model to account for regional variations in pricing and consumer preferences, providing more localized and relevant predictions for different markets.</a:t>
            </a:r>
          </a:p>
          <a:p>
            <a:pPr lvl="0" algn="just">
              <a:lnSpc>
                <a:spcPct val="150000"/>
              </a:lnSpc>
            </a:pPr>
            <a:r>
              <a:rPr lang="en-IN" sz="6400" b="1" dirty="0">
                <a:solidFill>
                  <a:srgbClr val="18818C"/>
                </a:solidFill>
                <a:effectLst/>
                <a:latin typeface="Lora" pitchFamily="2" charset="0"/>
                <a:ea typeface="Times New Roman" panose="02020603050405020304" pitchFamily="18" charset="0"/>
              </a:rPr>
              <a:t>User Interface Development</a:t>
            </a:r>
            <a:r>
              <a:rPr lang="en-IN" sz="6400" dirty="0">
                <a:solidFill>
                  <a:srgbClr val="18818C"/>
                </a:solidFill>
                <a:effectLst/>
                <a:latin typeface="Lora" pitchFamily="2" charset="0"/>
                <a:ea typeface="Times New Roman" panose="02020603050405020304" pitchFamily="18" charset="0"/>
              </a:rPr>
              <a:t>: Develop an intuitive user interface that allows non-technical users, such as consumers and business analysts, to easily input mobile phone features and obtain price range predictions.</a:t>
            </a:r>
          </a:p>
          <a:p>
            <a:endParaRPr lang="en-IN" dirty="0"/>
          </a:p>
        </p:txBody>
      </p:sp>
    </p:spTree>
    <p:extLst>
      <p:ext uri="{BB962C8B-B14F-4D97-AF65-F5344CB8AC3E}">
        <p14:creationId xmlns:p14="http://schemas.microsoft.com/office/powerpoint/2010/main" val="111089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7C76-E655-8882-978E-E07C78B65BC2}"/>
              </a:ext>
            </a:extLst>
          </p:cNvPr>
          <p:cNvSpPr>
            <a:spLocks noGrp="1"/>
          </p:cNvSpPr>
          <p:nvPr>
            <p:ph type="title"/>
          </p:nvPr>
        </p:nvSpPr>
        <p:spPr>
          <a:xfrm>
            <a:off x="1828800" y="190635"/>
            <a:ext cx="8534400" cy="1507067"/>
          </a:xfrm>
        </p:spPr>
        <p:txBody>
          <a:bodyPr/>
          <a:lstStyle/>
          <a:p>
            <a:pPr algn="ctr"/>
            <a:r>
              <a:rPr lang="en-IN" b="1" dirty="0"/>
              <a:t>REFERENCES</a:t>
            </a:r>
          </a:p>
        </p:txBody>
      </p:sp>
      <p:sp>
        <p:nvSpPr>
          <p:cNvPr id="3" name="Content Placeholder 2">
            <a:extLst>
              <a:ext uri="{FF2B5EF4-FFF2-40B4-BE49-F238E27FC236}">
                <a16:creationId xmlns:a16="http://schemas.microsoft.com/office/drawing/2014/main" id="{AC7A1AF6-F92E-7685-CE36-5E5720665576}"/>
              </a:ext>
            </a:extLst>
          </p:cNvPr>
          <p:cNvSpPr>
            <a:spLocks noGrp="1"/>
          </p:cNvSpPr>
          <p:nvPr>
            <p:ph idx="1"/>
          </p:nvPr>
        </p:nvSpPr>
        <p:spPr>
          <a:xfrm>
            <a:off x="1828800" y="1625598"/>
            <a:ext cx="8534400" cy="3615267"/>
          </a:xfrm>
        </p:spPr>
        <p:txBody>
          <a:bodyPr>
            <a:normAutofit/>
          </a:bodyPr>
          <a:lstStyle/>
          <a:p>
            <a:pPr>
              <a:buFont typeface="Wingdings" panose="05000000000000000000" pitchFamily="2" charset="2"/>
              <a:buChar char="Ø"/>
            </a:pPr>
            <a:r>
              <a:rPr lang="en-US" sz="2400" dirty="0">
                <a:solidFill>
                  <a:srgbClr val="000000"/>
                </a:solidFill>
                <a:effectLst/>
                <a:latin typeface="Times New Roman" panose="02020603050405020304" pitchFamily="18" charset="0"/>
              </a:rPr>
              <a:t>Taiwo Ayodele, “Types of Machine learning algorithms”, 2018</a:t>
            </a:r>
          </a:p>
          <a:p>
            <a:pPr>
              <a:buFont typeface="Wingdings" panose="05000000000000000000" pitchFamily="2" charset="2"/>
              <a:buChar char="Ø"/>
            </a:pPr>
            <a:r>
              <a:rPr lang="en-IN" sz="2400" dirty="0">
                <a:solidFill>
                  <a:srgbClr val="0462C1"/>
                </a:solidFill>
                <a:effectLst/>
                <a:latin typeface="Times New Roman" panose="02020603050405020304" pitchFamily="18" charset="0"/>
              </a:rPr>
              <a:t>https://www.youtube.com/c/karunadutechnologiesprivatelimited https://www.karunadutechnologies.com </a:t>
            </a:r>
          </a:p>
          <a:p>
            <a:pPr>
              <a:buFont typeface="Wingdings" panose="05000000000000000000" pitchFamily="2" charset="2"/>
              <a:buChar char="Ø"/>
            </a:pPr>
            <a:r>
              <a:rPr lang="en-US" sz="2400" dirty="0" err="1">
                <a:solidFill>
                  <a:srgbClr val="000000"/>
                </a:solidFill>
                <a:effectLst/>
                <a:latin typeface="Times New Roman" panose="02020603050405020304" pitchFamily="18" charset="0"/>
              </a:rPr>
              <a:t>Alpaydin</a:t>
            </a:r>
            <a:r>
              <a:rPr lang="en-US" sz="2400" dirty="0">
                <a:solidFill>
                  <a:srgbClr val="000000"/>
                </a:solidFill>
                <a:effectLst/>
                <a:latin typeface="Times New Roman" panose="02020603050405020304" pitchFamily="18" charset="0"/>
              </a:rPr>
              <a:t>, E., “Introduction to Machine Learning”, 2004 </a:t>
            </a:r>
            <a:endParaRPr lang="en-IN" sz="2400" dirty="0">
              <a:solidFill>
                <a:srgbClr val="0462C1"/>
              </a:solidFill>
              <a:latin typeface="Times New Roman" panose="02020603050405020304" pitchFamily="18" charset="0"/>
            </a:endParaRPr>
          </a:p>
          <a:p>
            <a:pPr>
              <a:buFont typeface="Wingdings" panose="05000000000000000000" pitchFamily="2" charset="2"/>
              <a:buChar char="Ø"/>
            </a:pPr>
            <a:r>
              <a:rPr lang="en-US" sz="2400" dirty="0">
                <a:solidFill>
                  <a:srgbClr val="000000"/>
                </a:solidFill>
                <a:effectLst/>
                <a:latin typeface="Times New Roman" panose="02020603050405020304" pitchFamily="18" charset="0"/>
              </a:rPr>
              <a:t>Victor Roman, “Machine Learning Project: Predicting Boston House Prices With Regression”, 20 Jan 2019</a:t>
            </a:r>
            <a:endParaRPr lang="en-IN" sz="2400" dirty="0"/>
          </a:p>
        </p:txBody>
      </p:sp>
    </p:spTree>
    <p:extLst>
      <p:ext uri="{BB962C8B-B14F-4D97-AF65-F5344CB8AC3E}">
        <p14:creationId xmlns:p14="http://schemas.microsoft.com/office/powerpoint/2010/main" val="143610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C49F-8F14-5CC9-924C-EF2968EA5CFA}"/>
              </a:ext>
            </a:extLst>
          </p:cNvPr>
          <p:cNvSpPr>
            <a:spLocks noGrp="1"/>
          </p:cNvSpPr>
          <p:nvPr>
            <p:ph type="title"/>
          </p:nvPr>
        </p:nvSpPr>
        <p:spPr>
          <a:xfrm>
            <a:off x="1138570" y="2764498"/>
            <a:ext cx="9914859" cy="1329004"/>
          </a:xfrm>
        </p:spPr>
        <p:txBody>
          <a:bodyPr>
            <a:normAutofit/>
          </a:bodyPr>
          <a:lstStyle/>
          <a:p>
            <a:pPr algn="ctr"/>
            <a:r>
              <a:rPr lang="en-IN" sz="5400" dirty="0"/>
              <a:t>THANK YOU</a:t>
            </a:r>
          </a:p>
        </p:txBody>
      </p:sp>
    </p:spTree>
    <p:extLst>
      <p:ext uri="{BB962C8B-B14F-4D97-AF65-F5344CB8AC3E}">
        <p14:creationId xmlns:p14="http://schemas.microsoft.com/office/powerpoint/2010/main" val="138501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B42C-B889-F012-5ADC-9C83C47BDC27}"/>
              </a:ext>
            </a:extLst>
          </p:cNvPr>
          <p:cNvSpPr>
            <a:spLocks noGrp="1"/>
          </p:cNvSpPr>
          <p:nvPr>
            <p:ph type="title"/>
          </p:nvPr>
        </p:nvSpPr>
        <p:spPr>
          <a:xfrm>
            <a:off x="1828800" y="0"/>
            <a:ext cx="8534400" cy="1507067"/>
          </a:xfrm>
        </p:spPr>
        <p:txBody>
          <a:bodyPr/>
          <a:lstStyle/>
          <a:p>
            <a:pPr algn="ctr"/>
            <a:r>
              <a:rPr lang="en-IN" b="1" dirty="0"/>
              <a:t>ABSTRACT</a:t>
            </a:r>
          </a:p>
        </p:txBody>
      </p:sp>
      <p:sp>
        <p:nvSpPr>
          <p:cNvPr id="3" name="Content Placeholder 2">
            <a:extLst>
              <a:ext uri="{FF2B5EF4-FFF2-40B4-BE49-F238E27FC236}">
                <a16:creationId xmlns:a16="http://schemas.microsoft.com/office/drawing/2014/main" id="{FAA67FD4-7FF4-74DC-B2D5-0F40E662CA4B}"/>
              </a:ext>
            </a:extLst>
          </p:cNvPr>
          <p:cNvSpPr>
            <a:spLocks noGrp="1"/>
          </p:cNvSpPr>
          <p:nvPr>
            <p:ph idx="1"/>
          </p:nvPr>
        </p:nvSpPr>
        <p:spPr>
          <a:xfrm>
            <a:off x="825909" y="1621366"/>
            <a:ext cx="10540181" cy="5236634"/>
          </a:xfrm>
        </p:spPr>
        <p:txBody>
          <a:bodyPr>
            <a:noAutofit/>
          </a:bodyPr>
          <a:lstStyle/>
          <a:p>
            <a:pPr algn="just"/>
            <a:r>
              <a:rPr lang="en-US" sz="1600" dirty="0">
                <a:solidFill>
                  <a:srgbClr val="18818C"/>
                </a:solidFill>
                <a:latin typeface="Lora" pitchFamily="2" charset="0"/>
              </a:rPr>
              <a:t>This project explores the application of K-Nearest Neighbors (KNN) algorithm for predicting the price range of mobile phones based on various features. </a:t>
            </a:r>
          </a:p>
          <a:p>
            <a:pPr algn="just"/>
            <a:r>
              <a:rPr lang="en-US" sz="1600" dirty="0">
                <a:solidFill>
                  <a:srgbClr val="18818C"/>
                </a:solidFill>
                <a:latin typeface="Lora" pitchFamily="2" charset="0"/>
              </a:rPr>
              <a:t>The dataset comprises numerous attributes such as battery power, RAM, internal memory, screen size, and camera quality, which are critical determinants of a mobile phone's price. </a:t>
            </a:r>
          </a:p>
          <a:p>
            <a:pPr algn="just"/>
            <a:r>
              <a:rPr lang="en-US" sz="1600" dirty="0">
                <a:solidFill>
                  <a:srgbClr val="18818C"/>
                </a:solidFill>
                <a:latin typeface="Lora" pitchFamily="2" charset="0"/>
              </a:rPr>
              <a:t>The goal is to build a predictive model that accurately classifies mobile phones into predefined price ranges.</a:t>
            </a:r>
          </a:p>
          <a:p>
            <a:pPr algn="just"/>
            <a:r>
              <a:rPr lang="en-US" sz="1600" dirty="0">
                <a:solidFill>
                  <a:srgbClr val="18818C"/>
                </a:solidFill>
                <a:latin typeface="Lora" pitchFamily="2" charset="0"/>
              </a:rPr>
              <a:t>The dataset is preprocessed to handle missing values, normalize the features, and split into training and test sets.</a:t>
            </a:r>
          </a:p>
          <a:p>
            <a:pPr algn="just"/>
            <a:r>
              <a:rPr lang="en-US" sz="1600" dirty="0">
                <a:solidFill>
                  <a:srgbClr val="18818C"/>
                </a:solidFill>
                <a:latin typeface="Lora" pitchFamily="2" charset="0"/>
              </a:rPr>
              <a:t> Various distance metrics and values of 'k' are experimented with to optimize the model's performance.</a:t>
            </a:r>
          </a:p>
          <a:p>
            <a:pPr algn="just"/>
            <a:r>
              <a:rPr lang="en-US" sz="1600" dirty="0">
                <a:solidFill>
                  <a:srgbClr val="18818C"/>
                </a:solidFill>
                <a:latin typeface="Lora" pitchFamily="2" charset="0"/>
              </a:rPr>
              <a:t> The model's accuracy is evaluated using cross-validation techniques and performance metrics such as precision, recall, and F1-score.</a:t>
            </a:r>
            <a:endParaRPr lang="en-IN" sz="1600" dirty="0">
              <a:solidFill>
                <a:srgbClr val="18818C"/>
              </a:solidFill>
              <a:latin typeface="Lora" pitchFamily="2" charset="0"/>
            </a:endParaRPr>
          </a:p>
        </p:txBody>
      </p:sp>
    </p:spTree>
    <p:extLst>
      <p:ext uri="{BB962C8B-B14F-4D97-AF65-F5344CB8AC3E}">
        <p14:creationId xmlns:p14="http://schemas.microsoft.com/office/powerpoint/2010/main" val="137401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42D1-B178-0EA8-97F4-4E57F7036BB9}"/>
              </a:ext>
            </a:extLst>
          </p:cNvPr>
          <p:cNvSpPr>
            <a:spLocks noGrp="1"/>
          </p:cNvSpPr>
          <p:nvPr>
            <p:ph type="title"/>
          </p:nvPr>
        </p:nvSpPr>
        <p:spPr>
          <a:xfrm>
            <a:off x="1828800" y="114299"/>
            <a:ext cx="8534400" cy="1507067"/>
          </a:xfrm>
        </p:spPr>
        <p:txBody>
          <a:bodyPr/>
          <a:lstStyle/>
          <a:p>
            <a:pPr algn="ctr"/>
            <a:r>
              <a:rPr lang="en-IN" b="1" dirty="0"/>
              <a:t>INTERNSHIP DOMAIN</a:t>
            </a:r>
          </a:p>
        </p:txBody>
      </p:sp>
      <p:sp>
        <p:nvSpPr>
          <p:cNvPr id="3" name="Content Placeholder 2">
            <a:extLst>
              <a:ext uri="{FF2B5EF4-FFF2-40B4-BE49-F238E27FC236}">
                <a16:creationId xmlns:a16="http://schemas.microsoft.com/office/drawing/2014/main" id="{A2EB7D57-B073-A6F2-C68A-0701F28133E3}"/>
              </a:ext>
            </a:extLst>
          </p:cNvPr>
          <p:cNvSpPr>
            <a:spLocks noGrp="1"/>
          </p:cNvSpPr>
          <p:nvPr>
            <p:ph idx="1"/>
          </p:nvPr>
        </p:nvSpPr>
        <p:spPr>
          <a:xfrm>
            <a:off x="1828800" y="1405056"/>
            <a:ext cx="8534400" cy="5153060"/>
          </a:xfrm>
        </p:spPr>
        <p:txBody>
          <a:bodyPr>
            <a:noAutofit/>
          </a:bodyPr>
          <a:lstStyle/>
          <a:p>
            <a:r>
              <a:rPr lang="en-US" sz="1600" b="1" dirty="0">
                <a:solidFill>
                  <a:srgbClr val="18818C"/>
                </a:solidFill>
                <a:latin typeface="Lora" pitchFamily="2" charset="0"/>
              </a:rPr>
              <a:t>DATA SCIENCE: </a:t>
            </a:r>
            <a:r>
              <a:rPr lang="en-US" sz="1600" dirty="0">
                <a:solidFill>
                  <a:srgbClr val="18818C"/>
                </a:solidFill>
                <a:latin typeface="Lora" pitchFamily="2" charset="0"/>
              </a:rPr>
              <a:t>Data Science is a multidisciplinary field that uses scientific methods, processes, algorithms, and systems to extract knowledge and insights from structured and unstructured data. It combines aspects of mathematics, statistics, computer science, domain expertise, and other related fields to analyze and interpret complex data.</a:t>
            </a:r>
          </a:p>
          <a:p>
            <a:r>
              <a:rPr lang="en-US" sz="1600" b="1" dirty="0">
                <a:solidFill>
                  <a:srgbClr val="18818C"/>
                </a:solidFill>
                <a:latin typeface="Lora" pitchFamily="2" charset="0"/>
              </a:rPr>
              <a:t>MACHINE LEARNING: </a:t>
            </a:r>
            <a:r>
              <a:rPr lang="en-US" sz="1600" dirty="0">
                <a:solidFill>
                  <a:srgbClr val="18818C"/>
                </a:solidFill>
                <a:latin typeface="Lora" pitchFamily="2" charset="0"/>
              </a:rPr>
              <a:t>Machine Learning, a subset of artificial intelligence (AI), is the scientific study of algorithms and statistical models that computer systems use to perform specific tasks without explicit instructions, relying on patterns and inference instead.</a:t>
            </a:r>
          </a:p>
          <a:p>
            <a:r>
              <a:rPr lang="en-US" sz="1600" b="1" dirty="0">
                <a:solidFill>
                  <a:srgbClr val="18818C"/>
                </a:solidFill>
                <a:latin typeface="Lora" pitchFamily="2" charset="0"/>
              </a:rPr>
              <a:t>DATA SCIENCE AND MACHINE LEARNING: </a:t>
            </a:r>
            <a:r>
              <a:rPr lang="en-US" sz="1600" dirty="0">
                <a:solidFill>
                  <a:srgbClr val="18818C"/>
                </a:solidFill>
                <a:latin typeface="Lora" pitchFamily="2" charset="0"/>
              </a:rPr>
              <a:t>Data Science and Machine Learning are interdisciplinary fields that leverage data analysis, statistical methods, and algorithmic techniques to extract insights, make predictions, and inform decision-making processes</a:t>
            </a:r>
            <a:r>
              <a:rPr lang="en-US" sz="1600" dirty="0"/>
              <a:t>.</a:t>
            </a:r>
            <a:endParaRPr lang="en-IN" sz="1600" dirty="0"/>
          </a:p>
        </p:txBody>
      </p:sp>
    </p:spTree>
    <p:extLst>
      <p:ext uri="{BB962C8B-B14F-4D97-AF65-F5344CB8AC3E}">
        <p14:creationId xmlns:p14="http://schemas.microsoft.com/office/powerpoint/2010/main" val="95878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0ABD-3B40-42A3-243C-EF2D8902B6B6}"/>
              </a:ext>
            </a:extLst>
          </p:cNvPr>
          <p:cNvSpPr>
            <a:spLocks noGrp="1"/>
          </p:cNvSpPr>
          <p:nvPr>
            <p:ph type="title"/>
          </p:nvPr>
        </p:nvSpPr>
        <p:spPr>
          <a:xfrm>
            <a:off x="1828800" y="0"/>
            <a:ext cx="8534400" cy="1507067"/>
          </a:xfrm>
        </p:spPr>
        <p:txBody>
          <a:bodyPr/>
          <a:lstStyle/>
          <a:p>
            <a:pPr algn="ctr"/>
            <a:r>
              <a:rPr lang="en-IN" b="1" dirty="0"/>
              <a:t>PROJECT INTRODUCTION</a:t>
            </a:r>
          </a:p>
        </p:txBody>
      </p:sp>
      <p:sp>
        <p:nvSpPr>
          <p:cNvPr id="5" name="Content Placeholder 4">
            <a:extLst>
              <a:ext uri="{FF2B5EF4-FFF2-40B4-BE49-F238E27FC236}">
                <a16:creationId xmlns:a16="http://schemas.microsoft.com/office/drawing/2014/main" id="{FD03E481-1B3D-A7F6-11FE-D4D40CD1B9F6}"/>
              </a:ext>
            </a:extLst>
          </p:cNvPr>
          <p:cNvSpPr>
            <a:spLocks noGrp="1"/>
          </p:cNvSpPr>
          <p:nvPr>
            <p:ph idx="1"/>
          </p:nvPr>
        </p:nvSpPr>
        <p:spPr>
          <a:xfrm>
            <a:off x="983226" y="1919672"/>
            <a:ext cx="9846034" cy="4392637"/>
          </a:xfrm>
        </p:spPr>
        <p:txBody>
          <a:bodyPr>
            <a:noAutofit/>
          </a:bodyPr>
          <a:lstStyle/>
          <a:p>
            <a:pPr>
              <a:buFont typeface="+mj-lt"/>
              <a:buAutoNum type="arabicPeriod"/>
            </a:pPr>
            <a:r>
              <a:rPr lang="en-US" sz="1600" b="1" dirty="0">
                <a:solidFill>
                  <a:srgbClr val="18818C"/>
                </a:solidFill>
                <a:latin typeface="Lora" pitchFamily="2" charset="0"/>
              </a:rPr>
              <a:t>Data Collection and Preprocessing:</a:t>
            </a:r>
            <a:r>
              <a:rPr lang="en-US" sz="1600" dirty="0">
                <a:solidFill>
                  <a:srgbClr val="18818C"/>
                </a:solidFill>
                <a:latin typeface="Lora" pitchFamily="2" charset="0"/>
              </a:rPr>
              <a:t> Gather a dataset containing various features of mobile phones along with their corresponding price ranges. The dataset will be preprocessed to handle missing values, normalize the features, and split into training and test sets.</a:t>
            </a:r>
          </a:p>
          <a:p>
            <a:pPr>
              <a:buFont typeface="+mj-lt"/>
              <a:buAutoNum type="arabicPeriod"/>
            </a:pPr>
            <a:r>
              <a:rPr lang="en-US" sz="1600" b="1" dirty="0">
                <a:solidFill>
                  <a:srgbClr val="18818C"/>
                </a:solidFill>
                <a:latin typeface="Lora" pitchFamily="2" charset="0"/>
              </a:rPr>
              <a:t>Model Development:</a:t>
            </a:r>
            <a:r>
              <a:rPr lang="en-US" sz="1600" dirty="0">
                <a:solidFill>
                  <a:srgbClr val="18818C"/>
                </a:solidFill>
                <a:latin typeface="Lora" pitchFamily="2" charset="0"/>
              </a:rPr>
              <a:t> Implement the KNN algorithm and experiment with different distance metrics and values of 'k' to optimize the model's performance.</a:t>
            </a:r>
          </a:p>
          <a:p>
            <a:pPr>
              <a:buFont typeface="+mj-lt"/>
              <a:buAutoNum type="arabicPeriod"/>
            </a:pPr>
            <a:r>
              <a:rPr lang="en-US" sz="1600" b="1" dirty="0">
                <a:solidFill>
                  <a:srgbClr val="18818C"/>
                </a:solidFill>
                <a:latin typeface="Lora" pitchFamily="2" charset="0"/>
              </a:rPr>
              <a:t>Model Evaluation:</a:t>
            </a:r>
            <a:r>
              <a:rPr lang="en-US" sz="1600" dirty="0">
                <a:solidFill>
                  <a:srgbClr val="18818C"/>
                </a:solidFill>
                <a:latin typeface="Lora" pitchFamily="2" charset="0"/>
              </a:rPr>
              <a:t> Evaluate the model's accuracy using cross-validation techniques and performance metrics such as precision, recall, and F1-score.</a:t>
            </a:r>
          </a:p>
          <a:p>
            <a:pPr>
              <a:buFont typeface="+mj-lt"/>
              <a:buAutoNum type="arabicPeriod"/>
            </a:pPr>
            <a:r>
              <a:rPr lang="en-US" sz="1600" b="1" dirty="0">
                <a:solidFill>
                  <a:srgbClr val="18818C"/>
                </a:solidFill>
                <a:latin typeface="Lora" pitchFamily="2" charset="0"/>
              </a:rPr>
              <a:t>Analysis and Insights:</a:t>
            </a:r>
            <a:r>
              <a:rPr lang="en-US" sz="1600" dirty="0">
                <a:solidFill>
                  <a:srgbClr val="18818C"/>
                </a:solidFill>
                <a:latin typeface="Lora" pitchFamily="2" charset="0"/>
              </a:rPr>
              <a:t> Analyze the significance of different mobile phone features in determining their price range and provide insights based on the model's predictions.</a:t>
            </a:r>
          </a:p>
          <a:p>
            <a:r>
              <a:rPr lang="en-US" sz="1600" dirty="0">
                <a:solidFill>
                  <a:srgbClr val="18818C"/>
                </a:solidFill>
                <a:latin typeface="Lora" pitchFamily="2" charset="0"/>
              </a:rPr>
              <a:t>This project demonstrates the potential of the KNN algorithm in predicting mobile phone price ranges and highlights the importance of feature selection in building accurate predictive models. The findings can be leveraged to enhance consumer experience and support strategic decision-making in the mobile phone industry.</a:t>
            </a:r>
          </a:p>
          <a:p>
            <a:endParaRPr lang="en-IN" sz="1600" dirty="0">
              <a:latin typeface="Lora" pitchFamily="2" charset="0"/>
            </a:endParaRPr>
          </a:p>
          <a:p>
            <a:endParaRPr lang="en-IN" sz="1600" dirty="0">
              <a:latin typeface="Lora" pitchFamily="2" charset="0"/>
            </a:endParaRPr>
          </a:p>
        </p:txBody>
      </p:sp>
    </p:spTree>
    <p:extLst>
      <p:ext uri="{BB962C8B-B14F-4D97-AF65-F5344CB8AC3E}">
        <p14:creationId xmlns:p14="http://schemas.microsoft.com/office/powerpoint/2010/main" val="9765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146B-EE2E-D820-885A-4E76F6082528}"/>
              </a:ext>
            </a:extLst>
          </p:cNvPr>
          <p:cNvSpPr>
            <a:spLocks noGrp="1"/>
          </p:cNvSpPr>
          <p:nvPr>
            <p:ph type="title"/>
          </p:nvPr>
        </p:nvSpPr>
        <p:spPr>
          <a:xfrm>
            <a:off x="1828800" y="0"/>
            <a:ext cx="8534400" cy="1507067"/>
          </a:xfrm>
        </p:spPr>
        <p:txBody>
          <a:bodyPr/>
          <a:lstStyle/>
          <a:p>
            <a:pPr algn="ctr"/>
            <a:r>
              <a:rPr lang="en-IN" b="1" dirty="0"/>
              <a:t>METHODOLOGY</a:t>
            </a:r>
          </a:p>
        </p:txBody>
      </p:sp>
      <p:sp>
        <p:nvSpPr>
          <p:cNvPr id="3" name="Content Placeholder 2">
            <a:extLst>
              <a:ext uri="{FF2B5EF4-FFF2-40B4-BE49-F238E27FC236}">
                <a16:creationId xmlns:a16="http://schemas.microsoft.com/office/drawing/2014/main" id="{2840E63B-40F8-DA39-3295-35C4D969799D}"/>
              </a:ext>
            </a:extLst>
          </p:cNvPr>
          <p:cNvSpPr>
            <a:spLocks noGrp="1"/>
          </p:cNvSpPr>
          <p:nvPr>
            <p:ph idx="1"/>
          </p:nvPr>
        </p:nvSpPr>
        <p:spPr>
          <a:xfrm>
            <a:off x="1828800" y="1621366"/>
            <a:ext cx="8534400" cy="4386144"/>
          </a:xfrm>
        </p:spPr>
        <p:txBody>
          <a:bodyPr>
            <a:noAutofit/>
          </a:bodyPr>
          <a:lstStyle/>
          <a:p>
            <a:pPr marL="514350" indent="-514350">
              <a:buFont typeface="+mj-lt"/>
              <a:buAutoNum type="arabicPeriod"/>
            </a:pPr>
            <a:r>
              <a:rPr lang="en-US" sz="1600" dirty="0">
                <a:solidFill>
                  <a:srgbClr val="18818C"/>
                </a:solidFill>
                <a:latin typeface="Lora" pitchFamily="2" charset="0"/>
              </a:rPr>
              <a:t>To predict mobile price ranges using k-NN, begin by collecting and preprocessing relevant data, ensuring to handle missing values and normalize the data.</a:t>
            </a:r>
          </a:p>
          <a:p>
            <a:pPr marL="514350" indent="-514350">
              <a:buFont typeface="+mj-lt"/>
              <a:buAutoNum type="arabicPeriod"/>
            </a:pPr>
            <a:r>
              <a:rPr lang="en-US" sz="1600" dirty="0">
                <a:solidFill>
                  <a:srgbClr val="18818C"/>
                </a:solidFill>
                <a:latin typeface="Lora" pitchFamily="2" charset="0"/>
              </a:rPr>
              <a:t> Split the dataset into training and testing sets. </a:t>
            </a:r>
          </a:p>
          <a:p>
            <a:pPr marL="514350" indent="-514350">
              <a:buFont typeface="+mj-lt"/>
              <a:buAutoNum type="arabicPeriod"/>
            </a:pPr>
            <a:r>
              <a:rPr lang="en-US" sz="1600" dirty="0">
                <a:solidFill>
                  <a:srgbClr val="18818C"/>
                </a:solidFill>
                <a:latin typeface="Lora" pitchFamily="2" charset="0"/>
              </a:rPr>
              <a:t>Train a k-NN model, selecting an appropriate k value through cross-validation.</a:t>
            </a:r>
          </a:p>
          <a:p>
            <a:pPr marL="514350" indent="-514350">
              <a:buFont typeface="+mj-lt"/>
              <a:buAutoNum type="arabicPeriod"/>
            </a:pPr>
            <a:r>
              <a:rPr lang="en-US" sz="1600" dirty="0">
                <a:solidFill>
                  <a:srgbClr val="18818C"/>
                </a:solidFill>
                <a:latin typeface="Lora" pitchFamily="2" charset="0"/>
              </a:rPr>
              <a:t> Evaluate the model's performance using accuracy, confusion matrix, and classification metrics.</a:t>
            </a:r>
          </a:p>
          <a:p>
            <a:pPr marL="514350" indent="-514350">
              <a:buFont typeface="+mj-lt"/>
              <a:buAutoNum type="arabicPeriod"/>
            </a:pPr>
            <a:r>
              <a:rPr lang="en-US" sz="1600" dirty="0">
                <a:solidFill>
                  <a:srgbClr val="18818C"/>
                </a:solidFill>
                <a:latin typeface="Lora" pitchFamily="2" charset="0"/>
              </a:rPr>
              <a:t> Fine-tune the model by experimenting with different k values and distance metrics. Finally, deploy the model for real-time price range predictions, ensuring consistent preprocessing of new data.</a:t>
            </a:r>
            <a:endParaRPr lang="en-IN" sz="1600" dirty="0">
              <a:solidFill>
                <a:srgbClr val="18818C"/>
              </a:solidFill>
              <a:latin typeface="Lora" pitchFamily="2" charset="0"/>
            </a:endParaRPr>
          </a:p>
        </p:txBody>
      </p:sp>
    </p:spTree>
    <p:extLst>
      <p:ext uri="{BB962C8B-B14F-4D97-AF65-F5344CB8AC3E}">
        <p14:creationId xmlns:p14="http://schemas.microsoft.com/office/powerpoint/2010/main" val="396301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EE7E-2345-09E9-3EF1-D7A2AB4F03FE}"/>
              </a:ext>
            </a:extLst>
          </p:cNvPr>
          <p:cNvSpPr>
            <a:spLocks noGrp="1"/>
          </p:cNvSpPr>
          <p:nvPr>
            <p:ph type="title"/>
          </p:nvPr>
        </p:nvSpPr>
        <p:spPr>
          <a:xfrm>
            <a:off x="986170" y="148112"/>
            <a:ext cx="9914859" cy="1329004"/>
          </a:xfrm>
        </p:spPr>
        <p:txBody>
          <a:bodyPr/>
          <a:lstStyle/>
          <a:p>
            <a:pPr algn="ctr"/>
            <a:r>
              <a:rPr lang="en-IN" dirty="0"/>
              <a:t>FLOW DIAGRAM</a:t>
            </a:r>
          </a:p>
        </p:txBody>
      </p:sp>
      <p:pic>
        <p:nvPicPr>
          <p:cNvPr id="6" name="Picture 5" descr="A diagram of a test">
            <a:extLst>
              <a:ext uri="{FF2B5EF4-FFF2-40B4-BE49-F238E27FC236}">
                <a16:creationId xmlns:a16="http://schemas.microsoft.com/office/drawing/2014/main" id="{34EE6DB0-FBB0-F157-5172-1A406D5FC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354" y="1593860"/>
            <a:ext cx="6184490" cy="4941694"/>
          </a:xfrm>
          <a:prstGeom prst="rect">
            <a:avLst/>
          </a:prstGeom>
        </p:spPr>
      </p:pic>
    </p:spTree>
    <p:extLst>
      <p:ext uri="{BB962C8B-B14F-4D97-AF65-F5344CB8AC3E}">
        <p14:creationId xmlns:p14="http://schemas.microsoft.com/office/powerpoint/2010/main" val="145448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A963E9-2FA0-16F5-F7FB-B7E9FFDFF900}"/>
              </a:ext>
            </a:extLst>
          </p:cNvPr>
          <p:cNvPicPr>
            <a:picLocks noChangeAspect="1"/>
          </p:cNvPicPr>
          <p:nvPr/>
        </p:nvPicPr>
        <p:blipFill>
          <a:blip r:embed="rId2"/>
          <a:stretch>
            <a:fillRect/>
          </a:stretch>
        </p:blipFill>
        <p:spPr>
          <a:xfrm>
            <a:off x="5987846" y="1776583"/>
            <a:ext cx="5757244" cy="3304831"/>
          </a:xfrm>
          <a:prstGeom prst="rect">
            <a:avLst/>
          </a:prstGeom>
        </p:spPr>
      </p:pic>
      <p:pic>
        <p:nvPicPr>
          <p:cNvPr id="3" name="Picture 2">
            <a:extLst>
              <a:ext uri="{FF2B5EF4-FFF2-40B4-BE49-F238E27FC236}">
                <a16:creationId xmlns:a16="http://schemas.microsoft.com/office/drawing/2014/main" id="{A504EF26-9D11-B843-6ED8-A597F7436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81" y="1304924"/>
            <a:ext cx="4695825" cy="4248150"/>
          </a:xfrm>
          <a:prstGeom prst="rect">
            <a:avLst/>
          </a:prstGeom>
        </p:spPr>
      </p:pic>
    </p:spTree>
    <p:extLst>
      <p:ext uri="{BB962C8B-B14F-4D97-AF65-F5344CB8AC3E}">
        <p14:creationId xmlns:p14="http://schemas.microsoft.com/office/powerpoint/2010/main" val="278123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C6B1-385E-07CA-652C-1E74664608B6}"/>
              </a:ext>
            </a:extLst>
          </p:cNvPr>
          <p:cNvSpPr>
            <a:spLocks noGrp="1"/>
          </p:cNvSpPr>
          <p:nvPr>
            <p:ph type="title"/>
          </p:nvPr>
        </p:nvSpPr>
        <p:spPr>
          <a:xfrm>
            <a:off x="739877" y="0"/>
            <a:ext cx="10515600" cy="1325563"/>
          </a:xfrm>
        </p:spPr>
        <p:txBody>
          <a:bodyPr/>
          <a:lstStyle/>
          <a:p>
            <a:pPr algn="ctr"/>
            <a:r>
              <a:rPr lang="en-IN" b="1" dirty="0"/>
              <a:t>RESULT</a:t>
            </a:r>
          </a:p>
        </p:txBody>
      </p:sp>
      <p:pic>
        <p:nvPicPr>
          <p:cNvPr id="4" name="Picture 3">
            <a:extLst>
              <a:ext uri="{FF2B5EF4-FFF2-40B4-BE49-F238E27FC236}">
                <a16:creationId xmlns:a16="http://schemas.microsoft.com/office/drawing/2014/main" id="{D2572539-50B3-D8E0-902C-1685C737F4CA}"/>
              </a:ext>
            </a:extLst>
          </p:cNvPr>
          <p:cNvPicPr>
            <a:picLocks noChangeAspect="1"/>
          </p:cNvPicPr>
          <p:nvPr/>
        </p:nvPicPr>
        <p:blipFill>
          <a:blip r:embed="rId2"/>
          <a:stretch>
            <a:fillRect/>
          </a:stretch>
        </p:blipFill>
        <p:spPr>
          <a:xfrm>
            <a:off x="2504364" y="1408471"/>
            <a:ext cx="7183271" cy="4041058"/>
          </a:xfrm>
          <a:prstGeom prst="rect">
            <a:avLst/>
          </a:prstGeom>
        </p:spPr>
      </p:pic>
    </p:spTree>
    <p:extLst>
      <p:ext uri="{BB962C8B-B14F-4D97-AF65-F5344CB8AC3E}">
        <p14:creationId xmlns:p14="http://schemas.microsoft.com/office/powerpoint/2010/main" val="276871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6938-DCB4-74B3-7E2C-A85A2323AF16}"/>
              </a:ext>
            </a:extLst>
          </p:cNvPr>
          <p:cNvSpPr>
            <a:spLocks noGrp="1"/>
          </p:cNvSpPr>
          <p:nvPr>
            <p:ph type="title"/>
          </p:nvPr>
        </p:nvSpPr>
        <p:spPr>
          <a:xfrm>
            <a:off x="1828800" y="0"/>
            <a:ext cx="8534400" cy="1507067"/>
          </a:xfrm>
        </p:spPr>
        <p:txBody>
          <a:bodyPr/>
          <a:lstStyle/>
          <a:p>
            <a:pPr algn="ctr"/>
            <a:r>
              <a:rPr lang="en-IN" b="1" dirty="0"/>
              <a:t>CONCLUSION</a:t>
            </a:r>
          </a:p>
        </p:txBody>
      </p:sp>
      <p:sp>
        <p:nvSpPr>
          <p:cNvPr id="3" name="Content Placeholder 2">
            <a:extLst>
              <a:ext uri="{FF2B5EF4-FFF2-40B4-BE49-F238E27FC236}">
                <a16:creationId xmlns:a16="http://schemas.microsoft.com/office/drawing/2014/main" id="{E4370055-FE7C-F05A-03A9-4B5237D76826}"/>
              </a:ext>
            </a:extLst>
          </p:cNvPr>
          <p:cNvSpPr>
            <a:spLocks noGrp="1"/>
          </p:cNvSpPr>
          <p:nvPr>
            <p:ph idx="1"/>
          </p:nvPr>
        </p:nvSpPr>
        <p:spPr>
          <a:xfrm>
            <a:off x="1828800" y="1621366"/>
            <a:ext cx="8534400" cy="3615267"/>
          </a:xfrm>
        </p:spPr>
        <p:txBody>
          <a:bodyPr>
            <a:normAutofit lnSpcReduction="10000"/>
          </a:bodyPr>
          <a:lstStyle/>
          <a:p>
            <a:r>
              <a:rPr lang="en-US" sz="1600" dirty="0">
                <a:solidFill>
                  <a:srgbClr val="18818C"/>
                </a:solidFill>
                <a:effectLst/>
                <a:latin typeface="Lora" pitchFamily="2" charset="0"/>
              </a:rPr>
              <a:t>The internship aims to use Python programming language for Machine Learning so as to apply the theoretical knowledge to solve real-time and complex problems.</a:t>
            </a:r>
          </a:p>
          <a:p>
            <a:r>
              <a:rPr lang="en-US" sz="1600" dirty="0">
                <a:solidFill>
                  <a:srgbClr val="18818C"/>
                </a:solidFill>
                <a:effectLst/>
                <a:latin typeface="Lora" pitchFamily="2" charset="0"/>
              </a:rPr>
              <a:t> The internship helped to find appropriate prediction model to the problems by applying suitable learning algorithm which can be used in future. </a:t>
            </a:r>
          </a:p>
          <a:p>
            <a:r>
              <a:rPr lang="en-US" sz="1600" dirty="0">
                <a:solidFill>
                  <a:srgbClr val="18818C"/>
                </a:solidFill>
                <a:effectLst/>
                <a:latin typeface="Lora" pitchFamily="2" charset="0"/>
              </a:rPr>
              <a:t>The internship project assigned by the company helped to improve programming skills and to implement basic knowledge for solving real world problem.</a:t>
            </a:r>
          </a:p>
          <a:p>
            <a:r>
              <a:rPr lang="en-US" sz="1600" dirty="0">
                <a:solidFill>
                  <a:srgbClr val="18818C"/>
                </a:solidFill>
                <a:effectLst/>
                <a:latin typeface="Lora" pitchFamily="2" charset="0"/>
              </a:rPr>
              <a:t> In this project </a:t>
            </a:r>
            <a:r>
              <a:rPr lang="en-US" sz="1600" b="1" dirty="0">
                <a:solidFill>
                  <a:srgbClr val="18818C"/>
                </a:solidFill>
                <a:effectLst/>
                <a:latin typeface="Lora" pitchFamily="2" charset="0"/>
              </a:rPr>
              <a:t>KNN Algorithm </a:t>
            </a:r>
            <a:r>
              <a:rPr lang="en-US" sz="1600" dirty="0">
                <a:solidFill>
                  <a:srgbClr val="18818C"/>
                </a:solidFill>
                <a:effectLst/>
                <a:latin typeface="Lora" pitchFamily="2" charset="0"/>
              </a:rPr>
              <a:t>is used to predict </a:t>
            </a:r>
            <a:r>
              <a:rPr lang="en-US" sz="1600" b="1" dirty="0">
                <a:solidFill>
                  <a:srgbClr val="18818C"/>
                </a:solidFill>
                <a:latin typeface="Lora" pitchFamily="2" charset="0"/>
              </a:rPr>
              <a:t>mobile price range prediction</a:t>
            </a:r>
            <a:r>
              <a:rPr lang="en-US" sz="1600" dirty="0">
                <a:solidFill>
                  <a:srgbClr val="18818C"/>
                </a:solidFill>
                <a:effectLst/>
                <a:latin typeface="Lora" pitchFamily="2" charset="0"/>
              </a:rPr>
              <a:t>. After having a basic understanding of Supervised learning, we explored the KNN Algorithm which is used to solve machine learning problem. </a:t>
            </a:r>
          </a:p>
          <a:p>
            <a:r>
              <a:rPr lang="en-US" sz="1600" dirty="0">
                <a:solidFill>
                  <a:srgbClr val="18818C"/>
                </a:solidFill>
                <a:effectLst/>
                <a:latin typeface="Lora" pitchFamily="2" charset="0"/>
              </a:rPr>
              <a:t>The result varies based on the inputs given in the dataset and gives the result as yes or no.</a:t>
            </a:r>
            <a:endParaRPr lang="en-IN" sz="1600" dirty="0">
              <a:solidFill>
                <a:srgbClr val="18818C"/>
              </a:solidFill>
              <a:latin typeface="Lora" pitchFamily="2" charset="0"/>
            </a:endParaRPr>
          </a:p>
        </p:txBody>
      </p:sp>
    </p:spTree>
    <p:extLst>
      <p:ext uri="{BB962C8B-B14F-4D97-AF65-F5344CB8AC3E}">
        <p14:creationId xmlns:p14="http://schemas.microsoft.com/office/powerpoint/2010/main" val="2285235857"/>
      </p:ext>
    </p:extLst>
  </p:cSld>
  <p:clrMapOvr>
    <a:masterClrMapping/>
  </p:clrMapOvr>
</p:sld>
</file>

<file path=ppt/theme/theme1.xml><?xml version="1.0" encoding="utf-8"?>
<a:theme xmlns:a="http://schemas.openxmlformats.org/drawingml/2006/main" name="Theme1">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F93BDE2-6A29-4666-8C4F-C7C0CA0139A2}" vid="{3CD50854-E44D-46D6-8350-9E0990F425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1304</TotalTime>
  <Words>972</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 Light</vt:lpstr>
      <vt:lpstr>Calibri</vt:lpstr>
      <vt:lpstr>Elephant</vt:lpstr>
      <vt:lpstr>Lora</vt:lpstr>
      <vt:lpstr>Times New Roman</vt:lpstr>
      <vt:lpstr>Wingdings</vt:lpstr>
      <vt:lpstr>Theme1</vt:lpstr>
      <vt:lpstr>INTERNSHIP SUBJECT CODE:21INT68  Mobile Price Range Prediction using KNN Algorithm</vt:lpstr>
      <vt:lpstr>ABSTRACT</vt:lpstr>
      <vt:lpstr>INTERNSHIP DOMAIN</vt:lpstr>
      <vt:lpstr>PROJECT INTRODUCTION</vt:lpstr>
      <vt:lpstr>METHODOLOGY</vt:lpstr>
      <vt:lpstr>FLOW DIAGRAM</vt:lpstr>
      <vt:lpstr>PowerPoint Presentation</vt:lpstr>
      <vt:lpstr>RESULT</vt:lpstr>
      <vt:lpstr>CONCLUSION</vt:lpstr>
      <vt:lpstr>FUTURE ENHANCEMENT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Shrinidhi S</dc:creator>
  <cp:lastModifiedBy>Sandesh G C</cp:lastModifiedBy>
  <cp:revision>22</cp:revision>
  <dcterms:created xsi:type="dcterms:W3CDTF">2024-07-02T16:49:05Z</dcterms:created>
  <dcterms:modified xsi:type="dcterms:W3CDTF">2024-07-11T17:56:14Z</dcterms:modified>
</cp:coreProperties>
</file>