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09820-D238-4AAB-B8CE-E88BC3D5ECC4}" type="datetimeFigureOut">
              <a:rPr lang="en-IN" smtClean="0"/>
              <a:t>28-04-2024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3129AD-7D57-4761-8652-04513E312ADA}" type="slidenum">
              <a:rPr lang="en-IN" smtClean="0"/>
              <a:t>‹#›</a:t>
            </a:fld>
            <a:endParaRPr lang="en-IN"/>
          </a:p>
        </p:txBody>
      </p:sp>
    </p:spTree>
    <p:extLst>
      <p:ext uri="{BB962C8B-B14F-4D97-AF65-F5344CB8AC3E}">
        <p14:creationId xmlns:p14="http://schemas.microsoft.com/office/powerpoint/2010/main" val="2399177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3129AD-7D57-4761-8652-04513E312ADA}" type="slidenum">
              <a:rPr lang="en-IN" smtClean="0"/>
              <a:t>12</a:t>
            </a:fld>
            <a:endParaRPr lang="en-IN"/>
          </a:p>
        </p:txBody>
      </p:sp>
    </p:spTree>
    <p:extLst>
      <p:ext uri="{BB962C8B-B14F-4D97-AF65-F5344CB8AC3E}">
        <p14:creationId xmlns:p14="http://schemas.microsoft.com/office/powerpoint/2010/main" val="3664174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3129AD-7D57-4761-8652-04513E312ADA}" type="slidenum">
              <a:rPr lang="en-IN" smtClean="0"/>
              <a:t>13</a:t>
            </a:fld>
            <a:endParaRPr lang="en-IN"/>
          </a:p>
        </p:txBody>
      </p:sp>
    </p:spTree>
    <p:extLst>
      <p:ext uri="{BB962C8B-B14F-4D97-AF65-F5344CB8AC3E}">
        <p14:creationId xmlns:p14="http://schemas.microsoft.com/office/powerpoint/2010/main" val="4002273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993E51-946E-4D6D-BADA-FB06147B0D01}"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402611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93E51-946E-4D6D-BADA-FB06147B0D01}"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185038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93E51-946E-4D6D-BADA-FB06147B0D01}"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F32066-B9DE-4BD9-B162-85EF4F3298A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8910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93E51-946E-4D6D-BADA-FB06147B0D01}"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2013184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93E51-946E-4D6D-BADA-FB06147B0D01}"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F32066-B9DE-4BD9-B162-85EF4F3298A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67007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93E51-946E-4D6D-BADA-FB06147B0D01}"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3050925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93E51-946E-4D6D-BADA-FB06147B0D01}"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388510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93E51-946E-4D6D-BADA-FB06147B0D01}"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1097105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93E51-946E-4D6D-BADA-FB06147B0D01}"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3387958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93E51-946E-4D6D-BADA-FB06147B0D01}"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3642505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993E51-946E-4D6D-BADA-FB06147B0D01}"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3364770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993E51-946E-4D6D-BADA-FB06147B0D01}" type="datetimeFigureOut">
              <a:rPr lang="en-IN" smtClean="0"/>
              <a:t>28-04-2024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205066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993E51-946E-4D6D-BADA-FB06147B0D01}" type="datetimeFigureOut">
              <a:rPr lang="en-IN" smtClean="0"/>
              <a:t>28-04-2024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1403735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93E51-946E-4D6D-BADA-FB06147B0D01}" type="datetimeFigureOut">
              <a:rPr lang="en-IN" smtClean="0"/>
              <a:t>28-04-2024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351730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93E51-946E-4D6D-BADA-FB06147B0D01}"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73956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993E51-946E-4D6D-BADA-FB06147B0D01}"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147213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993E51-946E-4D6D-BADA-FB06147B0D01}" type="datetimeFigureOut">
              <a:rPr lang="en-IN" smtClean="0"/>
              <a:t>28-04-2024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CF32066-B9DE-4BD9-B162-85EF4F3298A0}" type="slidenum">
              <a:rPr lang="en-IN" smtClean="0"/>
              <a:t>‹#›</a:t>
            </a:fld>
            <a:endParaRPr lang="en-IN"/>
          </a:p>
        </p:txBody>
      </p:sp>
    </p:spTree>
    <p:extLst>
      <p:ext uri="{BB962C8B-B14F-4D97-AF65-F5344CB8AC3E}">
        <p14:creationId xmlns:p14="http://schemas.microsoft.com/office/powerpoint/2010/main" val="133829465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55D03-485C-FD18-0CD6-A8069735A3EC}"/>
              </a:ext>
            </a:extLst>
          </p:cNvPr>
          <p:cNvSpPr>
            <a:spLocks noGrp="1"/>
          </p:cNvSpPr>
          <p:nvPr>
            <p:ph type="ctrTitle"/>
          </p:nvPr>
        </p:nvSpPr>
        <p:spPr/>
        <p:txBody>
          <a:bodyPr/>
          <a:lstStyle/>
          <a:p>
            <a:r>
              <a:rPr lang="en-US" sz="5000" dirty="0" smtClean="0">
                <a:solidFill>
                  <a:schemeClr val="tx1"/>
                </a:solidFill>
                <a:latin typeface="Times New Roman" panose="02020603050405020304" pitchFamily="18" charset="0"/>
                <a:cs typeface="Times New Roman" panose="02020603050405020304" pitchFamily="18" charset="0"/>
              </a:rPr>
              <a:t> SANTHOSH D</a:t>
            </a:r>
            <a:endParaRPr lang="en-IN" sz="50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2D5422-A159-F861-BC3E-5494B4367628}"/>
              </a:ext>
            </a:extLst>
          </p:cNvPr>
          <p:cNvSpPr>
            <a:spLocks noGrp="1"/>
          </p:cNvSpPr>
          <p:nvPr>
            <p:ph type="subTitle" idx="1"/>
          </p:nvPr>
        </p:nvSpPr>
        <p:spPr/>
        <p:txBody>
          <a:bodyPr>
            <a:normAutofit/>
          </a:bodyPr>
          <a:lstStyle/>
          <a:p>
            <a:r>
              <a:rPr lang="en-US" sz="5000" dirty="0" smtClean="0">
                <a:solidFill>
                  <a:schemeClr val="tx1"/>
                </a:solidFill>
                <a:latin typeface="Times New Roman" panose="02020603050405020304" pitchFamily="18" charset="0"/>
                <a:cs typeface="Times New Roman" panose="02020603050405020304" pitchFamily="18" charset="0"/>
              </a:rPr>
              <a:t>Naan </a:t>
            </a:r>
            <a:r>
              <a:rPr lang="en-US" sz="5000" dirty="0" err="1" smtClean="0">
                <a:solidFill>
                  <a:schemeClr val="tx1"/>
                </a:solidFill>
                <a:latin typeface="Times New Roman" panose="02020603050405020304" pitchFamily="18" charset="0"/>
                <a:cs typeface="Times New Roman" panose="02020603050405020304" pitchFamily="18" charset="0"/>
              </a:rPr>
              <a:t>Mudhalvan</a:t>
            </a:r>
            <a:r>
              <a:rPr lang="en-US" sz="5000" dirty="0" smtClean="0">
                <a:solidFill>
                  <a:schemeClr val="tx1"/>
                </a:solidFill>
                <a:latin typeface="Times New Roman" panose="02020603050405020304" pitchFamily="18" charset="0"/>
                <a:cs typeface="Times New Roman" panose="02020603050405020304" pitchFamily="18" charset="0"/>
              </a:rPr>
              <a:t> </a:t>
            </a:r>
            <a:r>
              <a:rPr lang="en-US" sz="5000" dirty="0">
                <a:solidFill>
                  <a:schemeClr val="tx1"/>
                </a:solidFill>
                <a:latin typeface="Times New Roman" panose="02020603050405020304" pitchFamily="18" charset="0"/>
                <a:cs typeface="Times New Roman" panose="02020603050405020304" pitchFamily="18" charset="0"/>
              </a:rPr>
              <a:t>Project</a:t>
            </a:r>
            <a:endParaRPr lang="en-IN" sz="5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8156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E7C0-D8DB-F531-9923-2522B3A9EBBD}"/>
              </a:ext>
            </a:extLst>
          </p:cNvPr>
          <p:cNvSpPr>
            <a:spLocks noGrp="1"/>
          </p:cNvSpPr>
          <p:nvPr>
            <p:ph type="title"/>
          </p:nvPr>
        </p:nvSpPr>
        <p:spPr>
          <a:xfrm>
            <a:off x="555414" y="441960"/>
            <a:ext cx="8596668" cy="1320800"/>
          </a:xfrm>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MODELLING </a:t>
            </a:r>
            <a:endParaRPr lang="en-IN" sz="4800" b="1"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BCBD8A02-FB1D-379B-6278-FADDA265740F}"/>
              </a:ext>
            </a:extLst>
          </p:cNvPr>
          <p:cNvPicPr>
            <a:picLocks noGrp="1" noChangeAspect="1"/>
          </p:cNvPicPr>
          <p:nvPr>
            <p:ph idx="1"/>
          </p:nvPr>
        </p:nvPicPr>
        <p:blipFill>
          <a:blip r:embed="rId2"/>
          <a:stretch>
            <a:fillRect/>
          </a:stretch>
        </p:blipFill>
        <p:spPr>
          <a:xfrm>
            <a:off x="924338" y="1495114"/>
            <a:ext cx="9710531" cy="50348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24088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E7C0-D8DB-F531-9923-2522B3A9EBBD}"/>
              </a:ext>
            </a:extLst>
          </p:cNvPr>
          <p:cNvSpPr>
            <a:spLocks noGrp="1"/>
          </p:cNvSpPr>
          <p:nvPr>
            <p:ph type="title"/>
          </p:nvPr>
        </p:nvSpPr>
        <p:spPr>
          <a:xfrm>
            <a:off x="555414" y="441960"/>
            <a:ext cx="8596668" cy="1320800"/>
          </a:xfrm>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MODELLING </a:t>
            </a:r>
            <a:endParaRPr lang="en-IN" sz="4800" b="1"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EFC919A-D744-BC27-8641-46839D9A242D}"/>
              </a:ext>
            </a:extLst>
          </p:cNvPr>
          <p:cNvPicPr>
            <a:picLocks noGrp="1" noChangeAspect="1"/>
          </p:cNvPicPr>
          <p:nvPr>
            <p:ph idx="1"/>
          </p:nvPr>
        </p:nvPicPr>
        <p:blipFill>
          <a:blip r:embed="rId2"/>
          <a:stretch>
            <a:fillRect/>
          </a:stretch>
        </p:blipFill>
        <p:spPr>
          <a:xfrm>
            <a:off x="1075520" y="1411357"/>
            <a:ext cx="9359051" cy="480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76813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E7C0-D8DB-F531-9923-2522B3A9EBBD}"/>
              </a:ext>
            </a:extLst>
          </p:cNvPr>
          <p:cNvSpPr>
            <a:spLocks noGrp="1"/>
          </p:cNvSpPr>
          <p:nvPr>
            <p:ph type="title"/>
          </p:nvPr>
        </p:nvSpPr>
        <p:spPr>
          <a:xfrm>
            <a:off x="555414" y="441960"/>
            <a:ext cx="8596668" cy="1320800"/>
          </a:xfrm>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RESULT</a:t>
            </a:r>
            <a:endParaRPr lang="en-IN" sz="4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D4DC60-1F58-A75D-735B-6027BE890698}"/>
              </a:ext>
            </a:extLst>
          </p:cNvPr>
          <p:cNvSpPr>
            <a:spLocks noGrp="1"/>
          </p:cNvSpPr>
          <p:nvPr>
            <p:ph idx="1"/>
          </p:nvPr>
        </p:nvSpPr>
        <p:spPr>
          <a:xfrm>
            <a:off x="616374" y="1488613"/>
            <a:ext cx="10959252" cy="4927427"/>
          </a:xfrm>
        </p:spPr>
        <p:txBody>
          <a:bodyPr>
            <a:noAutofit/>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The project yields a highly accurate and efficient AI system for real-time detection of mask compliance. By automating the monitoring process, it ensures swift identification of individuals wearing or not wearing masks, enhancing public safety. Scalable and adaptable, the system caters to diverse environments and varying foot traffic levels. Insights from the system's data aid in informed decision-making for intervention strategies, contributing to effective enforcement of mask-wearing protocols.</a:t>
            </a: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b="1" dirty="0" err="1" smtClean="0">
                <a:solidFill>
                  <a:schemeClr val="tx1"/>
                </a:solidFill>
                <a:latin typeface="Times New Roman" panose="02020603050405020304" pitchFamily="18" charset="0"/>
                <a:cs typeface="Times New Roman" panose="02020603050405020304" pitchFamily="18" charset="0"/>
              </a:rPr>
              <a:t>LINK</a:t>
            </a:r>
            <a:r>
              <a:rPr lang="en-US" sz="2400" b="1" dirty="0" err="1" smtClean="0">
                <a:solidFill>
                  <a:schemeClr val="tx1"/>
                </a:solidFill>
                <a:latin typeface="Times New Roman" panose="02020603050405020304" pitchFamily="18" charset="0"/>
                <a:cs typeface="Times New Roman" panose="02020603050405020304" pitchFamily="18" charset="0"/>
              </a:rPr>
              <a:t>:https</a:t>
            </a:r>
            <a:r>
              <a:rPr lang="en-US" sz="2400" b="1" dirty="0">
                <a:solidFill>
                  <a:schemeClr val="tx1"/>
                </a:solidFill>
                <a:latin typeface="Times New Roman" panose="02020603050405020304" pitchFamily="18" charset="0"/>
                <a:cs typeface="Times New Roman" panose="02020603050405020304" pitchFamily="18" charset="0"/>
              </a:rPr>
              <a:t>://drive.google.com/file/d/1SqCkudgxiVgXJvwQbc1svLRTppzLWh7g/</a:t>
            </a:r>
            <a:r>
              <a:rPr lang="en-US" sz="2400" b="1" dirty="0" err="1">
                <a:solidFill>
                  <a:schemeClr val="tx1"/>
                </a:solidFill>
                <a:latin typeface="Times New Roman" panose="02020603050405020304" pitchFamily="18" charset="0"/>
                <a:cs typeface="Times New Roman" panose="02020603050405020304" pitchFamily="18" charset="0"/>
              </a:rPr>
              <a:t>view?usp</a:t>
            </a:r>
            <a:r>
              <a:rPr lang="en-US" sz="2400" b="1" dirty="0">
                <a:solidFill>
                  <a:schemeClr val="tx1"/>
                </a:solidFill>
                <a:latin typeface="Times New Roman" panose="02020603050405020304" pitchFamily="18" charset="0"/>
                <a:cs typeface="Times New Roman" panose="02020603050405020304" pitchFamily="18" charset="0"/>
              </a:rPr>
              <a:t>=sharing</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328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E7C0-D8DB-F531-9923-2522B3A9EBBD}"/>
              </a:ext>
            </a:extLst>
          </p:cNvPr>
          <p:cNvSpPr>
            <a:spLocks noGrp="1"/>
          </p:cNvSpPr>
          <p:nvPr>
            <p:ph type="title"/>
          </p:nvPr>
        </p:nvSpPr>
        <p:spPr>
          <a:xfrm>
            <a:off x="555414" y="243180"/>
            <a:ext cx="8596668" cy="1320800"/>
          </a:xfrm>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Output Images</a:t>
            </a:r>
            <a:endParaRPr lang="en-IN" sz="4800" b="1" dirty="0">
              <a:solidFill>
                <a:schemeClr val="tx1"/>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5972124E-0567-3921-66B7-33DA15540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1902172"/>
            <a:ext cx="4772793" cy="34351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a:extLst>
              <a:ext uri="{FF2B5EF4-FFF2-40B4-BE49-F238E27FC236}">
                <a16:creationId xmlns:a16="http://schemas.microsoft.com/office/drawing/2014/main" id="{558188C6-23CE-96D8-32B9-7C200C8674E0}"/>
              </a:ext>
            </a:extLst>
          </p:cNvPr>
          <p:cNvSpPr txBox="1"/>
          <p:nvPr/>
        </p:nvSpPr>
        <p:spPr>
          <a:xfrm>
            <a:off x="677334" y="1152950"/>
            <a:ext cx="4560404" cy="646331"/>
          </a:xfrm>
          <a:prstGeom prst="rect">
            <a:avLst/>
          </a:prstGeom>
          <a:noFill/>
        </p:spPr>
        <p:txBody>
          <a:bodyPr wrap="square" rtlCol="0">
            <a:spAutoFit/>
          </a:bodyPr>
          <a:lstStyle/>
          <a:p>
            <a:r>
              <a:rPr lang="en-US" dirty="0"/>
              <a:t>Image showing the correct detection of face mask</a:t>
            </a:r>
            <a:endParaRPr lang="en-IN" dirty="0"/>
          </a:p>
        </p:txBody>
      </p:sp>
      <p:sp>
        <p:nvSpPr>
          <p:cNvPr id="18" name="TextBox 17">
            <a:extLst>
              <a:ext uri="{FF2B5EF4-FFF2-40B4-BE49-F238E27FC236}">
                <a16:creationId xmlns:a16="http://schemas.microsoft.com/office/drawing/2014/main" id="{B83FC732-811D-2B1C-C81E-22AEE34EB7E6}"/>
              </a:ext>
            </a:extLst>
          </p:cNvPr>
          <p:cNvSpPr txBox="1"/>
          <p:nvPr/>
        </p:nvSpPr>
        <p:spPr>
          <a:xfrm>
            <a:off x="6231835" y="1160973"/>
            <a:ext cx="4452730" cy="923330"/>
          </a:xfrm>
          <a:prstGeom prst="rect">
            <a:avLst/>
          </a:prstGeom>
          <a:noFill/>
        </p:spPr>
        <p:txBody>
          <a:bodyPr wrap="square" rtlCol="0">
            <a:spAutoFit/>
          </a:bodyPr>
          <a:lstStyle/>
          <a:p>
            <a:r>
              <a:rPr lang="en-US" dirty="0"/>
              <a:t>Image showing the incorrect detection of face mask</a:t>
            </a:r>
            <a:endParaRPr lang="en-IN" dirty="0"/>
          </a:p>
          <a:p>
            <a:endParaRPr lang="en-IN" dirty="0"/>
          </a:p>
        </p:txBody>
      </p:sp>
      <p:sp>
        <p:nvSpPr>
          <p:cNvPr id="20" name="Content Placeholder 19">
            <a:extLst>
              <a:ext uri="{FF2B5EF4-FFF2-40B4-BE49-F238E27FC236}">
                <a16:creationId xmlns:a16="http://schemas.microsoft.com/office/drawing/2014/main" id="{FDFA1C35-D044-72E6-E017-F881606693D6}"/>
              </a:ext>
            </a:extLst>
          </p:cNvPr>
          <p:cNvSpPr>
            <a:spLocks noGrp="1"/>
          </p:cNvSpPr>
          <p:nvPr>
            <p:ph idx="1"/>
          </p:nvPr>
        </p:nvSpPr>
        <p:spPr/>
        <p:txBody>
          <a:bodyPr/>
          <a:lstStyle/>
          <a:p>
            <a:endParaRPr lang="en-IN" dirty="0"/>
          </a:p>
        </p:txBody>
      </p:sp>
      <p:pic>
        <p:nvPicPr>
          <p:cNvPr id="22" name="Picture 21">
            <a:extLst>
              <a:ext uri="{FF2B5EF4-FFF2-40B4-BE49-F238E27FC236}">
                <a16:creationId xmlns:a16="http://schemas.microsoft.com/office/drawing/2014/main" id="{3789A4BC-D660-897C-268C-09DD25ADAE25}"/>
              </a:ext>
            </a:extLst>
          </p:cNvPr>
          <p:cNvPicPr>
            <a:picLocks noChangeAspect="1"/>
          </p:cNvPicPr>
          <p:nvPr/>
        </p:nvPicPr>
        <p:blipFill>
          <a:blip r:embed="rId4"/>
          <a:stretch>
            <a:fillRect/>
          </a:stretch>
        </p:blipFill>
        <p:spPr>
          <a:xfrm>
            <a:off x="6324434" y="1894132"/>
            <a:ext cx="4452730" cy="34351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4" name="Picture 23">
            <a:extLst>
              <a:ext uri="{FF2B5EF4-FFF2-40B4-BE49-F238E27FC236}">
                <a16:creationId xmlns:a16="http://schemas.microsoft.com/office/drawing/2014/main" id="{2DBCCE01-F988-0743-401A-AE47E627E56B}"/>
              </a:ext>
            </a:extLst>
          </p:cNvPr>
          <p:cNvPicPr>
            <a:picLocks noChangeAspect="1"/>
          </p:cNvPicPr>
          <p:nvPr/>
        </p:nvPicPr>
        <p:blipFill>
          <a:blip r:embed="rId5"/>
          <a:stretch>
            <a:fillRect/>
          </a:stretch>
        </p:blipFill>
        <p:spPr>
          <a:xfrm>
            <a:off x="2113721" y="5860473"/>
            <a:ext cx="7467600" cy="514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27003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ED66-1452-3848-588D-6ED2E9709643}"/>
              </a:ext>
            </a:extLst>
          </p:cNvPr>
          <p:cNvSpPr>
            <a:spLocks noGrp="1"/>
          </p:cNvSpPr>
          <p:nvPr>
            <p:ph type="title"/>
          </p:nvPr>
        </p:nvSpPr>
        <p:spPr/>
        <p:txBody>
          <a:bodyPr>
            <a:normAutofit/>
          </a:bodyPr>
          <a:lstStyle/>
          <a:p>
            <a:r>
              <a:rPr lang="en-US" sz="5000" b="1" dirty="0">
                <a:solidFill>
                  <a:schemeClr val="tx1"/>
                </a:solidFill>
                <a:latin typeface="Times New Roman" panose="02020603050405020304" pitchFamily="18" charset="0"/>
                <a:cs typeface="Times New Roman" panose="02020603050405020304" pitchFamily="18" charset="0"/>
              </a:rPr>
              <a:t>PROJECT TITLE</a:t>
            </a:r>
            <a:endParaRPr lang="en-IN" sz="5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E7DEE4-B438-9333-F96E-363F8259FE2D}"/>
              </a:ext>
            </a:extLst>
          </p:cNvPr>
          <p:cNvSpPr>
            <a:spLocks noGrp="1"/>
          </p:cNvSpPr>
          <p:nvPr>
            <p:ph idx="1"/>
          </p:nvPr>
        </p:nvSpPr>
        <p:spPr>
          <a:xfrm>
            <a:off x="381000" y="2160589"/>
            <a:ext cx="10226040" cy="3880773"/>
          </a:xfrm>
        </p:spPr>
        <p:txBody>
          <a:bodyPr>
            <a:normAutofit/>
          </a:bodyPr>
          <a:lstStyle/>
          <a:p>
            <a:pPr marL="0" indent="0">
              <a:buNone/>
            </a:pPr>
            <a:r>
              <a:rPr lang="en-US" sz="4000" dirty="0" err="1">
                <a:latin typeface="Times New Roman" panose="02020603050405020304" pitchFamily="18" charset="0"/>
                <a:cs typeface="Times New Roman" panose="02020603050405020304" pitchFamily="18" charset="0"/>
              </a:rPr>
              <a:t>MaskGuard:Face</a:t>
            </a:r>
            <a:r>
              <a:rPr lang="en-US" sz="4000" dirty="0">
                <a:latin typeface="Times New Roman" panose="02020603050405020304" pitchFamily="18" charset="0"/>
                <a:cs typeface="Times New Roman" panose="02020603050405020304" pitchFamily="18" charset="0"/>
              </a:rPr>
              <a:t> Mask Detection using Convolutional Neural Networks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7952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E7C0-D8DB-F531-9923-2522B3A9EBBD}"/>
              </a:ext>
            </a:extLst>
          </p:cNvPr>
          <p:cNvSpPr>
            <a:spLocks noGrp="1"/>
          </p:cNvSpPr>
          <p:nvPr>
            <p:ph type="title"/>
          </p:nvPr>
        </p:nvSpPr>
        <p:spPr/>
        <p:txBody>
          <a:bodyPr>
            <a:normAutofit/>
          </a:bodyPr>
          <a:lstStyle/>
          <a:p>
            <a:r>
              <a:rPr lang="en-US" sz="5000" b="1" dirty="0">
                <a:solidFill>
                  <a:schemeClr val="tx1"/>
                </a:solidFill>
                <a:latin typeface="Times New Roman" panose="02020603050405020304" pitchFamily="18" charset="0"/>
                <a:cs typeface="Times New Roman" panose="02020603050405020304" pitchFamily="18" charset="0"/>
              </a:rPr>
              <a:t>AGENDA</a:t>
            </a:r>
            <a:endParaRPr lang="en-IN" sz="5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D4DC60-1F58-A75D-735B-6027BE890698}"/>
              </a:ext>
            </a:extLst>
          </p:cNvPr>
          <p:cNvSpPr>
            <a:spLocks noGrp="1"/>
          </p:cNvSpPr>
          <p:nvPr>
            <p:ph idx="1"/>
          </p:nvPr>
        </p:nvSpPr>
        <p:spPr>
          <a:xfrm>
            <a:off x="677334" y="1812720"/>
            <a:ext cx="8596668" cy="3880773"/>
          </a:xfrm>
        </p:spPr>
        <p:txBody>
          <a:bodyPr>
            <a:normAutofit fontScale="92500"/>
          </a:bodyPr>
          <a:lstStyle/>
          <a:p>
            <a:pPr marL="0" indent="0">
              <a:buNone/>
            </a:pPr>
            <a:r>
              <a:rPr lang="en-US" sz="2200" dirty="0">
                <a:solidFill>
                  <a:schemeClr val="tx1"/>
                </a:solidFill>
                <a:latin typeface="Times New Roman" panose="02020603050405020304" pitchFamily="18" charset="0"/>
                <a:cs typeface="Times New Roman" panose="02020603050405020304" pitchFamily="18" charset="0"/>
              </a:rPr>
              <a:t>The project agenda for the Face Mask Detection initiative involves five key stages. Firstly, data collection and preprocessing are prioritized, ensuring the acquisition of diverse datasets and their preparation for model training. Next, the focus shifts to model selection and design, where appropriate Convolutional Neural Network (CNN) architectures are chosen and tailored to suit the project's requirements. Subsequently, model training and evaluation take precedence, optimizing hyperparameters and assessing performance metrics to guarantee accuracy and reliability. The penultimate phase centers on deployment and integration, emphasizing seamless implementation into real-world scenarios for effective enforcement of mask-wearing protocols. Lastly, continuous monitoring and refinement ensure scalability, adaptability, and user satisfaction, cementing the project's impact on public health and safety.</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383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E7C0-D8DB-F531-9923-2522B3A9EBBD}"/>
              </a:ext>
            </a:extLst>
          </p:cNvPr>
          <p:cNvSpPr>
            <a:spLocks noGrp="1"/>
          </p:cNvSpPr>
          <p:nvPr>
            <p:ph type="title"/>
          </p:nvPr>
        </p:nvSpPr>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PROBLEM STATEMENT </a:t>
            </a:r>
            <a:endParaRPr lang="en-IN" sz="4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D4DC60-1F58-A75D-735B-6027BE890698}"/>
              </a:ext>
            </a:extLst>
          </p:cNvPr>
          <p:cNvSpPr>
            <a:spLocks noGrp="1"/>
          </p:cNvSpPr>
          <p:nvPr>
            <p:ph idx="1"/>
          </p:nvPr>
        </p:nvSpPr>
        <p:spPr>
          <a:xfrm>
            <a:off x="677334" y="1611949"/>
            <a:ext cx="8596668" cy="3880773"/>
          </a:xfrm>
        </p:spPr>
        <p:txBody>
          <a:bodyPr>
            <a:noAutofit/>
          </a:bodyPr>
          <a:lstStyle/>
          <a:p>
            <a:pPr marL="0" indent="0">
              <a:buNone/>
            </a:pPr>
            <a:r>
              <a:rPr lang="en-US" sz="2200" dirty="0">
                <a:solidFill>
                  <a:schemeClr val="tx1"/>
                </a:solidFill>
                <a:latin typeface="Times New Roman" panose="02020603050405020304" pitchFamily="18" charset="0"/>
                <a:cs typeface="Times New Roman" panose="02020603050405020304" pitchFamily="18" charset="0"/>
              </a:rPr>
              <a:t>Amidst the COVID-19 pandemic, enforcing the usage of face masks has emerged as a critical aspect of public health and safety. However, ensuring adherence to mask-wearing regulations in public settings poses a significant challenge. To tackle this issue, the project endeavors to develop an AI-driven solution for automatic face mask detection. Leveraging computer vision techniques, particularly Convolutional Neural Networks (CNNs), the system aims to accurately identify individuals not wearing masks in real-time. By automating this detection process, the solution seeks to bolster public safety by enabling proactive enforcement of mask-wearing mandates across diverse environments such as shopping centers, theaters, and transportation hubs.</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20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E7C0-D8DB-F531-9923-2522B3A9EBBD}"/>
              </a:ext>
            </a:extLst>
          </p:cNvPr>
          <p:cNvSpPr>
            <a:spLocks noGrp="1"/>
          </p:cNvSpPr>
          <p:nvPr>
            <p:ph type="title"/>
          </p:nvPr>
        </p:nvSpPr>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PROJECT OVERVIEW</a:t>
            </a:r>
            <a:endParaRPr lang="en-IN" sz="4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D4DC60-1F58-A75D-735B-6027BE890698}"/>
              </a:ext>
            </a:extLst>
          </p:cNvPr>
          <p:cNvSpPr>
            <a:spLocks noGrp="1"/>
          </p:cNvSpPr>
          <p:nvPr>
            <p:ph idx="1"/>
          </p:nvPr>
        </p:nvSpPr>
        <p:spPr>
          <a:xfrm>
            <a:off x="677334" y="1611949"/>
            <a:ext cx="8596668" cy="3880773"/>
          </a:xfrm>
        </p:spPr>
        <p:txBody>
          <a:bodyPr>
            <a:noAutofit/>
          </a:bodyPr>
          <a:lstStyle/>
          <a:p>
            <a:pPr marL="0" indent="0">
              <a:buNone/>
            </a:pPr>
            <a:r>
              <a:rPr lang="en-US" sz="2200" dirty="0">
                <a:solidFill>
                  <a:schemeClr val="tx1"/>
                </a:solidFill>
                <a:latin typeface="Times New Roman" panose="02020603050405020304" pitchFamily="18" charset="0"/>
                <a:cs typeface="Times New Roman" panose="02020603050405020304" pitchFamily="18" charset="0"/>
              </a:rPr>
              <a:t>This project is a response to the pressing need for widespread compliance with face mask mandates amid the ongoing COVID-19 pandemic. Leveraging my expertise in computer vision and deep learning, the innovative solution utilizes Convolutional Neural Networks (CNNs) to swiftly and accurately detect individuals not wearing masks in real-time. By automating this critical process, the project aims to bolster public health and safety by enabling proactive enforcement of mask-wearing protocols across diverse public settings.</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9410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E7C0-D8DB-F531-9923-2522B3A9EBBD}"/>
              </a:ext>
            </a:extLst>
          </p:cNvPr>
          <p:cNvSpPr>
            <a:spLocks noGrp="1"/>
          </p:cNvSpPr>
          <p:nvPr>
            <p:ph type="title"/>
          </p:nvPr>
        </p:nvSpPr>
        <p:spPr/>
        <p:txBody>
          <a:bodyPr>
            <a:normAutofit/>
          </a:bodyPr>
          <a:lstStyle/>
          <a:p>
            <a:r>
              <a:rPr lang="en-US" sz="4200" b="1" dirty="0">
                <a:solidFill>
                  <a:schemeClr val="tx1"/>
                </a:solidFill>
                <a:latin typeface="Times New Roman" panose="02020603050405020304" pitchFamily="18" charset="0"/>
                <a:cs typeface="Times New Roman" panose="02020603050405020304" pitchFamily="18" charset="0"/>
              </a:rPr>
              <a:t>END USERS OF MY PROJECT</a:t>
            </a:r>
            <a:endParaRPr lang="en-IN" sz="4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D4DC60-1F58-A75D-735B-6027BE890698}"/>
              </a:ext>
            </a:extLst>
          </p:cNvPr>
          <p:cNvSpPr>
            <a:spLocks noGrp="1"/>
          </p:cNvSpPr>
          <p:nvPr>
            <p:ph idx="1"/>
          </p:nvPr>
        </p:nvSpPr>
        <p:spPr>
          <a:xfrm>
            <a:off x="677334" y="1611949"/>
            <a:ext cx="8596668" cy="3880773"/>
          </a:xfrm>
        </p:spPr>
        <p:txBody>
          <a:bodyPr>
            <a:noAutofit/>
          </a:bodyPr>
          <a:lstStyle/>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Government agencies</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Business owners</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Transportation authorities</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Educational institutions</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Event organizers</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Common people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5831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E7C0-D8DB-F531-9923-2522B3A9EBBD}"/>
              </a:ext>
            </a:extLst>
          </p:cNvPr>
          <p:cNvSpPr>
            <a:spLocks noGrp="1"/>
          </p:cNvSpPr>
          <p:nvPr>
            <p:ph type="title"/>
          </p:nvPr>
        </p:nvSpPr>
        <p:spPr>
          <a:xfrm>
            <a:off x="509694" y="316523"/>
            <a:ext cx="9213426" cy="1320800"/>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MY SOLUTION AND ITS VALUE PROPOSITION</a:t>
            </a:r>
            <a:endParaRPr lang="en-IN" sz="6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D4DC60-1F58-A75D-735B-6027BE890698}"/>
              </a:ext>
            </a:extLst>
          </p:cNvPr>
          <p:cNvSpPr>
            <a:spLocks noGrp="1"/>
          </p:cNvSpPr>
          <p:nvPr>
            <p:ph idx="1"/>
          </p:nvPr>
        </p:nvSpPr>
        <p:spPr>
          <a:xfrm>
            <a:off x="509694" y="1817102"/>
            <a:ext cx="11529906" cy="4858017"/>
          </a:xfrm>
        </p:spPr>
        <p:txBody>
          <a:bodyPr>
            <a:noAutofit/>
          </a:bodyPr>
          <a:lstStyle/>
          <a:p>
            <a:pPr marL="0" indent="0">
              <a:buNone/>
            </a:pPr>
            <a:r>
              <a:rPr lang="en-US" sz="2150" dirty="0">
                <a:solidFill>
                  <a:schemeClr val="tx1"/>
                </a:solidFill>
                <a:latin typeface="Times New Roman" panose="02020603050405020304" pitchFamily="18" charset="0"/>
                <a:cs typeface="Times New Roman" panose="02020603050405020304" pitchFamily="18" charset="0"/>
              </a:rPr>
              <a:t>The solution is an AI-powered face mask detection system employing Convolutional Neural Networks (CNNs) to analyze live video streams and accurately identify individuals wearing masks.</a:t>
            </a:r>
          </a:p>
          <a:p>
            <a:pPr marL="0" indent="0">
              <a:buNone/>
            </a:pPr>
            <a:r>
              <a:rPr lang="en-US" sz="2150" b="1" dirty="0">
                <a:solidFill>
                  <a:schemeClr val="tx1"/>
                </a:solidFill>
                <a:latin typeface="Times New Roman" panose="02020603050405020304" pitchFamily="18" charset="0"/>
                <a:cs typeface="Times New Roman" panose="02020603050405020304" pitchFamily="18" charset="0"/>
              </a:rPr>
              <a:t>Value Proposition:</a:t>
            </a:r>
          </a:p>
          <a:p>
            <a:pPr>
              <a:buFont typeface="Wingdings" panose="05000000000000000000" pitchFamily="2" charset="2"/>
              <a:buChar char="Ø"/>
            </a:pPr>
            <a:r>
              <a:rPr lang="en-US" sz="2150" b="1" dirty="0">
                <a:solidFill>
                  <a:schemeClr val="tx1"/>
                </a:solidFill>
                <a:latin typeface="Times New Roman" panose="02020603050405020304" pitchFamily="18" charset="0"/>
                <a:cs typeface="Times New Roman" panose="02020603050405020304" pitchFamily="18" charset="0"/>
              </a:rPr>
              <a:t>Enhanced Safety: </a:t>
            </a:r>
            <a:r>
              <a:rPr lang="en-US" sz="2150" dirty="0">
                <a:solidFill>
                  <a:schemeClr val="tx1"/>
                </a:solidFill>
                <a:latin typeface="Times New Roman" panose="02020603050405020304" pitchFamily="18" charset="0"/>
                <a:cs typeface="Times New Roman" panose="02020603050405020304" pitchFamily="18" charset="0"/>
              </a:rPr>
              <a:t>Automated detection of mask compliance minimizes virus transmission risks, bolstering public safety.</a:t>
            </a:r>
          </a:p>
          <a:p>
            <a:pPr>
              <a:buFont typeface="Wingdings" panose="05000000000000000000" pitchFamily="2" charset="2"/>
              <a:buChar char="Ø"/>
            </a:pPr>
            <a:r>
              <a:rPr lang="en-US" sz="2150" b="1" dirty="0">
                <a:solidFill>
                  <a:schemeClr val="tx1"/>
                </a:solidFill>
                <a:latin typeface="Times New Roman" panose="02020603050405020304" pitchFamily="18" charset="0"/>
                <a:cs typeface="Times New Roman" panose="02020603050405020304" pitchFamily="18" charset="0"/>
              </a:rPr>
              <a:t>Efficiency: </a:t>
            </a:r>
            <a:r>
              <a:rPr lang="en-US" sz="2150" dirty="0">
                <a:solidFill>
                  <a:schemeClr val="tx1"/>
                </a:solidFill>
                <a:latin typeface="Times New Roman" panose="02020603050405020304" pitchFamily="18" charset="0"/>
                <a:cs typeface="Times New Roman" panose="02020603050405020304" pitchFamily="18" charset="0"/>
              </a:rPr>
              <a:t>Eliminates manual monitoring, saving time and resources for businesses and authorities.</a:t>
            </a:r>
          </a:p>
          <a:p>
            <a:pPr>
              <a:buFont typeface="Wingdings" panose="05000000000000000000" pitchFamily="2" charset="2"/>
              <a:buChar char="Ø"/>
            </a:pPr>
            <a:r>
              <a:rPr lang="en-US" sz="2150" b="1" dirty="0">
                <a:solidFill>
                  <a:schemeClr val="tx1"/>
                </a:solidFill>
                <a:latin typeface="Times New Roman" panose="02020603050405020304" pitchFamily="18" charset="0"/>
                <a:cs typeface="Times New Roman" panose="02020603050405020304" pitchFamily="18" charset="0"/>
              </a:rPr>
              <a:t>Scalability: </a:t>
            </a:r>
            <a:r>
              <a:rPr lang="en-US" sz="2150" dirty="0">
                <a:solidFill>
                  <a:schemeClr val="tx1"/>
                </a:solidFill>
                <a:latin typeface="Times New Roman" panose="02020603050405020304" pitchFamily="18" charset="0"/>
                <a:cs typeface="Times New Roman" panose="02020603050405020304" pitchFamily="18" charset="0"/>
              </a:rPr>
              <a:t>Versatile deployment across diverse settings, from shopping malls to transportation hubs.</a:t>
            </a:r>
          </a:p>
          <a:p>
            <a:pPr>
              <a:buFont typeface="Wingdings" panose="05000000000000000000" pitchFamily="2" charset="2"/>
              <a:buChar char="Ø"/>
            </a:pPr>
            <a:r>
              <a:rPr lang="en-US" sz="2150" b="1" dirty="0">
                <a:solidFill>
                  <a:schemeClr val="tx1"/>
                </a:solidFill>
                <a:latin typeface="Times New Roman" panose="02020603050405020304" pitchFamily="18" charset="0"/>
                <a:cs typeface="Times New Roman" panose="02020603050405020304" pitchFamily="18" charset="0"/>
              </a:rPr>
              <a:t>Proactive Intervention: </a:t>
            </a:r>
            <a:r>
              <a:rPr lang="en-US" sz="2150" dirty="0">
                <a:solidFill>
                  <a:schemeClr val="tx1"/>
                </a:solidFill>
                <a:latin typeface="Times New Roman" panose="02020603050405020304" pitchFamily="18" charset="0"/>
                <a:cs typeface="Times New Roman" panose="02020603050405020304" pitchFamily="18" charset="0"/>
              </a:rPr>
              <a:t>Prompt identification allows for proactive measures to prevent virus spread.</a:t>
            </a:r>
          </a:p>
          <a:p>
            <a:pPr>
              <a:buFont typeface="Wingdings" panose="05000000000000000000" pitchFamily="2" charset="2"/>
              <a:buChar char="Ø"/>
            </a:pPr>
            <a:r>
              <a:rPr lang="en-US" sz="2150" b="1" dirty="0">
                <a:solidFill>
                  <a:schemeClr val="tx1"/>
                </a:solidFill>
                <a:latin typeface="Times New Roman" panose="02020603050405020304" pitchFamily="18" charset="0"/>
                <a:cs typeface="Times New Roman" panose="02020603050405020304" pitchFamily="18" charset="0"/>
              </a:rPr>
              <a:t>Data Insights: </a:t>
            </a:r>
            <a:r>
              <a:rPr lang="en-US" sz="2150" dirty="0">
                <a:solidFill>
                  <a:schemeClr val="tx1"/>
                </a:solidFill>
                <a:latin typeface="Times New Roman" panose="02020603050405020304" pitchFamily="18" charset="0"/>
                <a:cs typeface="Times New Roman" panose="02020603050405020304" pitchFamily="18" charset="0"/>
              </a:rPr>
              <a:t>Generates valuable data for informed decision-making on compliance measures.</a:t>
            </a:r>
            <a:endParaRPr lang="en-IN" sz="215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253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E7C0-D8DB-F531-9923-2522B3A9EBBD}"/>
              </a:ext>
            </a:extLst>
          </p:cNvPr>
          <p:cNvSpPr>
            <a:spLocks noGrp="1"/>
          </p:cNvSpPr>
          <p:nvPr>
            <p:ph type="title"/>
          </p:nvPr>
        </p:nvSpPr>
        <p:spPr>
          <a:xfrm>
            <a:off x="555414" y="441960"/>
            <a:ext cx="8596668" cy="1320800"/>
          </a:xfrm>
        </p:spPr>
        <p:txBody>
          <a:bodyPr>
            <a:normAutofit fontScale="90000"/>
          </a:bodyPr>
          <a:lstStyle/>
          <a:p>
            <a:r>
              <a:rPr lang="en-US" sz="4800" b="1" dirty="0">
                <a:solidFill>
                  <a:schemeClr val="tx1"/>
                </a:solidFill>
                <a:latin typeface="Times New Roman" panose="02020603050405020304" pitchFamily="18" charset="0"/>
                <a:cs typeface="Times New Roman" panose="02020603050405020304" pitchFamily="18" charset="0"/>
              </a:rPr>
              <a:t>THE WOW IN MY SOLUTION</a:t>
            </a:r>
            <a:endParaRPr lang="en-IN" sz="4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D4DC60-1F58-A75D-735B-6027BE890698}"/>
              </a:ext>
            </a:extLst>
          </p:cNvPr>
          <p:cNvSpPr>
            <a:spLocks noGrp="1"/>
          </p:cNvSpPr>
          <p:nvPr>
            <p:ph idx="1"/>
          </p:nvPr>
        </p:nvSpPr>
        <p:spPr>
          <a:xfrm>
            <a:off x="677334" y="1488613"/>
            <a:ext cx="10959252" cy="4927427"/>
          </a:xfrm>
        </p:spPr>
        <p:txBody>
          <a:bodyPr>
            <a:noAutofit/>
          </a:bodyPr>
          <a:lstStyle/>
          <a:p>
            <a:pPr>
              <a:buFont typeface="Wingdings" panose="05000000000000000000" pitchFamily="2" charset="2"/>
              <a:buChar char="Ø"/>
            </a:pPr>
            <a:r>
              <a:rPr lang="en-IN" sz="2200" b="1" dirty="0">
                <a:solidFill>
                  <a:schemeClr val="tx1"/>
                </a:solidFill>
                <a:latin typeface="Times New Roman" panose="02020603050405020304" pitchFamily="18" charset="0"/>
                <a:cs typeface="Times New Roman" panose="02020603050405020304" pitchFamily="18" charset="0"/>
              </a:rPr>
              <a:t>Instant Mask Detection: </a:t>
            </a:r>
            <a:r>
              <a:rPr lang="en-IN" sz="2200" dirty="0">
                <a:solidFill>
                  <a:schemeClr val="tx1"/>
                </a:solidFill>
                <a:latin typeface="Times New Roman" panose="02020603050405020304" pitchFamily="18" charset="0"/>
                <a:cs typeface="Times New Roman" panose="02020603050405020304" pitchFamily="18" charset="0"/>
              </a:rPr>
              <a:t>My AI system swiftly identifies mask usage in real-time, ensuring immediate action.</a:t>
            </a:r>
          </a:p>
          <a:p>
            <a:pPr>
              <a:buFont typeface="Wingdings" panose="05000000000000000000" pitchFamily="2" charset="2"/>
              <a:buChar char="Ø"/>
            </a:pPr>
            <a:r>
              <a:rPr lang="en-IN" sz="2200" b="1" dirty="0">
                <a:solidFill>
                  <a:schemeClr val="tx1"/>
                </a:solidFill>
                <a:latin typeface="Times New Roman" panose="02020603050405020304" pitchFamily="18" charset="0"/>
                <a:cs typeface="Times New Roman" panose="02020603050405020304" pitchFamily="18" charset="0"/>
              </a:rPr>
              <a:t>Pinpoint Accuracy: </a:t>
            </a:r>
            <a:r>
              <a:rPr lang="en-IN" sz="2200" dirty="0">
                <a:solidFill>
                  <a:schemeClr val="tx1"/>
                </a:solidFill>
                <a:latin typeface="Times New Roman" panose="02020603050405020304" pitchFamily="18" charset="0"/>
                <a:cs typeface="Times New Roman" panose="02020603050405020304" pitchFamily="18" charset="0"/>
              </a:rPr>
              <a:t>With advanced CNN technology, expect precise identification of mask-wearing individuals.</a:t>
            </a:r>
          </a:p>
          <a:p>
            <a:pPr>
              <a:buFont typeface="Wingdings" panose="05000000000000000000" pitchFamily="2" charset="2"/>
              <a:buChar char="Ø"/>
            </a:pPr>
            <a:r>
              <a:rPr lang="en-IN" sz="2200" b="1" dirty="0">
                <a:solidFill>
                  <a:schemeClr val="tx1"/>
                </a:solidFill>
                <a:latin typeface="Times New Roman" panose="02020603050405020304" pitchFamily="18" charset="0"/>
                <a:cs typeface="Times New Roman" panose="02020603050405020304" pitchFamily="18" charset="0"/>
              </a:rPr>
              <a:t>Effortless Enforcement: </a:t>
            </a:r>
            <a:r>
              <a:rPr lang="en-IN" sz="2200" dirty="0">
                <a:solidFill>
                  <a:schemeClr val="tx1"/>
                </a:solidFill>
                <a:latin typeface="Times New Roman" panose="02020603050405020304" pitchFamily="18" charset="0"/>
                <a:cs typeface="Times New Roman" panose="02020603050405020304" pitchFamily="18" charset="0"/>
              </a:rPr>
              <a:t>Automate mask compliance monitoring, streamlining operations effortlessly.</a:t>
            </a:r>
          </a:p>
          <a:p>
            <a:pPr>
              <a:buFont typeface="Wingdings" panose="05000000000000000000" pitchFamily="2" charset="2"/>
              <a:buChar char="Ø"/>
            </a:pPr>
            <a:r>
              <a:rPr lang="en-IN" sz="2200" b="1" dirty="0">
                <a:solidFill>
                  <a:schemeClr val="tx1"/>
                </a:solidFill>
                <a:latin typeface="Times New Roman" panose="02020603050405020304" pitchFamily="18" charset="0"/>
                <a:cs typeface="Times New Roman" panose="02020603050405020304" pitchFamily="18" charset="0"/>
              </a:rPr>
              <a:t>Flexible Deployment: </a:t>
            </a:r>
            <a:r>
              <a:rPr lang="en-IN" sz="2200" dirty="0">
                <a:solidFill>
                  <a:schemeClr val="tx1"/>
                </a:solidFill>
                <a:latin typeface="Times New Roman" panose="02020603050405020304" pitchFamily="18" charset="0"/>
                <a:cs typeface="Times New Roman" panose="02020603050405020304" pitchFamily="18" charset="0"/>
              </a:rPr>
              <a:t>From malls to schools, My solution adapts to diverse environments seamlessly.</a:t>
            </a:r>
          </a:p>
          <a:p>
            <a:pPr>
              <a:buFont typeface="Wingdings" panose="05000000000000000000" pitchFamily="2" charset="2"/>
              <a:buChar char="Ø"/>
            </a:pPr>
            <a:r>
              <a:rPr lang="en-US" sz="2200" b="1" dirty="0">
                <a:solidFill>
                  <a:schemeClr val="tx1"/>
                </a:solidFill>
                <a:latin typeface="Times New Roman" panose="02020603050405020304" pitchFamily="18" charset="0"/>
                <a:cs typeface="Times New Roman" panose="02020603050405020304" pitchFamily="18" charset="0"/>
              </a:rPr>
              <a:t>Scalable Solution</a:t>
            </a:r>
            <a:r>
              <a:rPr lang="en-US" sz="2200" dirty="0">
                <a:solidFill>
                  <a:schemeClr val="tx1"/>
                </a:solidFill>
                <a:latin typeface="Times New Roman" panose="02020603050405020304" pitchFamily="18" charset="0"/>
                <a:cs typeface="Times New Roman" panose="02020603050405020304" pitchFamily="18" charset="0"/>
              </a:rPr>
              <a:t>: Tailored to accommodate varying foot traffic and evolving needs with ease.</a:t>
            </a:r>
          </a:p>
          <a:p>
            <a:pPr>
              <a:buFont typeface="Wingdings" panose="05000000000000000000" pitchFamily="2" charset="2"/>
              <a:buChar char="Ø"/>
            </a:pPr>
            <a:r>
              <a:rPr lang="en-US" sz="2200" b="1" dirty="0">
                <a:solidFill>
                  <a:schemeClr val="tx1"/>
                </a:solidFill>
                <a:latin typeface="Times New Roman" panose="02020603050405020304" pitchFamily="18" charset="0"/>
                <a:cs typeface="Times New Roman" panose="02020603050405020304" pitchFamily="18" charset="0"/>
              </a:rPr>
              <a:t>Custom Alerts: </a:t>
            </a:r>
            <a:r>
              <a:rPr lang="en-US" sz="2200" dirty="0">
                <a:solidFill>
                  <a:schemeClr val="tx1"/>
                </a:solidFill>
                <a:latin typeface="Times New Roman" panose="02020603050405020304" pitchFamily="18" charset="0"/>
                <a:cs typeface="Times New Roman" panose="02020603050405020304" pitchFamily="18" charset="0"/>
              </a:rPr>
              <a:t>Personalize alerts for proactive intervention, ensuring adherence to mask mandates.</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856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E7C0-D8DB-F531-9923-2522B3A9EBBD}"/>
              </a:ext>
            </a:extLst>
          </p:cNvPr>
          <p:cNvSpPr>
            <a:spLocks noGrp="1"/>
          </p:cNvSpPr>
          <p:nvPr>
            <p:ph type="title"/>
          </p:nvPr>
        </p:nvSpPr>
        <p:spPr>
          <a:xfrm>
            <a:off x="555414" y="441960"/>
            <a:ext cx="8596668" cy="1320800"/>
          </a:xfrm>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MODELLING </a:t>
            </a:r>
            <a:endParaRPr lang="en-IN" sz="4800"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22D0FE7-6261-6C53-D74F-E7D61A8684DE}"/>
              </a:ext>
            </a:extLst>
          </p:cNvPr>
          <p:cNvPicPr>
            <a:picLocks noGrp="1" noChangeAspect="1"/>
          </p:cNvPicPr>
          <p:nvPr>
            <p:ph idx="1"/>
          </p:nvPr>
        </p:nvPicPr>
        <p:blipFill>
          <a:blip r:embed="rId2"/>
          <a:stretch>
            <a:fillRect/>
          </a:stretch>
        </p:blipFill>
        <p:spPr>
          <a:xfrm>
            <a:off x="914401" y="1489075"/>
            <a:ext cx="9203634" cy="492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091462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3885</TotalTime>
  <Words>678</Words>
  <Application>Microsoft Office PowerPoint</Application>
  <PresentationFormat>Widescreen</PresentationFormat>
  <Paragraphs>44</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Times New Roman</vt:lpstr>
      <vt:lpstr>Trebuchet MS</vt:lpstr>
      <vt:lpstr>Wingdings</vt:lpstr>
      <vt:lpstr>Wingdings 3</vt:lpstr>
      <vt:lpstr>Facet</vt:lpstr>
      <vt:lpstr> SANTHOSH D</vt:lpstr>
      <vt:lpstr>PROJECT TITLE</vt:lpstr>
      <vt:lpstr>AGENDA</vt:lpstr>
      <vt:lpstr>PROBLEM STATEMENT </vt:lpstr>
      <vt:lpstr>PROJECT OVERVIEW</vt:lpstr>
      <vt:lpstr>END USERS OF MY PROJECT</vt:lpstr>
      <vt:lpstr>MY SOLUTION AND ITS VALUE PROPOSITION</vt:lpstr>
      <vt:lpstr>THE WOW IN MY SOLUTION</vt:lpstr>
      <vt:lpstr>MODELLING </vt:lpstr>
      <vt:lpstr>MODELLING </vt:lpstr>
      <vt:lpstr>MODELLING </vt:lpstr>
      <vt:lpstr>RESULT</vt:lpstr>
      <vt:lpstr>Output 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Kavyadarshnee K S</dc:title>
  <dc:creator>jayashree srinivasan</dc:creator>
  <cp:lastModifiedBy>Student</cp:lastModifiedBy>
  <cp:revision>7</cp:revision>
  <dcterms:created xsi:type="dcterms:W3CDTF">2024-04-04T13:58:00Z</dcterms:created>
  <dcterms:modified xsi:type="dcterms:W3CDTF">2024-04-29T05:26:27Z</dcterms:modified>
</cp:coreProperties>
</file>