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9" r:id="rId1"/>
  </p:sldMasterIdLst>
  <p:notesMasterIdLst>
    <p:notesMasterId r:id="rId22"/>
  </p:notesMasterIdLst>
  <p:sldIdLst>
    <p:sldId id="268" r:id="rId2"/>
    <p:sldId id="269" r:id="rId3"/>
    <p:sldId id="270" r:id="rId4"/>
    <p:sldId id="284" r:id="rId5"/>
    <p:sldId id="271" r:id="rId6"/>
    <p:sldId id="272" r:id="rId7"/>
    <p:sldId id="285" r:id="rId8"/>
    <p:sldId id="286" r:id="rId9"/>
    <p:sldId id="294" r:id="rId10"/>
    <p:sldId id="288" r:id="rId11"/>
    <p:sldId id="293" r:id="rId12"/>
    <p:sldId id="273" r:id="rId13"/>
    <p:sldId id="274" r:id="rId14"/>
    <p:sldId id="275" r:id="rId15"/>
    <p:sldId id="283" r:id="rId16"/>
    <p:sldId id="295" r:id="rId17"/>
    <p:sldId id="263" r:id="rId18"/>
    <p:sldId id="266" r:id="rId19"/>
    <p:sldId id="267" r:id="rId20"/>
    <p:sldId id="292" r:id="rId21"/>
  </p:sldIdLst>
  <p:sldSz cx="12192000" cy="6858000"/>
  <p:notesSz cx="6858000" cy="9144000"/>
  <p:defaultTex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CC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73" autoAdjust="0"/>
  </p:normalViewPr>
  <p:slideViewPr>
    <p:cSldViewPr snapToGrid="0">
      <p:cViewPr varScale="1">
        <p:scale>
          <a:sx n="45" d="100"/>
          <a:sy n="45" d="100"/>
        </p:scale>
        <p:origin x="965" y="43"/>
      </p:cViewPr>
      <p:guideLst>
        <p:guide orient="horz" pos="2160"/>
        <p:guide pos="385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EEDD37-BB38-4722-957B-74751A9252EA}" type="doc">
      <dgm:prSet loTypeId="urn:microsoft.com/office/officeart/2008/layout/LinedList" loCatId="list" qsTypeId="urn:microsoft.com/office/officeart/2005/8/quickstyle/3d5" qsCatId="3D" csTypeId="urn:microsoft.com/office/officeart/2005/8/colors/accent1_2" csCatId="accent1" phldr="1"/>
      <dgm:spPr/>
      <dgm:t>
        <a:bodyPr/>
        <a:lstStyle/>
        <a:p>
          <a:endParaRPr lang="zh-CN" altLang="en-US"/>
        </a:p>
      </dgm:t>
    </dgm:pt>
    <dgm:pt modelId="{4C43F008-1C4F-49E6-8B09-B6ED7D809FF0}">
      <dgm:prSet/>
      <dgm:spPr/>
      <dgm:t>
        <a:bodyPr/>
        <a:lstStyle/>
        <a:p>
          <a:pPr rtl="0"/>
          <a:r>
            <a:rPr lang="zh-CN" dirty="0" smtClean="0"/>
            <a:t>网络流量捕获受物理链路位置的限制，在无法大量部署的情况下，</a:t>
          </a:r>
          <a:endParaRPr lang="en-US" altLang="zh-CN" dirty="0" smtClean="0"/>
        </a:p>
        <a:p>
          <a:pPr rtl="0"/>
          <a:r>
            <a:rPr lang="zh-CN" dirty="0" smtClean="0"/>
            <a:t>往往只能部署在出口链路，</a:t>
          </a:r>
          <a:endParaRPr lang="en-US" altLang="zh-CN" dirty="0" smtClean="0"/>
        </a:p>
        <a:p>
          <a:pPr rtl="0"/>
          <a:r>
            <a:rPr lang="zh-CN" dirty="0" smtClean="0"/>
            <a:t>只能捕获纵向流量，</a:t>
          </a:r>
          <a:endParaRPr lang="en-US" altLang="zh-CN" dirty="0" smtClean="0"/>
        </a:p>
        <a:p>
          <a:pPr rtl="0"/>
          <a:r>
            <a:rPr lang="zh-CN" dirty="0" smtClean="0"/>
            <a:t>无法捕获横向流量。</a:t>
          </a:r>
          <a:endParaRPr lang="zh-CN" dirty="0"/>
        </a:p>
      </dgm:t>
    </dgm:pt>
    <dgm:pt modelId="{4852F565-DEA0-4632-96FE-ECD44FAFAA55}" type="parTrans" cxnId="{CFB9F611-CFE5-4977-B1DB-E2070FAFEC63}">
      <dgm:prSet/>
      <dgm:spPr/>
      <dgm:t>
        <a:bodyPr/>
        <a:lstStyle/>
        <a:p>
          <a:endParaRPr lang="zh-CN" altLang="en-US"/>
        </a:p>
      </dgm:t>
    </dgm:pt>
    <dgm:pt modelId="{60A11E61-2598-412D-B680-4709EC980E48}" type="sibTrans" cxnId="{CFB9F611-CFE5-4977-B1DB-E2070FAFEC63}">
      <dgm:prSet/>
      <dgm:spPr/>
      <dgm:t>
        <a:bodyPr/>
        <a:lstStyle/>
        <a:p>
          <a:endParaRPr lang="zh-CN" altLang="en-US"/>
        </a:p>
      </dgm:t>
    </dgm:pt>
    <dgm:pt modelId="{D59EC287-3E78-4211-B0F0-DBB70E01B4CE}" type="pres">
      <dgm:prSet presAssocID="{A3EEDD37-BB38-4722-957B-74751A9252EA}" presName="vert0" presStyleCnt="0">
        <dgm:presLayoutVars>
          <dgm:dir/>
          <dgm:animOne val="branch"/>
          <dgm:animLvl val="lvl"/>
        </dgm:presLayoutVars>
      </dgm:prSet>
      <dgm:spPr/>
      <dgm:t>
        <a:bodyPr/>
        <a:lstStyle/>
        <a:p>
          <a:endParaRPr lang="zh-CN" altLang="en-US"/>
        </a:p>
      </dgm:t>
    </dgm:pt>
    <dgm:pt modelId="{C644824F-ABED-4E2D-87FA-F53F64CEE4F3}" type="pres">
      <dgm:prSet presAssocID="{4C43F008-1C4F-49E6-8B09-B6ED7D809FF0}" presName="thickLine" presStyleLbl="alignNode1" presStyleIdx="0" presStyleCnt="1" custLinFactNeighborX="31516" custLinFactNeighborY="-896"/>
      <dgm:spPr/>
    </dgm:pt>
    <dgm:pt modelId="{DA195F3F-4BF8-44AE-92A9-736266832EFB}" type="pres">
      <dgm:prSet presAssocID="{4C43F008-1C4F-49E6-8B09-B6ED7D809FF0}" presName="horz1" presStyleCnt="0"/>
      <dgm:spPr/>
    </dgm:pt>
    <dgm:pt modelId="{114EECAE-46B0-4ADD-8E02-39AF36DB5458}" type="pres">
      <dgm:prSet presAssocID="{4C43F008-1C4F-49E6-8B09-B6ED7D809FF0}" presName="tx1" presStyleLbl="revTx" presStyleIdx="0" presStyleCnt="1"/>
      <dgm:spPr/>
      <dgm:t>
        <a:bodyPr/>
        <a:lstStyle/>
        <a:p>
          <a:endParaRPr lang="zh-CN" altLang="en-US"/>
        </a:p>
      </dgm:t>
    </dgm:pt>
    <dgm:pt modelId="{7235ACE0-38F9-4766-B3C1-8A5A3BC20780}" type="pres">
      <dgm:prSet presAssocID="{4C43F008-1C4F-49E6-8B09-B6ED7D809FF0}" presName="vert1" presStyleCnt="0"/>
      <dgm:spPr/>
    </dgm:pt>
  </dgm:ptLst>
  <dgm:cxnLst>
    <dgm:cxn modelId="{98C4C288-2A24-421C-AD9D-39B6502C5D4E}" type="presOf" srcId="{4C43F008-1C4F-49E6-8B09-B6ED7D809FF0}" destId="{114EECAE-46B0-4ADD-8E02-39AF36DB5458}" srcOrd="0" destOrd="0" presId="urn:microsoft.com/office/officeart/2008/layout/LinedList"/>
    <dgm:cxn modelId="{CFB9F611-CFE5-4977-B1DB-E2070FAFEC63}" srcId="{A3EEDD37-BB38-4722-957B-74751A9252EA}" destId="{4C43F008-1C4F-49E6-8B09-B6ED7D809FF0}" srcOrd="0" destOrd="0" parTransId="{4852F565-DEA0-4632-96FE-ECD44FAFAA55}" sibTransId="{60A11E61-2598-412D-B680-4709EC980E48}"/>
    <dgm:cxn modelId="{C0983DEE-7943-46F5-97A7-37EDDBFEA92D}" type="presOf" srcId="{A3EEDD37-BB38-4722-957B-74751A9252EA}" destId="{D59EC287-3E78-4211-B0F0-DBB70E01B4CE}" srcOrd="0" destOrd="0" presId="urn:microsoft.com/office/officeart/2008/layout/LinedList"/>
    <dgm:cxn modelId="{02AC18E5-B88F-49B7-A265-D51D20C7C5D0}" type="presParOf" srcId="{D59EC287-3E78-4211-B0F0-DBB70E01B4CE}" destId="{C644824F-ABED-4E2D-87FA-F53F64CEE4F3}" srcOrd="0" destOrd="0" presId="urn:microsoft.com/office/officeart/2008/layout/LinedList"/>
    <dgm:cxn modelId="{9F3400F4-68AC-4685-B652-F7909B9EC4D3}" type="presParOf" srcId="{D59EC287-3E78-4211-B0F0-DBB70E01B4CE}" destId="{DA195F3F-4BF8-44AE-92A9-736266832EFB}" srcOrd="1" destOrd="0" presId="urn:microsoft.com/office/officeart/2008/layout/LinedList"/>
    <dgm:cxn modelId="{EFC320CF-C9D4-4BF4-BBA4-6C6D7C7F32BF}" type="presParOf" srcId="{DA195F3F-4BF8-44AE-92A9-736266832EFB}" destId="{114EECAE-46B0-4ADD-8E02-39AF36DB5458}" srcOrd="0" destOrd="0" presId="urn:microsoft.com/office/officeart/2008/layout/LinedList"/>
    <dgm:cxn modelId="{CA1640CD-FAE9-432F-8F95-42D7B66DBE17}" type="presParOf" srcId="{DA195F3F-4BF8-44AE-92A9-736266832EFB}" destId="{7235ACE0-38F9-4766-B3C1-8A5A3BC2078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D273BC-0C54-4DE0-ABBF-0B8AF77112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7B5218D-3BC2-47E4-A409-E9E79FA26105}">
      <dgm:prSet/>
      <dgm:spPr/>
      <dgm:t>
        <a:bodyPr/>
        <a:lstStyle/>
        <a:p>
          <a:pPr rtl="0"/>
          <a:r>
            <a:rPr lang="en-US" dirty="0" smtClean="0"/>
            <a:t>Frenetic</a:t>
          </a:r>
          <a:r>
            <a:rPr lang="zh-CN" dirty="0" smtClean="0"/>
            <a:t>项目从编程语言设计的角度出发，提出了</a:t>
          </a:r>
          <a:r>
            <a:rPr lang="en-US" dirty="0" smtClean="0"/>
            <a:t>Frenetic[14]</a:t>
          </a:r>
          <a:r>
            <a:rPr lang="zh-CN" dirty="0" smtClean="0"/>
            <a:t>、</a:t>
          </a:r>
          <a:r>
            <a:rPr lang="en-US" dirty="0" err="1" smtClean="0"/>
            <a:t>NetCore</a:t>
          </a:r>
          <a:r>
            <a:rPr lang="en-US" dirty="0" smtClean="0"/>
            <a:t>[15]</a:t>
          </a:r>
          <a:r>
            <a:rPr lang="zh-CN" dirty="0" smtClean="0"/>
            <a:t>等一系列旨在提供更好的抽象、组合能力的高级语言，并自动编译为底层</a:t>
          </a:r>
          <a:r>
            <a:rPr lang="en-US" dirty="0" err="1" smtClean="0"/>
            <a:t>OpenFlow</a:t>
          </a:r>
          <a:r>
            <a:rPr lang="zh-CN" dirty="0" smtClean="0"/>
            <a:t>。其中设计的网络查询语言与本项目提出的安全策略语言基于相同出发点，但主要基于</a:t>
          </a:r>
          <a:r>
            <a:rPr lang="en-US" dirty="0" err="1" smtClean="0"/>
            <a:t>OpenFlow</a:t>
          </a:r>
          <a:r>
            <a:rPr lang="zh-CN" dirty="0" smtClean="0"/>
            <a:t>的统计功能，而目前</a:t>
          </a:r>
          <a:r>
            <a:rPr lang="en-US" dirty="0" err="1" smtClean="0"/>
            <a:t>OpenFlow</a:t>
          </a:r>
          <a:r>
            <a:rPr lang="zh-CN" dirty="0" smtClean="0"/>
            <a:t>的统计功能只提供对数据包数量和字节数的统计，无法提供完整的数据包，而这是实现动态网络流量捕获，进行安全分析处理的关键。</a:t>
          </a:r>
          <a:endParaRPr lang="zh-CN" dirty="0"/>
        </a:p>
      </dgm:t>
    </dgm:pt>
    <dgm:pt modelId="{FC46E884-6B94-4E9B-93F8-F85E23431D89}" type="parTrans" cxnId="{6D279573-2DFD-4D71-87C1-B498BC529436}">
      <dgm:prSet/>
      <dgm:spPr/>
      <dgm:t>
        <a:bodyPr/>
        <a:lstStyle/>
        <a:p>
          <a:endParaRPr lang="zh-CN" altLang="en-US"/>
        </a:p>
      </dgm:t>
    </dgm:pt>
    <dgm:pt modelId="{CDC5B672-4CDD-4A36-AAC9-B8B178849B25}" type="sibTrans" cxnId="{6D279573-2DFD-4D71-87C1-B498BC529436}">
      <dgm:prSet/>
      <dgm:spPr/>
      <dgm:t>
        <a:bodyPr/>
        <a:lstStyle/>
        <a:p>
          <a:endParaRPr lang="zh-CN" altLang="en-US"/>
        </a:p>
      </dgm:t>
    </dgm:pt>
    <dgm:pt modelId="{FFF96E86-6943-45AD-A15F-358F1303043B}" type="pres">
      <dgm:prSet presAssocID="{33D273BC-0C54-4DE0-ABBF-0B8AF771125B}" presName="linear" presStyleCnt="0">
        <dgm:presLayoutVars>
          <dgm:animLvl val="lvl"/>
          <dgm:resizeHandles val="exact"/>
        </dgm:presLayoutVars>
      </dgm:prSet>
      <dgm:spPr/>
      <dgm:t>
        <a:bodyPr/>
        <a:lstStyle/>
        <a:p>
          <a:endParaRPr lang="zh-CN" altLang="en-US"/>
        </a:p>
      </dgm:t>
    </dgm:pt>
    <dgm:pt modelId="{71C934D2-09D2-4B5B-B301-8BB1C936B834}" type="pres">
      <dgm:prSet presAssocID="{E7B5218D-3BC2-47E4-A409-E9E79FA26105}" presName="parentText" presStyleLbl="node1" presStyleIdx="0" presStyleCnt="1">
        <dgm:presLayoutVars>
          <dgm:chMax val="0"/>
          <dgm:bulletEnabled val="1"/>
        </dgm:presLayoutVars>
      </dgm:prSet>
      <dgm:spPr/>
      <dgm:t>
        <a:bodyPr/>
        <a:lstStyle/>
        <a:p>
          <a:endParaRPr lang="zh-CN" altLang="en-US"/>
        </a:p>
      </dgm:t>
    </dgm:pt>
  </dgm:ptLst>
  <dgm:cxnLst>
    <dgm:cxn modelId="{3C1D7F8A-D15D-4B36-8315-D0903A3C8770}" type="presOf" srcId="{33D273BC-0C54-4DE0-ABBF-0B8AF771125B}" destId="{FFF96E86-6943-45AD-A15F-358F1303043B}" srcOrd="0" destOrd="0" presId="urn:microsoft.com/office/officeart/2005/8/layout/vList2"/>
    <dgm:cxn modelId="{6D279573-2DFD-4D71-87C1-B498BC529436}" srcId="{33D273BC-0C54-4DE0-ABBF-0B8AF771125B}" destId="{E7B5218D-3BC2-47E4-A409-E9E79FA26105}" srcOrd="0" destOrd="0" parTransId="{FC46E884-6B94-4E9B-93F8-F85E23431D89}" sibTransId="{CDC5B672-4CDD-4A36-AAC9-B8B178849B25}"/>
    <dgm:cxn modelId="{9EAE986B-35B9-44A7-B2AE-C43FBA381924}" type="presOf" srcId="{E7B5218D-3BC2-47E4-A409-E9E79FA26105}" destId="{71C934D2-09D2-4B5B-B301-8BB1C936B834}" srcOrd="0" destOrd="0" presId="urn:microsoft.com/office/officeart/2005/8/layout/vList2"/>
    <dgm:cxn modelId="{874B416D-F01A-4634-A6FF-3454C4EA78AB}" type="presParOf" srcId="{FFF96E86-6943-45AD-A15F-358F1303043B}" destId="{71C934D2-09D2-4B5B-B301-8BB1C936B83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0D4E82-7C77-4824-9616-5CAEC0DF0BA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5403009-7D5D-46EC-851E-B650F615C474}">
      <dgm:prSet phldrT="[文本]" custT="1"/>
      <dgm:spPr/>
      <dgm:t>
        <a:bodyPr/>
        <a:lstStyle/>
        <a:p>
          <a:r>
            <a:rPr lang="en-US" altLang="zh-CN" sz="2000" dirty="0" smtClean="0"/>
            <a:t>D</a:t>
          </a:r>
          <a:r>
            <a:rPr lang="zh-CN" altLang="en-US" sz="2000" dirty="0" smtClean="0"/>
            <a:t>isconnect</a:t>
          </a:r>
          <a:r>
            <a:rPr lang="en-US" altLang="zh-CN" sz="2000" dirty="0" smtClean="0"/>
            <a:t>,</a:t>
          </a:r>
          <a:r>
            <a:rPr lang="en-US" altLang="zh-CN" sz="2000" dirty="0" err="1" smtClean="0"/>
            <a:t>ipaddr</a:t>
          </a:r>
          <a:r>
            <a:rPr lang="zh-CN" altLang="en-US" sz="2000" dirty="0" smtClean="0"/>
            <a:t>：使</a:t>
          </a:r>
          <a:r>
            <a:rPr lang="en-US" altLang="zh-CN" sz="2000" dirty="0" err="1" smtClean="0"/>
            <a:t>ip</a:t>
          </a:r>
          <a:r>
            <a:rPr lang="zh-CN" altLang="en-US" sz="2000" dirty="0" smtClean="0"/>
            <a:t>为</a:t>
          </a:r>
          <a:r>
            <a:rPr lang="en-US" altLang="zh-CN" sz="2000" dirty="0" err="1" smtClean="0"/>
            <a:t>ipaddr</a:t>
          </a:r>
          <a:r>
            <a:rPr lang="zh-CN" altLang="en-US" sz="2000" dirty="0" smtClean="0"/>
            <a:t>的机器发出的数据包丢弃</a:t>
          </a:r>
          <a:endParaRPr lang="zh-CN" altLang="en-US" sz="2000" dirty="0"/>
        </a:p>
      </dgm:t>
    </dgm:pt>
    <dgm:pt modelId="{410747B1-C2CA-418C-B3AA-736D203BB99A}" type="parTrans" cxnId="{3162103A-8846-4F5E-A857-7FC4DF854761}">
      <dgm:prSet/>
      <dgm:spPr/>
      <dgm:t>
        <a:bodyPr/>
        <a:lstStyle/>
        <a:p>
          <a:endParaRPr lang="zh-CN" altLang="en-US"/>
        </a:p>
      </dgm:t>
    </dgm:pt>
    <dgm:pt modelId="{56E06950-8CB3-4123-813D-DD90B463A3C9}" type="sibTrans" cxnId="{3162103A-8846-4F5E-A857-7FC4DF854761}">
      <dgm:prSet/>
      <dgm:spPr/>
      <dgm:t>
        <a:bodyPr/>
        <a:lstStyle/>
        <a:p>
          <a:endParaRPr lang="zh-CN" altLang="en-US"/>
        </a:p>
      </dgm:t>
    </dgm:pt>
    <dgm:pt modelId="{55993DBD-1DE1-4730-AE82-B76A07524B50}">
      <dgm:prSet phldrT="[文本]" custT="1"/>
      <dgm:spPr/>
      <dgm:t>
        <a:bodyPr/>
        <a:lstStyle/>
        <a:p>
          <a:r>
            <a:rPr lang="en-US" altLang="zh-CN" sz="2000" dirty="0" err="1" smtClean="0"/>
            <a:t>Reconnect,ipaddr</a:t>
          </a:r>
          <a:r>
            <a:rPr lang="zh-CN" altLang="en-US" sz="2000" smtClean="0"/>
            <a:t>：取消</a:t>
          </a:r>
          <a:r>
            <a:rPr lang="en-US" altLang="zh-CN" sz="2000" smtClean="0"/>
            <a:t>disconnect</a:t>
          </a:r>
          <a:r>
            <a:rPr lang="zh-CN" altLang="en-US" sz="2000" dirty="0" smtClean="0"/>
            <a:t>的效果</a:t>
          </a:r>
          <a:endParaRPr lang="zh-CN" altLang="en-US" sz="2000" dirty="0"/>
        </a:p>
      </dgm:t>
    </dgm:pt>
    <dgm:pt modelId="{F9CF8F8A-ED40-4619-8C3E-EAE7E966531A}" type="parTrans" cxnId="{16897F1A-2B49-4857-A519-A97D5FA6F752}">
      <dgm:prSet/>
      <dgm:spPr/>
      <dgm:t>
        <a:bodyPr/>
        <a:lstStyle/>
        <a:p>
          <a:endParaRPr lang="zh-CN" altLang="en-US"/>
        </a:p>
      </dgm:t>
    </dgm:pt>
    <dgm:pt modelId="{3A350E56-51C2-4185-A15E-70B3EC1CDD67}" type="sibTrans" cxnId="{16897F1A-2B49-4857-A519-A97D5FA6F752}">
      <dgm:prSet/>
      <dgm:spPr/>
      <dgm:t>
        <a:bodyPr/>
        <a:lstStyle/>
        <a:p>
          <a:endParaRPr lang="zh-CN" altLang="en-US"/>
        </a:p>
      </dgm:t>
    </dgm:pt>
    <dgm:pt modelId="{7F362DC6-428D-461C-8A1E-4FFCF1197A8E}">
      <dgm:prSet phldrT="[文本]" custT="1"/>
      <dgm:spPr/>
      <dgm:t>
        <a:bodyPr/>
        <a:lstStyle/>
        <a:p>
          <a:r>
            <a:rPr lang="en-US" altLang="zh-CN" sz="2000" dirty="0" smtClean="0"/>
            <a:t>R</a:t>
          </a:r>
          <a:r>
            <a:rPr lang="zh-CN" altLang="en-US" sz="2000" dirty="0" smtClean="0"/>
            <a:t>edirect</a:t>
          </a:r>
          <a:r>
            <a:rPr lang="en-US" altLang="zh-CN" sz="2000" dirty="0" smtClean="0"/>
            <a:t>,</a:t>
          </a:r>
          <a:r>
            <a:rPr lang="en-US" altLang="zh-CN" sz="2000" dirty="0" err="1" smtClean="0"/>
            <a:t>ipaddr</a:t>
          </a:r>
          <a:r>
            <a:rPr lang="zh-CN" altLang="en-US" sz="2000" dirty="0" smtClean="0"/>
            <a:t>：发向</a:t>
          </a:r>
          <a:r>
            <a:rPr lang="en-US" altLang="zh-CN" sz="2000" dirty="0" err="1" smtClean="0"/>
            <a:t>ipaddr</a:t>
          </a:r>
          <a:r>
            <a:rPr lang="zh-CN" altLang="en-US" sz="2000" dirty="0" smtClean="0"/>
            <a:t>的流量重定向到与</a:t>
          </a:r>
          <a:r>
            <a:rPr lang="en-US" altLang="zh-CN" sz="2000" dirty="0" err="1" smtClean="0"/>
            <a:t>ipaddr</a:t>
          </a:r>
          <a:r>
            <a:rPr lang="zh-CN" altLang="en-US" sz="2000" dirty="0" smtClean="0"/>
            <a:t>具有相同服务的</a:t>
          </a:r>
          <a:r>
            <a:rPr lang="en-US" altLang="zh-CN" sz="2000" dirty="0" err="1" smtClean="0"/>
            <a:t>ip</a:t>
          </a:r>
          <a:r>
            <a:rPr lang="zh-CN" altLang="en-US" sz="2000" dirty="0" smtClean="0"/>
            <a:t>上</a:t>
          </a:r>
          <a:endParaRPr lang="zh-CN" altLang="en-US" sz="2000" dirty="0"/>
        </a:p>
      </dgm:t>
    </dgm:pt>
    <dgm:pt modelId="{D06B3A94-0CC0-412E-85E0-5F2010889547}" type="parTrans" cxnId="{6E57FF76-94ED-4E84-852A-860880997090}">
      <dgm:prSet/>
      <dgm:spPr/>
      <dgm:t>
        <a:bodyPr/>
        <a:lstStyle/>
        <a:p>
          <a:endParaRPr lang="zh-CN" altLang="en-US"/>
        </a:p>
      </dgm:t>
    </dgm:pt>
    <dgm:pt modelId="{30AFA896-559E-4E67-A818-AD688F95EF5A}" type="sibTrans" cxnId="{6E57FF76-94ED-4E84-852A-860880997090}">
      <dgm:prSet/>
      <dgm:spPr/>
      <dgm:t>
        <a:bodyPr/>
        <a:lstStyle/>
        <a:p>
          <a:endParaRPr lang="zh-CN" altLang="en-US"/>
        </a:p>
      </dgm:t>
    </dgm:pt>
    <dgm:pt modelId="{8E7267E4-9FA6-4836-BAA5-5E5A794174AF}">
      <dgm:prSet custT="1"/>
      <dgm:spPr/>
      <dgm:t>
        <a:bodyPr/>
        <a:lstStyle/>
        <a:p>
          <a:r>
            <a:rPr lang="en-US" altLang="zh-CN" sz="2000" dirty="0" smtClean="0"/>
            <a:t>M</a:t>
          </a:r>
          <a:r>
            <a:rPr lang="zh-CN" altLang="en-US" sz="2000" dirty="0" smtClean="0"/>
            <a:t>onitor</a:t>
          </a:r>
          <a:r>
            <a:rPr lang="en-US" altLang="zh-CN" sz="2000" dirty="0" smtClean="0"/>
            <a:t>,</a:t>
          </a:r>
          <a:r>
            <a:rPr lang="en-US" altLang="zh-CN" sz="2000" dirty="0" err="1" smtClean="0"/>
            <a:t>ipaddr</a:t>
          </a:r>
          <a:r>
            <a:rPr lang="zh-CN" altLang="en-US" sz="2000" dirty="0" smtClean="0"/>
            <a:t>：对</a:t>
          </a:r>
          <a:r>
            <a:rPr lang="en-US" altLang="zh-CN" sz="2000" dirty="0" err="1" smtClean="0"/>
            <a:t>ipaddr</a:t>
          </a:r>
          <a:r>
            <a:rPr lang="zh-CN" altLang="en-US" sz="2000" dirty="0" smtClean="0"/>
            <a:t>发出的流量，重定向至网关供</a:t>
          </a:r>
          <a:r>
            <a:rPr lang="en-US" altLang="zh-CN" sz="2000" dirty="0" smtClean="0"/>
            <a:t>ids</a:t>
          </a:r>
          <a:r>
            <a:rPr lang="zh-CN" altLang="en-US" sz="2000" dirty="0" smtClean="0"/>
            <a:t>检测</a:t>
          </a:r>
          <a:endParaRPr lang="zh-CN" altLang="en-US" sz="2000" dirty="0"/>
        </a:p>
      </dgm:t>
    </dgm:pt>
    <dgm:pt modelId="{BEFFDA7A-4A1A-4339-BABB-3C86FADF74B3}" type="parTrans" cxnId="{0F33D6BA-4913-49A3-8218-F672E8C2EDAE}">
      <dgm:prSet/>
      <dgm:spPr/>
      <dgm:t>
        <a:bodyPr/>
        <a:lstStyle/>
        <a:p>
          <a:endParaRPr lang="zh-CN" altLang="en-US"/>
        </a:p>
      </dgm:t>
    </dgm:pt>
    <dgm:pt modelId="{50DF9C1D-43AB-4D9A-AC62-8F3E51B4F3B5}" type="sibTrans" cxnId="{0F33D6BA-4913-49A3-8218-F672E8C2EDAE}">
      <dgm:prSet/>
      <dgm:spPr/>
      <dgm:t>
        <a:bodyPr/>
        <a:lstStyle/>
        <a:p>
          <a:endParaRPr lang="zh-CN" altLang="en-US"/>
        </a:p>
      </dgm:t>
    </dgm:pt>
    <dgm:pt modelId="{6C9D053B-6712-443F-8C39-3DAD23E29E4A}">
      <dgm:prSet custT="1"/>
      <dgm:spPr/>
      <dgm:t>
        <a:bodyPr/>
        <a:lstStyle/>
        <a:p>
          <a:r>
            <a:rPr lang="en-US" altLang="zh-CN" sz="2000" dirty="0" smtClean="0"/>
            <a:t>W</a:t>
          </a:r>
          <a:r>
            <a:rPr lang="zh-CN" altLang="en-US" sz="2000" dirty="0" smtClean="0"/>
            <a:t>ait</a:t>
          </a:r>
          <a:r>
            <a:rPr lang="en-US" altLang="zh-CN" sz="2000" dirty="0" smtClean="0"/>
            <a:t>,seconds</a:t>
          </a:r>
          <a:r>
            <a:rPr lang="zh-CN" altLang="en-US" sz="2000" dirty="0" smtClean="0"/>
            <a:t>：等待一段时间执行下一个指令</a:t>
          </a:r>
          <a:endParaRPr lang="zh-CN" altLang="en-US" sz="2000" dirty="0"/>
        </a:p>
      </dgm:t>
    </dgm:pt>
    <dgm:pt modelId="{7CD46A4D-E51E-420E-84F6-D443A7A97101}" type="parTrans" cxnId="{6875500C-67CE-457A-BA16-059296E93C79}">
      <dgm:prSet/>
      <dgm:spPr/>
      <dgm:t>
        <a:bodyPr/>
        <a:lstStyle/>
        <a:p>
          <a:endParaRPr lang="zh-CN" altLang="en-US"/>
        </a:p>
      </dgm:t>
    </dgm:pt>
    <dgm:pt modelId="{8CAC050E-82EF-4569-9CE9-98A442557552}" type="sibTrans" cxnId="{6875500C-67CE-457A-BA16-059296E93C79}">
      <dgm:prSet/>
      <dgm:spPr/>
      <dgm:t>
        <a:bodyPr/>
        <a:lstStyle/>
        <a:p>
          <a:endParaRPr lang="zh-CN" altLang="en-US"/>
        </a:p>
      </dgm:t>
    </dgm:pt>
    <dgm:pt modelId="{BFF9828E-BA4C-401A-B675-7DA893AFE2D3}">
      <dgm:prSet custT="1"/>
      <dgm:spPr/>
      <dgm:t>
        <a:bodyPr/>
        <a:lstStyle/>
        <a:p>
          <a:r>
            <a:rPr lang="en-US" altLang="zh-CN" sz="2000" dirty="0" smtClean="0"/>
            <a:t>R</a:t>
          </a:r>
          <a:r>
            <a:rPr lang="zh-CN" altLang="en-US" sz="2000" dirty="0" smtClean="0"/>
            <a:t>ese</a:t>
          </a:r>
          <a:r>
            <a:rPr lang="en-US" altLang="zh-CN" sz="2000" dirty="0" err="1" smtClean="0"/>
            <a:t>t,ipaddr</a:t>
          </a:r>
          <a:r>
            <a:rPr lang="zh-CN" altLang="en-US" sz="2000" dirty="0" smtClean="0"/>
            <a:t>：取消对</a:t>
          </a:r>
          <a:r>
            <a:rPr lang="en-US" altLang="zh-CN" sz="2000" dirty="0" err="1" smtClean="0"/>
            <a:t>ipaddr</a:t>
          </a:r>
          <a:r>
            <a:rPr lang="zh-CN" altLang="en-US" sz="2000" dirty="0" smtClean="0"/>
            <a:t>的镜像效果</a:t>
          </a:r>
          <a:endParaRPr lang="zh-CN" altLang="en-US" sz="2000" dirty="0"/>
        </a:p>
      </dgm:t>
    </dgm:pt>
    <dgm:pt modelId="{DA1F99E4-3B7E-4658-9B5C-AF80B8DCBF24}" type="parTrans" cxnId="{36924622-35C8-45D5-BC1A-1722E1366BFE}">
      <dgm:prSet/>
      <dgm:spPr/>
      <dgm:t>
        <a:bodyPr/>
        <a:lstStyle/>
        <a:p>
          <a:endParaRPr lang="zh-CN" altLang="en-US"/>
        </a:p>
      </dgm:t>
    </dgm:pt>
    <dgm:pt modelId="{D8302AD7-025B-43D5-A474-E17A48B38E3B}" type="sibTrans" cxnId="{36924622-35C8-45D5-BC1A-1722E1366BFE}">
      <dgm:prSet/>
      <dgm:spPr/>
      <dgm:t>
        <a:bodyPr/>
        <a:lstStyle/>
        <a:p>
          <a:endParaRPr lang="zh-CN" altLang="en-US"/>
        </a:p>
      </dgm:t>
    </dgm:pt>
    <dgm:pt modelId="{40E74064-8351-476D-A6A8-482163594B3C}">
      <dgm:prSet phldrT="[文本]" custT="1"/>
      <dgm:spPr/>
      <dgm:t>
        <a:bodyPr/>
        <a:lstStyle/>
        <a:p>
          <a:r>
            <a:rPr lang="en-US" altLang="zh-CN" sz="2000" dirty="0" err="1" smtClean="0"/>
            <a:t>Unredirect,ipaddr</a:t>
          </a:r>
          <a:r>
            <a:rPr lang="zh-CN" altLang="en-US" sz="2000" dirty="0" smtClean="0"/>
            <a:t>：取消</a:t>
          </a:r>
          <a:r>
            <a:rPr lang="en-US" altLang="zh-CN" sz="2000" dirty="0" smtClean="0"/>
            <a:t>redirect</a:t>
          </a:r>
          <a:r>
            <a:rPr lang="zh-CN" altLang="en-US" sz="2000" dirty="0" smtClean="0"/>
            <a:t>的效果</a:t>
          </a:r>
          <a:endParaRPr lang="zh-CN" altLang="en-US" sz="2000" dirty="0"/>
        </a:p>
      </dgm:t>
    </dgm:pt>
    <dgm:pt modelId="{1F7667BD-4083-44B6-A221-5B2EA869EE4E}" type="parTrans" cxnId="{34AD2C95-B5ED-483E-88A9-5ACBE7D95F47}">
      <dgm:prSet/>
      <dgm:spPr/>
      <dgm:t>
        <a:bodyPr/>
        <a:lstStyle/>
        <a:p>
          <a:endParaRPr lang="zh-CN" altLang="en-US"/>
        </a:p>
      </dgm:t>
    </dgm:pt>
    <dgm:pt modelId="{DEA7ADD2-F09C-4AF1-8320-19290B9F7648}" type="sibTrans" cxnId="{34AD2C95-B5ED-483E-88A9-5ACBE7D95F47}">
      <dgm:prSet/>
      <dgm:spPr/>
      <dgm:t>
        <a:bodyPr/>
        <a:lstStyle/>
        <a:p>
          <a:endParaRPr lang="zh-CN" altLang="en-US"/>
        </a:p>
      </dgm:t>
    </dgm:pt>
    <dgm:pt modelId="{A4A9BC89-1C7D-4EA5-BC89-DA1B27C95710}" type="pres">
      <dgm:prSet presAssocID="{B20D4E82-7C77-4824-9616-5CAEC0DF0BAE}" presName="linear" presStyleCnt="0">
        <dgm:presLayoutVars>
          <dgm:dir/>
          <dgm:animLvl val="lvl"/>
          <dgm:resizeHandles val="exact"/>
        </dgm:presLayoutVars>
      </dgm:prSet>
      <dgm:spPr/>
      <dgm:t>
        <a:bodyPr/>
        <a:lstStyle/>
        <a:p>
          <a:endParaRPr lang="zh-CN" altLang="en-US"/>
        </a:p>
      </dgm:t>
    </dgm:pt>
    <dgm:pt modelId="{7A332C57-53F6-4DB2-86E6-C321F03851F9}" type="pres">
      <dgm:prSet presAssocID="{05403009-7D5D-46EC-851E-B650F615C474}" presName="parentLin" presStyleCnt="0"/>
      <dgm:spPr/>
    </dgm:pt>
    <dgm:pt modelId="{218FB4F5-8BBA-4A87-9C43-18CDDA8CB608}" type="pres">
      <dgm:prSet presAssocID="{05403009-7D5D-46EC-851E-B650F615C474}" presName="parentLeftMargin" presStyleLbl="node1" presStyleIdx="0" presStyleCnt="7"/>
      <dgm:spPr/>
      <dgm:t>
        <a:bodyPr/>
        <a:lstStyle/>
        <a:p>
          <a:endParaRPr lang="zh-CN" altLang="en-US"/>
        </a:p>
      </dgm:t>
    </dgm:pt>
    <dgm:pt modelId="{BF8BE383-1286-45A5-8981-CC9ECA24DD2F}" type="pres">
      <dgm:prSet presAssocID="{05403009-7D5D-46EC-851E-B650F615C474}" presName="parentText" presStyleLbl="node1" presStyleIdx="0" presStyleCnt="7">
        <dgm:presLayoutVars>
          <dgm:chMax val="0"/>
          <dgm:bulletEnabled val="1"/>
        </dgm:presLayoutVars>
      </dgm:prSet>
      <dgm:spPr/>
      <dgm:t>
        <a:bodyPr/>
        <a:lstStyle/>
        <a:p>
          <a:endParaRPr lang="zh-CN" altLang="en-US"/>
        </a:p>
      </dgm:t>
    </dgm:pt>
    <dgm:pt modelId="{CF5CC2B7-379A-4B91-823F-532EB107B1E2}" type="pres">
      <dgm:prSet presAssocID="{05403009-7D5D-46EC-851E-B650F615C474}" presName="negativeSpace" presStyleCnt="0"/>
      <dgm:spPr/>
    </dgm:pt>
    <dgm:pt modelId="{50AF71A2-FD56-4CEC-B35B-D829B0261FCB}" type="pres">
      <dgm:prSet presAssocID="{05403009-7D5D-46EC-851E-B650F615C474}" presName="childText" presStyleLbl="conFgAcc1" presStyleIdx="0" presStyleCnt="7">
        <dgm:presLayoutVars>
          <dgm:bulletEnabled val="1"/>
        </dgm:presLayoutVars>
      </dgm:prSet>
      <dgm:spPr/>
    </dgm:pt>
    <dgm:pt modelId="{76117068-14B3-4051-B35F-1944623AF0DB}" type="pres">
      <dgm:prSet presAssocID="{56E06950-8CB3-4123-813D-DD90B463A3C9}" presName="spaceBetweenRectangles" presStyleCnt="0"/>
      <dgm:spPr/>
    </dgm:pt>
    <dgm:pt modelId="{53D3D59C-3DF8-4672-9C21-A96667F88EA5}" type="pres">
      <dgm:prSet presAssocID="{55993DBD-1DE1-4730-AE82-B76A07524B50}" presName="parentLin" presStyleCnt="0"/>
      <dgm:spPr/>
    </dgm:pt>
    <dgm:pt modelId="{A7D73023-E491-46F0-AB0A-FADA92537C21}" type="pres">
      <dgm:prSet presAssocID="{55993DBD-1DE1-4730-AE82-B76A07524B50}" presName="parentLeftMargin" presStyleLbl="node1" presStyleIdx="0" presStyleCnt="7"/>
      <dgm:spPr/>
      <dgm:t>
        <a:bodyPr/>
        <a:lstStyle/>
        <a:p>
          <a:endParaRPr lang="zh-CN" altLang="en-US"/>
        </a:p>
      </dgm:t>
    </dgm:pt>
    <dgm:pt modelId="{23B36CC7-10A2-4611-BE0D-AA523A1C75BE}" type="pres">
      <dgm:prSet presAssocID="{55993DBD-1DE1-4730-AE82-B76A07524B50}" presName="parentText" presStyleLbl="node1" presStyleIdx="1" presStyleCnt="7">
        <dgm:presLayoutVars>
          <dgm:chMax val="0"/>
          <dgm:bulletEnabled val="1"/>
        </dgm:presLayoutVars>
      </dgm:prSet>
      <dgm:spPr/>
      <dgm:t>
        <a:bodyPr/>
        <a:lstStyle/>
        <a:p>
          <a:endParaRPr lang="zh-CN" altLang="en-US"/>
        </a:p>
      </dgm:t>
    </dgm:pt>
    <dgm:pt modelId="{9E5B2E85-9135-40B6-A90B-9054B3B8B26E}" type="pres">
      <dgm:prSet presAssocID="{55993DBD-1DE1-4730-AE82-B76A07524B50}" presName="negativeSpace" presStyleCnt="0"/>
      <dgm:spPr/>
    </dgm:pt>
    <dgm:pt modelId="{A313AC53-6AD9-4480-AF8C-C1F726797BAE}" type="pres">
      <dgm:prSet presAssocID="{55993DBD-1DE1-4730-AE82-B76A07524B50}" presName="childText" presStyleLbl="conFgAcc1" presStyleIdx="1" presStyleCnt="7">
        <dgm:presLayoutVars>
          <dgm:bulletEnabled val="1"/>
        </dgm:presLayoutVars>
      </dgm:prSet>
      <dgm:spPr/>
    </dgm:pt>
    <dgm:pt modelId="{61006415-1CE0-4346-9558-BEB67D89548F}" type="pres">
      <dgm:prSet presAssocID="{3A350E56-51C2-4185-A15E-70B3EC1CDD67}" presName="spaceBetweenRectangles" presStyleCnt="0"/>
      <dgm:spPr/>
    </dgm:pt>
    <dgm:pt modelId="{0800B8FA-B17B-41AC-9668-178CE0115A89}" type="pres">
      <dgm:prSet presAssocID="{40E74064-8351-476D-A6A8-482163594B3C}" presName="parentLin" presStyleCnt="0"/>
      <dgm:spPr/>
    </dgm:pt>
    <dgm:pt modelId="{E328735C-C987-43FB-8945-D006FA7F7022}" type="pres">
      <dgm:prSet presAssocID="{40E74064-8351-476D-A6A8-482163594B3C}" presName="parentLeftMargin" presStyleLbl="node1" presStyleIdx="1" presStyleCnt="7"/>
      <dgm:spPr/>
      <dgm:t>
        <a:bodyPr/>
        <a:lstStyle/>
        <a:p>
          <a:endParaRPr lang="zh-CN" altLang="en-US"/>
        </a:p>
      </dgm:t>
    </dgm:pt>
    <dgm:pt modelId="{B9EDAE44-9434-495F-B5D0-4F6850800A50}" type="pres">
      <dgm:prSet presAssocID="{40E74064-8351-476D-A6A8-482163594B3C}" presName="parentText" presStyleLbl="node1" presStyleIdx="2" presStyleCnt="7">
        <dgm:presLayoutVars>
          <dgm:chMax val="0"/>
          <dgm:bulletEnabled val="1"/>
        </dgm:presLayoutVars>
      </dgm:prSet>
      <dgm:spPr/>
      <dgm:t>
        <a:bodyPr/>
        <a:lstStyle/>
        <a:p>
          <a:endParaRPr lang="zh-CN" altLang="en-US"/>
        </a:p>
      </dgm:t>
    </dgm:pt>
    <dgm:pt modelId="{5808570E-78A0-438F-A0E6-ADA89B04E570}" type="pres">
      <dgm:prSet presAssocID="{40E74064-8351-476D-A6A8-482163594B3C}" presName="negativeSpace" presStyleCnt="0"/>
      <dgm:spPr/>
    </dgm:pt>
    <dgm:pt modelId="{A7703040-B8AA-4AE7-9E8E-D97EDFA79A57}" type="pres">
      <dgm:prSet presAssocID="{40E74064-8351-476D-A6A8-482163594B3C}" presName="childText" presStyleLbl="conFgAcc1" presStyleIdx="2" presStyleCnt="7">
        <dgm:presLayoutVars>
          <dgm:bulletEnabled val="1"/>
        </dgm:presLayoutVars>
      </dgm:prSet>
      <dgm:spPr/>
    </dgm:pt>
    <dgm:pt modelId="{D5AF6EC1-1895-4982-B0E2-08CD1942A6C1}" type="pres">
      <dgm:prSet presAssocID="{DEA7ADD2-F09C-4AF1-8320-19290B9F7648}" presName="spaceBetweenRectangles" presStyleCnt="0"/>
      <dgm:spPr/>
    </dgm:pt>
    <dgm:pt modelId="{043516C2-2587-4E48-9E9C-5B3F4A3597FE}" type="pres">
      <dgm:prSet presAssocID="{7F362DC6-428D-461C-8A1E-4FFCF1197A8E}" presName="parentLin" presStyleCnt="0"/>
      <dgm:spPr/>
    </dgm:pt>
    <dgm:pt modelId="{91A9D9CA-409A-4028-8788-CA273A85392A}" type="pres">
      <dgm:prSet presAssocID="{7F362DC6-428D-461C-8A1E-4FFCF1197A8E}" presName="parentLeftMargin" presStyleLbl="node1" presStyleIdx="2" presStyleCnt="7"/>
      <dgm:spPr/>
      <dgm:t>
        <a:bodyPr/>
        <a:lstStyle/>
        <a:p>
          <a:endParaRPr lang="zh-CN" altLang="en-US"/>
        </a:p>
      </dgm:t>
    </dgm:pt>
    <dgm:pt modelId="{ADBE6EE4-A6EA-49C3-8E96-FF8DF4C2C0FA}" type="pres">
      <dgm:prSet presAssocID="{7F362DC6-428D-461C-8A1E-4FFCF1197A8E}" presName="parentText" presStyleLbl="node1" presStyleIdx="3" presStyleCnt="7" custScaleX="99707" custScaleY="216074">
        <dgm:presLayoutVars>
          <dgm:chMax val="0"/>
          <dgm:bulletEnabled val="1"/>
        </dgm:presLayoutVars>
      </dgm:prSet>
      <dgm:spPr/>
      <dgm:t>
        <a:bodyPr/>
        <a:lstStyle/>
        <a:p>
          <a:endParaRPr lang="zh-CN" altLang="en-US"/>
        </a:p>
      </dgm:t>
    </dgm:pt>
    <dgm:pt modelId="{3F444D5D-284E-40EC-A8E4-7D2D1B3FE5B7}" type="pres">
      <dgm:prSet presAssocID="{7F362DC6-428D-461C-8A1E-4FFCF1197A8E}" presName="negativeSpace" presStyleCnt="0"/>
      <dgm:spPr/>
    </dgm:pt>
    <dgm:pt modelId="{9A699EDB-1AC9-409B-9B37-B1CE51668E5E}" type="pres">
      <dgm:prSet presAssocID="{7F362DC6-428D-461C-8A1E-4FFCF1197A8E}" presName="childText" presStyleLbl="conFgAcc1" presStyleIdx="3" presStyleCnt="7">
        <dgm:presLayoutVars>
          <dgm:bulletEnabled val="1"/>
        </dgm:presLayoutVars>
      </dgm:prSet>
      <dgm:spPr/>
    </dgm:pt>
    <dgm:pt modelId="{19508772-9EB0-4832-B8BD-03B9D063BBD0}" type="pres">
      <dgm:prSet presAssocID="{30AFA896-559E-4E67-A818-AD688F95EF5A}" presName="spaceBetweenRectangles" presStyleCnt="0"/>
      <dgm:spPr/>
    </dgm:pt>
    <dgm:pt modelId="{A770A0E1-DB85-4BDB-B2FE-A2B51DB60AE3}" type="pres">
      <dgm:prSet presAssocID="{8E7267E4-9FA6-4836-BAA5-5E5A794174AF}" presName="parentLin" presStyleCnt="0"/>
      <dgm:spPr/>
    </dgm:pt>
    <dgm:pt modelId="{287D119F-819A-4052-9811-8364A0704AC3}" type="pres">
      <dgm:prSet presAssocID="{8E7267E4-9FA6-4836-BAA5-5E5A794174AF}" presName="parentLeftMargin" presStyleLbl="node1" presStyleIdx="3" presStyleCnt="7"/>
      <dgm:spPr/>
      <dgm:t>
        <a:bodyPr/>
        <a:lstStyle/>
        <a:p>
          <a:endParaRPr lang="zh-CN" altLang="en-US"/>
        </a:p>
      </dgm:t>
    </dgm:pt>
    <dgm:pt modelId="{CA5C2813-AD03-4DD4-AB62-36DE0B734C4D}" type="pres">
      <dgm:prSet presAssocID="{8E7267E4-9FA6-4836-BAA5-5E5A794174AF}" presName="parentText" presStyleLbl="node1" presStyleIdx="4" presStyleCnt="7" custScaleX="100062" custScaleY="195601">
        <dgm:presLayoutVars>
          <dgm:chMax val="0"/>
          <dgm:bulletEnabled val="1"/>
        </dgm:presLayoutVars>
      </dgm:prSet>
      <dgm:spPr/>
      <dgm:t>
        <a:bodyPr/>
        <a:lstStyle/>
        <a:p>
          <a:endParaRPr lang="zh-CN" altLang="en-US"/>
        </a:p>
      </dgm:t>
    </dgm:pt>
    <dgm:pt modelId="{26D69B40-1287-463F-8D08-4E26FD5981D5}" type="pres">
      <dgm:prSet presAssocID="{8E7267E4-9FA6-4836-BAA5-5E5A794174AF}" presName="negativeSpace" presStyleCnt="0"/>
      <dgm:spPr/>
    </dgm:pt>
    <dgm:pt modelId="{445BA50A-23DA-44E6-8BCA-DC3627FAA794}" type="pres">
      <dgm:prSet presAssocID="{8E7267E4-9FA6-4836-BAA5-5E5A794174AF}" presName="childText" presStyleLbl="conFgAcc1" presStyleIdx="4" presStyleCnt="7">
        <dgm:presLayoutVars>
          <dgm:bulletEnabled val="1"/>
        </dgm:presLayoutVars>
      </dgm:prSet>
      <dgm:spPr/>
    </dgm:pt>
    <dgm:pt modelId="{D7349F31-F995-447C-BCD1-523D231283F0}" type="pres">
      <dgm:prSet presAssocID="{50DF9C1D-43AB-4D9A-AC62-8F3E51B4F3B5}" presName="spaceBetweenRectangles" presStyleCnt="0"/>
      <dgm:spPr/>
    </dgm:pt>
    <dgm:pt modelId="{B2447F60-1116-41FF-8718-EF784F5B06F9}" type="pres">
      <dgm:prSet presAssocID="{6C9D053B-6712-443F-8C39-3DAD23E29E4A}" presName="parentLin" presStyleCnt="0"/>
      <dgm:spPr/>
    </dgm:pt>
    <dgm:pt modelId="{B1714F6C-A3BD-4FB0-A3C3-65EB6E63DB50}" type="pres">
      <dgm:prSet presAssocID="{6C9D053B-6712-443F-8C39-3DAD23E29E4A}" presName="parentLeftMargin" presStyleLbl="node1" presStyleIdx="4" presStyleCnt="7"/>
      <dgm:spPr/>
      <dgm:t>
        <a:bodyPr/>
        <a:lstStyle/>
        <a:p>
          <a:endParaRPr lang="zh-CN" altLang="en-US"/>
        </a:p>
      </dgm:t>
    </dgm:pt>
    <dgm:pt modelId="{9CDD157C-3BBE-49C3-A6F0-C6F6C6D6D5A4}" type="pres">
      <dgm:prSet presAssocID="{6C9D053B-6712-443F-8C39-3DAD23E29E4A}" presName="parentText" presStyleLbl="node1" presStyleIdx="5" presStyleCnt="7">
        <dgm:presLayoutVars>
          <dgm:chMax val="0"/>
          <dgm:bulletEnabled val="1"/>
        </dgm:presLayoutVars>
      </dgm:prSet>
      <dgm:spPr/>
      <dgm:t>
        <a:bodyPr/>
        <a:lstStyle/>
        <a:p>
          <a:endParaRPr lang="zh-CN" altLang="en-US"/>
        </a:p>
      </dgm:t>
    </dgm:pt>
    <dgm:pt modelId="{660852FC-A26D-47A2-95BF-8F5D34B489CC}" type="pres">
      <dgm:prSet presAssocID="{6C9D053B-6712-443F-8C39-3DAD23E29E4A}" presName="negativeSpace" presStyleCnt="0"/>
      <dgm:spPr/>
    </dgm:pt>
    <dgm:pt modelId="{FC608383-9C66-46C6-9757-DD796E2B5BCC}" type="pres">
      <dgm:prSet presAssocID="{6C9D053B-6712-443F-8C39-3DAD23E29E4A}" presName="childText" presStyleLbl="conFgAcc1" presStyleIdx="5" presStyleCnt="7">
        <dgm:presLayoutVars>
          <dgm:bulletEnabled val="1"/>
        </dgm:presLayoutVars>
      </dgm:prSet>
      <dgm:spPr/>
    </dgm:pt>
    <dgm:pt modelId="{F2BA7C81-EFA4-4994-958F-0A72756194E3}" type="pres">
      <dgm:prSet presAssocID="{8CAC050E-82EF-4569-9CE9-98A442557552}" presName="spaceBetweenRectangles" presStyleCnt="0"/>
      <dgm:spPr/>
    </dgm:pt>
    <dgm:pt modelId="{A2F12122-DE6D-4D49-A31B-248B7D0431BA}" type="pres">
      <dgm:prSet presAssocID="{BFF9828E-BA4C-401A-B675-7DA893AFE2D3}" presName="parentLin" presStyleCnt="0"/>
      <dgm:spPr/>
    </dgm:pt>
    <dgm:pt modelId="{8BA27E7A-C43B-4127-8B58-BFCE00B64CE0}" type="pres">
      <dgm:prSet presAssocID="{BFF9828E-BA4C-401A-B675-7DA893AFE2D3}" presName="parentLeftMargin" presStyleLbl="node1" presStyleIdx="5" presStyleCnt="7"/>
      <dgm:spPr/>
      <dgm:t>
        <a:bodyPr/>
        <a:lstStyle/>
        <a:p>
          <a:endParaRPr lang="zh-CN" altLang="en-US"/>
        </a:p>
      </dgm:t>
    </dgm:pt>
    <dgm:pt modelId="{8EC48271-11C1-42C7-806D-62114D7286B3}" type="pres">
      <dgm:prSet presAssocID="{BFF9828E-BA4C-401A-B675-7DA893AFE2D3}" presName="parentText" presStyleLbl="node1" presStyleIdx="6" presStyleCnt="7">
        <dgm:presLayoutVars>
          <dgm:chMax val="0"/>
          <dgm:bulletEnabled val="1"/>
        </dgm:presLayoutVars>
      </dgm:prSet>
      <dgm:spPr/>
      <dgm:t>
        <a:bodyPr/>
        <a:lstStyle/>
        <a:p>
          <a:endParaRPr lang="zh-CN" altLang="en-US"/>
        </a:p>
      </dgm:t>
    </dgm:pt>
    <dgm:pt modelId="{8F06D8FA-9DCF-4D35-B2EC-18566A8D0714}" type="pres">
      <dgm:prSet presAssocID="{BFF9828E-BA4C-401A-B675-7DA893AFE2D3}" presName="negativeSpace" presStyleCnt="0"/>
      <dgm:spPr/>
    </dgm:pt>
    <dgm:pt modelId="{AC61ACFE-4CE9-45F8-8A9F-60A298E4426C}" type="pres">
      <dgm:prSet presAssocID="{BFF9828E-BA4C-401A-B675-7DA893AFE2D3}" presName="childText" presStyleLbl="conFgAcc1" presStyleIdx="6" presStyleCnt="7">
        <dgm:presLayoutVars>
          <dgm:bulletEnabled val="1"/>
        </dgm:presLayoutVars>
      </dgm:prSet>
      <dgm:spPr/>
    </dgm:pt>
  </dgm:ptLst>
  <dgm:cxnLst>
    <dgm:cxn modelId="{12AEC192-2D8A-44E8-B2E8-7DCBD151B71A}" type="presOf" srcId="{8E7267E4-9FA6-4836-BAA5-5E5A794174AF}" destId="{287D119F-819A-4052-9811-8364A0704AC3}" srcOrd="0" destOrd="0" presId="urn:microsoft.com/office/officeart/2005/8/layout/list1"/>
    <dgm:cxn modelId="{16897F1A-2B49-4857-A519-A97D5FA6F752}" srcId="{B20D4E82-7C77-4824-9616-5CAEC0DF0BAE}" destId="{55993DBD-1DE1-4730-AE82-B76A07524B50}" srcOrd="1" destOrd="0" parTransId="{F9CF8F8A-ED40-4619-8C3E-EAE7E966531A}" sibTransId="{3A350E56-51C2-4185-A15E-70B3EC1CDD67}"/>
    <dgm:cxn modelId="{A6F19FD3-116F-48C6-80A2-B6546CE8B2FD}" type="presOf" srcId="{55993DBD-1DE1-4730-AE82-B76A07524B50}" destId="{23B36CC7-10A2-4611-BE0D-AA523A1C75BE}" srcOrd="1" destOrd="0" presId="urn:microsoft.com/office/officeart/2005/8/layout/list1"/>
    <dgm:cxn modelId="{36924622-35C8-45D5-BC1A-1722E1366BFE}" srcId="{B20D4E82-7C77-4824-9616-5CAEC0DF0BAE}" destId="{BFF9828E-BA4C-401A-B675-7DA893AFE2D3}" srcOrd="6" destOrd="0" parTransId="{DA1F99E4-3B7E-4658-9B5C-AF80B8DCBF24}" sibTransId="{D8302AD7-025B-43D5-A474-E17A48B38E3B}"/>
    <dgm:cxn modelId="{FAF9B8D6-52AF-4CFF-BFD4-69A34796E09F}" type="presOf" srcId="{55993DBD-1DE1-4730-AE82-B76A07524B50}" destId="{A7D73023-E491-46F0-AB0A-FADA92537C21}" srcOrd="0" destOrd="0" presId="urn:microsoft.com/office/officeart/2005/8/layout/list1"/>
    <dgm:cxn modelId="{BF456096-655C-4C29-B069-486282DF1DED}" type="presOf" srcId="{6C9D053B-6712-443F-8C39-3DAD23E29E4A}" destId="{9CDD157C-3BBE-49C3-A6F0-C6F6C6D6D5A4}" srcOrd="1" destOrd="0" presId="urn:microsoft.com/office/officeart/2005/8/layout/list1"/>
    <dgm:cxn modelId="{6ED176D8-8641-46A7-95C1-2CE50C835A6D}" type="presOf" srcId="{7F362DC6-428D-461C-8A1E-4FFCF1197A8E}" destId="{ADBE6EE4-A6EA-49C3-8E96-FF8DF4C2C0FA}" srcOrd="1" destOrd="0" presId="urn:microsoft.com/office/officeart/2005/8/layout/list1"/>
    <dgm:cxn modelId="{54ABDD34-3A66-4455-86E5-2B01D6945EA4}" type="presOf" srcId="{7F362DC6-428D-461C-8A1E-4FFCF1197A8E}" destId="{91A9D9CA-409A-4028-8788-CA273A85392A}" srcOrd="0" destOrd="0" presId="urn:microsoft.com/office/officeart/2005/8/layout/list1"/>
    <dgm:cxn modelId="{A7D33FD0-F0B4-4C34-8035-64A7514CFB2B}" type="presOf" srcId="{40E74064-8351-476D-A6A8-482163594B3C}" destId="{E328735C-C987-43FB-8945-D006FA7F7022}" srcOrd="0" destOrd="0" presId="urn:microsoft.com/office/officeart/2005/8/layout/list1"/>
    <dgm:cxn modelId="{88BEEFFF-E4F9-4763-9695-B59C58A90A56}" type="presOf" srcId="{05403009-7D5D-46EC-851E-B650F615C474}" destId="{218FB4F5-8BBA-4A87-9C43-18CDDA8CB608}" srcOrd="0" destOrd="0" presId="urn:microsoft.com/office/officeart/2005/8/layout/list1"/>
    <dgm:cxn modelId="{6875500C-67CE-457A-BA16-059296E93C79}" srcId="{B20D4E82-7C77-4824-9616-5CAEC0DF0BAE}" destId="{6C9D053B-6712-443F-8C39-3DAD23E29E4A}" srcOrd="5" destOrd="0" parTransId="{7CD46A4D-E51E-420E-84F6-D443A7A97101}" sibTransId="{8CAC050E-82EF-4569-9CE9-98A442557552}"/>
    <dgm:cxn modelId="{34AD2C95-B5ED-483E-88A9-5ACBE7D95F47}" srcId="{B20D4E82-7C77-4824-9616-5CAEC0DF0BAE}" destId="{40E74064-8351-476D-A6A8-482163594B3C}" srcOrd="2" destOrd="0" parTransId="{1F7667BD-4083-44B6-A221-5B2EA869EE4E}" sibTransId="{DEA7ADD2-F09C-4AF1-8320-19290B9F7648}"/>
    <dgm:cxn modelId="{FE23EEF7-6B6C-4929-BB3D-1DF9969F64FA}" type="presOf" srcId="{BFF9828E-BA4C-401A-B675-7DA893AFE2D3}" destId="{8BA27E7A-C43B-4127-8B58-BFCE00B64CE0}" srcOrd="0" destOrd="0" presId="urn:microsoft.com/office/officeart/2005/8/layout/list1"/>
    <dgm:cxn modelId="{FFEF68E5-CE6C-409C-8F7C-89B4B8B21A83}" type="presOf" srcId="{40E74064-8351-476D-A6A8-482163594B3C}" destId="{B9EDAE44-9434-495F-B5D0-4F6850800A50}" srcOrd="1" destOrd="0" presId="urn:microsoft.com/office/officeart/2005/8/layout/list1"/>
    <dgm:cxn modelId="{0F33D6BA-4913-49A3-8218-F672E8C2EDAE}" srcId="{B20D4E82-7C77-4824-9616-5CAEC0DF0BAE}" destId="{8E7267E4-9FA6-4836-BAA5-5E5A794174AF}" srcOrd="4" destOrd="0" parTransId="{BEFFDA7A-4A1A-4339-BABB-3C86FADF74B3}" sibTransId="{50DF9C1D-43AB-4D9A-AC62-8F3E51B4F3B5}"/>
    <dgm:cxn modelId="{6E57FF76-94ED-4E84-852A-860880997090}" srcId="{B20D4E82-7C77-4824-9616-5CAEC0DF0BAE}" destId="{7F362DC6-428D-461C-8A1E-4FFCF1197A8E}" srcOrd="3" destOrd="0" parTransId="{D06B3A94-0CC0-412E-85E0-5F2010889547}" sibTransId="{30AFA896-559E-4E67-A818-AD688F95EF5A}"/>
    <dgm:cxn modelId="{3162103A-8846-4F5E-A857-7FC4DF854761}" srcId="{B20D4E82-7C77-4824-9616-5CAEC0DF0BAE}" destId="{05403009-7D5D-46EC-851E-B650F615C474}" srcOrd="0" destOrd="0" parTransId="{410747B1-C2CA-418C-B3AA-736D203BB99A}" sibTransId="{56E06950-8CB3-4123-813D-DD90B463A3C9}"/>
    <dgm:cxn modelId="{FCF0EF44-9530-475C-9250-2630406E2A99}" type="presOf" srcId="{6C9D053B-6712-443F-8C39-3DAD23E29E4A}" destId="{B1714F6C-A3BD-4FB0-A3C3-65EB6E63DB50}" srcOrd="0" destOrd="0" presId="urn:microsoft.com/office/officeart/2005/8/layout/list1"/>
    <dgm:cxn modelId="{E8698A0F-89B3-443F-AC28-3C6EF88528F9}" type="presOf" srcId="{B20D4E82-7C77-4824-9616-5CAEC0DF0BAE}" destId="{A4A9BC89-1C7D-4EA5-BC89-DA1B27C95710}" srcOrd="0" destOrd="0" presId="urn:microsoft.com/office/officeart/2005/8/layout/list1"/>
    <dgm:cxn modelId="{41FF1FE1-0267-447A-8402-87F167C3959B}" type="presOf" srcId="{BFF9828E-BA4C-401A-B675-7DA893AFE2D3}" destId="{8EC48271-11C1-42C7-806D-62114D7286B3}" srcOrd="1" destOrd="0" presId="urn:microsoft.com/office/officeart/2005/8/layout/list1"/>
    <dgm:cxn modelId="{F2CCA4E9-28F2-4631-A4EE-6DBCD089C6E2}" type="presOf" srcId="{8E7267E4-9FA6-4836-BAA5-5E5A794174AF}" destId="{CA5C2813-AD03-4DD4-AB62-36DE0B734C4D}" srcOrd="1" destOrd="0" presId="urn:microsoft.com/office/officeart/2005/8/layout/list1"/>
    <dgm:cxn modelId="{642D1AB8-01E3-4601-BE79-07C8AAE3BAC2}" type="presOf" srcId="{05403009-7D5D-46EC-851E-B650F615C474}" destId="{BF8BE383-1286-45A5-8981-CC9ECA24DD2F}" srcOrd="1" destOrd="0" presId="urn:microsoft.com/office/officeart/2005/8/layout/list1"/>
    <dgm:cxn modelId="{3792AB3D-2CE7-4ED8-9B3E-6064243EC9BF}" type="presParOf" srcId="{A4A9BC89-1C7D-4EA5-BC89-DA1B27C95710}" destId="{7A332C57-53F6-4DB2-86E6-C321F03851F9}" srcOrd="0" destOrd="0" presId="urn:microsoft.com/office/officeart/2005/8/layout/list1"/>
    <dgm:cxn modelId="{CBA12BE4-9D52-4AE7-878B-4BA42C82AD18}" type="presParOf" srcId="{7A332C57-53F6-4DB2-86E6-C321F03851F9}" destId="{218FB4F5-8BBA-4A87-9C43-18CDDA8CB608}" srcOrd="0" destOrd="0" presId="urn:microsoft.com/office/officeart/2005/8/layout/list1"/>
    <dgm:cxn modelId="{1B917581-BEDD-45C6-9F0F-F6009C64C866}" type="presParOf" srcId="{7A332C57-53F6-4DB2-86E6-C321F03851F9}" destId="{BF8BE383-1286-45A5-8981-CC9ECA24DD2F}" srcOrd="1" destOrd="0" presId="urn:microsoft.com/office/officeart/2005/8/layout/list1"/>
    <dgm:cxn modelId="{58BC983E-16DB-4A17-909C-CD9C591F92DA}" type="presParOf" srcId="{A4A9BC89-1C7D-4EA5-BC89-DA1B27C95710}" destId="{CF5CC2B7-379A-4B91-823F-532EB107B1E2}" srcOrd="1" destOrd="0" presId="urn:microsoft.com/office/officeart/2005/8/layout/list1"/>
    <dgm:cxn modelId="{979D21FC-CCA0-4606-965E-F203BE6B7BFE}" type="presParOf" srcId="{A4A9BC89-1C7D-4EA5-BC89-DA1B27C95710}" destId="{50AF71A2-FD56-4CEC-B35B-D829B0261FCB}" srcOrd="2" destOrd="0" presId="urn:microsoft.com/office/officeart/2005/8/layout/list1"/>
    <dgm:cxn modelId="{D2D65127-9116-451B-9449-CC50EA0EEA17}" type="presParOf" srcId="{A4A9BC89-1C7D-4EA5-BC89-DA1B27C95710}" destId="{76117068-14B3-4051-B35F-1944623AF0DB}" srcOrd="3" destOrd="0" presId="urn:microsoft.com/office/officeart/2005/8/layout/list1"/>
    <dgm:cxn modelId="{E78F4369-36BA-45C7-B7A2-48FC26955118}" type="presParOf" srcId="{A4A9BC89-1C7D-4EA5-BC89-DA1B27C95710}" destId="{53D3D59C-3DF8-4672-9C21-A96667F88EA5}" srcOrd="4" destOrd="0" presId="urn:microsoft.com/office/officeart/2005/8/layout/list1"/>
    <dgm:cxn modelId="{FA673904-C579-43F3-B210-5C546A15C3CF}" type="presParOf" srcId="{53D3D59C-3DF8-4672-9C21-A96667F88EA5}" destId="{A7D73023-E491-46F0-AB0A-FADA92537C21}" srcOrd="0" destOrd="0" presId="urn:microsoft.com/office/officeart/2005/8/layout/list1"/>
    <dgm:cxn modelId="{2B5D7FBC-99F0-4C3B-8943-8DCAB841CB0D}" type="presParOf" srcId="{53D3D59C-3DF8-4672-9C21-A96667F88EA5}" destId="{23B36CC7-10A2-4611-BE0D-AA523A1C75BE}" srcOrd="1" destOrd="0" presId="urn:microsoft.com/office/officeart/2005/8/layout/list1"/>
    <dgm:cxn modelId="{97F61237-F68A-4593-B46D-E72AC41F92A7}" type="presParOf" srcId="{A4A9BC89-1C7D-4EA5-BC89-DA1B27C95710}" destId="{9E5B2E85-9135-40B6-A90B-9054B3B8B26E}" srcOrd="5" destOrd="0" presId="urn:microsoft.com/office/officeart/2005/8/layout/list1"/>
    <dgm:cxn modelId="{EA9E0B86-EA83-49DD-9420-F5970BBD7E7E}" type="presParOf" srcId="{A4A9BC89-1C7D-4EA5-BC89-DA1B27C95710}" destId="{A313AC53-6AD9-4480-AF8C-C1F726797BAE}" srcOrd="6" destOrd="0" presId="urn:microsoft.com/office/officeart/2005/8/layout/list1"/>
    <dgm:cxn modelId="{F6FA3675-E9C9-403C-9281-7BC6C610ACC3}" type="presParOf" srcId="{A4A9BC89-1C7D-4EA5-BC89-DA1B27C95710}" destId="{61006415-1CE0-4346-9558-BEB67D89548F}" srcOrd="7" destOrd="0" presId="urn:microsoft.com/office/officeart/2005/8/layout/list1"/>
    <dgm:cxn modelId="{8E557FB5-BD29-4EEA-9F04-E3AD8E1054D1}" type="presParOf" srcId="{A4A9BC89-1C7D-4EA5-BC89-DA1B27C95710}" destId="{0800B8FA-B17B-41AC-9668-178CE0115A89}" srcOrd="8" destOrd="0" presId="urn:microsoft.com/office/officeart/2005/8/layout/list1"/>
    <dgm:cxn modelId="{18D203DD-558A-44DD-A98E-150D3B1E15F6}" type="presParOf" srcId="{0800B8FA-B17B-41AC-9668-178CE0115A89}" destId="{E328735C-C987-43FB-8945-D006FA7F7022}" srcOrd="0" destOrd="0" presId="urn:microsoft.com/office/officeart/2005/8/layout/list1"/>
    <dgm:cxn modelId="{3F3AA14A-BC79-46C4-AB48-2A95B7D3348A}" type="presParOf" srcId="{0800B8FA-B17B-41AC-9668-178CE0115A89}" destId="{B9EDAE44-9434-495F-B5D0-4F6850800A50}" srcOrd="1" destOrd="0" presId="urn:microsoft.com/office/officeart/2005/8/layout/list1"/>
    <dgm:cxn modelId="{E1F4385E-74DD-4017-9DB7-7FCA639DA087}" type="presParOf" srcId="{A4A9BC89-1C7D-4EA5-BC89-DA1B27C95710}" destId="{5808570E-78A0-438F-A0E6-ADA89B04E570}" srcOrd="9" destOrd="0" presId="urn:microsoft.com/office/officeart/2005/8/layout/list1"/>
    <dgm:cxn modelId="{42A4B0E7-A52D-4F18-8D36-7A5538A8670C}" type="presParOf" srcId="{A4A9BC89-1C7D-4EA5-BC89-DA1B27C95710}" destId="{A7703040-B8AA-4AE7-9E8E-D97EDFA79A57}" srcOrd="10" destOrd="0" presId="urn:microsoft.com/office/officeart/2005/8/layout/list1"/>
    <dgm:cxn modelId="{2D4CE19C-8253-469D-9CCF-781F4E21000D}" type="presParOf" srcId="{A4A9BC89-1C7D-4EA5-BC89-DA1B27C95710}" destId="{D5AF6EC1-1895-4982-B0E2-08CD1942A6C1}" srcOrd="11" destOrd="0" presId="urn:microsoft.com/office/officeart/2005/8/layout/list1"/>
    <dgm:cxn modelId="{7B777BD3-B372-4877-8D00-0A46BB322A72}" type="presParOf" srcId="{A4A9BC89-1C7D-4EA5-BC89-DA1B27C95710}" destId="{043516C2-2587-4E48-9E9C-5B3F4A3597FE}" srcOrd="12" destOrd="0" presId="urn:microsoft.com/office/officeart/2005/8/layout/list1"/>
    <dgm:cxn modelId="{8B73002B-B256-46DB-96DF-31F89A1B32B4}" type="presParOf" srcId="{043516C2-2587-4E48-9E9C-5B3F4A3597FE}" destId="{91A9D9CA-409A-4028-8788-CA273A85392A}" srcOrd="0" destOrd="0" presId="urn:microsoft.com/office/officeart/2005/8/layout/list1"/>
    <dgm:cxn modelId="{2300D16B-C73F-469D-9771-C483F1DF93D5}" type="presParOf" srcId="{043516C2-2587-4E48-9E9C-5B3F4A3597FE}" destId="{ADBE6EE4-A6EA-49C3-8E96-FF8DF4C2C0FA}" srcOrd="1" destOrd="0" presId="urn:microsoft.com/office/officeart/2005/8/layout/list1"/>
    <dgm:cxn modelId="{D747AD33-3CEF-447C-93A7-5A19D2160272}" type="presParOf" srcId="{A4A9BC89-1C7D-4EA5-BC89-DA1B27C95710}" destId="{3F444D5D-284E-40EC-A8E4-7D2D1B3FE5B7}" srcOrd="13" destOrd="0" presId="urn:microsoft.com/office/officeart/2005/8/layout/list1"/>
    <dgm:cxn modelId="{147D4904-A122-4004-9E3C-75A8AD09A89E}" type="presParOf" srcId="{A4A9BC89-1C7D-4EA5-BC89-DA1B27C95710}" destId="{9A699EDB-1AC9-409B-9B37-B1CE51668E5E}" srcOrd="14" destOrd="0" presId="urn:microsoft.com/office/officeart/2005/8/layout/list1"/>
    <dgm:cxn modelId="{908238F5-5A21-46A6-9CED-8E2FF751E9FF}" type="presParOf" srcId="{A4A9BC89-1C7D-4EA5-BC89-DA1B27C95710}" destId="{19508772-9EB0-4832-B8BD-03B9D063BBD0}" srcOrd="15" destOrd="0" presId="urn:microsoft.com/office/officeart/2005/8/layout/list1"/>
    <dgm:cxn modelId="{2BABCBC8-90EF-4D70-8AAE-46C280DF34A3}" type="presParOf" srcId="{A4A9BC89-1C7D-4EA5-BC89-DA1B27C95710}" destId="{A770A0E1-DB85-4BDB-B2FE-A2B51DB60AE3}" srcOrd="16" destOrd="0" presId="urn:microsoft.com/office/officeart/2005/8/layout/list1"/>
    <dgm:cxn modelId="{FE5D14D1-4DE6-4475-AA15-FEB6420A8CEB}" type="presParOf" srcId="{A770A0E1-DB85-4BDB-B2FE-A2B51DB60AE3}" destId="{287D119F-819A-4052-9811-8364A0704AC3}" srcOrd="0" destOrd="0" presId="urn:microsoft.com/office/officeart/2005/8/layout/list1"/>
    <dgm:cxn modelId="{4F784FB7-F529-4D6D-9E82-B14BEE061A26}" type="presParOf" srcId="{A770A0E1-DB85-4BDB-B2FE-A2B51DB60AE3}" destId="{CA5C2813-AD03-4DD4-AB62-36DE0B734C4D}" srcOrd="1" destOrd="0" presId="urn:microsoft.com/office/officeart/2005/8/layout/list1"/>
    <dgm:cxn modelId="{2D25D4F6-FBB5-40B1-B07C-6736A5ADBF9F}" type="presParOf" srcId="{A4A9BC89-1C7D-4EA5-BC89-DA1B27C95710}" destId="{26D69B40-1287-463F-8D08-4E26FD5981D5}" srcOrd="17" destOrd="0" presId="urn:microsoft.com/office/officeart/2005/8/layout/list1"/>
    <dgm:cxn modelId="{718EE4B6-8F47-47A9-829A-ECCB442EAF16}" type="presParOf" srcId="{A4A9BC89-1C7D-4EA5-BC89-DA1B27C95710}" destId="{445BA50A-23DA-44E6-8BCA-DC3627FAA794}" srcOrd="18" destOrd="0" presId="urn:microsoft.com/office/officeart/2005/8/layout/list1"/>
    <dgm:cxn modelId="{6A297FD2-1828-427C-A8F4-6A24017A969A}" type="presParOf" srcId="{A4A9BC89-1C7D-4EA5-BC89-DA1B27C95710}" destId="{D7349F31-F995-447C-BCD1-523D231283F0}" srcOrd="19" destOrd="0" presId="urn:microsoft.com/office/officeart/2005/8/layout/list1"/>
    <dgm:cxn modelId="{BABF2C12-9332-4D46-B14C-07A6E1D9152F}" type="presParOf" srcId="{A4A9BC89-1C7D-4EA5-BC89-DA1B27C95710}" destId="{B2447F60-1116-41FF-8718-EF784F5B06F9}" srcOrd="20" destOrd="0" presId="urn:microsoft.com/office/officeart/2005/8/layout/list1"/>
    <dgm:cxn modelId="{0D69F1CD-01EF-4154-9C94-E45F7B439EFC}" type="presParOf" srcId="{B2447F60-1116-41FF-8718-EF784F5B06F9}" destId="{B1714F6C-A3BD-4FB0-A3C3-65EB6E63DB50}" srcOrd="0" destOrd="0" presId="urn:microsoft.com/office/officeart/2005/8/layout/list1"/>
    <dgm:cxn modelId="{101DA12E-2F9B-4987-AF82-854BB69963EC}" type="presParOf" srcId="{B2447F60-1116-41FF-8718-EF784F5B06F9}" destId="{9CDD157C-3BBE-49C3-A6F0-C6F6C6D6D5A4}" srcOrd="1" destOrd="0" presId="urn:microsoft.com/office/officeart/2005/8/layout/list1"/>
    <dgm:cxn modelId="{B79A9771-4F3C-447F-A621-3AC4F173D679}" type="presParOf" srcId="{A4A9BC89-1C7D-4EA5-BC89-DA1B27C95710}" destId="{660852FC-A26D-47A2-95BF-8F5D34B489CC}" srcOrd="21" destOrd="0" presId="urn:microsoft.com/office/officeart/2005/8/layout/list1"/>
    <dgm:cxn modelId="{4B8B3DA4-3F59-45EC-A2FA-796E7E9E89AD}" type="presParOf" srcId="{A4A9BC89-1C7D-4EA5-BC89-DA1B27C95710}" destId="{FC608383-9C66-46C6-9757-DD796E2B5BCC}" srcOrd="22" destOrd="0" presId="urn:microsoft.com/office/officeart/2005/8/layout/list1"/>
    <dgm:cxn modelId="{1A872A6D-A292-4342-8EC8-F337399DBC3F}" type="presParOf" srcId="{A4A9BC89-1C7D-4EA5-BC89-DA1B27C95710}" destId="{F2BA7C81-EFA4-4994-958F-0A72756194E3}" srcOrd="23" destOrd="0" presId="urn:microsoft.com/office/officeart/2005/8/layout/list1"/>
    <dgm:cxn modelId="{A5985FAC-B019-46F4-B87D-164D361E27BF}" type="presParOf" srcId="{A4A9BC89-1C7D-4EA5-BC89-DA1B27C95710}" destId="{A2F12122-DE6D-4D49-A31B-248B7D0431BA}" srcOrd="24" destOrd="0" presId="urn:microsoft.com/office/officeart/2005/8/layout/list1"/>
    <dgm:cxn modelId="{ECD927E1-4DFF-4EF2-9C83-0C6F230AEDAB}" type="presParOf" srcId="{A2F12122-DE6D-4D49-A31B-248B7D0431BA}" destId="{8BA27E7A-C43B-4127-8B58-BFCE00B64CE0}" srcOrd="0" destOrd="0" presId="urn:microsoft.com/office/officeart/2005/8/layout/list1"/>
    <dgm:cxn modelId="{EB0D7F9C-8DEE-4DA4-964F-BE5427D0361F}" type="presParOf" srcId="{A2F12122-DE6D-4D49-A31B-248B7D0431BA}" destId="{8EC48271-11C1-42C7-806D-62114D7286B3}" srcOrd="1" destOrd="0" presId="urn:microsoft.com/office/officeart/2005/8/layout/list1"/>
    <dgm:cxn modelId="{B8FF9077-F560-4AA4-89C1-B49A5D1CFE58}" type="presParOf" srcId="{A4A9BC89-1C7D-4EA5-BC89-DA1B27C95710}" destId="{8F06D8FA-9DCF-4D35-B2EC-18566A8D0714}" srcOrd="25" destOrd="0" presId="urn:microsoft.com/office/officeart/2005/8/layout/list1"/>
    <dgm:cxn modelId="{992BF37E-6E4B-46D9-ACE1-CCFF20D6C8C3}" type="presParOf" srcId="{A4A9BC89-1C7D-4EA5-BC89-DA1B27C95710}" destId="{AC61ACFE-4CE9-45F8-8A9F-60A298E4426C}"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799D8E-25B2-4DA2-9069-1F317F6AA02B}" type="doc">
      <dgm:prSet loTypeId="urn:microsoft.com/office/officeart/2005/8/layout/arrow2" loCatId="process" qsTypeId="urn:microsoft.com/office/officeart/2005/8/quickstyle/simple5" qsCatId="simple" csTypeId="urn:microsoft.com/office/officeart/2005/8/colors/accent6_5" csCatId="accent6" phldr="1"/>
      <dgm:spPr/>
    </dgm:pt>
    <dgm:pt modelId="{BF8D2C65-053D-4A50-90BA-2EA76F8A76B1}">
      <dgm:prSet phldrT="[文本]"/>
      <dgm:spPr/>
      <dgm:t>
        <a:bodyPr/>
        <a:lstStyle/>
        <a:p>
          <a:r>
            <a:rPr lang="en-US" altLang="zh-CN" dirty="0" smtClean="0"/>
            <a:t>AIPS v1.0</a:t>
          </a:r>
        </a:p>
        <a:p>
          <a:r>
            <a:rPr lang="zh-CN" altLang="en-US" dirty="0" smtClean="0"/>
            <a:t>基础架构实现</a:t>
          </a:r>
          <a:endParaRPr lang="zh-CN" altLang="en-US" dirty="0"/>
        </a:p>
      </dgm:t>
    </dgm:pt>
    <dgm:pt modelId="{3F79A297-5595-416D-B7E8-E3EF011B1C56}" type="parTrans" cxnId="{1B1476A3-5C23-4C42-9E04-C5F6A1DD16DD}">
      <dgm:prSet/>
      <dgm:spPr/>
      <dgm:t>
        <a:bodyPr/>
        <a:lstStyle/>
        <a:p>
          <a:endParaRPr lang="zh-CN" altLang="en-US"/>
        </a:p>
      </dgm:t>
    </dgm:pt>
    <dgm:pt modelId="{F1103AD6-8AC7-463E-9332-B684598C0416}" type="sibTrans" cxnId="{1B1476A3-5C23-4C42-9E04-C5F6A1DD16DD}">
      <dgm:prSet/>
      <dgm:spPr/>
      <dgm:t>
        <a:bodyPr/>
        <a:lstStyle/>
        <a:p>
          <a:endParaRPr lang="zh-CN" altLang="en-US"/>
        </a:p>
      </dgm:t>
    </dgm:pt>
    <dgm:pt modelId="{33801F45-61FE-44EE-BDEA-F1CA130213EC}">
      <dgm:prSet phldrT="[文本]"/>
      <dgm:spPr/>
      <dgm:t>
        <a:bodyPr/>
        <a:lstStyle/>
        <a:p>
          <a:r>
            <a:rPr lang="en-US" altLang="zh-CN" dirty="0" smtClean="0"/>
            <a:t>AIPS v1.3</a:t>
          </a:r>
        </a:p>
        <a:p>
          <a:r>
            <a:rPr lang="zh-CN" altLang="en-US" dirty="0" smtClean="0"/>
            <a:t>安全策略即时动态更新</a:t>
          </a:r>
          <a:endParaRPr lang="zh-CN" altLang="en-US" dirty="0"/>
        </a:p>
      </dgm:t>
    </dgm:pt>
    <dgm:pt modelId="{945699C6-1405-4FAA-A17B-D76777752D27}" type="parTrans" cxnId="{DD9EF080-FF5E-4C11-9849-8976B5E49C0B}">
      <dgm:prSet/>
      <dgm:spPr/>
      <dgm:t>
        <a:bodyPr/>
        <a:lstStyle/>
        <a:p>
          <a:endParaRPr lang="zh-CN" altLang="en-US"/>
        </a:p>
      </dgm:t>
    </dgm:pt>
    <dgm:pt modelId="{0692CC35-3BD8-4413-97FA-9136E4326043}" type="sibTrans" cxnId="{DD9EF080-FF5E-4C11-9849-8976B5E49C0B}">
      <dgm:prSet/>
      <dgm:spPr/>
      <dgm:t>
        <a:bodyPr/>
        <a:lstStyle/>
        <a:p>
          <a:endParaRPr lang="zh-CN" altLang="en-US"/>
        </a:p>
      </dgm:t>
    </dgm:pt>
    <dgm:pt modelId="{035ADC8C-FFAC-44F4-B835-535EFFD22693}">
      <dgm:prSet phldrT="[文本]"/>
      <dgm:spPr/>
      <dgm:t>
        <a:bodyPr/>
        <a:lstStyle/>
        <a:p>
          <a:r>
            <a:rPr lang="en-US" altLang="zh-CN" dirty="0" smtClean="0"/>
            <a:t>AIPS v2.0</a:t>
          </a:r>
        </a:p>
        <a:p>
          <a:r>
            <a:rPr lang="en-US" altLang="zh-CN" dirty="0" smtClean="0"/>
            <a:t>To be continued</a:t>
          </a:r>
          <a:endParaRPr lang="zh-CN" altLang="en-US" dirty="0"/>
        </a:p>
      </dgm:t>
    </dgm:pt>
    <dgm:pt modelId="{2C5C753D-B1C6-4084-B8E7-EC35AA4538C3}" type="parTrans" cxnId="{08D2DF6C-4795-43D9-8B20-59AAE49F3C1D}">
      <dgm:prSet/>
      <dgm:spPr/>
      <dgm:t>
        <a:bodyPr/>
        <a:lstStyle/>
        <a:p>
          <a:endParaRPr lang="zh-CN" altLang="en-US"/>
        </a:p>
      </dgm:t>
    </dgm:pt>
    <dgm:pt modelId="{0425BBE3-5ECC-4CC0-BE6E-EA9B12C475E7}" type="sibTrans" cxnId="{08D2DF6C-4795-43D9-8B20-59AAE49F3C1D}">
      <dgm:prSet/>
      <dgm:spPr/>
      <dgm:t>
        <a:bodyPr/>
        <a:lstStyle/>
        <a:p>
          <a:endParaRPr lang="zh-CN" altLang="en-US"/>
        </a:p>
      </dgm:t>
    </dgm:pt>
    <dgm:pt modelId="{7E7D8B6C-A8A1-464C-AB34-6240A9BAE472}" type="pres">
      <dgm:prSet presAssocID="{F1799D8E-25B2-4DA2-9069-1F317F6AA02B}" presName="arrowDiagram" presStyleCnt="0">
        <dgm:presLayoutVars>
          <dgm:chMax val="5"/>
          <dgm:dir/>
          <dgm:resizeHandles val="exact"/>
        </dgm:presLayoutVars>
      </dgm:prSet>
      <dgm:spPr/>
    </dgm:pt>
    <dgm:pt modelId="{A5BB4230-67DA-486F-BB48-1CD72E07DAF9}" type="pres">
      <dgm:prSet presAssocID="{F1799D8E-25B2-4DA2-9069-1F317F6AA02B}" presName="arrow" presStyleLbl="bgShp" presStyleIdx="0" presStyleCnt="1" custLinFactNeighborX="379"/>
      <dgm:spPr/>
    </dgm:pt>
    <dgm:pt modelId="{B7F3F9E5-1F89-4267-B152-51796A3C27EA}" type="pres">
      <dgm:prSet presAssocID="{F1799D8E-25B2-4DA2-9069-1F317F6AA02B}" presName="arrowDiagram3" presStyleCnt="0"/>
      <dgm:spPr/>
    </dgm:pt>
    <dgm:pt modelId="{CCC2E9D4-DE8E-488A-AEB7-2013F56D92B7}" type="pres">
      <dgm:prSet presAssocID="{33801F45-61FE-44EE-BDEA-F1CA130213EC}" presName="bullet3a" presStyleLbl="node1" presStyleIdx="0" presStyleCnt="3"/>
      <dgm:spPr/>
    </dgm:pt>
    <dgm:pt modelId="{B30F2147-296B-418D-8390-1EEE13B1EF1E}" type="pres">
      <dgm:prSet presAssocID="{33801F45-61FE-44EE-BDEA-F1CA130213EC}" presName="textBox3a" presStyleLbl="revTx" presStyleIdx="0" presStyleCnt="3" custLinFactX="29523" custLinFactNeighborX="100000" custLinFactNeighborY="-99969">
        <dgm:presLayoutVars>
          <dgm:bulletEnabled val="1"/>
        </dgm:presLayoutVars>
      </dgm:prSet>
      <dgm:spPr/>
      <dgm:t>
        <a:bodyPr/>
        <a:lstStyle/>
        <a:p>
          <a:endParaRPr lang="zh-CN" altLang="en-US"/>
        </a:p>
      </dgm:t>
    </dgm:pt>
    <dgm:pt modelId="{9C3796D3-0E71-4D5A-9DB3-237CE0E36631}" type="pres">
      <dgm:prSet presAssocID="{BF8D2C65-053D-4A50-90BA-2EA76F8A76B1}" presName="bullet3b" presStyleLbl="node1" presStyleIdx="1" presStyleCnt="3"/>
      <dgm:spPr/>
    </dgm:pt>
    <dgm:pt modelId="{C6B73A6E-431F-4870-A13A-6B888B5E48CF}" type="pres">
      <dgm:prSet presAssocID="{BF8D2C65-053D-4A50-90BA-2EA76F8A76B1}" presName="textBox3b" presStyleLbl="revTx" presStyleIdx="1" presStyleCnt="3" custScaleX="145118" custScaleY="41538" custLinFactNeighborX="-72384" custLinFactNeighborY="18940">
        <dgm:presLayoutVars>
          <dgm:bulletEnabled val="1"/>
        </dgm:presLayoutVars>
      </dgm:prSet>
      <dgm:spPr/>
      <dgm:t>
        <a:bodyPr/>
        <a:lstStyle/>
        <a:p>
          <a:endParaRPr lang="zh-CN" altLang="en-US"/>
        </a:p>
      </dgm:t>
    </dgm:pt>
    <dgm:pt modelId="{FFE0F5D5-31B2-4D77-90FB-2E316A5F3058}" type="pres">
      <dgm:prSet presAssocID="{035ADC8C-FFAC-44F4-B835-535EFFD22693}" presName="bullet3c" presStyleLbl="node1" presStyleIdx="2" presStyleCnt="3"/>
      <dgm:spPr/>
    </dgm:pt>
    <dgm:pt modelId="{1B893AAC-52FE-453D-95A2-AFE21327B1C0}" type="pres">
      <dgm:prSet presAssocID="{035ADC8C-FFAC-44F4-B835-535EFFD22693}" presName="textBox3c" presStyleLbl="revTx" presStyleIdx="2" presStyleCnt="3" custScaleX="153240" custScaleY="45328" custLinFactNeighborX="43143" custLinFactNeighborY="-32849">
        <dgm:presLayoutVars>
          <dgm:bulletEnabled val="1"/>
        </dgm:presLayoutVars>
      </dgm:prSet>
      <dgm:spPr/>
      <dgm:t>
        <a:bodyPr/>
        <a:lstStyle/>
        <a:p>
          <a:endParaRPr lang="zh-CN" altLang="en-US"/>
        </a:p>
      </dgm:t>
    </dgm:pt>
  </dgm:ptLst>
  <dgm:cxnLst>
    <dgm:cxn modelId="{3198E206-9C61-44D3-ABEA-1B5A4349D0BC}" type="presOf" srcId="{035ADC8C-FFAC-44F4-B835-535EFFD22693}" destId="{1B893AAC-52FE-453D-95A2-AFE21327B1C0}" srcOrd="0" destOrd="0" presId="urn:microsoft.com/office/officeart/2005/8/layout/arrow2"/>
    <dgm:cxn modelId="{1B1476A3-5C23-4C42-9E04-C5F6A1DD16DD}" srcId="{F1799D8E-25B2-4DA2-9069-1F317F6AA02B}" destId="{BF8D2C65-053D-4A50-90BA-2EA76F8A76B1}" srcOrd="1" destOrd="0" parTransId="{3F79A297-5595-416D-B7E8-E3EF011B1C56}" sibTransId="{F1103AD6-8AC7-463E-9332-B684598C0416}"/>
    <dgm:cxn modelId="{C1DE7C93-65AD-4CDD-8324-A7AF6348D527}" type="presOf" srcId="{BF8D2C65-053D-4A50-90BA-2EA76F8A76B1}" destId="{C6B73A6E-431F-4870-A13A-6B888B5E48CF}" srcOrd="0" destOrd="0" presId="urn:microsoft.com/office/officeart/2005/8/layout/arrow2"/>
    <dgm:cxn modelId="{FD9A26E5-5024-454E-B055-0EBC6FFBFDE0}" type="presOf" srcId="{33801F45-61FE-44EE-BDEA-F1CA130213EC}" destId="{B30F2147-296B-418D-8390-1EEE13B1EF1E}" srcOrd="0" destOrd="0" presId="urn:microsoft.com/office/officeart/2005/8/layout/arrow2"/>
    <dgm:cxn modelId="{DD9EF080-FF5E-4C11-9849-8976B5E49C0B}" srcId="{F1799D8E-25B2-4DA2-9069-1F317F6AA02B}" destId="{33801F45-61FE-44EE-BDEA-F1CA130213EC}" srcOrd="0" destOrd="0" parTransId="{945699C6-1405-4FAA-A17B-D76777752D27}" sibTransId="{0692CC35-3BD8-4413-97FA-9136E4326043}"/>
    <dgm:cxn modelId="{8D52A6F4-49ED-4CBB-B40A-70554504AB5F}" type="presOf" srcId="{F1799D8E-25B2-4DA2-9069-1F317F6AA02B}" destId="{7E7D8B6C-A8A1-464C-AB34-6240A9BAE472}" srcOrd="0" destOrd="0" presId="urn:microsoft.com/office/officeart/2005/8/layout/arrow2"/>
    <dgm:cxn modelId="{08D2DF6C-4795-43D9-8B20-59AAE49F3C1D}" srcId="{F1799D8E-25B2-4DA2-9069-1F317F6AA02B}" destId="{035ADC8C-FFAC-44F4-B835-535EFFD22693}" srcOrd="2" destOrd="0" parTransId="{2C5C753D-B1C6-4084-B8E7-EC35AA4538C3}" sibTransId="{0425BBE3-5ECC-4CC0-BE6E-EA9B12C475E7}"/>
    <dgm:cxn modelId="{E5B0BA64-6A7D-48F4-BB18-83F495D5D725}" type="presParOf" srcId="{7E7D8B6C-A8A1-464C-AB34-6240A9BAE472}" destId="{A5BB4230-67DA-486F-BB48-1CD72E07DAF9}" srcOrd="0" destOrd="0" presId="urn:microsoft.com/office/officeart/2005/8/layout/arrow2"/>
    <dgm:cxn modelId="{C95A3E1A-7E80-46D9-8262-A51A8B543BE6}" type="presParOf" srcId="{7E7D8B6C-A8A1-464C-AB34-6240A9BAE472}" destId="{B7F3F9E5-1F89-4267-B152-51796A3C27EA}" srcOrd="1" destOrd="0" presId="urn:microsoft.com/office/officeart/2005/8/layout/arrow2"/>
    <dgm:cxn modelId="{A99B054D-F634-47A7-B9A4-6A41DFD93970}" type="presParOf" srcId="{B7F3F9E5-1F89-4267-B152-51796A3C27EA}" destId="{CCC2E9D4-DE8E-488A-AEB7-2013F56D92B7}" srcOrd="0" destOrd="0" presId="urn:microsoft.com/office/officeart/2005/8/layout/arrow2"/>
    <dgm:cxn modelId="{ADFAF076-F3BA-4F65-AB71-325AE5825FFD}" type="presParOf" srcId="{B7F3F9E5-1F89-4267-B152-51796A3C27EA}" destId="{B30F2147-296B-418D-8390-1EEE13B1EF1E}" srcOrd="1" destOrd="0" presId="urn:microsoft.com/office/officeart/2005/8/layout/arrow2"/>
    <dgm:cxn modelId="{82ECD31F-D50F-4BEA-AD41-9A9C60D71223}" type="presParOf" srcId="{B7F3F9E5-1F89-4267-B152-51796A3C27EA}" destId="{9C3796D3-0E71-4D5A-9DB3-237CE0E36631}" srcOrd="2" destOrd="0" presId="urn:microsoft.com/office/officeart/2005/8/layout/arrow2"/>
    <dgm:cxn modelId="{D93E6B06-94CD-48E5-B47E-213B530F8197}" type="presParOf" srcId="{B7F3F9E5-1F89-4267-B152-51796A3C27EA}" destId="{C6B73A6E-431F-4870-A13A-6B888B5E48CF}" srcOrd="3" destOrd="0" presId="urn:microsoft.com/office/officeart/2005/8/layout/arrow2"/>
    <dgm:cxn modelId="{D81F30A0-65E4-44E4-B9A7-AD19FCD9CA0E}" type="presParOf" srcId="{B7F3F9E5-1F89-4267-B152-51796A3C27EA}" destId="{FFE0F5D5-31B2-4D77-90FB-2E316A5F3058}" srcOrd="4" destOrd="0" presId="urn:microsoft.com/office/officeart/2005/8/layout/arrow2"/>
    <dgm:cxn modelId="{125FE64F-6B2F-48D3-9A12-61181CC390E1}" type="presParOf" srcId="{B7F3F9E5-1F89-4267-B152-51796A3C27EA}" destId="{1B893AAC-52FE-453D-95A2-AFE21327B1C0}"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7EDD9-0617-4B7C-A732-BAC5299E047D}" type="datetimeFigureOut">
              <a:rPr lang="zh-CN" altLang="en-US" smtClean="0"/>
              <a:t>2014/8/26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FF559-3979-4A21-B9D1-AA5C3C0A723C}" type="slidenum">
              <a:rPr lang="zh-CN" altLang="en-US" smtClean="0"/>
              <a:t>‹#›</a:t>
            </a:fld>
            <a:endParaRPr lang="zh-CN" altLang="en-US"/>
          </a:p>
        </p:txBody>
      </p:sp>
    </p:spTree>
    <p:extLst>
      <p:ext uri="{BB962C8B-B14F-4D97-AF65-F5344CB8AC3E}">
        <p14:creationId xmlns:p14="http://schemas.microsoft.com/office/powerpoint/2010/main" val="223912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幽默地解读 </a:t>
            </a:r>
            <a:r>
              <a:rPr lang="zh-CN" altLang="zh-CN" sz="1200" dirty="0" smtClean="0">
                <a:solidFill>
                  <a:srgbClr val="262626"/>
                </a:solidFill>
                <a:ea typeface="微软雅黑" panose="020B0503020204020204" pitchFamily="34" charset="-122"/>
              </a:rPr>
              <a:t>自动化</a:t>
            </a:r>
            <a:r>
              <a:rPr lang="en-US" altLang="zh-CN" sz="1200" dirty="0" smtClean="0">
                <a:solidFill>
                  <a:srgbClr val="262626"/>
                </a:solidFill>
                <a:ea typeface="微软雅黑" panose="020B0503020204020204" pitchFamily="34" charset="-122"/>
              </a:rPr>
              <a:t> </a:t>
            </a:r>
            <a:r>
              <a:rPr lang="zh-CN" altLang="zh-CN" sz="1200" dirty="0" smtClean="0">
                <a:solidFill>
                  <a:srgbClr val="262626"/>
                </a:solidFill>
                <a:ea typeface="微软雅黑" panose="020B0503020204020204" pitchFamily="34" charset="-122"/>
              </a:rPr>
              <a:t>入侵</a:t>
            </a:r>
            <a:r>
              <a:rPr lang="en-US" altLang="zh-CN" sz="1200" dirty="0" smtClean="0">
                <a:solidFill>
                  <a:srgbClr val="262626"/>
                </a:solidFill>
                <a:ea typeface="微软雅黑" panose="020B0503020204020204" pitchFamily="34" charset="-122"/>
              </a:rPr>
              <a:t> </a:t>
            </a:r>
            <a:r>
              <a:rPr lang="zh-CN" altLang="zh-CN" sz="1200" dirty="0" smtClean="0">
                <a:solidFill>
                  <a:srgbClr val="262626"/>
                </a:solidFill>
                <a:ea typeface="微软雅黑" panose="020B0503020204020204" pitchFamily="34" charset="-122"/>
              </a:rPr>
              <a:t>防御</a:t>
            </a:r>
            <a:r>
              <a:rPr lang="en-US" altLang="zh-CN" sz="1200" dirty="0" smtClean="0">
                <a:solidFill>
                  <a:srgbClr val="262626"/>
                </a:solidFill>
                <a:ea typeface="微软雅黑" panose="020B0503020204020204" pitchFamily="34" charset="-122"/>
              </a:rPr>
              <a:t> </a:t>
            </a:r>
            <a:r>
              <a:rPr lang="zh-CN" altLang="zh-CN" sz="1200" dirty="0" smtClean="0">
                <a:solidFill>
                  <a:srgbClr val="262626"/>
                </a:solidFill>
                <a:ea typeface="微软雅黑" panose="020B0503020204020204" pitchFamily="34" charset="-122"/>
              </a:rPr>
              <a:t>系统</a:t>
            </a:r>
            <a:r>
              <a:rPr lang="zh-CN" altLang="en-US" sz="1200" dirty="0" smtClean="0">
                <a:solidFill>
                  <a:srgbClr val="262626"/>
                </a:solidFill>
                <a:ea typeface="微软雅黑" panose="020B0503020204020204" pitchFamily="34" charset="-122"/>
              </a:rPr>
              <a:t>几个词，消除人们以为我们也要做入侵系统的误解。</a:t>
            </a:r>
            <a:endParaRPr lang="en-US" altLang="zh-CN" sz="1200" dirty="0" smtClean="0">
              <a:solidFill>
                <a:srgbClr val="262626"/>
              </a:solidFill>
              <a:ea typeface="微软雅黑" panose="020B0503020204020204" pitchFamily="34" charset="-122"/>
            </a:endParaRPr>
          </a:p>
          <a:p>
            <a:r>
              <a:rPr lang="zh-CN" altLang="en-US" sz="1200" dirty="0" smtClean="0">
                <a:solidFill>
                  <a:srgbClr val="262626"/>
                </a:solidFill>
                <a:ea typeface="微软雅黑" panose="020B0503020204020204" pitchFamily="34" charset="-122"/>
              </a:rPr>
              <a:t>简单介绍学校、团队、知道老师、领队、参赛队员。</a:t>
            </a:r>
            <a:endParaRPr lang="en-US" altLang="zh-CN" sz="1200" dirty="0" smtClean="0">
              <a:solidFill>
                <a:srgbClr val="262626"/>
              </a:solidFill>
              <a:ea typeface="微软雅黑" panose="020B0503020204020204" pitchFamily="34" charset="-122"/>
            </a:endParaRPr>
          </a:p>
          <a:p>
            <a:r>
              <a:rPr lang="zh-CN" altLang="en-US" sz="1200" dirty="0" smtClean="0">
                <a:solidFill>
                  <a:srgbClr val="262626"/>
                </a:solidFill>
                <a:ea typeface="微软雅黑" panose="020B0503020204020204" pitchFamily="34" charset="-122"/>
              </a:rPr>
              <a:t>简单介绍现场展示时的分工，让评委看我们的文档。</a:t>
            </a:r>
            <a:endParaRPr lang="en-US" altLang="zh-CN" sz="1200" dirty="0" smtClean="0">
              <a:solidFill>
                <a:srgbClr val="262626"/>
              </a:solidFill>
              <a:ea typeface="微软雅黑" panose="020B0503020204020204" pitchFamily="34" charset="-122"/>
            </a:endParaRPr>
          </a:p>
          <a:p>
            <a:r>
              <a:rPr lang="zh-CN" altLang="en-US" sz="1200" dirty="0" smtClean="0">
                <a:solidFill>
                  <a:srgbClr val="262626"/>
                </a:solidFill>
                <a:ea typeface="微软雅黑" panose="020B0503020204020204" pitchFamily="34" charset="-122"/>
              </a:rPr>
              <a:t>整个演讲要一环扣一环。自顶向下。突出自动化的主基调，突出我们的特点优势（采用对比、衬托），由浅入深讲解系统架构、原理。最后强调扩展性，商用性和智能化。</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1</a:t>
            </a:fld>
            <a:endParaRPr lang="zh-CN" altLang="en-US"/>
          </a:p>
        </p:txBody>
      </p:sp>
    </p:spTree>
    <p:extLst>
      <p:ext uri="{BB962C8B-B14F-4D97-AF65-F5344CB8AC3E}">
        <p14:creationId xmlns:p14="http://schemas.microsoft.com/office/powerpoint/2010/main" val="1963834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借鉴</a:t>
            </a:r>
            <a:r>
              <a:rPr lang="en-US" altLang="zh-CN" dirty="0" smtClean="0"/>
              <a:t>OSI</a:t>
            </a:r>
            <a:r>
              <a:rPr lang="zh-CN" altLang="en-US" dirty="0" smtClean="0"/>
              <a:t>七层模型分层的优点，每层之间通过接口以及协议交流，保持独立性，又能进行联动。</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10</a:t>
            </a:fld>
            <a:endParaRPr lang="zh-CN" altLang="en-US"/>
          </a:p>
        </p:txBody>
      </p:sp>
    </p:spTree>
    <p:extLst>
      <p:ext uri="{BB962C8B-B14F-4D97-AF65-F5344CB8AC3E}">
        <p14:creationId xmlns:p14="http://schemas.microsoft.com/office/powerpoint/2010/main" val="1620789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随着动画逐个介绍。</a:t>
            </a:r>
            <a:endParaRPr lang="en-US" altLang="zh-CN" dirty="0" smtClean="0"/>
          </a:p>
          <a:p>
            <a:r>
              <a:rPr lang="zh-CN" altLang="en-US" dirty="0" smtClean="0"/>
              <a:t>从核心层引入核心层组件并解答</a:t>
            </a:r>
            <a:endParaRPr lang="en-US" altLang="zh-CN" dirty="0" smtClean="0"/>
          </a:p>
          <a:p>
            <a:r>
              <a:rPr lang="zh-CN" altLang="en-US" dirty="0" smtClean="0"/>
              <a:t>解释语言是怎么编译（翻译）到流表的；</a:t>
            </a:r>
            <a:endParaRPr lang="en-US" altLang="zh-CN" dirty="0" smtClean="0"/>
          </a:p>
          <a:p>
            <a:r>
              <a:rPr lang="en-US" altLang="zh-CN" dirty="0" smtClean="0"/>
              <a:t>ids</a:t>
            </a:r>
            <a:r>
              <a:rPr lang="zh-CN" altLang="en-US" dirty="0" smtClean="0"/>
              <a:t>警报和如何匹配到相应策略文件的（这是简化的策略分析系统）</a:t>
            </a:r>
            <a:endParaRPr lang="en-US" altLang="zh-CN" dirty="0" smtClean="0"/>
          </a:p>
          <a:p>
            <a:r>
              <a:rPr lang="zh-CN" altLang="en-US" b="1" dirty="0" smtClean="0"/>
              <a:t>模糊匹配</a:t>
            </a:r>
            <a:r>
              <a:rPr lang="zh-CN" altLang="en-US" dirty="0" smtClean="0"/>
              <a:t>等功能  实现</a:t>
            </a:r>
            <a:r>
              <a:rPr lang="zh-CN" altLang="en-US" b="1" dirty="0" smtClean="0"/>
              <a:t>策略匹配部署自动化</a:t>
            </a:r>
            <a:r>
              <a:rPr lang="zh-CN" altLang="en-US" dirty="0" smtClean="0"/>
              <a:t>的核心系统</a:t>
            </a:r>
            <a:endParaRPr lang="en-US" altLang="zh-CN" dirty="0" smtClean="0"/>
          </a:p>
          <a:p>
            <a:r>
              <a:rPr lang="zh-CN" altLang="en-US" b="1" dirty="0" smtClean="0"/>
              <a:t>即时动态策略更新 当遇到警报没有策略与之匹配的时候，或者某种警报需要用新的策略与之匹配时，不需要重新启动系统，而是修改后通过</a:t>
            </a:r>
            <a:r>
              <a:rPr lang="en-US" altLang="zh-CN" b="1" dirty="0" smtClean="0"/>
              <a:t>RUNTIME</a:t>
            </a:r>
            <a:r>
              <a:rPr lang="en-US" altLang="zh-CN" b="1" baseline="0" dirty="0" smtClean="0"/>
              <a:t> SYSTEM</a:t>
            </a:r>
            <a:r>
              <a:rPr lang="zh-CN" altLang="en-US" b="1" baseline="0" smtClean="0"/>
              <a:t>实时编译</a:t>
            </a:r>
            <a:r>
              <a:rPr lang="zh-CN" altLang="en-US" b="1" baseline="0" dirty="0" smtClean="0"/>
              <a:t>到控制器，原来重复的策略也会实时删除。</a:t>
            </a:r>
            <a:endParaRPr lang="en-US" altLang="zh-CN" b="1" dirty="0" smtClean="0"/>
          </a:p>
          <a:p>
            <a:r>
              <a:rPr lang="zh-CN" altLang="en-US" dirty="0" smtClean="0"/>
              <a:t>这些问题。与此同时，将各个模块功能介绍清楚。</a:t>
            </a:r>
            <a:endParaRPr lang="en-US" altLang="zh-CN" dirty="0" smtClean="0"/>
          </a:p>
          <a:p>
            <a:r>
              <a:rPr lang="zh-CN" altLang="en-US" dirty="0" smtClean="0"/>
              <a:t>同时讲解整个系统的架构和原理。</a:t>
            </a:r>
            <a:endParaRPr lang="en-US" altLang="zh-CN" dirty="0" smtClean="0"/>
          </a:p>
          <a:p>
            <a:r>
              <a:rPr lang="zh-CN" altLang="en-US" b="1" dirty="0" smtClean="0"/>
              <a:t>南北向接口问题。这里的南北向指的是</a:t>
            </a:r>
            <a:r>
              <a:rPr lang="en-US" altLang="zh-CN" b="1" dirty="0" smtClean="0"/>
              <a:t>AIPS RUNTIME</a:t>
            </a:r>
            <a:r>
              <a:rPr lang="en-US" altLang="zh-CN" b="1" baseline="0" dirty="0" smtClean="0"/>
              <a:t> SYSTEM</a:t>
            </a:r>
            <a:r>
              <a:rPr lang="zh-CN" altLang="en-US" b="1" dirty="0" smtClean="0"/>
              <a:t>的南北向。</a:t>
            </a:r>
            <a:endParaRPr lang="en-US" altLang="zh-CN" b="1" dirty="0" smtClean="0"/>
          </a:p>
          <a:p>
            <a:r>
              <a:rPr lang="zh-CN" altLang="en-US" b="1" dirty="0" smtClean="0">
                <a:solidFill>
                  <a:srgbClr val="FF0000"/>
                </a:solidFill>
              </a:rPr>
              <a:t>强调策略分析系统的重要性。自动化处理的关键</a:t>
            </a:r>
            <a:r>
              <a:rPr lang="zh-CN" altLang="en-US" dirty="0" smtClean="0"/>
              <a:t>。</a:t>
            </a:r>
            <a:endParaRPr lang="en-US" altLang="zh-CN" dirty="0" smtClean="0"/>
          </a:p>
          <a:p>
            <a:r>
              <a:rPr lang="zh-CN" altLang="en-US" dirty="0" smtClean="0"/>
              <a:t>引入到</a:t>
            </a:r>
            <a:r>
              <a:rPr lang="en-US" altLang="zh-CN" dirty="0" err="1" smtClean="0"/>
              <a:t>openflow</a:t>
            </a:r>
            <a:r>
              <a:rPr lang="zh-CN" altLang="en-US" dirty="0" smtClean="0"/>
              <a:t>本身的讲解，南向接口这边。</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11</a:t>
            </a:fld>
            <a:endParaRPr lang="zh-CN" altLang="en-US"/>
          </a:p>
        </p:txBody>
      </p:sp>
    </p:spTree>
    <p:extLst>
      <p:ext uri="{BB962C8B-B14F-4D97-AF65-F5344CB8AC3E}">
        <p14:creationId xmlns:p14="http://schemas.microsoft.com/office/powerpoint/2010/main" val="554007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镜像用到的多级流表流水线。</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12</a:t>
            </a:fld>
            <a:endParaRPr lang="zh-CN" altLang="en-US"/>
          </a:p>
        </p:txBody>
      </p:sp>
    </p:spTree>
    <p:extLst>
      <p:ext uri="{BB962C8B-B14F-4D97-AF65-F5344CB8AC3E}">
        <p14:creationId xmlns:p14="http://schemas.microsoft.com/office/powerpoint/2010/main" val="154283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实验环境。</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13</a:t>
            </a:fld>
            <a:endParaRPr lang="zh-CN" altLang="en-US"/>
          </a:p>
        </p:txBody>
      </p:sp>
    </p:spTree>
    <p:extLst>
      <p:ext uri="{BB962C8B-B14F-4D97-AF65-F5344CB8AC3E}">
        <p14:creationId xmlns:p14="http://schemas.microsoft.com/office/powerpoint/2010/main" val="1753348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策略文件监视模块用到的技术，已达到动态更新策略的目的。</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14</a:t>
            </a:fld>
            <a:endParaRPr lang="zh-CN" altLang="en-US"/>
          </a:p>
        </p:txBody>
      </p:sp>
    </p:spTree>
    <p:extLst>
      <p:ext uri="{BB962C8B-B14F-4D97-AF65-F5344CB8AC3E}">
        <p14:creationId xmlns:p14="http://schemas.microsoft.com/office/powerpoint/2010/main" val="1885838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放这张的时候演示实验吧？如何</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15</a:t>
            </a:fld>
            <a:endParaRPr lang="zh-CN" altLang="en-US"/>
          </a:p>
        </p:txBody>
      </p:sp>
    </p:spTree>
    <p:extLst>
      <p:ext uri="{BB962C8B-B14F-4D97-AF65-F5344CB8AC3E}">
        <p14:creationId xmlns:p14="http://schemas.microsoft.com/office/powerpoint/2010/main" val="2151875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a:t>
            </a:r>
            <a:r>
              <a:rPr lang="en-US" altLang="zh-CN" dirty="0" smtClean="0"/>
              <a:t>0.0</a:t>
            </a:r>
            <a:r>
              <a:rPr lang="zh-CN" altLang="en-US" dirty="0" smtClean="0"/>
              <a:t>版本到</a:t>
            </a:r>
            <a:r>
              <a:rPr lang="en-US" altLang="zh-CN" dirty="0" smtClean="0"/>
              <a:t>1.0</a:t>
            </a:r>
            <a:r>
              <a:rPr lang="zh-CN" altLang="en-US" dirty="0" smtClean="0"/>
              <a:t>版本</a:t>
            </a:r>
            <a:r>
              <a:rPr lang="zh-CN" altLang="en-US" baseline="0" dirty="0" smtClean="0"/>
              <a:t>，我们构建了基本框架。</a:t>
            </a:r>
            <a:r>
              <a:rPr lang="en-US" altLang="zh-CN" baseline="0" dirty="0" smtClean="0"/>
              <a:t>1.0</a:t>
            </a:r>
            <a:r>
              <a:rPr lang="zh-CN" altLang="en-US" baseline="0" dirty="0" smtClean="0"/>
              <a:t>到</a:t>
            </a:r>
            <a:r>
              <a:rPr lang="en-US" altLang="zh-CN" baseline="0" dirty="0" smtClean="0"/>
              <a:t>1.3</a:t>
            </a:r>
            <a:r>
              <a:rPr lang="zh-CN" altLang="en-US" baseline="0" dirty="0" smtClean="0"/>
              <a:t>版本，我们加入策略文件监视模块，以完成即时动态安全策略更新；在基本安全动作中新加入了两个动作，以确保安全防护不影响正常服务。</a:t>
            </a:r>
            <a:endParaRPr lang="en-US" altLang="zh-CN" baseline="0" dirty="0" smtClean="0"/>
          </a:p>
          <a:p>
            <a:r>
              <a:rPr lang="zh-CN" altLang="en-US" baseline="0" dirty="0" smtClean="0"/>
              <a:t>到</a:t>
            </a:r>
            <a:r>
              <a:rPr lang="en-US" altLang="zh-CN" baseline="0" dirty="0" smtClean="0"/>
              <a:t>2.0</a:t>
            </a:r>
            <a:r>
              <a:rPr lang="zh-CN" altLang="en-US" baseline="0" dirty="0" smtClean="0"/>
              <a:t>版本？到未来？我们这个安全系统未来的发展方向大致可以从这几个方向说明。</a:t>
            </a:r>
            <a:endParaRPr lang="en-US" altLang="zh-CN" baseline="0" dirty="0" smtClean="0"/>
          </a:p>
          <a:p>
            <a:r>
              <a:rPr lang="en-US" altLang="zh-CN" baseline="0" dirty="0" smtClean="0"/>
              <a:t>1.runtime system</a:t>
            </a:r>
            <a:r>
              <a:rPr lang="zh-CN" altLang="en-US" baseline="0" dirty="0" smtClean="0"/>
              <a:t>，每一个模块都有可以进化的地方，</a:t>
            </a:r>
            <a:endParaRPr lang="en-US" altLang="zh-CN" baseline="0" dirty="0" smtClean="0"/>
          </a:p>
          <a:p>
            <a:r>
              <a:rPr lang="en-US" altLang="zh-CN" baseline="0" dirty="0" smtClean="0"/>
              <a:t>A.</a:t>
            </a:r>
            <a:r>
              <a:rPr lang="zh-CN" altLang="en-US" baseline="0" dirty="0" smtClean="0"/>
              <a:t>就选路算法模块来说，目前用的是单一算法，未来可以判断数据流属性采用不同的算法。</a:t>
            </a:r>
            <a:endParaRPr lang="en-US" altLang="zh-CN" baseline="0" dirty="0" smtClean="0"/>
          </a:p>
          <a:p>
            <a:r>
              <a:rPr lang="en-US" altLang="zh-CN" baseline="0" dirty="0" smtClean="0"/>
              <a:t>B.</a:t>
            </a:r>
            <a:r>
              <a:rPr lang="zh-CN" altLang="en-US" baseline="0" dirty="0" smtClean="0"/>
              <a:t>就</a:t>
            </a:r>
            <a:r>
              <a:rPr lang="en-US" altLang="zh-CN" baseline="0" dirty="0" smtClean="0"/>
              <a:t>snort</a:t>
            </a:r>
            <a:r>
              <a:rPr lang="zh-CN" altLang="en-US" baseline="0" dirty="0" smtClean="0"/>
              <a:t>模块来说，由于</a:t>
            </a:r>
            <a:r>
              <a:rPr lang="en-US" altLang="zh-CN" baseline="0" dirty="0" smtClean="0"/>
              <a:t>snort</a:t>
            </a:r>
            <a:r>
              <a:rPr lang="zh-CN" altLang="en-US" baseline="0" dirty="0" smtClean="0"/>
              <a:t>本身功能还不够强大完善，我们可以将这个位置抽象化，用一个整合的安全模块</a:t>
            </a:r>
            <a:r>
              <a:rPr lang="en-US" altLang="zh-CN" baseline="0" dirty="0" smtClean="0"/>
              <a:t>(</a:t>
            </a:r>
            <a:r>
              <a:rPr lang="zh-CN" altLang="en-US" baseline="0" dirty="0" smtClean="0"/>
              <a:t>不只是</a:t>
            </a:r>
            <a:r>
              <a:rPr lang="en-US" altLang="zh-CN" baseline="0" dirty="0" smtClean="0"/>
              <a:t>snort)</a:t>
            </a:r>
            <a:r>
              <a:rPr lang="zh-CN" altLang="en-US" baseline="0" dirty="0" smtClean="0"/>
              <a:t>来替代，使之具有更强大的安全检测功能，</a:t>
            </a:r>
            <a:endParaRPr lang="en-US" altLang="zh-CN" baseline="0" dirty="0" smtClean="0"/>
          </a:p>
          <a:p>
            <a:r>
              <a:rPr lang="en-US" altLang="zh-CN" baseline="0" dirty="0" smtClean="0"/>
              <a:t>C.</a:t>
            </a:r>
            <a:r>
              <a:rPr lang="zh-CN" altLang="en-US" baseline="0" dirty="0" smtClean="0"/>
              <a:t>与此同时就牵扯到控制器与安全模块通信模块，在这里可能要在我们现有的自定的通信协议上修改完善，新协议要以与新的整合的安全模块交流。</a:t>
            </a:r>
            <a:endParaRPr lang="en-US" altLang="zh-CN" baseline="0" dirty="0" smtClean="0"/>
          </a:p>
          <a:p>
            <a:r>
              <a:rPr lang="en-US" altLang="zh-CN" baseline="0" dirty="0" smtClean="0"/>
              <a:t>D.</a:t>
            </a:r>
            <a:r>
              <a:rPr lang="zh-CN" altLang="en-US" baseline="0" dirty="0" smtClean="0"/>
              <a:t>同时安全策略系统，分析调用模块又因为图中所示线路与通信协议有关联，如果要更好的运用分层增强安全策略系统的独立性，我们需要加一层抽象层（这个抽象层可以在警报通信协议和已知的攻击模式应对策略之间，也可以在通信之前添加）（抽象层包含许多采用现有策略文件分析模式的策略文件或将某些特定连续的警报归为一个集合作为一个整体处理（既将原始警报整合抽象化）），而未知攻击模式仍让策略系统与原始警报交互采取模糊处理（在未来，未知攻击模式原始警报抽象整合的任务交给电脑，抽象层）。</a:t>
            </a:r>
            <a:endParaRPr lang="en-US" altLang="zh-CN" baseline="0" dirty="0" smtClean="0"/>
          </a:p>
          <a:p>
            <a:r>
              <a:rPr lang="zh-CN" altLang="en-US" baseline="0" dirty="0" smtClean="0"/>
              <a:t>（原始警报的概念为安全模块经过检测流量发出的未处理或只简单处理的警报。）</a:t>
            </a:r>
            <a:endParaRPr lang="en-US" altLang="zh-CN" baseline="0" dirty="0" smtClean="0"/>
          </a:p>
          <a:p>
            <a:r>
              <a:rPr lang="zh-CN" altLang="en-US" baseline="0" dirty="0" smtClean="0"/>
              <a:t>（抽象层是为了安全策略系统不再考虑匹配具体的警报，而是经过整合抽象的警报，现有的策略分析可能要换一个位置，而原来的位置进化成更强大的分析系统）</a:t>
            </a:r>
            <a:endParaRPr lang="en-US" altLang="zh-CN" baseline="0" dirty="0" smtClean="0"/>
          </a:p>
          <a:p>
            <a:r>
              <a:rPr lang="en-US" altLang="zh-CN" baseline="0" dirty="0" smtClean="0"/>
              <a:t>//</a:t>
            </a:r>
            <a:r>
              <a:rPr lang="zh-CN" altLang="en-US" baseline="0" dirty="0" smtClean="0"/>
              <a:t>这并不一定要全讲，语言可能也是要重新组织的，这只是把我想到的记录下来。</a:t>
            </a:r>
            <a:endParaRPr lang="en-US" altLang="zh-CN" baseline="0" dirty="0" smtClean="0"/>
          </a:p>
          <a:p>
            <a:r>
              <a:rPr lang="zh-CN" altLang="en-US" baseline="0" dirty="0" smtClean="0"/>
              <a:t>还有一点就是模块的</a:t>
            </a:r>
            <a:r>
              <a:rPr lang="zh-CN" altLang="en-US" b="1" baseline="0" dirty="0" smtClean="0"/>
              <a:t>可扩展性</a:t>
            </a:r>
            <a:endParaRPr lang="en-US" altLang="zh-CN" b="1" baseline="0" dirty="0" smtClean="0"/>
          </a:p>
          <a:p>
            <a:r>
              <a:rPr lang="zh-CN" altLang="en-US" baseline="0" dirty="0" smtClean="0"/>
              <a:t>外部模块可以放</a:t>
            </a:r>
            <a:r>
              <a:rPr lang="zh-CN" altLang="en-US" b="1" baseline="0" dirty="0" smtClean="0">
                <a:solidFill>
                  <a:srgbClr val="FF0000"/>
                </a:solidFill>
              </a:rPr>
              <a:t>任何数据包内容分析器</a:t>
            </a:r>
            <a:r>
              <a:rPr lang="zh-CN" altLang="en-US" baseline="0" dirty="0" smtClean="0"/>
              <a:t>，可以做安全以外的事情（虽然我们这个系统名字叫</a:t>
            </a:r>
            <a:r>
              <a:rPr lang="en-US" altLang="zh-CN" baseline="0" dirty="0" smtClean="0"/>
              <a:t>AIPS</a:t>
            </a:r>
            <a:r>
              <a:rPr lang="zh-CN" altLang="en-US" baseline="0" dirty="0" smtClean="0"/>
              <a:t>），内部有与之通信的模块相匹配就好了，然后再与内部其他模块整合起来。还有一种思路是，只保留一个与外部模块通信的内部模块，在增加外部模块的时候，符合制定的通信协议即刻，在内部模块进行解析然后交给不同的组件处理，两者都可以结合。有点内核框架的味道。</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18</a:t>
            </a:fld>
            <a:endParaRPr lang="zh-CN" altLang="en-US"/>
          </a:p>
        </p:txBody>
      </p:sp>
    </p:spTree>
    <p:extLst>
      <p:ext uri="{BB962C8B-B14F-4D97-AF65-F5344CB8AC3E}">
        <p14:creationId xmlns:p14="http://schemas.microsoft.com/office/powerpoint/2010/main" val="1558227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未来</a:t>
            </a:r>
            <a:r>
              <a:rPr lang="en-US" altLang="zh-CN" dirty="0" smtClean="0"/>
              <a:t>:</a:t>
            </a:r>
            <a:r>
              <a:rPr lang="zh-CN" altLang="en-US" dirty="0" smtClean="0"/>
              <a:t>若将安全模块研究地较好，对未知攻击采用模式识别，大量学习后，</a:t>
            </a:r>
            <a:r>
              <a:rPr lang="zh-CN" altLang="en-US" b="1" dirty="0" smtClean="0">
                <a:solidFill>
                  <a:srgbClr val="FF0000"/>
                </a:solidFill>
              </a:rPr>
              <a:t>可以逐步精确地划分未知攻击种类</a:t>
            </a:r>
            <a:r>
              <a:rPr lang="zh-CN" altLang="en-US" dirty="0" smtClean="0"/>
              <a:t>（既将原始警报整合抽象的工作交给电脑），并采用策略树等增强类机器学习算法生成相应策略，经过训练，</a:t>
            </a:r>
            <a:r>
              <a:rPr lang="en-US" altLang="zh-CN" dirty="0" smtClean="0"/>
              <a:t>AIPS</a:t>
            </a:r>
            <a:r>
              <a:rPr lang="zh-CN" altLang="en-US" dirty="0" smtClean="0"/>
              <a:t>可能自动识别未知攻击，并自动更新策略进行防御。使用目前已有的智能算法，实现这一想法可能还是有的，需要我们大家的努力。以上讲得是安全系统增强防御的进化。</a:t>
            </a:r>
            <a:r>
              <a:rPr lang="en-US" altLang="zh-CN" dirty="0" smtClean="0"/>
              <a:t>Pox</a:t>
            </a:r>
            <a:r>
              <a:rPr lang="zh-CN" altLang="en-US" dirty="0" smtClean="0"/>
              <a:t>系统本身若要真正投入大规模使用，分布式控制器，并行化，同步的问题也需要考虑。当然现在的原型系统已经达到我们最初设想的功能了，在后期也加入了一些新功能，刚才也介绍了。不过因为是比赛，时间较为紧张，项目在做的过程中想到的更为复杂的进化方案只能在未来实现了，因为刚才的展望，每一个模块的更新强化都将是一个巨大的工程，但是整体架构不会偏离现在的系统架构多远。</a:t>
            </a:r>
            <a:endParaRPr lang="en-US" altLang="zh-CN" dirty="0" smtClean="0"/>
          </a:p>
          <a:p>
            <a:r>
              <a:rPr lang="zh-CN" altLang="en-US" dirty="0" smtClean="0"/>
              <a:t>智能安全防御的两个大步骤：</a:t>
            </a:r>
            <a:endParaRPr lang="en-US" altLang="zh-CN" dirty="0" smtClean="0"/>
          </a:p>
          <a:p>
            <a:r>
              <a:rPr lang="zh-CN" altLang="en-US" sz="2000" b="1" dirty="0" smtClean="0"/>
              <a:t>模式识别划分攻击类型</a:t>
            </a:r>
            <a:r>
              <a:rPr lang="en-US" altLang="zh-CN" sz="2000" b="1" dirty="0" smtClean="0"/>
              <a:t>=》</a:t>
            </a:r>
            <a:r>
              <a:rPr lang="zh-CN" altLang="en-US" sz="2000" b="1" dirty="0" smtClean="0"/>
              <a:t>对一种攻击类型增强学习生成更合适的策略</a:t>
            </a:r>
            <a:endParaRPr lang="zh-CN" altLang="en-US" sz="2000" b="1"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19</a:t>
            </a:fld>
            <a:endParaRPr lang="zh-CN" altLang="en-US"/>
          </a:p>
        </p:txBody>
      </p:sp>
    </p:spTree>
    <p:extLst>
      <p:ext uri="{BB962C8B-B14F-4D97-AF65-F5344CB8AC3E}">
        <p14:creationId xmlns:p14="http://schemas.microsoft.com/office/powerpoint/2010/main" val="1635309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b="1" dirty="0" smtClean="0"/>
              <a:t>对评委说相信这个系统能为网络安全或者其他与数据包分析有关的工作做出自己的贡献。</a:t>
            </a:r>
            <a:endParaRPr lang="zh-CN" altLang="en-US" sz="2000" b="1"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20</a:t>
            </a:fld>
            <a:endParaRPr lang="zh-CN" altLang="en-US"/>
          </a:p>
        </p:txBody>
      </p:sp>
    </p:spTree>
    <p:extLst>
      <p:ext uri="{BB962C8B-B14F-4D97-AF65-F5344CB8AC3E}">
        <p14:creationId xmlns:p14="http://schemas.microsoft.com/office/powerpoint/2010/main" val="163530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本张幻灯片停留十秒。（</a:t>
            </a:r>
            <a:r>
              <a:rPr lang="en-US" altLang="zh-CN" dirty="0" err="1" smtClean="0"/>
              <a:t>ckp</a:t>
            </a:r>
            <a:r>
              <a:rPr lang="zh-CN" altLang="en-US" dirty="0" smtClean="0"/>
              <a:t>帮我做一个每一项隔两秒依次闪现一下的动画，自动播放）</a:t>
            </a:r>
            <a:endParaRPr lang="en-US" altLang="zh-CN" dirty="0" smtClean="0"/>
          </a:p>
          <a:p>
            <a:r>
              <a:rPr lang="en-US" altLang="zh-CN" dirty="0" smtClean="0"/>
              <a:t>【</a:t>
            </a:r>
            <a:r>
              <a:rPr lang="en-US" altLang="zh-CN" dirty="0" err="1" smtClean="0"/>
              <a:t>ckp</a:t>
            </a:r>
            <a:r>
              <a:rPr lang="zh-CN" altLang="en-US" dirty="0" smtClean="0"/>
              <a:t>：</a:t>
            </a:r>
            <a:r>
              <a:rPr lang="en-US" altLang="zh-CN" dirty="0" smtClean="0"/>
              <a:t>2</a:t>
            </a:r>
            <a:r>
              <a:rPr lang="zh-CN" altLang="en-US" dirty="0" smtClean="0"/>
              <a:t>秒会不会太紧凑？嫌太短改一下动画</a:t>
            </a:r>
            <a:r>
              <a:rPr lang="en-US" altLang="zh-CN" dirty="0" smtClean="0"/>
              <a:t>-&gt;</a:t>
            </a:r>
            <a:r>
              <a:rPr lang="zh-CN" altLang="en-US" dirty="0" smtClean="0"/>
              <a:t>计时</a:t>
            </a:r>
            <a:r>
              <a:rPr lang="en-US" altLang="zh-CN" dirty="0" smtClean="0"/>
              <a:t>-&gt;</a:t>
            </a:r>
            <a:r>
              <a:rPr lang="zh-CN" altLang="en-US" dirty="0" smtClean="0"/>
              <a:t>延迟</a:t>
            </a:r>
            <a:r>
              <a:rPr lang="en-US" altLang="zh-CN" dirty="0" smtClean="0"/>
              <a:t>】</a:t>
            </a:r>
          </a:p>
          <a:p>
            <a:r>
              <a:rPr lang="zh-CN" altLang="en-US" dirty="0" smtClean="0"/>
              <a:t>不短 读完一行刚好</a:t>
            </a:r>
            <a:r>
              <a:rPr lang="en-US" altLang="zh-CN" dirty="0" smtClean="0"/>
              <a:t>2</a:t>
            </a:r>
            <a:r>
              <a:rPr lang="zh-CN" altLang="en-US" smtClean="0"/>
              <a:t>秒左右</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2</a:t>
            </a:fld>
            <a:endParaRPr lang="zh-CN" altLang="en-US"/>
          </a:p>
        </p:txBody>
      </p:sp>
    </p:spTree>
    <p:extLst>
      <p:ext uri="{BB962C8B-B14F-4D97-AF65-F5344CB8AC3E}">
        <p14:creationId xmlns:p14="http://schemas.microsoft.com/office/powerpoint/2010/main" val="87920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依赖数据包分析：意味着需要更加简便有效全面无死角地捕获流量。这样的服务例如运营商的定制化推荐，定点投送等。</a:t>
            </a:r>
            <a:endParaRPr lang="en-US" altLang="zh-CN" dirty="0" smtClean="0"/>
          </a:p>
          <a:p>
            <a:r>
              <a:rPr lang="zh-CN" altLang="en-US" dirty="0" smtClean="0"/>
              <a:t>网络安全问题：</a:t>
            </a:r>
            <a:r>
              <a:rPr lang="zh-CN" altLang="en-US" sz="1200" b="0" i="0" kern="1200" dirty="0" smtClean="0">
                <a:solidFill>
                  <a:schemeClr val="tx1"/>
                </a:solidFill>
                <a:effectLst/>
                <a:latin typeface="+mn-lt"/>
                <a:ea typeface="+mn-ea"/>
                <a:cs typeface="+mn-cs"/>
              </a:rPr>
              <a:t>中央网络安全和信息化领导小组组长习近平</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27</a:t>
            </a:r>
            <a:r>
              <a:rPr lang="zh-CN" altLang="en-US" sz="1200" b="0" i="0" kern="1200" dirty="0" smtClean="0">
                <a:solidFill>
                  <a:schemeClr val="tx1"/>
                </a:solidFill>
                <a:effectLst/>
                <a:latin typeface="+mn-lt"/>
                <a:ea typeface="+mn-ea"/>
                <a:cs typeface="+mn-cs"/>
              </a:rPr>
              <a:t>日下午主持召开中央网络安全和信息化领导小组第一次会议强调“没有网络安全就没有国家安全”。</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以上问题</a:t>
            </a:r>
            <a:r>
              <a:rPr lang="zh-CN" altLang="en-US" dirty="0" smtClean="0">
                <a:latin typeface="微软雅黑" pitchFamily="34" charset="-122"/>
                <a:ea typeface="微软雅黑" pitchFamily="34" charset="-122"/>
              </a:rPr>
              <a:t>对网络管理提出更高的要求！</a:t>
            </a:r>
            <a:endParaRPr lang="en-US" altLang="zh-CN"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控制包括对流向的控制和流量内容的控制。</a:t>
            </a:r>
            <a:endParaRPr lang="en-US" altLang="zh-CN"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自动化相对于人工处理而言的，网络流量巨大，如果全由人工处理，成本和安全性都有巨大问题。安全性指的是，我们现在能够方便的捕获数据包，网管人员会不会利用这些信息牟利或犯罪呢？因此我们需要权限严密的计算机自动化处理。</a:t>
            </a:r>
            <a:endParaRPr lang="en-US" altLang="zh-CN"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智能处理是未来的发展方向。人工智能等。提示评委在第六部分有我们设想的智能机制。</a:t>
            </a:r>
            <a:endParaRPr lang="en-US" altLang="zh-CN"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05FF559-3979-4A21-B9D1-AA5C3C0A723C}" type="slidenum">
              <a:rPr lang="zh-CN" altLang="en-US" smtClean="0"/>
              <a:t>3</a:t>
            </a:fld>
            <a:endParaRPr lang="zh-CN" altLang="en-US"/>
          </a:p>
        </p:txBody>
      </p:sp>
    </p:spTree>
    <p:extLst>
      <p:ext uri="{BB962C8B-B14F-4D97-AF65-F5344CB8AC3E}">
        <p14:creationId xmlns:p14="http://schemas.microsoft.com/office/powerpoint/2010/main" val="3361520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数据包内容捕获的问题：简单谈一谈现有网络架构下流量捕获的缺陷，肢体语言（纵向，横向）。提出我们利用</a:t>
            </a:r>
            <a:r>
              <a:rPr lang="en-US" altLang="zh-CN" dirty="0" err="1" smtClean="0"/>
              <a:t>sdn</a:t>
            </a:r>
            <a:r>
              <a:rPr lang="zh-CN" altLang="en-US" dirty="0" smtClean="0"/>
              <a:t>横向流量捕获的优势特点。</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4</a:t>
            </a:fld>
            <a:endParaRPr lang="zh-CN" altLang="en-US"/>
          </a:p>
        </p:txBody>
      </p:sp>
    </p:spTree>
    <p:extLst>
      <p:ext uri="{BB962C8B-B14F-4D97-AF65-F5344CB8AC3E}">
        <p14:creationId xmlns:p14="http://schemas.microsoft.com/office/powerpoint/2010/main" val="346254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en-US" dirty="0" smtClean="0"/>
              <a:t>现有安全防护系统的问题。</a:t>
            </a:r>
            <a:r>
              <a:rPr lang="en-US" altLang="zh-CN" dirty="0" err="1" smtClean="0"/>
              <a:t>Ckp</a:t>
            </a:r>
            <a:r>
              <a:rPr lang="zh-CN" altLang="en-US" dirty="0" smtClean="0"/>
              <a:t>做一下动画先</a:t>
            </a:r>
            <a:r>
              <a:rPr lang="en-US" altLang="zh-CN" dirty="0" smtClean="0"/>
              <a:t>ids</a:t>
            </a:r>
            <a:r>
              <a:rPr lang="zh-CN" altLang="en-US" baseline="0" dirty="0" smtClean="0"/>
              <a:t>，然后</a:t>
            </a:r>
            <a:r>
              <a:rPr lang="en-US" altLang="zh-CN" baseline="0" dirty="0" smtClean="0"/>
              <a:t>ids</a:t>
            </a:r>
            <a:r>
              <a:rPr lang="zh-CN" altLang="en-US" baseline="0" dirty="0" smtClean="0"/>
              <a:t>到</a:t>
            </a:r>
            <a:r>
              <a:rPr lang="en-US" altLang="zh-CN" baseline="0" dirty="0" err="1" smtClean="0"/>
              <a:t>ips</a:t>
            </a:r>
            <a:r>
              <a:rPr lang="zh-CN" altLang="en-US" baseline="0" dirty="0" smtClean="0"/>
              <a:t>，就在这一张幻灯片中。</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5</a:t>
            </a:fld>
            <a:endParaRPr lang="zh-CN" altLang="en-US"/>
          </a:p>
        </p:txBody>
      </p:sp>
    </p:spTree>
    <p:extLst>
      <p:ext uri="{BB962C8B-B14F-4D97-AF65-F5344CB8AC3E}">
        <p14:creationId xmlns:p14="http://schemas.microsoft.com/office/powerpoint/2010/main" val="2890371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这是传统网络的硬伤。读</a:t>
            </a:r>
            <a:r>
              <a:rPr lang="en-US" altLang="zh-CN" dirty="0" err="1" smtClean="0"/>
              <a:t>ppt</a:t>
            </a:r>
            <a:r>
              <a:rPr lang="zh-CN" altLang="en-US" dirty="0" smtClean="0"/>
              <a:t>。</a:t>
            </a:r>
            <a:r>
              <a:rPr lang="en-US" altLang="zh-CN" dirty="0" err="1" smtClean="0"/>
              <a:t>ckp</a:t>
            </a:r>
            <a:r>
              <a:rPr lang="zh-CN" altLang="en-US" dirty="0" smtClean="0"/>
              <a:t>做动画吧。</a:t>
            </a:r>
            <a:endParaRPr lang="en-US" altLang="zh-CN" dirty="0" smtClean="0"/>
          </a:p>
          <a:p>
            <a:r>
              <a:rPr lang="en-US" altLang="zh-CN" dirty="0" smtClean="0"/>
              <a:t>【</a:t>
            </a:r>
            <a:r>
              <a:rPr lang="en-US" altLang="zh-CN" dirty="0" err="1" smtClean="0"/>
              <a:t>ckp</a:t>
            </a:r>
            <a:r>
              <a:rPr lang="zh-CN" altLang="en-US" dirty="0" smtClean="0"/>
              <a:t>：“瓶颈”、图、“传统网络”三项内容依次出现不用点击，引出方案需要点击（应该有激光笔吧？）</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6</a:t>
            </a:fld>
            <a:endParaRPr lang="zh-CN" altLang="en-US"/>
          </a:p>
        </p:txBody>
      </p:sp>
    </p:spTree>
    <p:extLst>
      <p:ext uri="{BB962C8B-B14F-4D97-AF65-F5344CB8AC3E}">
        <p14:creationId xmlns:p14="http://schemas.microsoft.com/office/powerpoint/2010/main" val="1261969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先告诉大家这是一个简化的模型。按照动画流程详细地说明我们特点实现过程，同时也告诉评委这是等会实际演示流程也是差不多的。外部攻击</a:t>
            </a:r>
            <a:r>
              <a:rPr lang="en-US" altLang="zh-CN" dirty="0" smtClean="0"/>
              <a:t>1</a:t>
            </a:r>
            <a:r>
              <a:rPr lang="zh-CN" altLang="en-US" dirty="0" smtClean="0"/>
              <a:t>号服务器</a:t>
            </a:r>
            <a:r>
              <a:rPr lang="en-US" altLang="zh-CN" dirty="0" smtClean="0"/>
              <a:t>=》ids</a:t>
            </a:r>
            <a:r>
              <a:rPr lang="zh-CN" altLang="en-US" dirty="0" smtClean="0"/>
              <a:t>发现异常打出警报</a:t>
            </a:r>
            <a:r>
              <a:rPr lang="en-US" altLang="zh-CN" dirty="0" smtClean="0"/>
              <a:t>=》</a:t>
            </a:r>
            <a:r>
              <a:rPr lang="zh-CN" altLang="en-US" dirty="0" smtClean="0"/>
              <a:t>在不能明确判定其就是攻击的情况下，应用采取警报相应的策略对一号服务器标记为疑似感染机器（会记住引发这一情况的外网机器</a:t>
            </a:r>
            <a:r>
              <a:rPr lang="en-US" altLang="zh-CN" dirty="0" err="1" smtClean="0"/>
              <a:t>ip</a:t>
            </a:r>
            <a:r>
              <a:rPr lang="zh-CN" altLang="en-US" dirty="0" smtClean="0"/>
              <a:t>），对其发出的流量采取镜像处理（解释），此时控制器向交换机下发相关流表，使得一号服务器发出的所有流量除了正常走向，还镜像一份发送到</a:t>
            </a:r>
            <a:r>
              <a:rPr lang="zh-CN" altLang="en-US" b="1" dirty="0" smtClean="0"/>
              <a:t>（实验时实际是发到网关，由旁路的</a:t>
            </a:r>
            <a:r>
              <a:rPr lang="en-US" altLang="zh-CN" b="1" dirty="0" smtClean="0"/>
              <a:t>ids</a:t>
            </a:r>
            <a:r>
              <a:rPr lang="zh-CN" altLang="en-US" b="1" dirty="0" smtClean="0"/>
              <a:t>捕获，但是说起来要解释的太多，就直接说发给</a:t>
            </a:r>
            <a:r>
              <a:rPr lang="en-US" altLang="zh-CN" b="1" dirty="0" smtClean="0"/>
              <a:t>ids</a:t>
            </a:r>
            <a:r>
              <a:rPr lang="zh-CN" altLang="en-US" b="1" dirty="0" smtClean="0"/>
              <a:t>检测了，万一答辩问到这里的话在解释）</a:t>
            </a:r>
            <a:r>
              <a:rPr lang="zh-CN" altLang="en-US" dirty="0" smtClean="0"/>
              <a:t>攻击检测系统使之捕获该流量并进行数据包内容分析检测</a:t>
            </a:r>
            <a:r>
              <a:rPr lang="en-US" altLang="zh-CN" dirty="0" smtClean="0"/>
              <a:t>=》1</a:t>
            </a:r>
            <a:r>
              <a:rPr lang="zh-CN" altLang="en-US" dirty="0" smtClean="0"/>
              <a:t>号服务器攻陷，攻击者从一号服务器对</a:t>
            </a:r>
            <a:r>
              <a:rPr lang="en-US" altLang="zh-CN" dirty="0" smtClean="0"/>
              <a:t>2</a:t>
            </a:r>
            <a:r>
              <a:rPr lang="zh-CN" altLang="en-US" dirty="0" smtClean="0"/>
              <a:t>号服务器发起攻击</a:t>
            </a:r>
            <a:r>
              <a:rPr lang="en-US" altLang="zh-CN" dirty="0" smtClean="0"/>
              <a:t>=》</a:t>
            </a:r>
            <a:r>
              <a:rPr lang="zh-CN" altLang="en-US" dirty="0" smtClean="0"/>
              <a:t>按照刚才所说，镜像的流量其中一份发到</a:t>
            </a:r>
            <a:r>
              <a:rPr lang="en-US" altLang="zh-CN" dirty="0" smtClean="0"/>
              <a:t>ids</a:t>
            </a:r>
            <a:r>
              <a:rPr lang="zh-CN" altLang="en-US" dirty="0" smtClean="0"/>
              <a:t>检测</a:t>
            </a:r>
            <a:r>
              <a:rPr lang="en-US" altLang="zh-CN" dirty="0" smtClean="0"/>
              <a:t>=》</a:t>
            </a:r>
            <a:r>
              <a:rPr lang="zh-CN" altLang="en-US" dirty="0" smtClean="0"/>
              <a:t>检测又发现异常，异常等级还很高，这足以判断</a:t>
            </a:r>
            <a:r>
              <a:rPr lang="en-US" altLang="zh-CN" dirty="0" smtClean="0"/>
              <a:t>1</a:t>
            </a:r>
            <a:r>
              <a:rPr lang="zh-CN" altLang="en-US" dirty="0" smtClean="0"/>
              <a:t>号服务器被攻破</a:t>
            </a:r>
            <a:r>
              <a:rPr lang="en-US" altLang="zh-CN" dirty="0" smtClean="0"/>
              <a:t>=》</a:t>
            </a:r>
            <a:r>
              <a:rPr lang="zh-CN" altLang="en-US" dirty="0" smtClean="0"/>
              <a:t>同样是应用相应的安全策略，控制器想交换机下发流表，一方面使得引发这一情况的外网机器</a:t>
            </a:r>
            <a:r>
              <a:rPr lang="en-US" altLang="zh-CN" dirty="0" err="1" smtClean="0"/>
              <a:t>ip</a:t>
            </a:r>
            <a:r>
              <a:rPr lang="zh-CN" altLang="en-US" dirty="0" smtClean="0"/>
              <a:t>发进来的流量全部丢弃一段时间，另一方面使</a:t>
            </a:r>
            <a:r>
              <a:rPr lang="en-US" altLang="zh-CN" dirty="0" smtClean="0"/>
              <a:t>1</a:t>
            </a:r>
            <a:r>
              <a:rPr lang="zh-CN" altLang="en-US" dirty="0" smtClean="0"/>
              <a:t>号服务器断开一段时间（能接受流量，但发出的流量将被丢弃），同时，由于</a:t>
            </a:r>
            <a:r>
              <a:rPr lang="en-US" altLang="zh-CN" dirty="0" smtClean="0"/>
              <a:t>1</a:t>
            </a:r>
            <a:r>
              <a:rPr lang="zh-CN" altLang="en-US" dirty="0" smtClean="0"/>
              <a:t>号服务器提供的是重要的</a:t>
            </a:r>
            <a:r>
              <a:rPr lang="en-US" altLang="zh-CN" dirty="0" smtClean="0"/>
              <a:t>http</a:t>
            </a:r>
            <a:r>
              <a:rPr lang="zh-CN" altLang="en-US" dirty="0" smtClean="0"/>
              <a:t>服务，外部的交换机的流表将会把发向</a:t>
            </a:r>
            <a:r>
              <a:rPr lang="en-US" altLang="zh-CN" dirty="0" smtClean="0"/>
              <a:t>1</a:t>
            </a:r>
            <a:r>
              <a:rPr lang="zh-CN" altLang="en-US" dirty="0" smtClean="0"/>
              <a:t>号服务器的流量引向</a:t>
            </a:r>
            <a:r>
              <a:rPr lang="en-US" altLang="zh-CN" dirty="0" smtClean="0"/>
              <a:t>2</a:t>
            </a:r>
            <a:r>
              <a:rPr lang="zh-CN" altLang="en-US" dirty="0" smtClean="0"/>
              <a:t>号备用服务器，</a:t>
            </a:r>
            <a:r>
              <a:rPr lang="en-US" altLang="zh-CN" dirty="0" smtClean="0"/>
              <a:t>2</a:t>
            </a:r>
            <a:r>
              <a:rPr lang="zh-CN" altLang="en-US" dirty="0" smtClean="0"/>
              <a:t>号服务器回复的数据包来源地址也在流表匹配后改为</a:t>
            </a:r>
            <a:r>
              <a:rPr lang="en-US" altLang="zh-CN" dirty="0" smtClean="0"/>
              <a:t>1</a:t>
            </a:r>
            <a:r>
              <a:rPr lang="zh-CN" altLang="en-US" dirty="0" smtClean="0"/>
              <a:t>号服务器的，使得正常服务不手影响。</a:t>
            </a:r>
            <a:endParaRPr lang="en-US" altLang="zh-CN" dirty="0" smtClean="0"/>
          </a:p>
          <a:p>
            <a:r>
              <a:rPr lang="zh-CN" altLang="en-US" dirty="0" smtClean="0"/>
              <a:t>讲的过程中边讲边演示箭头的动画，讲到流表时稍微详细讲流表匹配了哪些内容，</a:t>
            </a:r>
            <a:r>
              <a:rPr lang="en-US" altLang="zh-CN" dirty="0" smtClean="0"/>
              <a:t>action</a:t>
            </a:r>
            <a:r>
              <a:rPr lang="zh-CN" altLang="en-US" dirty="0" smtClean="0"/>
              <a:t>是什么，以及调用选路算法并下发到所有相关交换机。</a:t>
            </a:r>
            <a:endParaRPr lang="en-US" altLang="zh-CN" dirty="0" smtClean="0"/>
          </a:p>
          <a:p>
            <a:r>
              <a:rPr lang="zh-CN" altLang="en-US" dirty="0" smtClean="0"/>
              <a:t>强调</a:t>
            </a:r>
            <a:r>
              <a:rPr lang="zh-CN" altLang="en-US" b="1" dirty="0" smtClean="0"/>
              <a:t>自动化</a:t>
            </a:r>
            <a:r>
              <a:rPr lang="zh-CN" altLang="en-US" dirty="0" smtClean="0"/>
              <a:t>这一点，只要有相应的策略匹配，都能够自动化处理，策略匹配是可以模糊匹配的，这意味着在未知情况下（或者说潜在威胁情况下），策略系统也能动态部署一些安全策略进行应对，知道其达到某种能够判定断开它的结果或者是不再跟踪其流量的结果。</a:t>
            </a:r>
            <a:endParaRPr lang="en-US" altLang="zh-CN" dirty="0" smtClean="0"/>
          </a:p>
          <a:p>
            <a:r>
              <a:rPr lang="zh-CN" altLang="en-US" dirty="0" smtClean="0"/>
              <a:t>这是最简单的一个模型，很多情况下，攻击流量并没有那么早暴露出来</a:t>
            </a:r>
            <a:r>
              <a:rPr lang="zh-CN" altLang="en-US" baseline="0" dirty="0" smtClean="0"/>
              <a:t>，但是我们的检测系统只要有发出异常警报（不论高低），该攻击流量会被持续追踪</a:t>
            </a:r>
            <a:endParaRPr lang="en-US" altLang="zh-CN" dirty="0" smtClean="0"/>
          </a:p>
          <a:p>
            <a:r>
              <a:rPr lang="zh-CN" altLang="en-US" dirty="0" smtClean="0"/>
              <a:t>对于镜像，断开，重定向这些术语，引入下一张幻灯片，讲解安全策略语言。</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7</a:t>
            </a:fld>
            <a:endParaRPr lang="zh-CN" altLang="en-US"/>
          </a:p>
        </p:txBody>
      </p:sp>
    </p:spTree>
    <p:extLst>
      <p:ext uri="{BB962C8B-B14F-4D97-AF65-F5344CB8AC3E}">
        <p14:creationId xmlns:p14="http://schemas.microsoft.com/office/powerpoint/2010/main" val="198177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简单介绍为什么要自己制定语言，以及受到</a:t>
            </a:r>
            <a:r>
              <a:rPr lang="en-US" altLang="zh-CN" dirty="0" smtClean="0"/>
              <a:t>frenetic</a:t>
            </a:r>
            <a:r>
              <a:rPr lang="zh-CN" altLang="en-US" dirty="0" smtClean="0"/>
              <a:t>的启发，为什么不直接用</a:t>
            </a:r>
            <a:r>
              <a:rPr lang="en-US" altLang="zh-CN" dirty="0" smtClean="0"/>
              <a:t>frenetic</a:t>
            </a:r>
            <a:r>
              <a:rPr lang="zh-CN" altLang="en-US" dirty="0" smtClean="0"/>
              <a:t>等。引入下一张具体讲解我们设计的语言（指令）。</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8</a:t>
            </a:fld>
            <a:endParaRPr lang="zh-CN" altLang="en-US"/>
          </a:p>
        </p:txBody>
      </p:sp>
    </p:spTree>
    <p:extLst>
      <p:ext uri="{BB962C8B-B14F-4D97-AF65-F5344CB8AC3E}">
        <p14:creationId xmlns:p14="http://schemas.microsoft.com/office/powerpoint/2010/main" val="3003529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让大家回忆刚才的模型展示，告诉大家策略就是用这几个命令写的。</a:t>
            </a:r>
            <a:endParaRPr lang="en-US" altLang="zh-CN" dirty="0" smtClean="0"/>
          </a:p>
          <a:p>
            <a:r>
              <a:rPr lang="zh-CN" altLang="en-US" dirty="0" smtClean="0"/>
              <a:t>同时告诉大家，在控制台可以直接调用指令来人为的操作流量，但是呢，我们并不喜欢这种行为，我们更强调自动化，这几个指令也是本系统定制化的，但是运用本系统的架构可以很容易的添加新指令。</a:t>
            </a:r>
            <a:endParaRPr lang="en-US" altLang="zh-CN" dirty="0" smtClean="0"/>
          </a:p>
          <a:p>
            <a:r>
              <a:rPr lang="zh-CN" altLang="en-US" dirty="0" smtClean="0"/>
              <a:t>然后引入整个系统架构，解释语言是怎么编译（翻译）到流表的；</a:t>
            </a:r>
            <a:r>
              <a:rPr lang="en-US" altLang="zh-CN" dirty="0" smtClean="0"/>
              <a:t>ids</a:t>
            </a:r>
            <a:r>
              <a:rPr lang="zh-CN" altLang="en-US" dirty="0" smtClean="0"/>
              <a:t>警报和如何匹配到相应策略文件的；，策略如何即时动态更新。</a:t>
            </a:r>
            <a:endParaRPr lang="zh-CN" altLang="en-US" dirty="0"/>
          </a:p>
        </p:txBody>
      </p:sp>
      <p:sp>
        <p:nvSpPr>
          <p:cNvPr id="4" name="灯片编号占位符 3"/>
          <p:cNvSpPr>
            <a:spLocks noGrp="1"/>
          </p:cNvSpPr>
          <p:nvPr>
            <p:ph type="sldNum" sz="quarter" idx="10"/>
          </p:nvPr>
        </p:nvSpPr>
        <p:spPr/>
        <p:txBody>
          <a:bodyPr/>
          <a:lstStyle/>
          <a:p>
            <a:fld id="{405FF559-3979-4A21-B9D1-AA5C3C0A723C}" type="slidenum">
              <a:rPr lang="zh-CN" altLang="en-US" smtClean="0"/>
              <a:t>9</a:t>
            </a:fld>
            <a:endParaRPr lang="zh-CN" altLang="en-US"/>
          </a:p>
        </p:txBody>
      </p:sp>
    </p:spTree>
    <p:extLst>
      <p:ext uri="{BB962C8B-B14F-4D97-AF65-F5344CB8AC3E}">
        <p14:creationId xmlns:p14="http://schemas.microsoft.com/office/powerpoint/2010/main" val="284165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17483FC-0F36-4083-988E-FBCF039BD7AD}" type="slidenum">
              <a:rPr lang="zh-CN" altLang="en-US" smtClean="0"/>
              <a:pPr/>
              <a:t>‹#›</a:t>
            </a:fld>
            <a:endParaRPr lang="en-US" altLang="zh-C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04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951AA7B0-D90E-43B3-B2CD-D659C1B5B9DC}" type="slidenum">
              <a:rPr lang="zh-CN" altLang="en-US" smtClean="0"/>
              <a:pPr/>
              <a:t>‹#›</a:t>
            </a:fld>
            <a:endParaRPr lang="en-US" altLang="zh-CN"/>
          </a:p>
        </p:txBody>
      </p:sp>
    </p:spTree>
    <p:extLst>
      <p:ext uri="{BB962C8B-B14F-4D97-AF65-F5344CB8AC3E}">
        <p14:creationId xmlns:p14="http://schemas.microsoft.com/office/powerpoint/2010/main" val="325817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B83808D3-8873-4E43-BFA0-6A8ACF832DF3}" type="slidenum">
              <a:rPr lang="zh-CN" altLang="en-US" smtClean="0"/>
              <a:pPr/>
              <a:t>‹#›</a:t>
            </a:fld>
            <a:endParaRPr lang="en-US" altLang="zh-CN"/>
          </a:p>
        </p:txBody>
      </p:sp>
    </p:spTree>
    <p:extLst>
      <p:ext uri="{BB962C8B-B14F-4D97-AF65-F5344CB8AC3E}">
        <p14:creationId xmlns:p14="http://schemas.microsoft.com/office/powerpoint/2010/main" val="337478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9957C798-847F-4339-A0B9-288A75E23881}" type="slidenum">
              <a:rPr lang="zh-CN" altLang="en-US" smtClean="0"/>
              <a:pPr/>
              <a:t>‹#›</a:t>
            </a:fld>
            <a:endParaRPr lang="en-US" altLang="zh-CN"/>
          </a:p>
        </p:txBody>
      </p:sp>
    </p:spTree>
    <p:extLst>
      <p:ext uri="{BB962C8B-B14F-4D97-AF65-F5344CB8AC3E}">
        <p14:creationId xmlns:p14="http://schemas.microsoft.com/office/powerpoint/2010/main" val="251623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39FE28B8-46C9-4C52-B3FB-7B057CF1043D}" type="slidenum">
              <a:rPr lang="zh-CN" altLang="en-US" smtClean="0"/>
              <a:pPr/>
              <a:t>‹#›</a:t>
            </a:fld>
            <a:endParaRPr lang="en-US" altLang="zh-C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4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01519239-58B3-40C4-AFD1-D676F06E40E2}" type="slidenum">
              <a:rPr lang="zh-CN" altLang="en-US" smtClean="0"/>
              <a:pPr/>
              <a:t>‹#›</a:t>
            </a:fld>
            <a:endParaRPr lang="en-US" altLang="zh-CN"/>
          </a:p>
        </p:txBody>
      </p:sp>
    </p:spTree>
    <p:extLst>
      <p:ext uri="{BB962C8B-B14F-4D97-AF65-F5344CB8AC3E}">
        <p14:creationId xmlns:p14="http://schemas.microsoft.com/office/powerpoint/2010/main" val="287245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94C55F9C-DB12-444C-A182-E98320DAFB35}" type="slidenum">
              <a:rPr lang="zh-CN" altLang="en-US" smtClean="0"/>
              <a:pPr/>
              <a:t>‹#›</a:t>
            </a:fld>
            <a:endParaRPr lang="en-US" altLang="zh-CN"/>
          </a:p>
        </p:txBody>
      </p:sp>
    </p:spTree>
    <p:extLst>
      <p:ext uri="{BB962C8B-B14F-4D97-AF65-F5344CB8AC3E}">
        <p14:creationId xmlns:p14="http://schemas.microsoft.com/office/powerpoint/2010/main" val="395010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76E745BB-F222-49B2-8295-209C7C734FC9}" type="slidenum">
              <a:rPr lang="zh-CN" altLang="en-US" smtClean="0"/>
              <a:pPr/>
              <a:t>‹#›</a:t>
            </a:fld>
            <a:endParaRPr lang="en-US" altLang="zh-CN"/>
          </a:p>
        </p:txBody>
      </p:sp>
    </p:spTree>
    <p:extLst>
      <p:ext uri="{BB962C8B-B14F-4D97-AF65-F5344CB8AC3E}">
        <p14:creationId xmlns:p14="http://schemas.microsoft.com/office/powerpoint/2010/main" val="144957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ltLang="zh-CN"/>
          </a:p>
        </p:txBody>
      </p:sp>
      <p:sp>
        <p:nvSpPr>
          <p:cNvPr id="9" name="Slide Number Placeholder 8"/>
          <p:cNvSpPr>
            <a:spLocks noGrp="1"/>
          </p:cNvSpPr>
          <p:nvPr>
            <p:ph type="sldNum" sz="quarter" idx="12"/>
          </p:nvPr>
        </p:nvSpPr>
        <p:spPr/>
        <p:txBody>
          <a:bodyPr/>
          <a:lstStyle/>
          <a:p>
            <a:fld id="{ABE8A803-8AF3-48F8-A46D-1EEE1FBF27BF}" type="slidenum">
              <a:rPr lang="zh-CN" altLang="en-US" smtClean="0"/>
              <a:pPr/>
              <a:t>‹#›</a:t>
            </a:fld>
            <a:endParaRPr lang="en-US" altLang="zh-CN"/>
          </a:p>
        </p:txBody>
      </p:sp>
    </p:spTree>
    <p:extLst>
      <p:ext uri="{BB962C8B-B14F-4D97-AF65-F5344CB8AC3E}">
        <p14:creationId xmlns:p14="http://schemas.microsoft.com/office/powerpoint/2010/main" val="173521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ltLang="zh-C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DB0F4D-71FA-4A2F-9846-0C7787BBB070}" type="slidenum">
              <a:rPr lang="zh-CN" altLang="en-US" smtClean="0"/>
              <a:pPr/>
              <a:t>‹#›</a:t>
            </a:fld>
            <a:endParaRPr lang="en-US" altLang="zh-CN"/>
          </a:p>
        </p:txBody>
      </p:sp>
    </p:spTree>
    <p:extLst>
      <p:ext uri="{BB962C8B-B14F-4D97-AF65-F5344CB8AC3E}">
        <p14:creationId xmlns:p14="http://schemas.microsoft.com/office/powerpoint/2010/main" val="644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55F5D0D5-310D-45A4-8E0B-A70FD6225FA0}" type="slidenum">
              <a:rPr lang="zh-CN" altLang="en-US" smtClean="0"/>
              <a:pPr/>
              <a:t>‹#›</a:t>
            </a:fld>
            <a:endParaRPr lang="en-US" altLang="zh-CN"/>
          </a:p>
        </p:txBody>
      </p:sp>
    </p:spTree>
    <p:extLst>
      <p:ext uri="{BB962C8B-B14F-4D97-AF65-F5344CB8AC3E}">
        <p14:creationId xmlns:p14="http://schemas.microsoft.com/office/powerpoint/2010/main" val="89333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ltLang="zh-C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ltLang="zh-C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A92382-3EC9-45E3-9CF0-8D151C89EE55}" type="slidenum">
              <a:rPr lang="zh-CN" altLang="en-US" smtClean="0"/>
              <a:pPr/>
              <a:t>‹#›</a:t>
            </a:fld>
            <a:endParaRPr lang="en-US" altLang="zh-C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29714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_msocom_1"/><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file:///C:\Users\Richard\Desktop\SDN\_anchor_1','_com_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traight Connector 8"/>
          <p:cNvSpPr>
            <a:spLocks noChangeShapeType="1"/>
          </p:cNvSpPr>
          <p:nvPr/>
        </p:nvSpPr>
        <p:spPr bwMode="auto">
          <a:xfrm>
            <a:off x="1138238" y="2803525"/>
            <a:ext cx="9875837" cy="0"/>
          </a:xfrm>
          <a:prstGeom prst="line">
            <a:avLst/>
          </a:prstGeom>
          <a:noFill/>
          <a:ln w="6350" cap="flat" cmpd="sng">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 name="标题 1"/>
          <p:cNvSpPr>
            <a:spLocks noGrp="1" noChangeArrowheads="1"/>
          </p:cNvSpPr>
          <p:nvPr>
            <p:ph type="ctrTitle"/>
          </p:nvPr>
        </p:nvSpPr>
        <p:spPr>
          <a:xfrm>
            <a:off x="1041400" y="1022350"/>
            <a:ext cx="10058400" cy="1636713"/>
          </a:xfrm>
          <a:noFill/>
          <a:ln/>
        </p:spPr>
        <p:txBody>
          <a:bodyPr anchor="b"/>
          <a:lstStyle/>
          <a:p>
            <a:pPr algn="l">
              <a:lnSpc>
                <a:spcPct val="85000"/>
              </a:lnSpc>
            </a:pPr>
            <a:r>
              <a:rPr lang="zh-CN" altLang="zh-CN" sz="8000" dirty="0">
                <a:solidFill>
                  <a:srgbClr val="262626"/>
                </a:solidFill>
                <a:ea typeface="微软雅黑" panose="020B0503020204020204" pitchFamily="34" charset="-122"/>
              </a:rPr>
              <a:t>自动化入侵防御系统</a:t>
            </a:r>
          </a:p>
        </p:txBody>
      </p:sp>
      <p:sp>
        <p:nvSpPr>
          <p:cNvPr id="3076" name="副标题 2"/>
          <p:cNvSpPr>
            <a:spLocks noGrp="1" noChangeArrowheads="1"/>
          </p:cNvSpPr>
          <p:nvPr>
            <p:ph type="subTitle" idx="1"/>
          </p:nvPr>
        </p:nvSpPr>
        <p:spPr>
          <a:xfrm>
            <a:off x="-22225" y="4456113"/>
            <a:ext cx="12138025" cy="1593850"/>
          </a:xfrm>
          <a:noFill/>
          <a:ln/>
        </p:spPr>
        <p:txBody>
          <a:bodyPr>
            <a:normAutofit fontScale="92500" lnSpcReduction="10000"/>
          </a:bodyPr>
          <a:lstStyle/>
          <a:p>
            <a:pPr algn="ctr">
              <a:lnSpc>
                <a:spcPct val="80000"/>
              </a:lnSpc>
            </a:pPr>
            <a:r>
              <a:rPr lang="zh-CN" altLang="en-US" dirty="0">
                <a:solidFill>
                  <a:schemeClr val="tx2"/>
                </a:solidFill>
                <a:latin typeface="微软雅黑" panose="020B0503020204020204" pitchFamily="34" charset="-122"/>
                <a:ea typeface="微软雅黑" panose="020B0503020204020204" pitchFamily="34" charset="-122"/>
              </a:rPr>
              <a:t>华中科技大学联创团队</a:t>
            </a:r>
          </a:p>
          <a:p>
            <a:pPr algn="ctr">
              <a:lnSpc>
                <a:spcPct val="80000"/>
              </a:lnSpc>
            </a:pPr>
            <a:r>
              <a:rPr lang="zh-CN" altLang="en-US" dirty="0">
                <a:solidFill>
                  <a:schemeClr val="tx2"/>
                </a:solidFill>
                <a:latin typeface="微软雅黑" panose="020B0503020204020204" pitchFamily="34" charset="-122"/>
                <a:ea typeface="微软雅黑" panose="020B0503020204020204" pitchFamily="34" charset="-122"/>
              </a:rPr>
              <a:t>指导老师：涂</a:t>
            </a:r>
            <a:r>
              <a:rPr lang="zh-CN" altLang="en-US" dirty="0" smtClean="0">
                <a:solidFill>
                  <a:schemeClr val="tx2"/>
                </a:solidFill>
                <a:latin typeface="微软雅黑" panose="020B0503020204020204" pitchFamily="34" charset="-122"/>
                <a:ea typeface="微软雅黑" panose="020B0503020204020204" pitchFamily="34" charset="-122"/>
              </a:rPr>
              <a:t>浩（下一代互联网实验室）</a:t>
            </a:r>
            <a:endParaRPr lang="zh-CN" altLang="en-US" dirty="0">
              <a:solidFill>
                <a:schemeClr val="tx2"/>
              </a:solidFill>
              <a:latin typeface="微软雅黑" panose="020B0503020204020204" pitchFamily="34" charset="-122"/>
              <a:ea typeface="微软雅黑" panose="020B0503020204020204" pitchFamily="34" charset="-122"/>
            </a:endParaRPr>
          </a:p>
          <a:p>
            <a:pPr algn="ctr">
              <a:lnSpc>
                <a:spcPct val="80000"/>
              </a:lnSpc>
            </a:pPr>
            <a:r>
              <a:rPr lang="zh-CN" altLang="en-US" dirty="0">
                <a:solidFill>
                  <a:schemeClr val="tx2"/>
                </a:solidFill>
                <a:latin typeface="微软雅黑" panose="020B0503020204020204" pitchFamily="34" charset="-122"/>
                <a:ea typeface="微软雅黑" panose="020B0503020204020204" pitchFamily="34" charset="-122"/>
              </a:rPr>
              <a:t>领队：周世伟                          </a:t>
            </a:r>
          </a:p>
          <a:p>
            <a:pPr algn="ctr">
              <a:lnSpc>
                <a:spcPct val="80000"/>
              </a:lnSpc>
            </a:pPr>
            <a:r>
              <a:rPr lang="zh-CN" altLang="en-US" dirty="0">
                <a:solidFill>
                  <a:schemeClr val="tx2"/>
                </a:solidFill>
                <a:latin typeface="微软雅黑" panose="020B0503020204020204" pitchFamily="34" charset="-122"/>
                <a:ea typeface="微软雅黑" panose="020B0503020204020204" pitchFamily="34" charset="-122"/>
              </a:rPr>
              <a:t>参赛队员：胡云锐 李英儒 陈康平 白书来 王兆麒</a:t>
            </a:r>
          </a:p>
          <a:p>
            <a:pPr algn="ctr">
              <a:lnSpc>
                <a:spcPct val="80000"/>
              </a:lnSpc>
            </a:pPr>
            <a:endParaRPr lang="zh-CN" altLang="en-US" sz="1800" dirty="0">
              <a:solidFill>
                <a:schemeClr val="tx2"/>
              </a:solidFill>
              <a:latin typeface="微软雅黑" panose="020B0503020204020204" pitchFamily="34" charset="-122"/>
              <a:ea typeface="微软雅黑" panose="020B0503020204020204" pitchFamily="34" charset="-122"/>
            </a:endParaRPr>
          </a:p>
          <a:p>
            <a:pPr algn="ctr">
              <a:lnSpc>
                <a:spcPct val="80000"/>
              </a:lnSpc>
            </a:pP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3077" name="Text Box 5"/>
          <p:cNvSpPr txBox="1">
            <a:spLocks noChangeArrowheads="1"/>
          </p:cNvSpPr>
          <p:nvPr/>
        </p:nvSpPr>
        <p:spPr bwMode="auto">
          <a:xfrm>
            <a:off x="1320800" y="2940050"/>
            <a:ext cx="91948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dirty="0">
                <a:solidFill>
                  <a:srgbClr val="FF0000"/>
                </a:solidFill>
              </a:rPr>
              <a:t>A</a:t>
            </a:r>
            <a:r>
              <a:rPr lang="zh-CN" altLang="en-US" sz="4000" dirty="0"/>
              <a:t>utomatic </a:t>
            </a:r>
            <a:r>
              <a:rPr lang="zh-CN" altLang="en-US" sz="4000" dirty="0">
                <a:solidFill>
                  <a:srgbClr val="FF0000"/>
                </a:solidFill>
              </a:rPr>
              <a:t>I</a:t>
            </a:r>
            <a:r>
              <a:rPr lang="zh-CN" altLang="en-US" sz="4000" dirty="0"/>
              <a:t>ntrusion </a:t>
            </a:r>
            <a:r>
              <a:rPr lang="zh-CN" altLang="en-US" sz="4000" dirty="0">
                <a:solidFill>
                  <a:srgbClr val="FF0000"/>
                </a:solidFill>
              </a:rPr>
              <a:t>P</a:t>
            </a:r>
            <a:r>
              <a:rPr lang="zh-CN" altLang="en-US" sz="4000" dirty="0"/>
              <a:t>revention </a:t>
            </a:r>
            <a:r>
              <a:rPr lang="zh-CN" altLang="en-US" sz="4000" dirty="0">
                <a:solidFill>
                  <a:srgbClr val="FF0000"/>
                </a:solidFill>
              </a:rPr>
              <a:t>S</a:t>
            </a:r>
            <a:r>
              <a:rPr lang="zh-CN" altLang="en-US" sz="4000" dirty="0"/>
              <a:t>ystems</a:t>
            </a:r>
          </a:p>
        </p:txBody>
      </p:sp>
      <p:grpSp>
        <p:nvGrpSpPr>
          <p:cNvPr id="3078" name="Group 6"/>
          <p:cNvGrpSpPr>
            <a:grpSpLocks/>
          </p:cNvGrpSpPr>
          <p:nvPr/>
        </p:nvGrpSpPr>
        <p:grpSpPr bwMode="auto">
          <a:xfrm>
            <a:off x="0" y="6334125"/>
            <a:ext cx="12192000" cy="523875"/>
            <a:chOff x="0" y="0"/>
            <a:chExt cx="19200" cy="825"/>
          </a:xfrm>
        </p:grpSpPr>
        <p:sp>
          <p:nvSpPr>
            <p:cNvPr id="3079" name="Rectangle 6"/>
            <p:cNvSpPr>
              <a:spLocks noChangeArrowheads="1"/>
            </p:cNvSpPr>
            <p:nvPr/>
          </p:nvSpPr>
          <p:spPr bwMode="auto">
            <a:xfrm>
              <a:off x="0" y="105"/>
              <a:ext cx="19200" cy="7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80" name="Rectangle 7"/>
            <p:cNvSpPr>
              <a:spLocks noChangeArrowheads="1"/>
            </p:cNvSpPr>
            <p:nvPr/>
          </p:nvSpPr>
          <p:spPr bwMode="auto">
            <a:xfrm>
              <a:off x="0" y="0"/>
              <a:ext cx="19200" cy="1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81" name="Text Box 9"/>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Tree>
    <p:extLst>
      <p:ext uri="{BB962C8B-B14F-4D97-AF65-F5344CB8AC3E}">
        <p14:creationId xmlns:p14="http://schemas.microsoft.com/office/powerpoint/2010/main" val="20066562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9134475" y="645160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11267" name="Group 3"/>
          <p:cNvGrpSpPr>
            <a:grpSpLocks/>
          </p:cNvGrpSpPr>
          <p:nvPr/>
        </p:nvGrpSpPr>
        <p:grpSpPr bwMode="auto">
          <a:xfrm>
            <a:off x="0" y="6334125"/>
            <a:ext cx="12192000" cy="523875"/>
            <a:chOff x="0" y="0"/>
            <a:chExt cx="19200" cy="825"/>
          </a:xfrm>
        </p:grpSpPr>
        <p:sp>
          <p:nvSpPr>
            <p:cNvPr id="11268"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69"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0"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11271" name="Rectangle 7"/>
          <p:cNvSpPr>
            <a:spLocks noGrp="1" noChangeArrowheads="1"/>
          </p:cNvSpPr>
          <p:nvPr>
            <p:ph type="title"/>
          </p:nvPr>
        </p:nvSpPr>
        <p:spPr>
          <a:xfrm>
            <a:off x="1279525" y="300038"/>
            <a:ext cx="10058400" cy="1450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5400" b="1" dirty="0">
                <a:solidFill>
                  <a:schemeClr val="tx1"/>
                </a:solidFill>
                <a:latin typeface="微软雅黑" panose="020B0503020204020204" pitchFamily="34" charset="-122"/>
                <a:ea typeface="微软雅黑" panose="020B0503020204020204" pitchFamily="34" charset="-122"/>
              </a:rPr>
              <a:t>三、研究内容和方案</a:t>
            </a:r>
            <a:endParaRPr lang="zh-CN" altLang="en-US" dirty="0"/>
          </a:p>
        </p:txBody>
      </p:sp>
      <p:sp>
        <p:nvSpPr>
          <p:cNvPr id="11273" name="Text Box 9"/>
          <p:cNvSpPr txBox="1">
            <a:spLocks noChangeArrowheads="1"/>
          </p:cNvSpPr>
          <p:nvPr/>
        </p:nvSpPr>
        <p:spPr bwMode="auto">
          <a:xfrm>
            <a:off x="484188" y="6427788"/>
            <a:ext cx="4710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3. 研究内容和方案</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1/2</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6" name="Text Box 8"/>
          <p:cNvSpPr txBox="1">
            <a:spLocks noChangeArrowheads="1"/>
          </p:cNvSpPr>
          <p:nvPr/>
        </p:nvSpPr>
        <p:spPr bwMode="auto">
          <a:xfrm>
            <a:off x="1279525" y="1628776"/>
            <a:ext cx="5686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dirty="0" smtClean="0">
                <a:ea typeface="黑体" panose="02010609060101010101" pitchFamily="49" charset="-122"/>
              </a:rPr>
              <a:t>分层的架构：</a:t>
            </a:r>
            <a:endParaRPr lang="zh-CN" altLang="en-US" sz="4000" dirty="0">
              <a:ea typeface="黑体" panose="02010609060101010101" pitchFamily="49" charset="-122"/>
            </a:endParaRPr>
          </a:p>
        </p:txBody>
      </p:sp>
      <p:grpSp>
        <p:nvGrpSpPr>
          <p:cNvPr id="2" name="组合 1"/>
          <p:cNvGrpSpPr/>
          <p:nvPr/>
        </p:nvGrpSpPr>
        <p:grpSpPr>
          <a:xfrm>
            <a:off x="1032223" y="2443152"/>
            <a:ext cx="6985000" cy="3384550"/>
            <a:chOff x="1032223" y="2443152"/>
            <a:chExt cx="6985000" cy="3384550"/>
          </a:xfrm>
        </p:grpSpPr>
        <p:sp>
          <p:nvSpPr>
            <p:cNvPr id="27" name="AutoShape 10"/>
            <p:cNvSpPr>
              <a:spLocks noChangeArrowheads="1"/>
            </p:cNvSpPr>
            <p:nvPr/>
          </p:nvSpPr>
          <p:spPr bwMode="auto">
            <a:xfrm>
              <a:off x="1032223" y="2443152"/>
              <a:ext cx="6985000" cy="1079500"/>
            </a:xfrm>
            <a:prstGeom prst="roundRect">
              <a:avLst>
                <a:gd name="adj" fmla="val 1666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400" dirty="0" smtClean="0">
                <a:ea typeface="微软雅黑" panose="020B0503020204020204" pitchFamily="34" charset="-122"/>
                <a:sym typeface="Arial" panose="020B0604020202020204" pitchFamily="34" charset="0"/>
              </a:endParaRPr>
            </a:p>
            <a:p>
              <a:pPr algn="ctr"/>
              <a:r>
                <a:rPr lang="zh-CN" altLang="en-US" sz="2400" dirty="0" smtClean="0">
                  <a:ea typeface="微软雅黑" panose="020B0503020204020204" pitchFamily="34" charset="-122"/>
                  <a:sym typeface="Arial" panose="020B0604020202020204" pitchFamily="34" charset="0"/>
                </a:rPr>
                <a:t>（</a:t>
              </a:r>
              <a:r>
                <a:rPr lang="zh-CN" altLang="en-US" sz="2400" dirty="0">
                  <a:ea typeface="微软雅黑" panose="020B0503020204020204" pitchFamily="34" charset="-122"/>
                  <a:sym typeface="Arial" panose="020B0604020202020204" pitchFamily="34" charset="0"/>
                </a:rPr>
                <a:t>策略逻辑层）AIPS strategy:部署策略</a:t>
              </a:r>
              <a:r>
                <a:rPr lang="zh-CN" altLang="en-US" sz="2400" dirty="0" smtClean="0">
                  <a:ea typeface="微软雅黑" panose="020B0503020204020204" pitchFamily="34" charset="-122"/>
                  <a:sym typeface="Arial" panose="020B0604020202020204" pitchFamily="34" charset="0"/>
                </a:rPr>
                <a:t>；</a:t>
              </a:r>
              <a:endParaRPr lang="en-US" altLang="zh-CN" sz="2400" dirty="0" smtClean="0">
                <a:ea typeface="微软雅黑" panose="020B0503020204020204" pitchFamily="34" charset="-122"/>
                <a:sym typeface="Arial" panose="020B0604020202020204" pitchFamily="34" charset="0"/>
              </a:endParaRPr>
            </a:p>
            <a:p>
              <a:pPr algn="ctr"/>
              <a:r>
                <a:rPr lang="zh-CN" altLang="en-US" sz="2400" dirty="0" smtClean="0">
                  <a:ea typeface="微软雅黑" panose="020B0503020204020204" pitchFamily="34" charset="-122"/>
                  <a:sym typeface="Arial" panose="020B0604020202020204" pitchFamily="34" charset="0"/>
                </a:rPr>
                <a:t>与安全设备通过核心层制定的协议交互</a:t>
              </a:r>
              <a:endParaRPr lang="zh-CN" altLang="en-US" sz="2400" dirty="0">
                <a:ea typeface="微软雅黑" panose="020B0503020204020204" pitchFamily="34" charset="-122"/>
                <a:sym typeface="Arial" panose="020B0604020202020204" pitchFamily="34" charset="0"/>
              </a:endParaRPr>
            </a:p>
            <a:p>
              <a:pPr algn="ctr"/>
              <a:r>
                <a:rPr lang="zh-CN" altLang="en-US" sz="2400" dirty="0">
                  <a:ea typeface="微软雅黑" panose="020B0503020204020204" pitchFamily="34" charset="-122"/>
                  <a:sym typeface="Arial" panose="020B0604020202020204" pitchFamily="34" charset="0"/>
                </a:rPr>
                <a:t>              </a:t>
              </a:r>
              <a:endParaRPr lang="zh-CN" altLang="en-US" dirty="0"/>
            </a:p>
          </p:txBody>
        </p:sp>
        <p:sp>
          <p:nvSpPr>
            <p:cNvPr id="28" name="AutoShape 11"/>
            <p:cNvSpPr>
              <a:spLocks noChangeArrowheads="1"/>
            </p:cNvSpPr>
            <p:nvPr/>
          </p:nvSpPr>
          <p:spPr bwMode="auto">
            <a:xfrm>
              <a:off x="1032223" y="3595677"/>
              <a:ext cx="6983413" cy="1081088"/>
            </a:xfrm>
            <a:prstGeom prst="roundRect">
              <a:avLst>
                <a:gd name="adj" fmla="val 1666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sz="2400" dirty="0">
                  <a:ea typeface="微软雅黑" panose="020B0503020204020204" pitchFamily="34" charset="-122"/>
                  <a:sym typeface="Arial" panose="020B0604020202020204" pitchFamily="34" charset="0"/>
                </a:rPr>
                <a:t>（AIPS核心层）Controller  App：与外部模块通信；</a:t>
              </a:r>
            </a:p>
            <a:p>
              <a:pPr algn="ctr"/>
              <a:r>
                <a:rPr lang="zh-CN" altLang="en-US" sz="2400" dirty="0">
                  <a:ea typeface="微软雅黑" panose="020B0503020204020204" pitchFamily="34" charset="-122"/>
                  <a:sym typeface="Arial" panose="020B0604020202020204" pitchFamily="34" charset="0"/>
                </a:rPr>
                <a:t>解释、执行策略，更改流</a:t>
              </a:r>
              <a:r>
                <a:rPr lang="zh-CN" altLang="en-US" sz="2400" dirty="0" smtClean="0">
                  <a:ea typeface="微软雅黑" panose="020B0503020204020204" pitchFamily="34" charset="-122"/>
                  <a:sym typeface="Arial" panose="020B0604020202020204" pitchFamily="34" charset="0"/>
                </a:rPr>
                <a:t>表，动态</a:t>
              </a:r>
              <a:r>
                <a:rPr lang="zh-CN" altLang="en-US" sz="2400" dirty="0">
                  <a:ea typeface="微软雅黑" panose="020B0503020204020204" pitchFamily="34" charset="-122"/>
                  <a:sym typeface="Arial" panose="020B0604020202020204" pitchFamily="34" charset="0"/>
                </a:rPr>
                <a:t>更新策略</a:t>
              </a:r>
              <a:r>
                <a:rPr lang="zh-CN" altLang="en-US" sz="2400" dirty="0"/>
                <a:t> </a:t>
              </a:r>
              <a:endParaRPr lang="zh-CN" altLang="en-US" sz="2400" dirty="0">
                <a:ea typeface="微软雅黑" panose="020B0503020204020204" pitchFamily="34" charset="-122"/>
                <a:sym typeface="Arial" panose="020B0604020202020204" pitchFamily="34" charset="0"/>
              </a:endParaRPr>
            </a:p>
          </p:txBody>
        </p:sp>
        <p:sp>
          <p:nvSpPr>
            <p:cNvPr id="29" name="AutoShape 12"/>
            <p:cNvSpPr>
              <a:spLocks noChangeArrowheads="1"/>
            </p:cNvSpPr>
            <p:nvPr/>
          </p:nvSpPr>
          <p:spPr bwMode="auto">
            <a:xfrm>
              <a:off x="1032223" y="4748202"/>
              <a:ext cx="6983413" cy="1079500"/>
            </a:xfrm>
            <a:prstGeom prst="roundRect">
              <a:avLst>
                <a:gd name="adj" fmla="val 1666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 name="AutoShape 13"/>
            <p:cNvSpPr>
              <a:spLocks noChangeArrowheads="1"/>
            </p:cNvSpPr>
            <p:nvPr/>
          </p:nvSpPr>
          <p:spPr bwMode="auto">
            <a:xfrm>
              <a:off x="1530698" y="4748202"/>
              <a:ext cx="5837238" cy="504825"/>
            </a:xfrm>
            <a:prstGeom prst="roundRect">
              <a:avLst>
                <a:gd name="adj" fmla="val 16667"/>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panose="020B0503020204020204" pitchFamily="34" charset="-122"/>
                  <a:ea typeface="微软雅黑" panose="020B0503020204020204" pitchFamily="34" charset="-122"/>
                </a:rPr>
                <a:t>（网络层）SDN Controller：流表下发，与各switch交互</a:t>
              </a:r>
            </a:p>
          </p:txBody>
        </p:sp>
        <p:sp>
          <p:nvSpPr>
            <p:cNvPr id="31" name="AutoShape 14"/>
            <p:cNvSpPr>
              <a:spLocks noChangeArrowheads="1"/>
            </p:cNvSpPr>
            <p:nvPr/>
          </p:nvSpPr>
          <p:spPr bwMode="auto">
            <a:xfrm>
              <a:off x="1886298" y="5395902"/>
              <a:ext cx="996950" cy="431800"/>
            </a:xfrm>
            <a:prstGeom prst="roundRect">
              <a:avLst>
                <a:gd name="adj" fmla="val 16667"/>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a:latin typeface="微软雅黑" panose="020B0503020204020204" pitchFamily="34" charset="-122"/>
                  <a:ea typeface="微软雅黑" panose="020B0503020204020204" pitchFamily="34" charset="-122"/>
                  <a:sym typeface="Arial" panose="020B0604020202020204" pitchFamily="34" charset="0"/>
                </a:rPr>
                <a:t>Switch</a:t>
              </a:r>
            </a:p>
          </p:txBody>
        </p:sp>
        <p:sp>
          <p:nvSpPr>
            <p:cNvPr id="32" name="AutoShape 15"/>
            <p:cNvSpPr>
              <a:spLocks noChangeArrowheads="1"/>
            </p:cNvSpPr>
            <p:nvPr/>
          </p:nvSpPr>
          <p:spPr bwMode="auto">
            <a:xfrm>
              <a:off x="4024661" y="5395902"/>
              <a:ext cx="996950" cy="431800"/>
            </a:xfrm>
            <a:prstGeom prst="roundRect">
              <a:avLst>
                <a:gd name="adj" fmla="val 1666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a:latin typeface="微软雅黑" panose="020B0503020204020204" pitchFamily="34" charset="-122"/>
                  <a:ea typeface="微软雅黑" panose="020B0503020204020204" pitchFamily="34" charset="-122"/>
                  <a:sym typeface="Arial" panose="020B0604020202020204" pitchFamily="34" charset="0"/>
                </a:rPr>
                <a:t>………</a:t>
              </a:r>
            </a:p>
          </p:txBody>
        </p:sp>
        <p:sp>
          <p:nvSpPr>
            <p:cNvPr id="33" name="AutoShape 16"/>
            <p:cNvSpPr>
              <a:spLocks noChangeArrowheads="1"/>
            </p:cNvSpPr>
            <p:nvPr/>
          </p:nvSpPr>
          <p:spPr bwMode="auto">
            <a:xfrm>
              <a:off x="5877273" y="5395902"/>
              <a:ext cx="998538" cy="431800"/>
            </a:xfrm>
            <a:prstGeom prst="roundRect">
              <a:avLst>
                <a:gd name="adj" fmla="val 1666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a:latin typeface="微软雅黑" panose="020B0503020204020204" pitchFamily="34" charset="-122"/>
                  <a:ea typeface="微软雅黑" panose="020B0503020204020204" pitchFamily="34" charset="-122"/>
                  <a:sym typeface="Arial" panose="020B0604020202020204" pitchFamily="34" charset="0"/>
                </a:rPr>
                <a:t>Switch</a:t>
              </a:r>
            </a:p>
          </p:txBody>
        </p:sp>
      </p:grpSp>
      <p:grpSp>
        <p:nvGrpSpPr>
          <p:cNvPr id="7" name="组合 6"/>
          <p:cNvGrpSpPr/>
          <p:nvPr/>
        </p:nvGrpSpPr>
        <p:grpSpPr>
          <a:xfrm>
            <a:off x="9887298" y="2443152"/>
            <a:ext cx="1728788" cy="3384550"/>
            <a:chOff x="9887298" y="2443152"/>
            <a:chExt cx="1728788" cy="3384550"/>
          </a:xfrm>
        </p:grpSpPr>
        <p:sp>
          <p:nvSpPr>
            <p:cNvPr id="35" name="AutoShape 18"/>
            <p:cNvSpPr>
              <a:spLocks noChangeArrowheads="1"/>
            </p:cNvSpPr>
            <p:nvPr/>
          </p:nvSpPr>
          <p:spPr bwMode="auto">
            <a:xfrm>
              <a:off x="9887298" y="2443152"/>
              <a:ext cx="1584325" cy="3384550"/>
            </a:xfrm>
            <a:prstGeom prst="roundRect">
              <a:avLst>
                <a:gd name="adj" fmla="val 16667"/>
              </a:avLst>
            </a:prstGeom>
            <a:solidFill>
              <a:schemeClr val="bg1"/>
            </a:solidFill>
            <a:ln w="9525" cap="flat" cmpd="sng">
              <a:solidFill>
                <a:schemeClr val="tx1"/>
              </a:solidFill>
              <a:prstDash val="dash"/>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 name="Text Box 21"/>
            <p:cNvSpPr txBox="1">
              <a:spLocks noChangeArrowheads="1"/>
            </p:cNvSpPr>
            <p:nvPr/>
          </p:nvSpPr>
          <p:spPr bwMode="auto">
            <a:xfrm>
              <a:off x="9887298" y="3308340"/>
              <a:ext cx="1728788"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dirty="0">
                  <a:ea typeface="微软雅黑" panose="020B0503020204020204" pitchFamily="34" charset="-122"/>
                  <a:sym typeface="Arial" panose="020B0604020202020204" pitchFamily="34" charset="0"/>
                </a:rPr>
                <a:t>（外部</a:t>
              </a:r>
            </a:p>
            <a:p>
              <a:r>
                <a:rPr lang="zh-CN" altLang="en-US" sz="2400" dirty="0">
                  <a:ea typeface="微软雅黑" panose="020B0503020204020204" pitchFamily="34" charset="-122"/>
                  <a:sym typeface="Arial" panose="020B0604020202020204" pitchFamily="34" charset="0"/>
                </a:rPr>
                <a:t> 模块）：</a:t>
              </a:r>
            </a:p>
            <a:p>
              <a:r>
                <a:rPr lang="zh-CN" altLang="en-US" sz="2400" dirty="0">
                  <a:ea typeface="微软雅黑" panose="020B0503020204020204" pitchFamily="34" charset="-122"/>
                  <a:sym typeface="Arial" panose="020B0604020202020204" pitchFamily="34" charset="0"/>
                </a:rPr>
                <a:t>ids、安全工具……</a:t>
              </a:r>
            </a:p>
          </p:txBody>
        </p:sp>
      </p:grpSp>
      <p:grpSp>
        <p:nvGrpSpPr>
          <p:cNvPr id="6" name="组合 5"/>
          <p:cNvGrpSpPr/>
          <p:nvPr/>
        </p:nvGrpSpPr>
        <p:grpSpPr>
          <a:xfrm>
            <a:off x="8087073" y="2443152"/>
            <a:ext cx="1624013" cy="2305050"/>
            <a:chOff x="8087073" y="2443152"/>
            <a:chExt cx="1624013" cy="2305050"/>
          </a:xfrm>
        </p:grpSpPr>
        <p:sp>
          <p:nvSpPr>
            <p:cNvPr id="36" name="AutoShape 19"/>
            <p:cNvSpPr>
              <a:spLocks noChangeArrowheads="1"/>
            </p:cNvSpPr>
            <p:nvPr/>
          </p:nvSpPr>
          <p:spPr bwMode="auto">
            <a:xfrm>
              <a:off x="8879236" y="2443152"/>
              <a:ext cx="792162" cy="2305050"/>
            </a:xfrm>
            <a:prstGeom prst="roundRect">
              <a:avLst>
                <a:gd name="adj" fmla="val 16667"/>
              </a:avLst>
            </a:prstGeom>
            <a:solidFill>
              <a:schemeClr val="accent1"/>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3" name="组合 2"/>
            <p:cNvGrpSpPr/>
            <p:nvPr/>
          </p:nvGrpSpPr>
          <p:grpSpPr>
            <a:xfrm>
              <a:off x="8087073" y="2443152"/>
              <a:ext cx="1624013" cy="2305050"/>
              <a:chOff x="8087073" y="2443152"/>
              <a:chExt cx="1624013" cy="2305050"/>
            </a:xfrm>
          </p:grpSpPr>
          <p:sp>
            <p:nvSpPr>
              <p:cNvPr id="37" name="Text Box 20"/>
              <p:cNvSpPr txBox="1">
                <a:spLocks noChangeArrowheads="1"/>
              </p:cNvSpPr>
              <p:nvPr/>
            </p:nvSpPr>
            <p:spPr bwMode="auto">
              <a:xfrm>
                <a:off x="9023698" y="2443152"/>
                <a:ext cx="6873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ea typeface="微软雅黑" panose="020B0503020204020204" pitchFamily="34" charset="-122"/>
                  </a:rPr>
                  <a:t>外部模块接口</a:t>
                </a:r>
              </a:p>
            </p:txBody>
          </p:sp>
          <p:sp>
            <p:nvSpPr>
              <p:cNvPr id="39" name="AutoShape 22"/>
              <p:cNvSpPr>
                <a:spLocks noChangeArrowheads="1"/>
              </p:cNvSpPr>
              <p:nvPr/>
            </p:nvSpPr>
            <p:spPr bwMode="auto">
              <a:xfrm>
                <a:off x="8087073" y="2443152"/>
                <a:ext cx="792163" cy="2305050"/>
              </a:xfrm>
              <a:prstGeom prst="roundRect">
                <a:avLst>
                  <a:gd name="adj" fmla="val 1666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 name="Text Box 23"/>
              <p:cNvSpPr txBox="1">
                <a:spLocks noChangeArrowheads="1"/>
              </p:cNvSpPr>
              <p:nvPr/>
            </p:nvSpPr>
            <p:spPr bwMode="auto">
              <a:xfrm>
                <a:off x="8117101" y="2443152"/>
                <a:ext cx="687388"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dirty="0">
                    <a:ea typeface="微软雅黑" panose="020B0503020204020204" pitchFamily="34" charset="-122"/>
                  </a:rPr>
                  <a:t>内部通信接口</a:t>
                </a:r>
              </a:p>
            </p:txBody>
          </p:sp>
        </p:grpSp>
      </p:grpSp>
    </p:spTree>
    <p:extLst>
      <p:ext uri="{BB962C8B-B14F-4D97-AF65-F5344CB8AC3E}">
        <p14:creationId xmlns:p14="http://schemas.microsoft.com/office/powerpoint/2010/main" val="1303777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0" presetClass="entr" presetSubtype="0" fill="hold" grpId="12" nodeType="afterEffect">
                                  <p:stCondLst>
                                    <p:cond delay="0"/>
                                  </p:stCondLst>
                                  <p:iterate type="lt">
                                    <p:tmPct val="10000"/>
                                  </p:iterate>
                                  <p:childTnLst>
                                    <p:set>
                                      <p:cBhvr>
                                        <p:cTn id="6" dur="1" fill="hold">
                                          <p:stCondLst>
                                            <p:cond delay="0"/>
                                          </p:stCondLst>
                                        </p:cTn>
                                        <p:tgtEl>
                                          <p:spTgt spid="11271"/>
                                        </p:tgtEl>
                                        <p:attrNameLst>
                                          <p:attrName>style.visibility</p:attrName>
                                        </p:attrNameLst>
                                      </p:cBhvr>
                                      <p:to>
                                        <p:strVal val="visible"/>
                                      </p:to>
                                    </p:set>
                                    <p:animEffect transition="in" filter="fade">
                                      <p:cBhvr>
                                        <p:cTn id="7" dur="500"/>
                                        <p:tgtEl>
                                          <p:spTgt spid="11271"/>
                                        </p:tgtEl>
                                      </p:cBhvr>
                                    </p:animEffect>
                                    <p:anim calcmode="lin" valueType="num">
                                      <p:cBhvr>
                                        <p:cTn id="8" dur="500" fill="hold"/>
                                        <p:tgtEl>
                                          <p:spTgt spid="11271"/>
                                        </p:tgtEl>
                                        <p:attrNameLst>
                                          <p:attrName>ppt_x</p:attrName>
                                        </p:attrNameLst>
                                      </p:cBhvr>
                                      <p:tavLst>
                                        <p:tav tm="0">
                                          <p:val>
                                            <p:strVal val="#ppt_x-.1"/>
                                          </p:val>
                                        </p:tav>
                                        <p:tav tm="100000">
                                          <p:val>
                                            <p:strVal val="#ppt_x"/>
                                          </p:val>
                                        </p:tav>
                                      </p:tavLst>
                                    </p:anim>
                                    <p:anim calcmode="lin" valueType="num">
                                      <p:cBhvr>
                                        <p:cTn id="9" dur="500" fill="hold"/>
                                        <p:tgtEl>
                                          <p:spTgt spid="11271"/>
                                        </p:tgtEl>
                                        <p:attrNameLst>
                                          <p:attrName>ppt_y</p:attrName>
                                        </p:attrNameLst>
                                      </p:cBhvr>
                                      <p:tavLst>
                                        <p:tav tm="0">
                                          <p:val>
                                            <p:strVal val="#ppt_y"/>
                                          </p:val>
                                        </p:tav>
                                        <p:tav tm="100000">
                                          <p:val>
                                            <p:strVal val="#ppt_y"/>
                                          </p:val>
                                        </p:tav>
                                      </p:tavLst>
                                    </p:anim>
                                  </p:childTnLst>
                                </p:cTn>
                              </p:par>
                            </p:childTnLst>
                          </p:cTn>
                        </p:par>
                        <p:par>
                          <p:cTn id="10" fill="hold">
                            <p:stCondLst>
                              <p:cond delay="9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ldLvl="0" autoUpdateAnimBg="0"/>
      <p:bldP spid="11271" grpId="1" bldLvl="0" autoUpdateAnimBg="0"/>
      <p:bldP spid="11271" grpId="2" bldLvl="0" autoUpdateAnimBg="0"/>
      <p:bldP spid="11271" grpId="3" bldLvl="0" autoUpdateAnimBg="0"/>
      <p:bldP spid="11271" grpId="4" bldLvl="0" autoUpdateAnimBg="0"/>
      <p:bldP spid="11271" grpId="5" bldLvl="0" autoUpdateAnimBg="0"/>
      <p:bldP spid="11271" grpId="6" bldLvl="0" autoUpdateAnimBg="0"/>
      <p:bldP spid="11271" grpId="7" bldLvl="0" autoUpdateAnimBg="0"/>
      <p:bldP spid="11271" grpId="8" bldLvl="0" autoUpdateAnimBg="0"/>
      <p:bldP spid="11271" grpId="9" bldLvl="0" autoUpdateAnimBg="0"/>
      <p:bldP spid="11271" grpId="10" bldLvl="0" autoUpdateAnimBg="0"/>
      <p:bldP spid="11271" grpId="11" bldLvl="0" autoUpdateAnimBg="0"/>
      <p:bldP spid="11271" grpId="12" bldLvl="0" animBg="1" autoUpdateAnimBg="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770" y="959204"/>
            <a:ext cx="9380087" cy="532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9134475" y="645160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5" name="Group 3"/>
          <p:cNvGrpSpPr>
            <a:grpSpLocks/>
          </p:cNvGrpSpPr>
          <p:nvPr/>
        </p:nvGrpSpPr>
        <p:grpSpPr bwMode="auto">
          <a:xfrm>
            <a:off x="0" y="6334125"/>
            <a:ext cx="12192000" cy="523875"/>
            <a:chOff x="0" y="0"/>
            <a:chExt cx="19200" cy="825"/>
          </a:xfrm>
        </p:grpSpPr>
        <p:sp>
          <p:nvSpPr>
            <p:cNvPr id="6"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11" name="Text Box 9"/>
          <p:cNvSpPr txBox="1">
            <a:spLocks noChangeArrowheads="1"/>
          </p:cNvSpPr>
          <p:nvPr/>
        </p:nvSpPr>
        <p:spPr bwMode="auto">
          <a:xfrm>
            <a:off x="484188" y="6427788"/>
            <a:ext cx="4710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3. 研究内容和方案</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2/2</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Text Box 10"/>
          <p:cNvSpPr txBox="1">
            <a:spLocks noChangeArrowheads="1"/>
          </p:cNvSpPr>
          <p:nvPr/>
        </p:nvSpPr>
        <p:spPr bwMode="auto">
          <a:xfrm>
            <a:off x="5972261" y="5449794"/>
            <a:ext cx="3460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latin typeface="微软雅黑" panose="020B0503020204020204" pitchFamily="34" charset="-122"/>
                <a:ea typeface="微软雅黑" panose="020B0503020204020204" pitchFamily="34" charset="-122"/>
              </a:rPr>
              <a:t>AIPS设计架构图</a:t>
            </a:r>
          </a:p>
        </p:txBody>
      </p:sp>
      <p:sp>
        <p:nvSpPr>
          <p:cNvPr id="13" name="AutoShape 11"/>
          <p:cNvSpPr>
            <a:spLocks noChangeArrowheads="1"/>
          </p:cNvSpPr>
          <p:nvPr/>
        </p:nvSpPr>
        <p:spPr bwMode="auto">
          <a:xfrm>
            <a:off x="140976" y="2881910"/>
            <a:ext cx="2287587" cy="1006475"/>
          </a:xfrm>
          <a:prstGeom prst="wedgeEllipseCallout">
            <a:avLst>
              <a:gd name="adj1" fmla="val 71315"/>
              <a:gd name="adj2" fmla="val -16079"/>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dirty="0">
                <a:latin typeface="微软雅黑" panose="020B0503020204020204" pitchFamily="34" charset="-122"/>
                <a:ea typeface="微软雅黑" panose="020B0503020204020204" pitchFamily="34" charset="-122"/>
              </a:rPr>
              <a:t>AIPS核心层</a:t>
            </a:r>
          </a:p>
        </p:txBody>
      </p:sp>
      <p:sp>
        <p:nvSpPr>
          <p:cNvPr id="14" name="AutoShape 12"/>
          <p:cNvSpPr>
            <a:spLocks noChangeArrowheads="1"/>
          </p:cNvSpPr>
          <p:nvPr/>
        </p:nvSpPr>
        <p:spPr bwMode="auto">
          <a:xfrm>
            <a:off x="170003" y="1262804"/>
            <a:ext cx="2395537" cy="992187"/>
          </a:xfrm>
          <a:prstGeom prst="wedgeEllipseCallout">
            <a:avLst>
              <a:gd name="adj1" fmla="val 67106"/>
              <a:gd name="adj2" fmla="val 11829"/>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dirty="0">
                <a:ea typeface="微软雅黑" panose="020B0503020204020204" pitchFamily="34" charset="-122"/>
              </a:rPr>
              <a:t>策略逻辑层</a:t>
            </a:r>
          </a:p>
        </p:txBody>
      </p:sp>
      <p:sp>
        <p:nvSpPr>
          <p:cNvPr id="15" name="AutoShape 13"/>
          <p:cNvSpPr>
            <a:spLocks noChangeArrowheads="1"/>
          </p:cNvSpPr>
          <p:nvPr/>
        </p:nvSpPr>
        <p:spPr bwMode="auto">
          <a:xfrm>
            <a:off x="104425" y="4370294"/>
            <a:ext cx="2312988" cy="1079500"/>
          </a:xfrm>
          <a:prstGeom prst="wedgeEllipseCallout">
            <a:avLst>
              <a:gd name="adj1" fmla="val 69657"/>
              <a:gd name="adj2" fmla="val 13190"/>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dirty="0">
                <a:latin typeface="微软雅黑" panose="020B0503020204020204" pitchFamily="34" charset="-122"/>
                <a:ea typeface="微软雅黑" panose="020B0503020204020204" pitchFamily="34" charset="-122"/>
              </a:rPr>
              <a:t>SDN网络层</a:t>
            </a:r>
          </a:p>
        </p:txBody>
      </p:sp>
      <p:grpSp>
        <p:nvGrpSpPr>
          <p:cNvPr id="16" name="Group 14"/>
          <p:cNvGrpSpPr>
            <a:grpSpLocks/>
          </p:cNvGrpSpPr>
          <p:nvPr/>
        </p:nvGrpSpPr>
        <p:grpSpPr bwMode="auto">
          <a:xfrm>
            <a:off x="9756496" y="0"/>
            <a:ext cx="2301355" cy="2802541"/>
            <a:chOff x="553062" y="-97970"/>
            <a:chExt cx="2630674" cy="2802188"/>
          </a:xfrm>
        </p:grpSpPr>
        <p:sp>
          <p:nvSpPr>
            <p:cNvPr id="17" name="Rectangle 16"/>
            <p:cNvSpPr>
              <a:spLocks noChangeArrowheads="1"/>
            </p:cNvSpPr>
            <p:nvPr/>
          </p:nvSpPr>
          <p:spPr bwMode="auto">
            <a:xfrm>
              <a:off x="684661" y="826867"/>
              <a:ext cx="827347" cy="711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p>
              <a:pPr algn="ctr">
                <a:lnSpc>
                  <a:spcPct val="90000"/>
                </a:lnSpc>
                <a:spcAft>
                  <a:spcPct val="35000"/>
                </a:spcAft>
              </a:pPr>
              <a:r>
                <a:rPr lang="zh-CN" altLang="en-US" sz="1500" dirty="0" smtClean="0">
                  <a:solidFill>
                    <a:srgbClr val="000000"/>
                  </a:solidFill>
                  <a:latin typeface="宋体" panose="02010600030101010101" pitchFamily="2" charset="-122"/>
                  <a:sym typeface="宋体" panose="02010600030101010101" pitchFamily="2" charset="-122"/>
                </a:rPr>
                <a:t>核心层模块</a:t>
              </a:r>
              <a:r>
                <a:rPr lang="zh-CN" altLang="en-US" sz="1500" dirty="0">
                  <a:solidFill>
                    <a:srgbClr val="000000"/>
                  </a:solidFill>
                  <a:latin typeface="宋体" panose="02010600030101010101" pitchFamily="2" charset="-122"/>
                  <a:sym typeface="宋体" panose="02010600030101010101" pitchFamily="2" charset="-122"/>
                </a:rPr>
                <a:t>流程控制框架</a:t>
              </a:r>
            </a:p>
          </p:txBody>
        </p:sp>
        <p:sp>
          <p:nvSpPr>
            <p:cNvPr id="18" name="Rectangle 18"/>
            <p:cNvSpPr>
              <a:spLocks noChangeArrowheads="1"/>
            </p:cNvSpPr>
            <p:nvPr/>
          </p:nvSpPr>
          <p:spPr bwMode="auto">
            <a:xfrm>
              <a:off x="1762363" y="169245"/>
              <a:ext cx="869890" cy="496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p>
              <a:pPr algn="ctr">
                <a:lnSpc>
                  <a:spcPct val="90000"/>
                </a:lnSpc>
                <a:spcAft>
                  <a:spcPct val="35000"/>
                </a:spcAft>
              </a:pPr>
              <a:r>
                <a:rPr lang="zh-CN" altLang="en-US" sz="1500" dirty="0" smtClean="0">
                  <a:solidFill>
                    <a:srgbClr val="000000"/>
                  </a:solidFill>
                  <a:latin typeface="宋体" panose="02010600030101010101" pitchFamily="2" charset="-122"/>
                  <a:sym typeface="宋体" panose="02010600030101010101" pitchFamily="2" charset="-122"/>
                </a:rPr>
                <a:t>安全策略语言</a:t>
              </a:r>
              <a:endParaRPr lang="zh-CN" altLang="en-US" sz="1500" dirty="0">
                <a:solidFill>
                  <a:srgbClr val="000000"/>
                </a:solidFill>
                <a:latin typeface="宋体" panose="02010600030101010101" pitchFamily="2" charset="-122"/>
                <a:sym typeface="宋体" panose="02010600030101010101" pitchFamily="2" charset="-122"/>
              </a:endParaRPr>
            </a:p>
          </p:txBody>
        </p:sp>
        <p:sp>
          <p:nvSpPr>
            <p:cNvPr id="19" name="Rectangle 20"/>
            <p:cNvSpPr>
              <a:spLocks noChangeArrowheads="1"/>
            </p:cNvSpPr>
            <p:nvPr/>
          </p:nvSpPr>
          <p:spPr bwMode="auto">
            <a:xfrm>
              <a:off x="1985263" y="1583755"/>
              <a:ext cx="834885" cy="553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p>
              <a:pPr algn="ctr">
                <a:lnSpc>
                  <a:spcPct val="90000"/>
                </a:lnSpc>
                <a:spcAft>
                  <a:spcPct val="35000"/>
                </a:spcAft>
              </a:pPr>
              <a:r>
                <a:rPr lang="zh-CN" altLang="en-US" sz="1500" dirty="0" smtClean="0">
                  <a:solidFill>
                    <a:srgbClr val="000000"/>
                  </a:solidFill>
                  <a:latin typeface="宋体" panose="02010600030101010101" pitchFamily="2" charset="-122"/>
                  <a:sym typeface="宋体" panose="02010600030101010101" pitchFamily="2" charset="-122"/>
                </a:rPr>
                <a:t>控制器南向接口基本功能</a:t>
              </a:r>
              <a:endParaRPr lang="zh-CN" altLang="en-US" sz="1500" dirty="0">
                <a:solidFill>
                  <a:srgbClr val="000000"/>
                </a:solidFill>
                <a:latin typeface="宋体" panose="02010600030101010101" pitchFamily="2" charset="-122"/>
                <a:sym typeface="宋体" panose="02010600030101010101" pitchFamily="2" charset="-122"/>
              </a:endParaRPr>
            </a:p>
          </p:txBody>
        </p:sp>
        <p:sp>
          <p:nvSpPr>
            <p:cNvPr id="20" name="AutoShape 21"/>
            <p:cNvSpPr>
              <a:spLocks noChangeArrowheads="1"/>
            </p:cNvSpPr>
            <p:nvPr/>
          </p:nvSpPr>
          <p:spPr bwMode="auto">
            <a:xfrm>
              <a:off x="1412563" y="933045"/>
              <a:ext cx="1771173" cy="1771173"/>
            </a:xfrm>
            <a:custGeom>
              <a:avLst/>
              <a:gdLst>
                <a:gd name="G0" fmla="+- 2681971 0 0"/>
                <a:gd name="G1" fmla="+- 17475136 0 0"/>
                <a:gd name="G2" fmla="+- 2681971 0 17475136"/>
                <a:gd name="G3" fmla="+- 10800 0 0"/>
                <a:gd name="G4" fmla="+- 0 0 2681971"/>
                <a:gd name="T0" fmla="*/ 360 256 1"/>
                <a:gd name="T1" fmla="*/ 0 256 1"/>
                <a:gd name="G5" fmla="+- G2 T0 T1"/>
                <a:gd name="G6" fmla="?: G2 G2 G5"/>
                <a:gd name="G7" fmla="+- 0 0 G6"/>
                <a:gd name="G8" fmla="+- 9788 0 0"/>
                <a:gd name="G9" fmla="+- 0 0 17475136"/>
                <a:gd name="G10" fmla="+- 9788 0 2700"/>
                <a:gd name="G11" fmla="cos G10 2681971"/>
                <a:gd name="G12" fmla="sin G10 2681971"/>
                <a:gd name="G13" fmla="cos 13500 2681971"/>
                <a:gd name="G14" fmla="sin 13500 2681971"/>
                <a:gd name="G15" fmla="+- G11 10800 0"/>
                <a:gd name="G16" fmla="+- G12 10800 0"/>
                <a:gd name="G17" fmla="+- G13 10800 0"/>
                <a:gd name="G18" fmla="+- G14 10800 0"/>
                <a:gd name="G19" fmla="*/ 9788 1 2"/>
                <a:gd name="G20" fmla="+- G19 5400 0"/>
                <a:gd name="G21" fmla="cos G20 2681971"/>
                <a:gd name="G22" fmla="sin G20 2681971"/>
                <a:gd name="G23" fmla="+- G21 10800 0"/>
                <a:gd name="G24" fmla="+- G12 G23 G22"/>
                <a:gd name="G25" fmla="+- G22 G23 G11"/>
                <a:gd name="G26" fmla="cos 10800 2681971"/>
                <a:gd name="G27" fmla="sin 10800 2681971"/>
                <a:gd name="G28" fmla="cos 9788 2681971"/>
                <a:gd name="G29" fmla="sin 9788 2681971"/>
                <a:gd name="G30" fmla="+- G26 10800 0"/>
                <a:gd name="G31" fmla="+- G27 10800 0"/>
                <a:gd name="G32" fmla="+- G28 10800 0"/>
                <a:gd name="G33" fmla="+- G29 10800 0"/>
                <a:gd name="G34" fmla="+- G19 5400 0"/>
                <a:gd name="G35" fmla="cos G34 17475136"/>
                <a:gd name="G36" fmla="sin G34 17475136"/>
                <a:gd name="G37" fmla="+/ 17475136 2681971 2"/>
                <a:gd name="T2" fmla="*/ 180 256 1"/>
                <a:gd name="T3" fmla="*/ 0 256 1"/>
                <a:gd name="G38" fmla="+- G37 T2 T3"/>
                <a:gd name="G39" fmla="?: G2 G37 G38"/>
                <a:gd name="G40" fmla="cos 10800 G39"/>
                <a:gd name="G41" fmla="sin 10800 G39"/>
                <a:gd name="G42" fmla="cos 9788 G39"/>
                <a:gd name="G43" fmla="sin 9788 G39"/>
                <a:gd name="G44" fmla="+- G40 10800 0"/>
                <a:gd name="G45" fmla="+- G41 10800 0"/>
                <a:gd name="G46" fmla="+- G42 10800 0"/>
                <a:gd name="G47" fmla="+- G43 10800 0"/>
                <a:gd name="G48" fmla="+- G35 10800 0"/>
                <a:gd name="G49" fmla="+- G36 10800 0"/>
                <a:gd name="T4" fmla="*/ 20489 w 21600"/>
                <a:gd name="T5" fmla="*/ 6029 h 21600"/>
                <a:gd name="T6" fmla="*/ 10198 w 21600"/>
                <a:gd name="T7" fmla="*/ 523 h 21600"/>
                <a:gd name="T8" fmla="*/ 19581 w 21600"/>
                <a:gd name="T9" fmla="*/ 6476 h 21600"/>
                <a:gd name="T10" fmla="*/ 21000 w 21600"/>
                <a:gd name="T11" fmla="*/ 19643 h 21600"/>
                <a:gd name="T12" fmla="*/ 16477 w 21600"/>
                <a:gd name="T13" fmla="*/ 19965 h 21600"/>
                <a:gd name="T14" fmla="*/ 16155 w 21600"/>
                <a:gd name="T15" fmla="*/ 1544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195" y="17211"/>
                  </a:moveTo>
                  <a:cubicBezTo>
                    <a:pt x="19738" y="15431"/>
                    <a:pt x="20588" y="13155"/>
                    <a:pt x="20588" y="10800"/>
                  </a:cubicBezTo>
                  <a:cubicBezTo>
                    <a:pt x="20588" y="5394"/>
                    <a:pt x="16205" y="1012"/>
                    <a:pt x="10800" y="1012"/>
                  </a:cubicBezTo>
                  <a:cubicBezTo>
                    <a:pt x="10609" y="1011"/>
                    <a:pt x="10418" y="1017"/>
                    <a:pt x="10227" y="1028"/>
                  </a:cubicBezTo>
                  <a:lnTo>
                    <a:pt x="10168" y="18"/>
                  </a:lnTo>
                  <a:cubicBezTo>
                    <a:pt x="10378" y="6"/>
                    <a:pt x="10589" y="0"/>
                    <a:pt x="10799" y="0"/>
                  </a:cubicBezTo>
                  <a:cubicBezTo>
                    <a:pt x="16764" y="0"/>
                    <a:pt x="21600" y="4835"/>
                    <a:pt x="21600" y="10800"/>
                  </a:cubicBezTo>
                  <a:cubicBezTo>
                    <a:pt x="21600" y="13398"/>
                    <a:pt x="20662" y="15910"/>
                    <a:pt x="18960" y="17874"/>
                  </a:cubicBezTo>
                  <a:lnTo>
                    <a:pt x="21000" y="19643"/>
                  </a:lnTo>
                  <a:lnTo>
                    <a:pt x="16477" y="19965"/>
                  </a:lnTo>
                  <a:lnTo>
                    <a:pt x="16155" y="15443"/>
                  </a:lnTo>
                  <a:lnTo>
                    <a:pt x="18195" y="17211"/>
                  </a:lnTo>
                  <a:close/>
                </a:path>
              </a:pathLst>
            </a:custGeom>
            <a:gradFill rotWithShape="0">
              <a:gsLst>
                <a:gs pos="0">
                  <a:srgbClr val="CBDDFE"/>
                </a:gs>
                <a:gs pos="34999">
                  <a:srgbClr val="DAE6FE"/>
                </a:gs>
                <a:gs pos="100000">
                  <a:srgbClr val="EFF5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AutoShape 22"/>
            <p:cNvSpPr>
              <a:spLocks noChangeArrowheads="1"/>
            </p:cNvSpPr>
            <p:nvPr/>
          </p:nvSpPr>
          <p:spPr bwMode="auto">
            <a:xfrm>
              <a:off x="553062" y="589614"/>
              <a:ext cx="1286868" cy="1286868"/>
            </a:xfrm>
            <a:custGeom>
              <a:avLst/>
              <a:gdLst>
                <a:gd name="G0" fmla="+- 11456920 0 0"/>
                <a:gd name="G1" fmla="+- 16206840 0 0"/>
                <a:gd name="G2" fmla="+- 11456920 0 16206840"/>
                <a:gd name="G3" fmla="+- 10800 0 0"/>
                <a:gd name="G4" fmla="+- 0 0 11456920"/>
                <a:gd name="T0" fmla="*/ 360 256 1"/>
                <a:gd name="T1" fmla="*/ 0 256 1"/>
                <a:gd name="G5" fmla="+- G2 T0 T1"/>
                <a:gd name="G6" fmla="?: G2 G2 G5"/>
                <a:gd name="G7" fmla="+- 0 0 G6"/>
                <a:gd name="G8" fmla="+- 9407 0 0"/>
                <a:gd name="G9" fmla="+- 0 0 16206840"/>
                <a:gd name="G10" fmla="+- 9407 0 2700"/>
                <a:gd name="G11" fmla="cos G10 11456920"/>
                <a:gd name="G12" fmla="sin G10 11456920"/>
                <a:gd name="G13" fmla="cos 13500 11456920"/>
                <a:gd name="G14" fmla="sin 13500 11456920"/>
                <a:gd name="G15" fmla="+- G11 10800 0"/>
                <a:gd name="G16" fmla="+- G12 10800 0"/>
                <a:gd name="G17" fmla="+- G13 10800 0"/>
                <a:gd name="G18" fmla="+- G14 10800 0"/>
                <a:gd name="G19" fmla="*/ 9407 1 2"/>
                <a:gd name="G20" fmla="+- G19 5400 0"/>
                <a:gd name="G21" fmla="cos G20 11456920"/>
                <a:gd name="G22" fmla="sin G20 11456920"/>
                <a:gd name="G23" fmla="+- G21 10800 0"/>
                <a:gd name="G24" fmla="+- G12 G23 G22"/>
                <a:gd name="G25" fmla="+- G22 G23 G11"/>
                <a:gd name="G26" fmla="cos 10800 11456920"/>
                <a:gd name="G27" fmla="sin 10800 11456920"/>
                <a:gd name="G28" fmla="cos 9407 11456920"/>
                <a:gd name="G29" fmla="sin 9407 11456920"/>
                <a:gd name="G30" fmla="+- G26 10800 0"/>
                <a:gd name="G31" fmla="+- G27 10800 0"/>
                <a:gd name="G32" fmla="+- G28 10800 0"/>
                <a:gd name="G33" fmla="+- G29 10800 0"/>
                <a:gd name="G34" fmla="+- G19 5400 0"/>
                <a:gd name="G35" fmla="cos G34 16206840"/>
                <a:gd name="G36" fmla="sin G34 16206840"/>
                <a:gd name="G37" fmla="+/ 16206840 11456920 2"/>
                <a:gd name="T2" fmla="*/ 180 256 1"/>
                <a:gd name="T3" fmla="*/ 0 256 1"/>
                <a:gd name="G38" fmla="+- G37 T2 T3"/>
                <a:gd name="G39" fmla="?: G2 G37 G38"/>
                <a:gd name="G40" fmla="cos 10800 G39"/>
                <a:gd name="G41" fmla="sin 10800 G39"/>
                <a:gd name="G42" fmla="cos 9407 G39"/>
                <a:gd name="G43" fmla="sin 9407 G39"/>
                <a:gd name="G44" fmla="+- G40 10800 0"/>
                <a:gd name="G45" fmla="+- G41 10800 0"/>
                <a:gd name="G46" fmla="+- G42 10800 0"/>
                <a:gd name="G47" fmla="+- G43 10800 0"/>
                <a:gd name="G48" fmla="+- G35 10800 0"/>
                <a:gd name="G49" fmla="+- G36 10800 0"/>
                <a:gd name="T4" fmla="*/ 20051 w 21600"/>
                <a:gd name="T5" fmla="*/ 16371 h 21600"/>
                <a:gd name="T6" fmla="*/ 6900 w 21600"/>
                <a:gd name="T7" fmla="*/ 1478 h 21600"/>
                <a:gd name="T8" fmla="*/ 18858 w 21600"/>
                <a:gd name="T9" fmla="*/ 15653 h 21600"/>
                <a:gd name="T10" fmla="*/ -2645 w 21600"/>
                <a:gd name="T11" fmla="*/ 12019 h 21600"/>
                <a:gd name="T12" fmla="*/ 430 w 21600"/>
                <a:gd name="T13" fmla="*/ 8329 h 21600"/>
                <a:gd name="T14" fmla="*/ 4120 w 21600"/>
                <a:gd name="T15" fmla="*/ 1140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431" y="11649"/>
                  </a:moveTo>
                  <a:cubicBezTo>
                    <a:pt x="1870" y="16495"/>
                    <a:pt x="5933" y="20207"/>
                    <a:pt x="10800" y="20207"/>
                  </a:cubicBezTo>
                  <a:cubicBezTo>
                    <a:pt x="15995" y="20207"/>
                    <a:pt x="20207" y="15995"/>
                    <a:pt x="20207" y="10800"/>
                  </a:cubicBezTo>
                  <a:cubicBezTo>
                    <a:pt x="20207" y="5604"/>
                    <a:pt x="15995" y="1393"/>
                    <a:pt x="10800" y="1393"/>
                  </a:cubicBezTo>
                  <a:cubicBezTo>
                    <a:pt x="9553" y="1392"/>
                    <a:pt x="8319" y="1640"/>
                    <a:pt x="7169" y="2121"/>
                  </a:cubicBezTo>
                  <a:lnTo>
                    <a:pt x="6631" y="836"/>
                  </a:lnTo>
                  <a:cubicBezTo>
                    <a:pt x="7951" y="284"/>
                    <a:pt x="9368" y="0"/>
                    <a:pt x="10799" y="0"/>
                  </a:cubicBezTo>
                  <a:cubicBezTo>
                    <a:pt x="16764" y="0"/>
                    <a:pt x="21600" y="4835"/>
                    <a:pt x="21600" y="10800"/>
                  </a:cubicBezTo>
                  <a:cubicBezTo>
                    <a:pt x="21600" y="16764"/>
                    <a:pt x="16764" y="21600"/>
                    <a:pt x="10800" y="21600"/>
                  </a:cubicBezTo>
                  <a:cubicBezTo>
                    <a:pt x="5213" y="21600"/>
                    <a:pt x="548" y="17339"/>
                    <a:pt x="44" y="11775"/>
                  </a:cubicBezTo>
                  <a:lnTo>
                    <a:pt x="-2645" y="12019"/>
                  </a:lnTo>
                  <a:lnTo>
                    <a:pt x="430" y="8329"/>
                  </a:lnTo>
                  <a:lnTo>
                    <a:pt x="4120" y="11405"/>
                  </a:lnTo>
                  <a:lnTo>
                    <a:pt x="1431" y="11649"/>
                  </a:lnTo>
                  <a:close/>
                </a:path>
              </a:pathLst>
            </a:custGeom>
            <a:gradFill rotWithShape="0">
              <a:gsLst>
                <a:gs pos="0">
                  <a:srgbClr val="CBDDFE"/>
                </a:gs>
                <a:gs pos="34999">
                  <a:srgbClr val="DAE6FE"/>
                </a:gs>
                <a:gs pos="100000">
                  <a:srgbClr val="EFF5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AutoShape 23"/>
            <p:cNvSpPr>
              <a:spLocks noChangeArrowheads="1"/>
            </p:cNvSpPr>
            <p:nvPr/>
          </p:nvSpPr>
          <p:spPr bwMode="auto">
            <a:xfrm>
              <a:off x="1066866" y="-97970"/>
              <a:ext cx="1387502" cy="1387502"/>
            </a:xfrm>
            <a:custGeom>
              <a:avLst/>
              <a:gdLst>
                <a:gd name="G0" fmla="+- 14542246 0 0"/>
                <a:gd name="G1" fmla="+- 11477779 0 0"/>
                <a:gd name="G2" fmla="+- 14542246 0 11477779"/>
                <a:gd name="G3" fmla="+- 10800 0 0"/>
                <a:gd name="G4" fmla="+- 0 0 14542246"/>
                <a:gd name="T0" fmla="*/ 360 256 1"/>
                <a:gd name="T1" fmla="*/ 0 256 1"/>
                <a:gd name="G5" fmla="+- G2 T0 T1"/>
                <a:gd name="G6" fmla="?: G2 G2 G5"/>
                <a:gd name="G7" fmla="+- 0 0 G6"/>
                <a:gd name="G8" fmla="+- 9508 0 0"/>
                <a:gd name="G9" fmla="+- 0 0 11477779"/>
                <a:gd name="G10" fmla="+- 9508 0 2700"/>
                <a:gd name="G11" fmla="cos G10 14542246"/>
                <a:gd name="G12" fmla="sin G10 14542246"/>
                <a:gd name="G13" fmla="cos 13500 14542246"/>
                <a:gd name="G14" fmla="sin 13500 14542246"/>
                <a:gd name="G15" fmla="+- G11 10800 0"/>
                <a:gd name="G16" fmla="+- G12 10800 0"/>
                <a:gd name="G17" fmla="+- G13 10800 0"/>
                <a:gd name="G18" fmla="+- G14 10800 0"/>
                <a:gd name="G19" fmla="*/ 9508 1 2"/>
                <a:gd name="G20" fmla="+- G19 5400 0"/>
                <a:gd name="G21" fmla="cos G20 14542246"/>
                <a:gd name="G22" fmla="sin G20 14542246"/>
                <a:gd name="G23" fmla="+- G21 10800 0"/>
                <a:gd name="G24" fmla="+- G12 G23 G22"/>
                <a:gd name="G25" fmla="+- G22 G23 G11"/>
                <a:gd name="G26" fmla="cos 10800 14542246"/>
                <a:gd name="G27" fmla="sin 10800 14542246"/>
                <a:gd name="G28" fmla="cos 9508 14542246"/>
                <a:gd name="G29" fmla="sin 9508 14542246"/>
                <a:gd name="G30" fmla="+- G26 10800 0"/>
                <a:gd name="G31" fmla="+- G27 10800 0"/>
                <a:gd name="G32" fmla="+- G28 10800 0"/>
                <a:gd name="G33" fmla="+- G29 10800 0"/>
                <a:gd name="G34" fmla="+- G19 5400 0"/>
                <a:gd name="G35" fmla="cos G34 11477779"/>
                <a:gd name="G36" fmla="sin G34 11477779"/>
                <a:gd name="G37" fmla="+/ 11477779 14542246 2"/>
                <a:gd name="T2" fmla="*/ 180 256 1"/>
                <a:gd name="T3" fmla="*/ 0 256 1"/>
                <a:gd name="G38" fmla="+- G37 T2 T3"/>
                <a:gd name="G39" fmla="?: G2 G37 G38"/>
                <a:gd name="G40" fmla="cos 10800 G39"/>
                <a:gd name="G41" fmla="sin 10800 G39"/>
                <a:gd name="G42" fmla="cos 9508 G39"/>
                <a:gd name="G43" fmla="sin 9508 G39"/>
                <a:gd name="G44" fmla="+- G40 10800 0"/>
                <a:gd name="G45" fmla="+- G41 10800 0"/>
                <a:gd name="G46" fmla="+- G42 10800 0"/>
                <a:gd name="G47" fmla="+- G43 10800 0"/>
                <a:gd name="G48" fmla="+- G35 10800 0"/>
                <a:gd name="G49" fmla="+- G36 10800 0"/>
                <a:gd name="T4" fmla="*/ 559 w 21600"/>
                <a:gd name="T5" fmla="*/ 7370 h 21600"/>
                <a:gd name="T6" fmla="*/ 682 w 21600"/>
                <a:gd name="T7" fmla="*/ 11660 h 21600"/>
                <a:gd name="T8" fmla="*/ 1784 w 21600"/>
                <a:gd name="T9" fmla="*/ 7780 h 21600"/>
                <a:gd name="T10" fmla="*/ 751 w 21600"/>
                <a:gd name="T11" fmla="*/ 1784 h 21600"/>
                <a:gd name="T12" fmla="*/ 5475 w 21600"/>
                <a:gd name="T13" fmla="*/ 1528 h 21600"/>
                <a:gd name="T14" fmla="*/ 5732 w 21600"/>
                <a:gd name="T15" fmla="*/ 625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3722" y="4450"/>
                  </a:moveTo>
                  <a:cubicBezTo>
                    <a:pt x="2157" y="6195"/>
                    <a:pt x="1291" y="8456"/>
                    <a:pt x="1292" y="10800"/>
                  </a:cubicBezTo>
                  <a:cubicBezTo>
                    <a:pt x="1292" y="11069"/>
                    <a:pt x="1303" y="11337"/>
                    <a:pt x="1326" y="11606"/>
                  </a:cubicBezTo>
                  <a:lnTo>
                    <a:pt x="38" y="11715"/>
                  </a:lnTo>
                  <a:cubicBezTo>
                    <a:pt x="12" y="11411"/>
                    <a:pt x="0" y="11105"/>
                    <a:pt x="0" y="10800"/>
                  </a:cubicBezTo>
                  <a:cubicBezTo>
                    <a:pt x="-1" y="8137"/>
                    <a:pt x="983" y="5569"/>
                    <a:pt x="2761" y="3587"/>
                  </a:cubicBezTo>
                  <a:lnTo>
                    <a:pt x="751" y="1784"/>
                  </a:lnTo>
                  <a:lnTo>
                    <a:pt x="5475" y="1528"/>
                  </a:lnTo>
                  <a:lnTo>
                    <a:pt x="5732" y="6253"/>
                  </a:lnTo>
                  <a:lnTo>
                    <a:pt x="3722" y="4450"/>
                  </a:lnTo>
                  <a:close/>
                </a:path>
              </a:pathLst>
            </a:custGeom>
            <a:gradFill rotWithShape="0">
              <a:gsLst>
                <a:gs pos="0">
                  <a:srgbClr val="CBDDFE"/>
                </a:gs>
                <a:gs pos="34999">
                  <a:srgbClr val="DAE6FE"/>
                </a:gs>
                <a:gs pos="100000">
                  <a:srgbClr val="EFF5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 name="AutoShape 25"/>
          <p:cNvSpPr>
            <a:spLocks noChangeArrowheads="1"/>
          </p:cNvSpPr>
          <p:nvPr/>
        </p:nvSpPr>
        <p:spPr bwMode="auto">
          <a:xfrm>
            <a:off x="9412477" y="4325229"/>
            <a:ext cx="2397125" cy="992188"/>
          </a:xfrm>
          <a:prstGeom prst="wedgeEllipseCallout">
            <a:avLst>
              <a:gd name="adj1" fmla="val -75963"/>
              <a:gd name="adj2" fmla="val -64273"/>
            </a:avLst>
          </a:prstGeom>
          <a:solidFill>
            <a:schemeClr val="accent1"/>
          </a:solidFill>
          <a:ln w="9525" cap="flat" cmpd="sng">
            <a:solidFill>
              <a:schemeClr val="tx1"/>
            </a:solidFill>
            <a:prstDash val="dashDot"/>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r>
              <a:rPr lang="zh-CN" altLang="en-US" sz="2400" dirty="0">
                <a:ea typeface="微软雅黑" panose="020B0503020204020204" pitchFamily="34" charset="-122"/>
              </a:rPr>
              <a:t>内外接口</a:t>
            </a:r>
          </a:p>
        </p:txBody>
      </p:sp>
      <p:sp>
        <p:nvSpPr>
          <p:cNvPr id="25" name="AutoShape 26"/>
          <p:cNvSpPr>
            <a:spLocks noChangeArrowheads="1"/>
          </p:cNvSpPr>
          <p:nvPr/>
        </p:nvSpPr>
        <p:spPr bwMode="auto">
          <a:xfrm>
            <a:off x="9608502" y="1961166"/>
            <a:ext cx="1892300" cy="992188"/>
          </a:xfrm>
          <a:prstGeom prst="wedgeEllipseCallout">
            <a:avLst>
              <a:gd name="adj1" fmla="val -56102"/>
              <a:gd name="adj2" fmla="val -50829"/>
            </a:avLst>
          </a:prstGeom>
          <a:solidFill>
            <a:schemeClr val="accent1"/>
          </a:solidFill>
          <a:ln w="9525" cap="flat" cmpd="sng">
            <a:solidFill>
              <a:schemeClr val="tx1"/>
            </a:solidFill>
            <a:prstDash val="dash"/>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r>
              <a:rPr lang="zh-CN" altLang="en-US" sz="2400" dirty="0">
                <a:ea typeface="微软雅黑" panose="020B0503020204020204" pitchFamily="34" charset="-122"/>
              </a:rPr>
              <a:t>外部模块</a:t>
            </a:r>
          </a:p>
        </p:txBody>
      </p:sp>
      <p:sp>
        <p:nvSpPr>
          <p:cNvPr id="26" name="AutoShape 26"/>
          <p:cNvSpPr>
            <a:spLocks noChangeArrowheads="1"/>
          </p:cNvSpPr>
          <p:nvPr/>
        </p:nvSpPr>
        <p:spPr bwMode="auto">
          <a:xfrm>
            <a:off x="6297057" y="2385816"/>
            <a:ext cx="1892300" cy="992188"/>
          </a:xfrm>
          <a:prstGeom prst="wedgeEllipseCallout">
            <a:avLst>
              <a:gd name="adj1" fmla="val -56102"/>
              <a:gd name="adj2" fmla="val -50829"/>
            </a:avLst>
          </a:prstGeom>
          <a:solidFill>
            <a:schemeClr val="accent1"/>
          </a:solidFill>
          <a:ln w="9525" cap="flat" cmpd="sng">
            <a:solidFill>
              <a:schemeClr val="tx1"/>
            </a:solidFill>
            <a:prstDash val="dash"/>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r>
              <a:rPr lang="zh-CN" altLang="en-US" sz="2400" dirty="0" smtClean="0">
                <a:ea typeface="微软雅黑" panose="020B0503020204020204" pitchFamily="34" charset="-122"/>
              </a:rPr>
              <a:t>内部模块</a:t>
            </a:r>
            <a:endParaRPr lang="zh-CN" altLang="en-US" sz="2400" dirty="0">
              <a:ea typeface="微软雅黑" panose="020B0503020204020204" pitchFamily="34" charset="-122"/>
            </a:endParaRP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7581" y="0"/>
            <a:ext cx="6068428" cy="6858000"/>
          </a:xfrm>
          <a:prstGeom prst="rect">
            <a:avLst/>
          </a:prstGeom>
        </p:spPr>
      </p:pic>
      <p:sp>
        <p:nvSpPr>
          <p:cNvPr id="28" name="Text Box 9"/>
          <p:cNvSpPr txBox="1">
            <a:spLocks noChangeArrowheads="1"/>
          </p:cNvSpPr>
          <p:nvPr/>
        </p:nvSpPr>
        <p:spPr bwMode="auto">
          <a:xfrm>
            <a:off x="484188" y="294645"/>
            <a:ext cx="6352532"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3600" b="1" dirty="0">
                <a:ea typeface="黑体" panose="02010609060101010101" pitchFamily="49" charset="-122"/>
              </a:rPr>
              <a:t>特色</a:t>
            </a:r>
            <a:r>
              <a:rPr lang="zh-CN" altLang="en-US" sz="3600" b="1" dirty="0" smtClean="0">
                <a:ea typeface="黑体" panose="02010609060101010101" pitchFamily="49" charset="-122"/>
              </a:rPr>
              <a:t>之</a:t>
            </a:r>
            <a:r>
              <a:rPr lang="zh-CN" altLang="en-US" sz="3600" b="1" dirty="0">
                <a:ea typeface="黑体" panose="02010609060101010101" pitchFamily="49" charset="-122"/>
              </a:rPr>
              <a:t>五</a:t>
            </a:r>
            <a:r>
              <a:rPr lang="zh-CN" altLang="en-US" sz="3600" b="1" dirty="0" smtClean="0">
                <a:ea typeface="黑体" panose="02010609060101010101" pitchFamily="49" charset="-122"/>
              </a:rPr>
              <a:t>：策略分析模糊匹配</a:t>
            </a:r>
            <a:endParaRPr lang="zh-CN" altLang="en-US" sz="3600" b="1" dirty="0">
              <a:ea typeface="黑体" panose="02010609060101010101" pitchFamily="49" charset="-122"/>
            </a:endParaRPr>
          </a:p>
        </p:txBody>
      </p:sp>
      <p:sp>
        <p:nvSpPr>
          <p:cNvPr id="29" name="Text Box 9"/>
          <p:cNvSpPr txBox="1">
            <a:spLocks noChangeArrowheads="1"/>
          </p:cNvSpPr>
          <p:nvPr/>
        </p:nvSpPr>
        <p:spPr bwMode="auto">
          <a:xfrm>
            <a:off x="494561" y="295513"/>
            <a:ext cx="6352532"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3600" b="1" dirty="0">
                <a:ea typeface="黑体" panose="02010609060101010101" pitchFamily="49" charset="-122"/>
              </a:rPr>
              <a:t>特色</a:t>
            </a:r>
            <a:r>
              <a:rPr lang="zh-CN" altLang="en-US" sz="3600" b="1" dirty="0" smtClean="0">
                <a:ea typeface="黑体" panose="02010609060101010101" pitchFamily="49" charset="-122"/>
              </a:rPr>
              <a:t>之</a:t>
            </a:r>
            <a:r>
              <a:rPr lang="zh-CN" altLang="en-US" sz="3600" b="1" dirty="0">
                <a:ea typeface="黑体" panose="02010609060101010101" pitchFamily="49" charset="-122"/>
              </a:rPr>
              <a:t>六</a:t>
            </a:r>
            <a:r>
              <a:rPr lang="zh-CN" altLang="en-US" sz="3600" b="1" dirty="0" smtClean="0">
                <a:ea typeface="黑体" panose="02010609060101010101" pitchFamily="49" charset="-122"/>
              </a:rPr>
              <a:t>：即时动态策略更新</a:t>
            </a:r>
            <a:endParaRPr lang="zh-CN" altLang="en-US" sz="3600" b="1" dirty="0">
              <a:ea typeface="黑体" panose="02010609060101010101" pitchFamily="49" charset="-122"/>
            </a:endParaRPr>
          </a:p>
        </p:txBody>
      </p:sp>
    </p:spTree>
    <p:extLst>
      <p:ext uri="{BB962C8B-B14F-4D97-AF65-F5344CB8AC3E}">
        <p14:creationId xmlns:p14="http://schemas.microsoft.com/office/powerpoint/2010/main" val="17218233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5"/>
                                        </p:tgtEl>
                                      </p:cBhvr>
                                    </p:animEffect>
                                    <p:set>
                                      <p:cBhvr>
                                        <p:cTn id="67" dur="1" fill="hold">
                                          <p:stCondLst>
                                            <p:cond delay="499"/>
                                          </p:stCondLst>
                                        </p:cTn>
                                        <p:tgtEl>
                                          <p:spTgt spid="1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6"/>
                                        </p:tgtEl>
                                      </p:cBhvr>
                                    </p:animEffect>
                                    <p:set>
                                      <p:cBhvr>
                                        <p:cTn id="70" dur="1" fill="hold">
                                          <p:stCondLst>
                                            <p:cond delay="499"/>
                                          </p:stCondLst>
                                        </p:cTn>
                                        <p:tgtEl>
                                          <p:spTgt spid="2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5"/>
                                        </p:tgtEl>
                                      </p:cBhvr>
                                    </p:animEffect>
                                    <p:set>
                                      <p:cBhvr>
                                        <p:cTn id="73" dur="1" fill="hold">
                                          <p:stCondLst>
                                            <p:cond delay="499"/>
                                          </p:stCondLst>
                                        </p:cTn>
                                        <p:tgtEl>
                                          <p:spTgt spid="25"/>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4"/>
                                        </p:tgtEl>
                                      </p:cBhvr>
                                    </p:animEffect>
                                    <p:set>
                                      <p:cBhvr>
                                        <p:cTn id="76" dur="1" fill="hold">
                                          <p:stCondLst>
                                            <p:cond delay="499"/>
                                          </p:stCondLst>
                                        </p:cTn>
                                        <p:tgtEl>
                                          <p:spTgt spid="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1000"/>
                                        <p:tgtEl>
                                          <p:spTgt spid="27"/>
                                        </p:tgtEl>
                                      </p:cBhvr>
                                    </p:animEffect>
                                    <p:anim calcmode="lin" valueType="num">
                                      <p:cBhvr>
                                        <p:cTn id="82" dur="1000" fill="hold"/>
                                        <p:tgtEl>
                                          <p:spTgt spid="27"/>
                                        </p:tgtEl>
                                        <p:attrNameLst>
                                          <p:attrName>ppt_x</p:attrName>
                                        </p:attrNameLst>
                                      </p:cBhvr>
                                      <p:tavLst>
                                        <p:tav tm="0">
                                          <p:val>
                                            <p:strVal val="#ppt_x"/>
                                          </p:val>
                                        </p:tav>
                                        <p:tav tm="100000">
                                          <p:val>
                                            <p:strVal val="#ppt_x"/>
                                          </p:val>
                                        </p:tav>
                                      </p:tavLst>
                                    </p:anim>
                                    <p:anim calcmode="lin" valueType="num">
                                      <p:cBhvr>
                                        <p:cTn id="8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randombar(horizontal)">
                                      <p:cBhvr>
                                        <p:cTn id="88" dur="500"/>
                                        <p:tgtEl>
                                          <p:spTgt spid="28"/>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nodeType="clickEffect">
                                  <p:stCondLst>
                                    <p:cond delay="0"/>
                                  </p:stCondLst>
                                  <p:childTnLst>
                                    <p:animEffect transition="out" filter="randombar(horizontal)">
                                      <p:cBhvr>
                                        <p:cTn id="92" dur="500"/>
                                        <p:tgtEl>
                                          <p:spTgt spid="27"/>
                                        </p:tgtEl>
                                      </p:cBhvr>
                                    </p:animEffect>
                                    <p:set>
                                      <p:cBhvr>
                                        <p:cTn id="93" dur="1" fill="hold">
                                          <p:stCondLst>
                                            <p:cond delay="499"/>
                                          </p:stCondLst>
                                        </p:cTn>
                                        <p:tgtEl>
                                          <p:spTgt spid="27"/>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1" presetClass="exit" presetSubtype="0" fill="hold" grpId="1" nodeType="clickEffect">
                                  <p:stCondLst>
                                    <p:cond delay="0"/>
                                  </p:stCondLst>
                                  <p:childTnLst>
                                    <p:anim calcmode="lin" valueType="num">
                                      <p:cBhvr>
                                        <p:cTn id="97" dur="1000"/>
                                        <p:tgtEl>
                                          <p:spTgt spid="28"/>
                                        </p:tgtEl>
                                        <p:attrNameLst>
                                          <p:attrName>ppt_w</p:attrName>
                                        </p:attrNameLst>
                                      </p:cBhvr>
                                      <p:tavLst>
                                        <p:tav tm="0">
                                          <p:val>
                                            <p:strVal val="ppt_w"/>
                                          </p:val>
                                        </p:tav>
                                        <p:tav tm="100000">
                                          <p:val>
                                            <p:fltVal val="0"/>
                                          </p:val>
                                        </p:tav>
                                      </p:tavLst>
                                    </p:anim>
                                    <p:anim calcmode="lin" valueType="num">
                                      <p:cBhvr>
                                        <p:cTn id="98" dur="1000"/>
                                        <p:tgtEl>
                                          <p:spTgt spid="28"/>
                                        </p:tgtEl>
                                        <p:attrNameLst>
                                          <p:attrName>ppt_h</p:attrName>
                                        </p:attrNameLst>
                                      </p:cBhvr>
                                      <p:tavLst>
                                        <p:tav tm="0">
                                          <p:val>
                                            <p:strVal val="ppt_h"/>
                                          </p:val>
                                        </p:tav>
                                        <p:tav tm="100000">
                                          <p:val>
                                            <p:fltVal val="0"/>
                                          </p:val>
                                        </p:tav>
                                      </p:tavLst>
                                    </p:anim>
                                    <p:anim calcmode="lin" valueType="num">
                                      <p:cBhvr>
                                        <p:cTn id="99" dur="1000"/>
                                        <p:tgtEl>
                                          <p:spTgt spid="28"/>
                                        </p:tgtEl>
                                        <p:attrNameLst>
                                          <p:attrName>style.rotation</p:attrName>
                                        </p:attrNameLst>
                                      </p:cBhvr>
                                      <p:tavLst>
                                        <p:tav tm="0">
                                          <p:val>
                                            <p:fltVal val="0"/>
                                          </p:val>
                                        </p:tav>
                                        <p:tav tm="100000">
                                          <p:val>
                                            <p:fltVal val="90"/>
                                          </p:val>
                                        </p:tav>
                                      </p:tavLst>
                                    </p:anim>
                                    <p:animEffect transition="out" filter="fade">
                                      <p:cBhvr>
                                        <p:cTn id="100" dur="1000"/>
                                        <p:tgtEl>
                                          <p:spTgt spid="28"/>
                                        </p:tgtEl>
                                      </p:cBhvr>
                                    </p:animEffect>
                                    <p:set>
                                      <p:cBhvr>
                                        <p:cTn id="101" dur="1" fill="hold">
                                          <p:stCondLst>
                                            <p:cond delay="999"/>
                                          </p:stCondLst>
                                        </p:cTn>
                                        <p:tgtEl>
                                          <p:spTgt spid="2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randombar(horizontal)">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31" presetClass="exit" presetSubtype="0" fill="hold" grpId="1" nodeType="clickEffect">
                                  <p:stCondLst>
                                    <p:cond delay="0"/>
                                  </p:stCondLst>
                                  <p:childTnLst>
                                    <p:anim calcmode="lin" valueType="num">
                                      <p:cBhvr>
                                        <p:cTn id="110" dur="1000"/>
                                        <p:tgtEl>
                                          <p:spTgt spid="29"/>
                                        </p:tgtEl>
                                        <p:attrNameLst>
                                          <p:attrName>ppt_w</p:attrName>
                                        </p:attrNameLst>
                                      </p:cBhvr>
                                      <p:tavLst>
                                        <p:tav tm="0">
                                          <p:val>
                                            <p:strVal val="ppt_w"/>
                                          </p:val>
                                        </p:tav>
                                        <p:tav tm="100000">
                                          <p:val>
                                            <p:fltVal val="0"/>
                                          </p:val>
                                        </p:tav>
                                      </p:tavLst>
                                    </p:anim>
                                    <p:anim calcmode="lin" valueType="num">
                                      <p:cBhvr>
                                        <p:cTn id="111" dur="1000"/>
                                        <p:tgtEl>
                                          <p:spTgt spid="29"/>
                                        </p:tgtEl>
                                        <p:attrNameLst>
                                          <p:attrName>ppt_h</p:attrName>
                                        </p:attrNameLst>
                                      </p:cBhvr>
                                      <p:tavLst>
                                        <p:tav tm="0">
                                          <p:val>
                                            <p:strVal val="ppt_h"/>
                                          </p:val>
                                        </p:tav>
                                        <p:tav tm="100000">
                                          <p:val>
                                            <p:fltVal val="0"/>
                                          </p:val>
                                        </p:tav>
                                      </p:tavLst>
                                    </p:anim>
                                    <p:anim calcmode="lin" valueType="num">
                                      <p:cBhvr>
                                        <p:cTn id="112" dur="1000"/>
                                        <p:tgtEl>
                                          <p:spTgt spid="29"/>
                                        </p:tgtEl>
                                        <p:attrNameLst>
                                          <p:attrName>style.rotation</p:attrName>
                                        </p:attrNameLst>
                                      </p:cBhvr>
                                      <p:tavLst>
                                        <p:tav tm="0">
                                          <p:val>
                                            <p:fltVal val="0"/>
                                          </p:val>
                                        </p:tav>
                                        <p:tav tm="100000">
                                          <p:val>
                                            <p:fltVal val="90"/>
                                          </p:val>
                                        </p:tav>
                                      </p:tavLst>
                                    </p:anim>
                                    <p:animEffect transition="out" filter="fade">
                                      <p:cBhvr>
                                        <p:cTn id="113" dur="1000"/>
                                        <p:tgtEl>
                                          <p:spTgt spid="29"/>
                                        </p:tgtEl>
                                      </p:cBhvr>
                                    </p:animEffect>
                                    <p:set>
                                      <p:cBhvr>
                                        <p:cTn id="114"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5" grpId="1" animBg="1"/>
      <p:bldP spid="24" grpId="0" animBg="1"/>
      <p:bldP spid="24" grpId="1" animBg="1"/>
      <p:bldP spid="25" grpId="0" animBg="1"/>
      <p:bldP spid="25" grpId="1" animBg="1"/>
      <p:bldP spid="26" grpId="0" animBg="1"/>
      <p:bldP spid="26" grpId="1" animBg="1"/>
      <p:bldP spid="28" grpId="0"/>
      <p:bldP spid="28" grpId="1"/>
      <p:bldP spid="29" grpId="0"/>
      <p:bldP spid="2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9134475" y="645160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8195" name="Group 3"/>
          <p:cNvGrpSpPr>
            <a:grpSpLocks/>
          </p:cNvGrpSpPr>
          <p:nvPr/>
        </p:nvGrpSpPr>
        <p:grpSpPr bwMode="auto">
          <a:xfrm>
            <a:off x="0" y="6334125"/>
            <a:ext cx="12192000" cy="523875"/>
            <a:chOff x="0" y="0"/>
            <a:chExt cx="19200" cy="825"/>
          </a:xfrm>
        </p:grpSpPr>
        <p:sp>
          <p:nvSpPr>
            <p:cNvPr id="8196"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8199" name="Rectangle 7"/>
          <p:cNvSpPr>
            <a:spLocks noGrp="1" noChangeArrowheads="1"/>
          </p:cNvSpPr>
          <p:nvPr>
            <p:ph type="title"/>
          </p:nvPr>
        </p:nvSpPr>
        <p:spPr>
          <a:xfrm>
            <a:off x="1279525" y="300038"/>
            <a:ext cx="10058400" cy="1450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5400" b="1" dirty="0">
                <a:solidFill>
                  <a:schemeClr val="tx1"/>
                </a:solidFill>
                <a:latin typeface="微软雅黑" panose="020B0503020204020204" pitchFamily="34" charset="-122"/>
                <a:ea typeface="微软雅黑" panose="020B0503020204020204" pitchFamily="34" charset="-122"/>
              </a:rPr>
              <a:t>四</a:t>
            </a:r>
            <a:r>
              <a:rPr lang="zh-CN" altLang="en-US" sz="5400" b="1" dirty="0" smtClean="0">
                <a:solidFill>
                  <a:schemeClr val="tx1"/>
                </a:solidFill>
                <a:latin typeface="微软雅黑" panose="020B0503020204020204" pitchFamily="34" charset="-122"/>
                <a:ea typeface="微软雅黑" panose="020B0503020204020204" pitchFamily="34" charset="-122"/>
              </a:rPr>
              <a:t>、</a:t>
            </a:r>
            <a:r>
              <a:rPr lang="zh-CN" altLang="en-US" sz="5400" b="1" dirty="0">
                <a:solidFill>
                  <a:schemeClr val="tx1"/>
                </a:solidFill>
                <a:latin typeface="微软雅黑" panose="020B0503020204020204" pitchFamily="34" charset="-122"/>
                <a:ea typeface="微软雅黑" panose="020B0503020204020204" pitchFamily="34" charset="-122"/>
              </a:rPr>
              <a:t>研究基础</a:t>
            </a:r>
          </a:p>
        </p:txBody>
      </p:sp>
      <p:sp>
        <p:nvSpPr>
          <p:cNvPr id="8201" name="Text Box 9"/>
          <p:cNvSpPr txBox="1">
            <a:spLocks noChangeArrowheads="1"/>
          </p:cNvSpPr>
          <p:nvPr/>
        </p:nvSpPr>
        <p:spPr bwMode="auto">
          <a:xfrm>
            <a:off x="484188" y="6427788"/>
            <a:ext cx="4710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研究基础</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1/3</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202" name="Text Box 10"/>
          <p:cNvSpPr txBox="1">
            <a:spLocks noChangeArrowheads="1"/>
          </p:cNvSpPr>
          <p:nvPr/>
        </p:nvSpPr>
        <p:spPr bwMode="auto">
          <a:xfrm>
            <a:off x="188000" y="2137570"/>
            <a:ext cx="4743450"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dirty="0">
                <a:latin typeface="微软雅黑" panose="020B0503020204020204" pitchFamily="34" charset="-122"/>
                <a:ea typeface="微软雅黑" panose="020B0503020204020204" pitchFamily="34" charset="-122"/>
              </a:rPr>
              <a:t>基础之一：</a:t>
            </a:r>
          </a:p>
          <a:p>
            <a:r>
              <a:rPr lang="zh-CN" altLang="en-US" sz="3600" dirty="0">
                <a:latin typeface="微软雅黑" panose="020B0503020204020204" pitchFamily="34" charset="-122"/>
                <a:ea typeface="微软雅黑" panose="020B0503020204020204" pitchFamily="34" charset="-122"/>
              </a:rPr>
              <a:t>openflow协议v1.</a:t>
            </a:r>
            <a:r>
              <a:rPr lang="zh-CN" altLang="en-US" sz="3600" dirty="0" smtClean="0">
                <a:latin typeface="微软雅黑" panose="020B0503020204020204" pitchFamily="34" charset="-122"/>
                <a:ea typeface="微软雅黑" panose="020B0503020204020204" pitchFamily="34" charset="-122"/>
              </a:rPr>
              <a:t>3</a:t>
            </a:r>
            <a:r>
              <a:rPr lang="en-US" altLang="zh-CN" sz="3600" dirty="0" smtClean="0">
                <a:latin typeface="微软雅黑" panose="020B0503020204020204" pitchFamily="34" charset="-122"/>
                <a:ea typeface="微软雅黑" panose="020B0503020204020204" pitchFamily="34" charset="-122"/>
              </a:rPr>
              <a:t>.0</a:t>
            </a:r>
            <a:r>
              <a:rPr lang="zh-CN" altLang="en-US" sz="3600" dirty="0" smtClean="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a:p>
            <a:r>
              <a:rPr lang="zh-CN" altLang="en-US" sz="3600" dirty="0">
                <a:latin typeface="微软雅黑" panose="020B0503020204020204" pitchFamily="34" charset="-122"/>
                <a:ea typeface="微软雅黑" panose="020B0503020204020204" pitchFamily="34" charset="-122"/>
              </a:rPr>
              <a:t>多级流</a:t>
            </a:r>
            <a:r>
              <a:rPr lang="zh-CN" altLang="en-US" sz="3600" dirty="0" smtClean="0">
                <a:latin typeface="微软雅黑" panose="020B0503020204020204" pitchFamily="34" charset="-122"/>
                <a:ea typeface="微软雅黑" panose="020B0503020204020204" pitchFamily="34" charset="-122"/>
              </a:rPr>
              <a:t>表</a:t>
            </a:r>
            <a:r>
              <a:rPr lang="zh-CN" altLang="en-US" sz="3600" dirty="0">
                <a:latin typeface="微软雅黑" panose="020B0503020204020204" pitchFamily="34" charset="-122"/>
                <a:ea typeface="微软雅黑" panose="020B0503020204020204" pitchFamily="34" charset="-122"/>
              </a:rPr>
              <a:t>流水线</a:t>
            </a:r>
          </a:p>
          <a:p>
            <a:endParaRPr lang="zh-CN" altLang="en-US" dirty="0"/>
          </a:p>
          <a:p>
            <a:endParaRPr lang="zh-CN" altLang="en-US" dirty="0"/>
          </a:p>
          <a:p>
            <a:endParaRPr lang="zh-CN" altLang="en-US" dirty="0"/>
          </a:p>
        </p:txBody>
      </p:sp>
      <p:pic>
        <p:nvPicPr>
          <p:cNvPr id="8203" name="Picture 11" descr="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788" y="1797050"/>
            <a:ext cx="65944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3728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0" presetClass="entr" presetSubtype="0" fill="hold" grpId="12" nodeType="afterEffect">
                                  <p:stCondLst>
                                    <p:cond delay="0"/>
                                  </p:stCondLst>
                                  <p:iterate type="lt">
                                    <p:tmPct val="10000"/>
                                  </p:iterate>
                                  <p:childTnLst>
                                    <p:set>
                                      <p:cBhvr>
                                        <p:cTn id="6" dur="1" fill="hold">
                                          <p:stCondLst>
                                            <p:cond delay="0"/>
                                          </p:stCondLst>
                                        </p:cTn>
                                        <p:tgtEl>
                                          <p:spTgt spid="8199"/>
                                        </p:tgtEl>
                                        <p:attrNameLst>
                                          <p:attrName>style.visibility</p:attrName>
                                        </p:attrNameLst>
                                      </p:cBhvr>
                                      <p:to>
                                        <p:strVal val="visible"/>
                                      </p:to>
                                    </p:set>
                                    <p:animEffect transition="in" filter="fade">
                                      <p:cBhvr>
                                        <p:cTn id="7" dur="500"/>
                                        <p:tgtEl>
                                          <p:spTgt spid="8199"/>
                                        </p:tgtEl>
                                      </p:cBhvr>
                                    </p:animEffect>
                                    <p:anim calcmode="lin" valueType="num">
                                      <p:cBhvr>
                                        <p:cTn id="8" dur="500" fill="hold"/>
                                        <p:tgtEl>
                                          <p:spTgt spid="8199"/>
                                        </p:tgtEl>
                                        <p:attrNameLst>
                                          <p:attrName>ppt_x</p:attrName>
                                        </p:attrNameLst>
                                      </p:cBhvr>
                                      <p:tavLst>
                                        <p:tav tm="0">
                                          <p:val>
                                            <p:strVal val="#ppt_x-.1"/>
                                          </p:val>
                                        </p:tav>
                                        <p:tav tm="100000">
                                          <p:val>
                                            <p:strVal val="#ppt_x"/>
                                          </p:val>
                                        </p:tav>
                                      </p:tavLst>
                                    </p:anim>
                                    <p:anim calcmode="lin" valueType="num">
                                      <p:cBhvr>
                                        <p:cTn id="9" dur="500" fill="hold"/>
                                        <p:tgtEl>
                                          <p:spTgt spid="8199"/>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202"/>
                                        </p:tgtEl>
                                        <p:attrNameLst>
                                          <p:attrName>style.visibility</p:attrName>
                                        </p:attrNameLst>
                                      </p:cBhvr>
                                      <p:to>
                                        <p:strVal val="visible"/>
                                      </p:to>
                                    </p:set>
                                    <p:animEffect transition="in" filter="wipe(down)">
                                      <p:cBhvr>
                                        <p:cTn id="14" dur="500"/>
                                        <p:tgtEl>
                                          <p:spTgt spid="820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203"/>
                                        </p:tgtEl>
                                        <p:attrNameLst>
                                          <p:attrName>style.visibility</p:attrName>
                                        </p:attrNameLst>
                                      </p:cBhvr>
                                      <p:to>
                                        <p:strVal val="visible"/>
                                      </p:to>
                                    </p:set>
                                    <p:animEffect transition="in" filter="wipe(down)">
                                      <p:cBhvr>
                                        <p:cTn id="19"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ldLvl="0" autoUpdateAnimBg="0"/>
      <p:bldP spid="8199" grpId="1" bldLvl="0" autoUpdateAnimBg="0"/>
      <p:bldP spid="8199" grpId="2" bldLvl="0" autoUpdateAnimBg="0"/>
      <p:bldP spid="8199" grpId="3" bldLvl="0" autoUpdateAnimBg="0"/>
      <p:bldP spid="8199" grpId="4" bldLvl="0" autoUpdateAnimBg="0"/>
      <p:bldP spid="8199" grpId="5" bldLvl="0" autoUpdateAnimBg="0"/>
      <p:bldP spid="8199" grpId="6" bldLvl="0" autoUpdateAnimBg="0"/>
      <p:bldP spid="8199" grpId="7" bldLvl="0" autoUpdateAnimBg="0"/>
      <p:bldP spid="8199" grpId="8" bldLvl="0" autoUpdateAnimBg="0"/>
      <p:bldP spid="8199" grpId="9" bldLvl="0" autoUpdateAnimBg="0"/>
      <p:bldP spid="8199" grpId="10" bldLvl="0" autoUpdateAnimBg="0"/>
      <p:bldP spid="8199" grpId="11" bldLvl="0" autoUpdateAnimBg="0"/>
      <p:bldP spid="8199" grpId="12" bldLvl="0" animBg="1" autoUpdateAnimBg="0"/>
      <p:bldP spid="82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9134475" y="645160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9219" name="Group 3"/>
          <p:cNvGrpSpPr>
            <a:grpSpLocks/>
          </p:cNvGrpSpPr>
          <p:nvPr/>
        </p:nvGrpSpPr>
        <p:grpSpPr bwMode="auto">
          <a:xfrm>
            <a:off x="0" y="6334125"/>
            <a:ext cx="12192000" cy="523875"/>
            <a:chOff x="0" y="0"/>
            <a:chExt cx="19200" cy="825"/>
          </a:xfrm>
        </p:grpSpPr>
        <p:sp>
          <p:nvSpPr>
            <p:cNvPr id="9220"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1"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2"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9223" name="Text Box 7"/>
          <p:cNvSpPr txBox="1">
            <a:spLocks noChangeArrowheads="1"/>
          </p:cNvSpPr>
          <p:nvPr/>
        </p:nvSpPr>
        <p:spPr bwMode="auto">
          <a:xfrm>
            <a:off x="484188" y="6427788"/>
            <a:ext cx="4710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研究基础</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2/3</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224" name="Text Box 8"/>
          <p:cNvSpPr txBox="1">
            <a:spLocks noChangeArrowheads="1"/>
          </p:cNvSpPr>
          <p:nvPr/>
        </p:nvSpPr>
        <p:spPr bwMode="auto">
          <a:xfrm>
            <a:off x="6391275" y="512763"/>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9225" name="Text Box 9"/>
          <p:cNvSpPr txBox="1">
            <a:spLocks noChangeArrowheads="1"/>
          </p:cNvSpPr>
          <p:nvPr/>
        </p:nvSpPr>
        <p:spPr bwMode="auto">
          <a:xfrm>
            <a:off x="1150938" y="4178856"/>
            <a:ext cx="321627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微软雅黑" pitchFamily="34" charset="-122"/>
                <a:ea typeface="微软雅黑" pitchFamily="34" charset="-122"/>
              </a:rPr>
              <a:t>POX控制器：利用python编写的openflow </a:t>
            </a:r>
            <a:r>
              <a:rPr lang="zh-CN" altLang="en-US" sz="2000" dirty="0" smtClean="0">
                <a:latin typeface="微软雅黑" pitchFamily="34" charset="-122"/>
                <a:ea typeface="微软雅黑" pitchFamily="34" charset="-122"/>
              </a:rPr>
              <a:t>controller，它最先实现</a:t>
            </a:r>
            <a:r>
              <a:rPr lang="en-US" altLang="zh-CN" sz="2000" dirty="0" err="1" smtClean="0">
                <a:latin typeface="微软雅黑" pitchFamily="34" charset="-122"/>
                <a:ea typeface="微软雅黑" pitchFamily="34" charset="-122"/>
              </a:rPr>
              <a:t>openflow</a:t>
            </a:r>
            <a:r>
              <a:rPr lang="zh-CN" altLang="en-US" sz="2000" dirty="0" smtClean="0">
                <a:latin typeface="微软雅黑" pitchFamily="34" charset="-122"/>
                <a:ea typeface="微软雅黑" pitchFamily="34" charset="-122"/>
              </a:rPr>
              <a:t>协议。</a:t>
            </a:r>
            <a:endParaRPr lang="zh-CN" altLang="en-US" sz="2000" dirty="0">
              <a:latin typeface="微软雅黑" pitchFamily="34" charset="-122"/>
              <a:ea typeface="微软雅黑" pitchFamily="34" charset="-122"/>
            </a:endParaRPr>
          </a:p>
          <a:p>
            <a:endParaRPr lang="zh-CN" altLang="en-US" dirty="0"/>
          </a:p>
          <a:p>
            <a:endParaRPr lang="zh-CN" altLang="en-US" dirty="0"/>
          </a:p>
        </p:txBody>
      </p:sp>
      <p:pic>
        <p:nvPicPr>
          <p:cNvPr id="9226" name="Picture 10" descr="pox_large_sha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00" y="330200"/>
            <a:ext cx="4519613" cy="421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Text Box 12"/>
          <p:cNvSpPr txBox="1">
            <a:spLocks noChangeArrowheads="1"/>
          </p:cNvSpPr>
          <p:nvPr/>
        </p:nvSpPr>
        <p:spPr bwMode="auto">
          <a:xfrm>
            <a:off x="6096000" y="4383644"/>
            <a:ext cx="502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err="1" smtClean="0">
                <a:latin typeface="微软雅黑" pitchFamily="34" charset="-122"/>
                <a:ea typeface="微软雅黑" pitchFamily="34" charset="-122"/>
              </a:rPr>
              <a:t>openvswitch</a:t>
            </a:r>
            <a:r>
              <a:rPr lang="zh-CN" altLang="en-US" sz="2000" dirty="0" smtClean="0">
                <a:latin typeface="微软雅黑" pitchFamily="34" charset="-122"/>
                <a:ea typeface="微软雅黑" pitchFamily="34" charset="-122"/>
              </a:rPr>
              <a:t>：sdn虚拟网络环境搭建</a:t>
            </a:r>
            <a:endParaRPr lang="zh-CN" altLang="en-US" sz="2000" dirty="0">
              <a:latin typeface="微软雅黑" pitchFamily="34" charset="-122"/>
              <a:ea typeface="微软雅黑" pitchFamily="34" charset="-122"/>
            </a:endParaRPr>
          </a:p>
        </p:txBody>
      </p:sp>
      <p:sp>
        <p:nvSpPr>
          <p:cNvPr id="13" name="Text Box 10"/>
          <p:cNvSpPr txBox="1">
            <a:spLocks noChangeArrowheads="1"/>
          </p:cNvSpPr>
          <p:nvPr/>
        </p:nvSpPr>
        <p:spPr bwMode="auto">
          <a:xfrm>
            <a:off x="3691957" y="5595461"/>
            <a:ext cx="68626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latin typeface="微软雅黑" panose="020B0503020204020204" pitchFamily="34" charset="-122"/>
                <a:ea typeface="微软雅黑" panose="020B0503020204020204" pitchFamily="34" charset="-122"/>
              </a:rPr>
              <a:t>基础</a:t>
            </a:r>
            <a:r>
              <a:rPr lang="zh-CN" altLang="en-US" sz="3600" dirty="0" smtClean="0">
                <a:latin typeface="微软雅黑" panose="020B0503020204020204" pitchFamily="34" charset="-122"/>
                <a:ea typeface="微软雅黑" panose="020B0503020204020204" pitchFamily="34" charset="-122"/>
              </a:rPr>
              <a:t>之</a:t>
            </a:r>
            <a:r>
              <a:rPr lang="zh-CN" altLang="en-US" sz="3600" dirty="0">
                <a:latin typeface="微软雅黑" panose="020B0503020204020204" pitchFamily="34" charset="-122"/>
                <a:ea typeface="微软雅黑" panose="020B0503020204020204" pitchFamily="34" charset="-122"/>
              </a:rPr>
              <a:t>二</a:t>
            </a:r>
            <a:r>
              <a:rPr lang="zh-CN" altLang="en-US" sz="3600" dirty="0" smtClean="0">
                <a:latin typeface="微软雅黑" panose="020B0503020204020204" pitchFamily="34" charset="-122"/>
                <a:ea typeface="微软雅黑" panose="020B0503020204020204" pitchFamily="34" charset="-122"/>
              </a:rPr>
              <a:t>：实验环境</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727" y="596458"/>
            <a:ext cx="6549874" cy="3685471"/>
          </a:xfrm>
          <a:prstGeom prst="rect">
            <a:avLst/>
          </a:prstGeom>
        </p:spPr>
      </p:pic>
    </p:spTree>
    <p:extLst>
      <p:ext uri="{BB962C8B-B14F-4D97-AF65-F5344CB8AC3E}">
        <p14:creationId xmlns:p14="http://schemas.microsoft.com/office/powerpoint/2010/main" val="16192413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fade">
                                      <p:cBhvr>
                                        <p:cTn id="7" dur="1000"/>
                                        <p:tgtEl>
                                          <p:spTgt spid="9225"/>
                                        </p:tgtEl>
                                      </p:cBhvr>
                                    </p:animEffect>
                                    <p:anim calcmode="lin" valueType="num">
                                      <p:cBhvr>
                                        <p:cTn id="8" dur="1000" fill="hold"/>
                                        <p:tgtEl>
                                          <p:spTgt spid="9225"/>
                                        </p:tgtEl>
                                        <p:attrNameLst>
                                          <p:attrName>ppt_x</p:attrName>
                                        </p:attrNameLst>
                                      </p:cBhvr>
                                      <p:tavLst>
                                        <p:tav tm="0">
                                          <p:val>
                                            <p:strVal val="#ppt_x"/>
                                          </p:val>
                                        </p:tav>
                                        <p:tav tm="100000">
                                          <p:val>
                                            <p:strVal val="#ppt_x"/>
                                          </p:val>
                                        </p:tav>
                                      </p:tavLst>
                                    </p:anim>
                                    <p:anim calcmode="lin" valueType="num">
                                      <p:cBhvr>
                                        <p:cTn id="9" dur="1000" fill="hold"/>
                                        <p:tgtEl>
                                          <p:spTgt spid="92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42" presetClass="entr" presetSubtype="0" fill="hold" nodeType="withEffect">
                                  <p:stCondLst>
                                    <p:cond delay="0"/>
                                  </p:stCondLst>
                                  <p:childTnLst>
                                    <p:set>
                                      <p:cBhvr>
                                        <p:cTn id="14" dur="1" fill="hold">
                                          <p:stCondLst>
                                            <p:cond delay="0"/>
                                          </p:stCondLst>
                                        </p:cTn>
                                        <p:tgtEl>
                                          <p:spTgt spid="9226"/>
                                        </p:tgtEl>
                                        <p:attrNameLst>
                                          <p:attrName>style.visibility</p:attrName>
                                        </p:attrNameLst>
                                      </p:cBhvr>
                                      <p:to>
                                        <p:strVal val="visible"/>
                                      </p:to>
                                    </p:set>
                                    <p:animEffect transition="in" filter="fade">
                                      <p:cBhvr>
                                        <p:cTn id="15" dur="1000"/>
                                        <p:tgtEl>
                                          <p:spTgt spid="9226"/>
                                        </p:tgtEl>
                                      </p:cBhvr>
                                    </p:animEffect>
                                    <p:anim calcmode="lin" valueType="num">
                                      <p:cBhvr>
                                        <p:cTn id="16" dur="1000" fill="hold"/>
                                        <p:tgtEl>
                                          <p:spTgt spid="9226"/>
                                        </p:tgtEl>
                                        <p:attrNameLst>
                                          <p:attrName>ppt_x</p:attrName>
                                        </p:attrNameLst>
                                      </p:cBhvr>
                                      <p:tavLst>
                                        <p:tav tm="0">
                                          <p:val>
                                            <p:strVal val="#ppt_x"/>
                                          </p:val>
                                        </p:tav>
                                        <p:tav tm="100000">
                                          <p:val>
                                            <p:strVal val="#ppt_x"/>
                                          </p:val>
                                        </p:tav>
                                      </p:tavLst>
                                    </p:anim>
                                    <p:anim calcmode="lin" valueType="num">
                                      <p:cBhvr>
                                        <p:cTn id="17" dur="1000" fill="hold"/>
                                        <p:tgtEl>
                                          <p:spTgt spid="922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9228"/>
                                        </p:tgtEl>
                                        <p:attrNameLst>
                                          <p:attrName>style.visibility</p:attrName>
                                        </p:attrNameLst>
                                      </p:cBhvr>
                                      <p:to>
                                        <p:strVal val="visible"/>
                                      </p:to>
                                    </p:set>
                                    <p:animEffect transition="in" filter="fade">
                                      <p:cBhvr>
                                        <p:cTn id="20" dur="1000"/>
                                        <p:tgtEl>
                                          <p:spTgt spid="9228"/>
                                        </p:tgtEl>
                                      </p:cBhvr>
                                    </p:animEffect>
                                    <p:anim calcmode="lin" valueType="num">
                                      <p:cBhvr>
                                        <p:cTn id="21" dur="1000" fill="hold"/>
                                        <p:tgtEl>
                                          <p:spTgt spid="9228"/>
                                        </p:tgtEl>
                                        <p:attrNameLst>
                                          <p:attrName>ppt_x</p:attrName>
                                        </p:attrNameLst>
                                      </p:cBhvr>
                                      <p:tavLst>
                                        <p:tav tm="0">
                                          <p:val>
                                            <p:strVal val="#ppt_x"/>
                                          </p:val>
                                        </p:tav>
                                        <p:tav tm="100000">
                                          <p:val>
                                            <p:strVal val="#ppt_x"/>
                                          </p:val>
                                        </p:tav>
                                      </p:tavLst>
                                    </p:anim>
                                    <p:anim calcmode="lin" valueType="num">
                                      <p:cBhvr>
                                        <p:cTn id="22" dur="1000" fill="hold"/>
                                        <p:tgtEl>
                                          <p:spTgt spid="92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9134475" y="645160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10243" name="Group 3"/>
          <p:cNvGrpSpPr>
            <a:grpSpLocks/>
          </p:cNvGrpSpPr>
          <p:nvPr/>
        </p:nvGrpSpPr>
        <p:grpSpPr bwMode="auto">
          <a:xfrm>
            <a:off x="0" y="6334125"/>
            <a:ext cx="12192000" cy="523875"/>
            <a:chOff x="0" y="0"/>
            <a:chExt cx="19200" cy="825"/>
          </a:xfrm>
        </p:grpSpPr>
        <p:sp>
          <p:nvSpPr>
            <p:cNvPr id="10244"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5"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6"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10247" name="Text Box 7"/>
          <p:cNvSpPr txBox="1">
            <a:spLocks noChangeArrowheads="1"/>
          </p:cNvSpPr>
          <p:nvPr/>
        </p:nvSpPr>
        <p:spPr bwMode="auto">
          <a:xfrm>
            <a:off x="484188" y="6427788"/>
            <a:ext cx="4710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研究基础</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3/3</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0248" name="Picture 8" descr="inotify_ins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392113"/>
            <a:ext cx="5127625" cy="527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Text Box 9"/>
          <p:cNvSpPr txBox="1">
            <a:spLocks noChangeArrowheads="1"/>
          </p:cNvSpPr>
          <p:nvPr/>
        </p:nvSpPr>
        <p:spPr bwMode="auto">
          <a:xfrm>
            <a:off x="6137275" y="1675593"/>
            <a:ext cx="492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dirty="0">
                <a:latin typeface="微软雅黑" panose="020B0503020204020204" pitchFamily="34" charset="-122"/>
                <a:ea typeface="微软雅黑" panose="020B0503020204020204" pitchFamily="34" charset="-122"/>
              </a:rPr>
              <a:t>基础</a:t>
            </a:r>
            <a:r>
              <a:rPr lang="zh-CN" altLang="en-US" sz="3600" dirty="0" smtClean="0">
                <a:latin typeface="微软雅黑" panose="020B0503020204020204" pitchFamily="34" charset="-122"/>
                <a:ea typeface="微软雅黑" panose="020B0503020204020204" pitchFamily="34" charset="-122"/>
              </a:rPr>
              <a:t>之三：</a:t>
            </a:r>
            <a:r>
              <a:rPr lang="zh-CN" altLang="en-US" sz="3600" dirty="0">
                <a:latin typeface="微软雅黑" panose="020B0503020204020204" pitchFamily="34" charset="-122"/>
                <a:ea typeface="微软雅黑" panose="020B0503020204020204" pitchFamily="34" charset="-122"/>
              </a:rPr>
              <a:t>Linux 内核inotify模块：用于监视文件系统变动</a:t>
            </a:r>
          </a:p>
          <a:p>
            <a:endParaRPr lang="zh-CN" altLang="en-US" dirty="0"/>
          </a:p>
          <a:p>
            <a:endParaRPr lang="zh-CN" altLang="en-US" dirty="0"/>
          </a:p>
        </p:txBody>
      </p:sp>
    </p:spTree>
    <p:extLst>
      <p:ext uri="{BB962C8B-B14F-4D97-AF65-F5344CB8AC3E}">
        <p14:creationId xmlns:p14="http://schemas.microsoft.com/office/powerpoint/2010/main" val="926190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arn(inVertical)">
                                      <p:cBhvr>
                                        <p:cTn id="7"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9134475" y="645160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18435" name="Group 3"/>
          <p:cNvGrpSpPr>
            <a:grpSpLocks/>
          </p:cNvGrpSpPr>
          <p:nvPr/>
        </p:nvGrpSpPr>
        <p:grpSpPr bwMode="auto">
          <a:xfrm>
            <a:off x="0" y="6334125"/>
            <a:ext cx="12192000" cy="523875"/>
            <a:chOff x="0" y="0"/>
            <a:chExt cx="19200" cy="825"/>
          </a:xfrm>
        </p:grpSpPr>
        <p:sp>
          <p:nvSpPr>
            <p:cNvPr id="18436"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37"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38"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18439" name="Rectangle 7"/>
          <p:cNvSpPr>
            <a:spLocks noGrp="1" noChangeArrowheads="1"/>
          </p:cNvSpPr>
          <p:nvPr>
            <p:ph type="title"/>
          </p:nvPr>
        </p:nvSpPr>
        <p:spPr>
          <a:xfrm>
            <a:off x="1279525" y="300038"/>
            <a:ext cx="10058400" cy="1450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5400" b="1">
                <a:solidFill>
                  <a:schemeClr val="tx1"/>
                </a:solidFill>
                <a:latin typeface="微软雅黑" panose="020B0503020204020204" pitchFamily="34" charset="-122"/>
                <a:ea typeface="微软雅黑" panose="020B0503020204020204" pitchFamily="34" charset="-122"/>
              </a:rPr>
              <a:t>五、研究过程与成果展示</a:t>
            </a:r>
            <a:endParaRPr lang="zh-CN" altLang="en-US"/>
          </a:p>
        </p:txBody>
      </p:sp>
      <p:sp>
        <p:nvSpPr>
          <p:cNvPr id="18441" name="Text Box 9"/>
          <p:cNvSpPr txBox="1">
            <a:spLocks noChangeArrowheads="1"/>
          </p:cNvSpPr>
          <p:nvPr/>
        </p:nvSpPr>
        <p:spPr bwMode="auto">
          <a:xfrm>
            <a:off x="484188" y="6427788"/>
            <a:ext cx="471011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5. </a:t>
            </a:r>
            <a:r>
              <a:rPr lang="zh-CN" altLang="en-US" sz="2000" dirty="0" smtClean="0">
                <a:solidFill>
                  <a:schemeClr val="bg1"/>
                </a:solidFill>
                <a:latin typeface="微软雅黑" panose="020B0503020204020204" pitchFamily="34" charset="-122"/>
                <a:ea typeface="微软雅黑" panose="020B0503020204020204" pitchFamily="34" charset="-122"/>
              </a:rPr>
              <a:t>研究过程与成果展示（</a:t>
            </a:r>
            <a:r>
              <a:rPr lang="en-US" altLang="zh-CN" sz="2000" dirty="0" smtClean="0">
                <a:solidFill>
                  <a:schemeClr val="bg1"/>
                </a:solidFill>
                <a:latin typeface="微软雅黑" panose="020B0503020204020204" pitchFamily="34" charset="-122"/>
                <a:ea typeface="微软雅黑" panose="020B0503020204020204" pitchFamily="34" charset="-122"/>
              </a:rPr>
              <a:t>1/1</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484188" y="1757363"/>
            <a:ext cx="1088316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266700" algn="l"/>
                <a:tab pos="269875" algn="l"/>
              </a:tabLst>
              <a:defRPr>
                <a:solidFill>
                  <a:schemeClr val="tx1"/>
                </a:solidFill>
                <a:latin typeface="Arial" panose="020B0604020202020204" pitchFamily="34" charset="0"/>
              </a:defRPr>
            </a:lvl1pPr>
            <a:lvl2pPr eaLnBrk="0" hangingPunct="0">
              <a:tabLst>
                <a:tab pos="266700" algn="l"/>
                <a:tab pos="269875" algn="l"/>
              </a:tabLst>
              <a:defRPr>
                <a:solidFill>
                  <a:schemeClr val="tx1"/>
                </a:solidFill>
                <a:latin typeface="Arial" panose="020B0604020202020204" pitchFamily="34" charset="0"/>
              </a:defRPr>
            </a:lvl2pPr>
            <a:lvl3pPr eaLnBrk="0" hangingPunct="0">
              <a:tabLst>
                <a:tab pos="266700" algn="l"/>
                <a:tab pos="269875" algn="l"/>
              </a:tabLst>
              <a:defRPr>
                <a:solidFill>
                  <a:schemeClr val="tx1"/>
                </a:solidFill>
                <a:latin typeface="Arial" panose="020B0604020202020204" pitchFamily="34" charset="0"/>
              </a:defRPr>
            </a:lvl3pPr>
            <a:lvl4pPr eaLnBrk="0" hangingPunct="0">
              <a:tabLst>
                <a:tab pos="266700" algn="l"/>
                <a:tab pos="269875" algn="l"/>
              </a:tabLst>
              <a:defRPr>
                <a:solidFill>
                  <a:schemeClr val="tx1"/>
                </a:solidFill>
                <a:latin typeface="Arial" panose="020B0604020202020204" pitchFamily="34" charset="0"/>
              </a:defRPr>
            </a:lvl4pPr>
            <a:lvl5pPr eaLnBrk="0" hangingPunct="0">
              <a:tabLst>
                <a:tab pos="266700" algn="l"/>
                <a:tab pos="269875"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 pos="269875"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 pos="269875"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 pos="269875"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 pos="269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6700" algn="l"/>
                <a:tab pos="269875" algn="l"/>
              </a:tabLst>
            </a:pPr>
            <a:r>
              <a:rPr kumimoji="0" lang="zh-CN"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程序流程：</a:t>
            </a:r>
            <a:endParaRPr kumimoji="0" lang="zh-CN"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 pos="269875" algn="l"/>
              </a:tabLst>
            </a:pPr>
            <a:r>
              <a:rPr kumimoji="0" lang="zh-CN"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启动所有虚拟机，并启动</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Pox Controller</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（此时规则为空）。</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在</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Pox</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上运行</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AIPS</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若外网对</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SDN</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内服务器进行攻击，日志会记录此次攻击，并根据策略进行处理。</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若内网主机对</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SDN</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内服务器进行攻击，日志会记录此次攻击，并更具策略进行处理。</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若需要更新策略，只需要将策略文件移动到对应位置，无须重启，即时更新系统。</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实验设计：</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     演示系统的通讯机制、处理机制、配置文件的内容、匹配方式和动态更新功能。实验拓扑为</a:t>
            </a:r>
            <a:r>
              <a:rPr kumimoji="0" lang="en-US" altLang="zh-CN" sz="1600" b="0" i="0" u="sng" strike="noStrike" cap="none" normalizeH="0" baseline="0" dirty="0" err="1" smtClean="0">
                <a:ln>
                  <a:noFill/>
                </a:ln>
                <a:solidFill>
                  <a:srgbClr val="008080"/>
                </a:solidFill>
                <a:effectLst/>
                <a:latin typeface="Times New Roman" panose="02020603050405020304" pitchFamily="18" charset="0"/>
                <a:ea typeface="宋体" panose="02010600030101010101" pitchFamily="2" charset="-122"/>
                <a:cs typeface="微软雅黑 Light"/>
              </a:rPr>
              <a:t>controller+ovs+gateway+Ids+httpserver+backhttpserver</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外网恶意机器。</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演示步骤：</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启动所有虚拟机，并启动</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Pox Controller</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（此时规则为空）。</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使用</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ping</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，确认网络正常。</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在</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pox</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目录下新建文件，内容为</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 pos="269875" algn="l"/>
              </a:tabLst>
            </a:pPr>
            <a:r>
              <a:rPr kumimoji="0" lang="en-US" altLang="zh-CN" sz="1600" b="0" i="0" u="sng" strike="noStrike" cap="none" normalizeH="0" baseline="0" dirty="0" err="1" smtClean="0">
                <a:ln>
                  <a:noFill/>
                </a:ln>
                <a:solidFill>
                  <a:srgbClr val="008080"/>
                </a:solidFill>
                <a:effectLst/>
                <a:latin typeface="Times New Roman" panose="02020603050405020304" pitchFamily="18" charset="0"/>
                <a:ea typeface="宋体" panose="02010600030101010101" pitchFamily="2" charset="-122"/>
                <a:cs typeface="微软雅黑 Light"/>
              </a:rPr>
              <a:t>monitor,dst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 pos="269875" algn="l"/>
              </a:tabLst>
            </a:pPr>
            <a:r>
              <a:rPr kumimoji="0" lang="en-US" altLang="zh-CN" sz="1600" b="0" i="0" u="sng" strike="noStrike" cap="none" normalizeH="0" baseline="0" dirty="0" err="1" smtClean="0">
                <a:ln>
                  <a:noFill/>
                </a:ln>
                <a:solidFill>
                  <a:srgbClr val="008080"/>
                </a:solidFill>
                <a:effectLst/>
                <a:latin typeface="Times New Roman" panose="02020603050405020304" pitchFamily="18" charset="0"/>
                <a:ea typeface="宋体" panose="02010600030101010101" pitchFamily="2" charset="-122"/>
                <a:cs typeface="微软雅黑 Light"/>
              </a:rPr>
              <a:t>redirect,src</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 pos="269875" algn="l"/>
              </a:tabLst>
            </a:pP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（文件名</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hlinkClick r:id="rId3"/>
                <a:hlinkMouseOver r:id="rId4"/>
              </a:rPr>
              <a:t>[</a:t>
            </a:r>
            <a:r>
              <a:rPr kumimoji="0" lang="en-US" altLang="zh-CN" sz="1600" b="0" i="0" u="sng" strike="noStrike" cap="none" normalizeH="0" baseline="0" dirty="0" smtClean="0" bmk="">
                <a:ln>
                  <a:noFill/>
                </a:ln>
                <a:solidFill>
                  <a:srgbClr val="008080"/>
                </a:solidFill>
                <a:effectLst/>
                <a:latin typeface="Times New Roman" panose="02020603050405020304" pitchFamily="18" charset="0"/>
                <a:ea typeface="宋体" panose="02010600030101010101" pitchFamily="2" charset="-122"/>
                <a:cs typeface="微软雅黑 Light"/>
                <a:hlinkClick r:id="rId3"/>
                <a:hlinkMouseOver r:id="rId4"/>
              </a:rPr>
              <a:t>1]</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 </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为</a:t>
            </a: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3_Not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微软雅黑 Light"/>
              </a:rPr>
              <a:t>Suspicious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微软雅黑 Light"/>
              </a:rPr>
              <a:t>Traffic_any</a:t>
            </a:r>
            <a:r>
              <a:rPr kumimoji="0" lang="zh-CN" altLang="en-US"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a:t>
            </a:r>
            <a:endParaRPr kumimoji="0" lang="zh-CN"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 pos="269875" algn="l"/>
              </a:tabLst>
            </a:pPr>
            <a:r>
              <a:rPr kumimoji="0" lang="en-US" altLang="zh-CN" sz="1600" b="0" i="0" u="sng" strike="noStrike" cap="none" normalizeH="0" baseline="0" dirty="0" smtClean="0">
                <a:ln>
                  <a:noFill/>
                </a:ln>
                <a:solidFill>
                  <a:srgbClr val="008080"/>
                </a:solidFill>
                <a:effectLst/>
                <a:latin typeface="Times New Roman" panose="02020603050405020304" pitchFamily="18" charset="0"/>
                <a:ea typeface="宋体" panose="02010600030101010101" pitchFamily="2" charset="-122"/>
                <a:cs typeface="微软雅黑 Light"/>
              </a:rPr>
              <a:t>--------------------------------------------------------------------------------</a:t>
            </a:r>
            <a:endParaRPr kumimoji="0" lang="en-US" altLang="zh-CN" sz="1000" b="0" i="0" u="none" strike="noStrike" cap="none" normalizeH="0" baseline="0" dirty="0" smtClean="0">
              <a:ln>
                <a:noFill/>
              </a:ln>
              <a:solidFill>
                <a:schemeClr val="tx1"/>
              </a:solidFill>
              <a:effectLst/>
            </a:endParaRPr>
          </a:p>
        </p:txBody>
      </p:sp>
      <p:sp>
        <p:nvSpPr>
          <p:cNvPr id="3" name="Rectangle 2"/>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463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sng" strike="noStrike" cap="none" normalizeH="0" baseline="0" smtClean="0">
                <a:ln>
                  <a:noFill/>
                </a:ln>
                <a:solidFill>
                  <a:srgbClr val="008080"/>
                </a:solidFill>
                <a:effectLst/>
                <a:latin typeface="Times New Roman" panose="02020603050405020304" pitchFamily="18" charset="0"/>
                <a:ea typeface="宋体" panose="02010600030101010101" pitchFamily="2" charset="-122"/>
                <a:cs typeface="Times New Roman" panose="02020603050405020304" pitchFamily="18" charset="0"/>
              </a:rPr>
              <a:t>&lt;!--StartFragment--&gt;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53505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0" presetClass="entr" presetSubtype="0" fill="hold" grpId="12" nodeType="afterEffect">
                                  <p:stCondLst>
                                    <p:cond delay="0"/>
                                  </p:stCondLst>
                                  <p:iterate type="lt">
                                    <p:tmPct val="10000"/>
                                  </p:iterate>
                                  <p:childTnLst>
                                    <p:set>
                                      <p:cBhvr>
                                        <p:cTn id="6" dur="1" fill="hold">
                                          <p:stCondLst>
                                            <p:cond delay="0"/>
                                          </p:stCondLst>
                                        </p:cTn>
                                        <p:tgtEl>
                                          <p:spTgt spid="18439"/>
                                        </p:tgtEl>
                                        <p:attrNameLst>
                                          <p:attrName>style.visibility</p:attrName>
                                        </p:attrNameLst>
                                      </p:cBhvr>
                                      <p:to>
                                        <p:strVal val="visible"/>
                                      </p:to>
                                    </p:set>
                                    <p:animEffect transition="in" filter="fade">
                                      <p:cBhvr>
                                        <p:cTn id="7" dur="500"/>
                                        <p:tgtEl>
                                          <p:spTgt spid="18439"/>
                                        </p:tgtEl>
                                      </p:cBhvr>
                                    </p:animEffect>
                                    <p:anim calcmode="lin" valueType="num">
                                      <p:cBhvr>
                                        <p:cTn id="8" dur="500" fill="hold"/>
                                        <p:tgtEl>
                                          <p:spTgt spid="18439"/>
                                        </p:tgtEl>
                                        <p:attrNameLst>
                                          <p:attrName>ppt_x</p:attrName>
                                        </p:attrNameLst>
                                      </p:cBhvr>
                                      <p:tavLst>
                                        <p:tav tm="0">
                                          <p:val>
                                            <p:strVal val="#ppt_x-.1"/>
                                          </p:val>
                                        </p:tav>
                                        <p:tav tm="100000">
                                          <p:val>
                                            <p:strVal val="#ppt_x"/>
                                          </p:val>
                                        </p:tav>
                                      </p:tavLst>
                                    </p:anim>
                                    <p:anim calcmode="lin" valueType="num">
                                      <p:cBhvr>
                                        <p:cTn id="9"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autoUpdateAnimBg="0"/>
      <p:bldP spid="18439" grpId="1" bldLvl="0" autoUpdateAnimBg="0"/>
      <p:bldP spid="18439" grpId="2" bldLvl="0" autoUpdateAnimBg="0"/>
      <p:bldP spid="18439" grpId="3" bldLvl="0" autoUpdateAnimBg="0"/>
      <p:bldP spid="18439" grpId="4" bldLvl="0" autoUpdateAnimBg="0"/>
      <p:bldP spid="18439" grpId="5" bldLvl="0" autoUpdateAnimBg="0"/>
      <p:bldP spid="18439" grpId="6" bldLvl="0" autoUpdateAnimBg="0"/>
      <p:bldP spid="18439" grpId="7" bldLvl="0" autoUpdateAnimBg="0"/>
      <p:bldP spid="18439" grpId="8" bldLvl="0" autoUpdateAnimBg="0"/>
      <p:bldP spid="18439" grpId="9" bldLvl="0" autoUpdateAnimBg="0"/>
      <p:bldP spid="18439" grpId="10" bldLvl="0" autoUpdateAnimBg="0"/>
      <p:bldP spid="18439" grpId="11" bldLvl="0" autoUpdateAnimBg="0"/>
      <p:bldP spid="18439" grpId="12"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1109" y="124234"/>
            <a:ext cx="10910455" cy="6617196"/>
          </a:xfrm>
          <a:prstGeom prst="rect">
            <a:avLst/>
          </a:prstGeom>
        </p:spPr>
        <p:txBody>
          <a:bodyPr wrap="square">
            <a:spAutoFit/>
          </a:bodyPr>
          <a:lstStyle/>
          <a:p>
            <a:pPr lvl="0" defTabSz="914400" eaLnBrk="0" hangingPunct="0">
              <a:tabLst>
                <a:tab pos="266700" algn="l"/>
                <a:tab pos="269875" algn="l"/>
              </a:tabLst>
            </a:pPr>
            <a:r>
              <a:rPr lang="zh-CN" altLang="en-US" u="sng" dirty="0">
                <a:solidFill>
                  <a:srgbClr val="008080"/>
                </a:solidFill>
                <a:latin typeface="Times New Roman" panose="02020603050405020304" pitchFamily="18" charset="0"/>
                <a:cs typeface="微软雅黑 Light"/>
              </a:rPr>
              <a:t>此处演示</a:t>
            </a:r>
            <a:r>
              <a:rPr lang="en-US" altLang="zh-CN" dirty="0">
                <a:latin typeface="Times New Roman" panose="02020603050405020304" pitchFamily="18" charset="0"/>
                <a:cs typeface="微软雅黑 Light"/>
              </a:rPr>
              <a:t>monitor</a:t>
            </a:r>
            <a:r>
              <a:rPr lang="zh-CN" altLang="en-US" dirty="0">
                <a:latin typeface="Times New Roman" panose="02020603050405020304" pitchFamily="18" charset="0"/>
                <a:cs typeface="微软雅黑 Light"/>
              </a:rPr>
              <a:t>、</a:t>
            </a:r>
            <a:r>
              <a:rPr lang="en-US" altLang="zh-CN" dirty="0">
                <a:latin typeface="Times New Roman" panose="02020603050405020304" pitchFamily="18" charset="0"/>
                <a:cs typeface="微软雅黑 Light"/>
              </a:rPr>
              <a:t>redirect</a:t>
            </a:r>
            <a:r>
              <a:rPr lang="zh-CN" altLang="en-US" u="sng" dirty="0">
                <a:solidFill>
                  <a:srgbClr val="008080"/>
                </a:solidFill>
                <a:latin typeface="Times New Roman" panose="02020603050405020304" pitchFamily="18" charset="0"/>
                <a:cs typeface="微软雅黑 Light"/>
              </a:rPr>
              <a:t>动作。</a:t>
            </a:r>
            <a:endParaRPr lang="zh-CN" altLang="en-US" sz="1050" dirty="0"/>
          </a:p>
          <a:p>
            <a:pPr lvl="0" defTabSz="914400" eaLnBrk="0" hangingPunct="0">
              <a:buFontTx/>
              <a:buChar char="•"/>
              <a:tabLst>
                <a:tab pos="266700" algn="l"/>
                <a:tab pos="269875" algn="l"/>
              </a:tabLst>
            </a:pPr>
            <a:r>
              <a:rPr lang="zh-CN" altLang="en-US" u="sng" dirty="0">
                <a:solidFill>
                  <a:srgbClr val="008080"/>
                </a:solidFill>
                <a:latin typeface="Times New Roman" panose="02020603050405020304" pitchFamily="18" charset="0"/>
                <a:cs typeface="微软雅黑 Light"/>
              </a:rPr>
              <a:t>外网访问一号服务器，网页显示为一号。</a:t>
            </a:r>
            <a:endParaRPr lang="zh-CN" altLang="en-US" sz="1050" dirty="0"/>
          </a:p>
          <a:p>
            <a:pPr lvl="0" defTabSz="914400" eaLnBrk="0" hangingPunct="0">
              <a:buFontTx/>
              <a:buChar char="•"/>
              <a:tabLst>
                <a:tab pos="266700" algn="l"/>
                <a:tab pos="269875" algn="l"/>
              </a:tabLst>
            </a:pPr>
            <a:r>
              <a:rPr lang="zh-CN" altLang="en-US" u="sng" dirty="0">
                <a:solidFill>
                  <a:srgbClr val="008080"/>
                </a:solidFill>
                <a:latin typeface="Times New Roman" panose="02020603050405020304" pitchFamily="18" charset="0"/>
                <a:cs typeface="微软雅黑 Light"/>
              </a:rPr>
              <a:t>在没有策略与之匹配的情况下显示“</a:t>
            </a:r>
            <a:r>
              <a:rPr lang="en-US" altLang="zh-CN" u="sng" dirty="0">
                <a:solidFill>
                  <a:srgbClr val="008080"/>
                </a:solidFill>
                <a:latin typeface="Times New Roman" panose="02020603050405020304" pitchFamily="18" charset="0"/>
                <a:cs typeface="微软雅黑 Light"/>
              </a:rPr>
              <a:t>No Strategy for 03”</a:t>
            </a:r>
            <a:r>
              <a:rPr lang="zh-CN" altLang="en-US" u="sng" dirty="0">
                <a:solidFill>
                  <a:srgbClr val="008080"/>
                </a:solidFill>
                <a:latin typeface="Times New Roman" panose="02020603050405020304" pitchFamily="18" charset="0"/>
                <a:cs typeface="微软雅黑 Light"/>
              </a:rPr>
              <a:t>。</a:t>
            </a:r>
            <a:endParaRPr lang="zh-CN" altLang="en-US" sz="1050" dirty="0"/>
          </a:p>
          <a:p>
            <a:pPr lvl="0" defTabSz="914400" eaLnBrk="0" hangingPunct="0">
              <a:buFontTx/>
              <a:buChar char="•"/>
              <a:tabLst>
                <a:tab pos="266700" algn="l"/>
                <a:tab pos="269875" algn="l"/>
              </a:tabLst>
            </a:pPr>
            <a:r>
              <a:rPr lang="zh-CN" altLang="en-US" u="sng" dirty="0">
                <a:solidFill>
                  <a:srgbClr val="008080"/>
                </a:solidFill>
                <a:latin typeface="Times New Roman" panose="02020603050405020304" pitchFamily="18" charset="0"/>
                <a:cs typeface="微软雅黑 Light"/>
              </a:rPr>
              <a:t>此时将</a:t>
            </a:r>
            <a:r>
              <a:rPr lang="en-US" altLang="zh-CN" u="sng" dirty="0">
                <a:solidFill>
                  <a:srgbClr val="008080"/>
                </a:solidFill>
                <a:latin typeface="Times New Roman" panose="02020603050405020304" pitchFamily="18" charset="0"/>
                <a:cs typeface="微软雅黑 Light"/>
              </a:rPr>
              <a:t>pox</a:t>
            </a:r>
            <a:r>
              <a:rPr lang="zh-CN" altLang="en-US" u="sng" dirty="0">
                <a:solidFill>
                  <a:srgbClr val="008080"/>
                </a:solidFill>
                <a:latin typeface="Times New Roman" panose="02020603050405020304" pitchFamily="18" charset="0"/>
                <a:cs typeface="微软雅黑 Light"/>
              </a:rPr>
              <a:t>目录下的</a:t>
            </a:r>
            <a:r>
              <a:rPr lang="en-US" altLang="zh-CN" u="sng" dirty="0">
                <a:solidFill>
                  <a:srgbClr val="008080"/>
                </a:solidFill>
                <a:latin typeface="Times New Roman" panose="02020603050405020304" pitchFamily="18" charset="0"/>
                <a:cs typeface="微软雅黑 Light"/>
              </a:rPr>
              <a:t>3_Not </a:t>
            </a:r>
            <a:r>
              <a:rPr lang="en-US" altLang="zh-CN" dirty="0">
                <a:latin typeface="Times New Roman" panose="02020603050405020304" pitchFamily="18" charset="0"/>
                <a:cs typeface="微软雅黑 Light"/>
              </a:rPr>
              <a:t>Suspicious </a:t>
            </a:r>
            <a:r>
              <a:rPr lang="en-US" altLang="zh-CN" dirty="0" err="1">
                <a:latin typeface="Times New Roman" panose="02020603050405020304" pitchFamily="18" charset="0"/>
                <a:cs typeface="微软雅黑 Light"/>
              </a:rPr>
              <a:t>Traffic_any</a:t>
            </a:r>
            <a:r>
              <a:rPr lang="zh-CN" altLang="en-US" u="sng" dirty="0">
                <a:solidFill>
                  <a:srgbClr val="008080"/>
                </a:solidFill>
                <a:latin typeface="Times New Roman" panose="02020603050405020304" pitchFamily="18" charset="0"/>
                <a:cs typeface="微软雅黑 Light"/>
              </a:rPr>
              <a:t>移动到</a:t>
            </a:r>
            <a:r>
              <a:rPr lang="en-US" altLang="zh-CN" u="sng" dirty="0">
                <a:solidFill>
                  <a:srgbClr val="008080"/>
                </a:solidFill>
                <a:latin typeface="Times New Roman" panose="02020603050405020304" pitchFamily="18" charset="0"/>
                <a:cs typeface="微软雅黑 Light"/>
              </a:rPr>
              <a:t>pox/rules</a:t>
            </a:r>
            <a:r>
              <a:rPr lang="zh-CN" altLang="en-US" u="sng" dirty="0">
                <a:solidFill>
                  <a:srgbClr val="008080"/>
                </a:solidFill>
                <a:latin typeface="Times New Roman" panose="02020603050405020304" pitchFamily="18" charset="0"/>
                <a:cs typeface="微软雅黑 Light"/>
              </a:rPr>
              <a:t>目录下，可以发现日志显示规则被更新了，这说明我们的</a:t>
            </a:r>
            <a:r>
              <a:rPr lang="en-US" altLang="zh-CN" u="sng" dirty="0">
                <a:solidFill>
                  <a:srgbClr val="008080"/>
                </a:solidFill>
                <a:latin typeface="Times New Roman" panose="02020603050405020304" pitchFamily="18" charset="0"/>
                <a:cs typeface="微软雅黑 Light"/>
              </a:rPr>
              <a:t>AIPS</a:t>
            </a:r>
            <a:r>
              <a:rPr lang="zh-CN" altLang="en-US" u="sng" dirty="0">
                <a:solidFill>
                  <a:srgbClr val="008080"/>
                </a:solidFill>
                <a:latin typeface="Times New Roman" panose="02020603050405020304" pitchFamily="18" charset="0"/>
                <a:cs typeface="微软雅黑 Light"/>
              </a:rPr>
              <a:t>是即时动态策略更新的，此功能可以在不重新启动系统的情况下即时应对出现的新问题，并为将来的智能安全分析策略生成提供基础。</a:t>
            </a:r>
            <a:endParaRPr lang="zh-CN" altLang="en-US" sz="1050" dirty="0"/>
          </a:p>
          <a:p>
            <a:pPr lvl="0" defTabSz="914400" eaLnBrk="0" hangingPunct="0">
              <a:buFontTx/>
              <a:buChar char="•"/>
              <a:tabLst>
                <a:tab pos="266700" algn="l"/>
                <a:tab pos="269875" algn="l"/>
              </a:tabLst>
            </a:pPr>
            <a:r>
              <a:rPr lang="zh-CN" altLang="en-US" u="sng" dirty="0">
                <a:solidFill>
                  <a:srgbClr val="008080"/>
                </a:solidFill>
                <a:latin typeface="Times New Roman" panose="02020603050405020304" pitchFamily="18" charset="0"/>
                <a:cs typeface="微软雅黑 Light"/>
              </a:rPr>
              <a:t>用外网虚拟机</a:t>
            </a:r>
            <a:r>
              <a:rPr lang="en-US" altLang="zh-CN" dirty="0">
                <a:latin typeface="Times New Roman" panose="02020603050405020304" pitchFamily="18" charset="0"/>
                <a:cs typeface="微软雅黑 Light"/>
              </a:rPr>
              <a:t>telnet</a:t>
            </a:r>
            <a:r>
              <a:rPr lang="zh-CN" altLang="en-US" dirty="0">
                <a:latin typeface="Times New Roman" panose="02020603050405020304" pitchFamily="18" charset="0"/>
                <a:cs typeface="微软雅黑 Light"/>
              </a:rPr>
              <a:t>远程登陆</a:t>
            </a:r>
            <a:r>
              <a:rPr lang="en-US" altLang="zh-CN" dirty="0" err="1">
                <a:latin typeface="Times New Roman" panose="02020603050405020304" pitchFamily="18" charset="0"/>
                <a:cs typeface="微软雅黑 Light"/>
              </a:rPr>
              <a:t>httpserver</a:t>
            </a:r>
            <a:r>
              <a:rPr lang="zh-CN" altLang="en-US" dirty="0">
                <a:latin typeface="Times New Roman" panose="02020603050405020304" pitchFamily="18" charset="0"/>
                <a:cs typeface="微软雅黑 Light"/>
              </a:rPr>
              <a:t>，可以发现日志显示</a:t>
            </a:r>
            <a:r>
              <a:rPr lang="en-US" altLang="zh-CN" dirty="0" err="1">
                <a:latin typeface="Times New Roman" panose="02020603050405020304" pitchFamily="18" charset="0"/>
                <a:cs typeface="微软雅黑 Light"/>
              </a:rPr>
              <a:t>Alart_in</a:t>
            </a:r>
            <a:r>
              <a:rPr lang="zh-CN" altLang="en-US" dirty="0">
                <a:latin typeface="Times New Roman" panose="02020603050405020304" pitchFamily="18" charset="0"/>
                <a:cs typeface="微软雅黑 Light"/>
              </a:rPr>
              <a:t>，并使</a:t>
            </a:r>
            <a:r>
              <a:rPr lang="en-US" altLang="zh-CN" dirty="0" err="1">
                <a:latin typeface="Times New Roman" panose="02020603050405020304" pitchFamily="18" charset="0"/>
                <a:cs typeface="微软雅黑 Light"/>
              </a:rPr>
              <a:t>httpserver</a:t>
            </a:r>
            <a:r>
              <a:rPr lang="zh-CN" altLang="en-US" dirty="0">
                <a:latin typeface="Times New Roman" panose="02020603050405020304" pitchFamily="18" charset="0"/>
                <a:cs typeface="微软雅黑 Light"/>
              </a:rPr>
              <a:t>的流量经过网关以供</a:t>
            </a:r>
            <a:r>
              <a:rPr lang="en-US" altLang="zh-CN" dirty="0">
                <a:latin typeface="Times New Roman" panose="02020603050405020304" pitchFamily="18" charset="0"/>
                <a:cs typeface="微软雅黑 Light"/>
              </a:rPr>
              <a:t>IDS</a:t>
            </a:r>
            <a:r>
              <a:rPr lang="zh-CN" altLang="en-US" dirty="0">
                <a:latin typeface="Times New Roman" panose="02020603050405020304" pitchFamily="18" charset="0"/>
                <a:cs typeface="微软雅黑 Light"/>
              </a:rPr>
              <a:t>检查</a:t>
            </a:r>
            <a:endParaRPr lang="zh-CN" altLang="en-US" sz="1050" dirty="0"/>
          </a:p>
          <a:p>
            <a:pPr lvl="0" defTabSz="914400" eaLnBrk="0" hangingPunct="0">
              <a:buFontTx/>
              <a:buChar char="•"/>
              <a:tabLst>
                <a:tab pos="266700" algn="l"/>
                <a:tab pos="269875" algn="l"/>
              </a:tabLst>
            </a:pPr>
            <a:r>
              <a:rPr lang="zh-CN" altLang="en-US" dirty="0">
                <a:latin typeface="Times New Roman" panose="02020603050405020304" pitchFamily="18" charset="0"/>
                <a:cs typeface="微软雅黑 Light"/>
              </a:rPr>
              <a:t>由于流量没有被阻断，外网恶意机器成功登陆到了</a:t>
            </a:r>
            <a:r>
              <a:rPr lang="en-US" altLang="zh-CN" dirty="0" err="1">
                <a:latin typeface="Times New Roman" panose="02020603050405020304" pitchFamily="18" charset="0"/>
                <a:cs typeface="微软雅黑 Light"/>
              </a:rPr>
              <a:t>httpserver</a:t>
            </a:r>
            <a:r>
              <a:rPr lang="zh-CN" altLang="en-US" dirty="0">
                <a:latin typeface="Times New Roman" panose="02020603050405020304" pitchFamily="18" charset="0"/>
                <a:cs typeface="微软雅黑 Light"/>
              </a:rPr>
              <a:t>上，恶意机器以</a:t>
            </a:r>
            <a:r>
              <a:rPr lang="en-US" altLang="zh-CN" dirty="0" err="1">
                <a:latin typeface="Times New Roman" panose="02020603050405020304" pitchFamily="18" charset="0"/>
                <a:cs typeface="微软雅黑 Light"/>
              </a:rPr>
              <a:t>httpserver</a:t>
            </a:r>
            <a:r>
              <a:rPr lang="zh-CN" altLang="en-US" dirty="0">
                <a:latin typeface="Times New Roman" panose="02020603050405020304" pitchFamily="18" charset="0"/>
                <a:cs typeface="微软雅黑 Light"/>
              </a:rPr>
              <a:t>为远程跳板试图登陆上</a:t>
            </a:r>
            <a:r>
              <a:rPr lang="en-US" altLang="zh-CN" dirty="0" err="1">
                <a:latin typeface="Times New Roman" panose="02020603050405020304" pitchFamily="18" charset="0"/>
                <a:cs typeface="微软雅黑 Light"/>
              </a:rPr>
              <a:t>backhttpserver</a:t>
            </a:r>
            <a:r>
              <a:rPr lang="zh-CN" altLang="en-US" dirty="0">
                <a:latin typeface="Times New Roman" panose="02020603050405020304" pitchFamily="18" charset="0"/>
                <a:cs typeface="微软雅黑 Light"/>
              </a:rPr>
              <a:t>上。</a:t>
            </a:r>
            <a:endParaRPr lang="zh-CN" altLang="en-US" sz="1050" dirty="0"/>
          </a:p>
          <a:p>
            <a:pPr lvl="0" defTabSz="914400" eaLnBrk="0" hangingPunct="0">
              <a:buFontTx/>
              <a:buChar char="•"/>
              <a:tabLst>
                <a:tab pos="266700" algn="l"/>
                <a:tab pos="269875" algn="l"/>
              </a:tabLst>
            </a:pPr>
            <a:r>
              <a:rPr lang="zh-CN" altLang="en-US" dirty="0">
                <a:latin typeface="Times New Roman" panose="02020603050405020304" pitchFamily="18" charset="0"/>
                <a:cs typeface="微软雅黑 Light"/>
              </a:rPr>
              <a:t>可以发现日志记录了这次攻击，</a:t>
            </a:r>
            <a:r>
              <a:rPr lang="en-US" altLang="zh-CN" dirty="0" err="1">
                <a:latin typeface="Times New Roman" panose="02020603050405020304" pitchFamily="18" charset="0"/>
                <a:cs typeface="微软雅黑 Light"/>
              </a:rPr>
              <a:t>httpserver</a:t>
            </a:r>
            <a:r>
              <a:rPr lang="zh-CN" altLang="en-US" dirty="0">
                <a:latin typeface="Times New Roman" panose="02020603050405020304" pitchFamily="18" charset="0"/>
                <a:cs typeface="微软雅黑 Light"/>
              </a:rPr>
              <a:t>被断开，去向</a:t>
            </a:r>
            <a:r>
              <a:rPr lang="en-US" altLang="zh-CN" dirty="0" err="1">
                <a:latin typeface="Times New Roman" panose="02020603050405020304" pitchFamily="18" charset="0"/>
                <a:cs typeface="微软雅黑 Light"/>
              </a:rPr>
              <a:t>httpserver</a:t>
            </a:r>
            <a:r>
              <a:rPr lang="zh-CN" altLang="en-US" dirty="0">
                <a:latin typeface="Times New Roman" panose="02020603050405020304" pitchFamily="18" charset="0"/>
                <a:cs typeface="微软雅黑 Light"/>
              </a:rPr>
              <a:t>的流量被重定向到了</a:t>
            </a:r>
            <a:r>
              <a:rPr lang="en-US" altLang="zh-CN" dirty="0" err="1">
                <a:latin typeface="Times New Roman" panose="02020603050405020304" pitchFamily="18" charset="0"/>
                <a:cs typeface="微软雅黑 Light"/>
              </a:rPr>
              <a:t>backhttpserver</a:t>
            </a:r>
            <a:r>
              <a:rPr lang="zh-CN" altLang="en-US" dirty="0">
                <a:latin typeface="Times New Roman" panose="02020603050405020304" pitchFamily="18" charset="0"/>
                <a:cs typeface="微软雅黑 Light"/>
              </a:rPr>
              <a:t>上。</a:t>
            </a:r>
            <a:endParaRPr lang="zh-CN" altLang="en-US" sz="1050" dirty="0"/>
          </a:p>
          <a:p>
            <a:pPr lvl="0" defTabSz="914400" eaLnBrk="0" hangingPunct="0">
              <a:buFontTx/>
              <a:buChar char="•"/>
              <a:tabLst>
                <a:tab pos="266700" algn="l"/>
                <a:tab pos="269875" algn="l"/>
              </a:tabLst>
            </a:pPr>
            <a:r>
              <a:rPr lang="zh-CN" altLang="en-US" dirty="0">
                <a:latin typeface="Times New Roman" panose="02020603050405020304" pitchFamily="18" charset="0"/>
                <a:cs typeface="微软雅黑 Light"/>
              </a:rPr>
              <a:t>并且在此过程中启动了备用服务器提供服务，</a:t>
            </a:r>
            <a:r>
              <a:rPr lang="zh-CN" altLang="en-US" u="sng" dirty="0">
                <a:solidFill>
                  <a:srgbClr val="008080"/>
                </a:solidFill>
                <a:latin typeface="Times New Roman" panose="02020603050405020304" pitchFamily="18" charset="0"/>
                <a:cs typeface="微软雅黑 Light"/>
              </a:rPr>
              <a:t>这体现了本系统安全功能并不会影响正常的服务。</a:t>
            </a:r>
            <a:endParaRPr lang="zh-CN" altLang="en-US" sz="1050" dirty="0"/>
          </a:p>
          <a:p>
            <a:pPr lvl="0" defTabSz="914400" eaLnBrk="0" hangingPunct="0">
              <a:tabLst>
                <a:tab pos="266700" algn="l"/>
                <a:tab pos="269875" algn="l"/>
              </a:tabLst>
            </a:pPr>
            <a:r>
              <a:rPr lang="en-US" altLang="zh-CN" u="sng" dirty="0">
                <a:solidFill>
                  <a:srgbClr val="008080"/>
                </a:solidFill>
                <a:latin typeface="Times New Roman" panose="02020603050405020304" pitchFamily="18" charset="0"/>
                <a:cs typeface="微软雅黑 Light"/>
              </a:rPr>
              <a:t>--------------------------------------------------------------------------------</a:t>
            </a:r>
            <a:endParaRPr lang="en-US" altLang="zh-CN" sz="1050" dirty="0"/>
          </a:p>
          <a:p>
            <a:pPr lvl="0" defTabSz="914400" eaLnBrk="0" hangingPunct="0">
              <a:tabLst>
                <a:tab pos="266700" algn="l"/>
                <a:tab pos="269875" algn="l"/>
              </a:tabLst>
            </a:pPr>
            <a:r>
              <a:rPr lang="zh-CN" altLang="en-US" u="sng" dirty="0">
                <a:solidFill>
                  <a:srgbClr val="008080"/>
                </a:solidFill>
                <a:latin typeface="Times New Roman" panose="02020603050405020304" pitchFamily="18" charset="0"/>
                <a:cs typeface="微软雅黑 Light"/>
              </a:rPr>
              <a:t>此处演示规则匹配方式</a:t>
            </a:r>
            <a:endParaRPr lang="zh-CN" altLang="en-US" sz="1050" dirty="0"/>
          </a:p>
          <a:p>
            <a:pPr lvl="0" defTabSz="914400" eaLnBrk="0" hangingPunct="0">
              <a:buFontTx/>
              <a:buChar char="•"/>
              <a:tabLst>
                <a:tab pos="266700" algn="l"/>
                <a:tab pos="269875" algn="l"/>
              </a:tabLst>
            </a:pPr>
            <a:r>
              <a:rPr lang="zh-CN" altLang="en-US" u="sng" dirty="0">
                <a:solidFill>
                  <a:srgbClr val="008080"/>
                </a:solidFill>
                <a:latin typeface="Times New Roman" panose="02020603050405020304" pitchFamily="18" charset="0"/>
                <a:cs typeface="微软雅黑 Light"/>
              </a:rPr>
              <a:t>在</a:t>
            </a:r>
            <a:r>
              <a:rPr lang="en-US" altLang="zh-CN" u="sng" dirty="0">
                <a:solidFill>
                  <a:srgbClr val="008080"/>
                </a:solidFill>
                <a:latin typeface="Times New Roman" panose="02020603050405020304" pitchFamily="18" charset="0"/>
                <a:cs typeface="微软雅黑 Light"/>
              </a:rPr>
              <a:t>pox/rules</a:t>
            </a:r>
            <a:r>
              <a:rPr lang="zh-CN" altLang="en-US" u="sng" dirty="0">
                <a:solidFill>
                  <a:srgbClr val="008080"/>
                </a:solidFill>
                <a:latin typeface="Times New Roman" panose="02020603050405020304" pitchFamily="18" charset="0"/>
                <a:cs typeface="微软雅黑 Light"/>
              </a:rPr>
              <a:t>文件夹下创建</a:t>
            </a:r>
            <a:r>
              <a:rPr lang="en-US" altLang="zh-CN" u="sng" dirty="0">
                <a:solidFill>
                  <a:srgbClr val="008080"/>
                </a:solidFill>
                <a:latin typeface="Times New Roman" panose="02020603050405020304" pitchFamily="18" charset="0"/>
                <a:cs typeface="微软雅黑 Light"/>
              </a:rPr>
              <a:t>03_ICMP Echo Reply_2,</a:t>
            </a:r>
            <a:r>
              <a:rPr lang="zh-CN" altLang="en-US" u="sng" dirty="0">
                <a:solidFill>
                  <a:srgbClr val="008080"/>
                </a:solidFill>
                <a:latin typeface="Times New Roman" panose="02020603050405020304" pitchFamily="18" charset="0"/>
                <a:cs typeface="微软雅黑 Light"/>
              </a:rPr>
              <a:t>内容为：</a:t>
            </a:r>
            <a:endParaRPr lang="zh-CN" altLang="en-US" sz="1050" dirty="0"/>
          </a:p>
          <a:p>
            <a:pPr lvl="0" defTabSz="914400" eaLnBrk="0" hangingPunct="0">
              <a:tabLst>
                <a:tab pos="266700" algn="l"/>
                <a:tab pos="269875" algn="l"/>
              </a:tabLst>
            </a:pPr>
            <a:r>
              <a:rPr lang="zh-CN" altLang="en-US" u="sng" dirty="0">
                <a:solidFill>
                  <a:srgbClr val="008080"/>
                </a:solidFill>
                <a:latin typeface="Times New Roman" panose="02020603050405020304" pitchFamily="18" charset="0"/>
                <a:cs typeface="微软雅黑 Light"/>
              </a:rPr>
              <a:t>	</a:t>
            </a:r>
            <a:r>
              <a:rPr lang="en-US" altLang="zh-CN" u="sng" dirty="0">
                <a:solidFill>
                  <a:srgbClr val="008080"/>
                </a:solidFill>
                <a:latin typeface="Times New Roman" panose="02020603050405020304" pitchFamily="18" charset="0"/>
                <a:cs typeface="微软雅黑 Light"/>
              </a:rPr>
              <a:t>Disconnect</a:t>
            </a:r>
            <a:r>
              <a:rPr lang="zh-CN" altLang="en-US" u="sng" dirty="0">
                <a:solidFill>
                  <a:srgbClr val="008080"/>
                </a:solidFill>
                <a:latin typeface="Times New Roman" panose="02020603050405020304" pitchFamily="18" charset="0"/>
                <a:cs typeface="微软雅黑 Light"/>
              </a:rPr>
              <a:t>，</a:t>
            </a:r>
            <a:r>
              <a:rPr lang="en-US" altLang="zh-CN" u="sng" dirty="0" err="1">
                <a:solidFill>
                  <a:srgbClr val="008080"/>
                </a:solidFill>
                <a:latin typeface="Times New Roman" panose="02020603050405020304" pitchFamily="18" charset="0"/>
                <a:cs typeface="微软雅黑 Light"/>
              </a:rPr>
              <a:t>dst</a:t>
            </a:r>
            <a:endParaRPr lang="en-US" altLang="zh-CN" sz="1050" dirty="0"/>
          </a:p>
          <a:p>
            <a:pPr lvl="0" defTabSz="914400" eaLnBrk="0" hangingPunct="0">
              <a:tabLst>
                <a:tab pos="266700" algn="l"/>
                <a:tab pos="269875" algn="l"/>
              </a:tabLst>
            </a:pPr>
            <a:r>
              <a:rPr lang="en-US" altLang="zh-CN" u="sng" dirty="0">
                <a:solidFill>
                  <a:srgbClr val="008080"/>
                </a:solidFill>
                <a:latin typeface="Times New Roman" panose="02020603050405020304" pitchFamily="18" charset="0"/>
                <a:cs typeface="微软雅黑 Light"/>
              </a:rPr>
              <a:t>	Wait</a:t>
            </a:r>
            <a:r>
              <a:rPr lang="zh-CN" altLang="en-US" u="sng" dirty="0">
                <a:solidFill>
                  <a:srgbClr val="008080"/>
                </a:solidFill>
                <a:latin typeface="Times New Roman" panose="02020603050405020304" pitchFamily="18" charset="0"/>
                <a:cs typeface="微软雅黑 Light"/>
              </a:rPr>
              <a:t>，</a:t>
            </a:r>
            <a:r>
              <a:rPr lang="en-US" altLang="zh-CN" u="sng" dirty="0">
                <a:solidFill>
                  <a:srgbClr val="008080"/>
                </a:solidFill>
                <a:latin typeface="Times New Roman" panose="02020603050405020304" pitchFamily="18" charset="0"/>
                <a:cs typeface="微软雅黑 Light"/>
              </a:rPr>
              <a:t>30</a:t>
            </a:r>
            <a:endParaRPr lang="en-US" altLang="zh-CN" sz="1050" dirty="0"/>
          </a:p>
          <a:p>
            <a:pPr lvl="0" defTabSz="914400" eaLnBrk="0" hangingPunct="0">
              <a:tabLst>
                <a:tab pos="266700" algn="l"/>
                <a:tab pos="269875" algn="l"/>
              </a:tabLst>
            </a:pPr>
            <a:r>
              <a:rPr lang="en-US" altLang="zh-CN" u="sng" dirty="0">
                <a:solidFill>
                  <a:srgbClr val="008080"/>
                </a:solidFill>
                <a:latin typeface="Times New Roman" panose="02020603050405020304" pitchFamily="18" charset="0"/>
                <a:cs typeface="微软雅黑 Light"/>
              </a:rPr>
              <a:t>	Reconnect</a:t>
            </a:r>
            <a:r>
              <a:rPr lang="zh-CN" altLang="en-US" u="sng" dirty="0">
                <a:solidFill>
                  <a:srgbClr val="008080"/>
                </a:solidFill>
                <a:latin typeface="Times New Roman" panose="02020603050405020304" pitchFamily="18" charset="0"/>
                <a:cs typeface="微软雅黑 Light"/>
              </a:rPr>
              <a:t>，</a:t>
            </a:r>
            <a:r>
              <a:rPr lang="en-US" altLang="zh-CN" u="sng" dirty="0" err="1">
                <a:solidFill>
                  <a:srgbClr val="008080"/>
                </a:solidFill>
                <a:latin typeface="Times New Roman" panose="02020603050405020304" pitchFamily="18" charset="0"/>
                <a:cs typeface="微软雅黑 Light"/>
              </a:rPr>
              <a:t>dst</a:t>
            </a:r>
            <a:endParaRPr lang="en-US" altLang="zh-CN" sz="1050" dirty="0"/>
          </a:p>
          <a:p>
            <a:pPr lvl="0" defTabSz="914400" eaLnBrk="0" hangingPunct="0">
              <a:tabLst>
                <a:tab pos="266700" algn="l"/>
                <a:tab pos="269875" algn="l"/>
              </a:tabLst>
            </a:pPr>
            <a:r>
              <a:rPr lang="zh-CN" altLang="en-US" u="sng" dirty="0">
                <a:solidFill>
                  <a:srgbClr val="008080"/>
                </a:solidFill>
                <a:latin typeface="Times New Roman" panose="02020603050405020304" pitchFamily="18" charset="0"/>
                <a:cs typeface="微软雅黑 Light"/>
              </a:rPr>
              <a:t>可以发现日志显示规则被更新了</a:t>
            </a:r>
            <a:endParaRPr lang="zh-CN" altLang="en-US" sz="1050" dirty="0"/>
          </a:p>
          <a:p>
            <a:pPr lvl="0" defTabSz="914400" eaLnBrk="0" hangingPunct="0">
              <a:buFontTx/>
              <a:buChar char="•"/>
              <a:tabLst>
                <a:tab pos="266700" algn="l"/>
                <a:tab pos="269875" algn="l"/>
              </a:tabLst>
            </a:pPr>
            <a:r>
              <a:rPr lang="zh-CN" altLang="en-US" u="sng" dirty="0">
                <a:solidFill>
                  <a:srgbClr val="008080"/>
                </a:solidFill>
                <a:latin typeface="Times New Roman" panose="02020603050405020304" pitchFamily="18" charset="0"/>
                <a:cs typeface="微软雅黑 Light"/>
              </a:rPr>
              <a:t>使用外网主机</a:t>
            </a:r>
            <a:r>
              <a:rPr lang="en-US" altLang="zh-CN" u="sng" dirty="0">
                <a:solidFill>
                  <a:srgbClr val="008080"/>
                </a:solidFill>
                <a:latin typeface="Times New Roman" panose="02020603050405020304" pitchFamily="18" charset="0"/>
                <a:cs typeface="微软雅黑 Light"/>
              </a:rPr>
              <a:t>ping SDN</a:t>
            </a:r>
            <a:r>
              <a:rPr lang="zh-CN" altLang="en-US" u="sng" dirty="0">
                <a:solidFill>
                  <a:srgbClr val="008080"/>
                </a:solidFill>
                <a:latin typeface="Times New Roman" panose="02020603050405020304" pitchFamily="18" charset="0"/>
                <a:cs typeface="微软雅黑 Light"/>
              </a:rPr>
              <a:t>内任一主机一次后立即停止，发现网络内没有任何变化。</a:t>
            </a:r>
            <a:endParaRPr lang="zh-CN" altLang="en-US" sz="1050" dirty="0"/>
          </a:p>
          <a:p>
            <a:pPr lvl="0" defTabSz="914400" eaLnBrk="0" hangingPunct="0">
              <a:buFontTx/>
              <a:buChar char="•"/>
              <a:tabLst>
                <a:tab pos="266700" algn="l"/>
                <a:tab pos="269875" algn="l"/>
              </a:tabLst>
            </a:pPr>
            <a:r>
              <a:rPr lang="zh-CN" altLang="en-US" u="sng" dirty="0">
                <a:solidFill>
                  <a:srgbClr val="008080"/>
                </a:solidFill>
                <a:latin typeface="Times New Roman" panose="02020603050405020304" pitchFamily="18" charset="0"/>
                <a:cs typeface="微软雅黑 Light"/>
              </a:rPr>
              <a:t>使用外网主机再次</a:t>
            </a:r>
            <a:r>
              <a:rPr lang="en-US" altLang="zh-CN" u="sng" dirty="0">
                <a:solidFill>
                  <a:srgbClr val="008080"/>
                </a:solidFill>
                <a:latin typeface="Times New Roman" panose="02020603050405020304" pitchFamily="18" charset="0"/>
                <a:cs typeface="微软雅黑 Light"/>
              </a:rPr>
              <a:t>ping SDN</a:t>
            </a:r>
            <a:r>
              <a:rPr lang="zh-CN" altLang="en-US" u="sng" dirty="0">
                <a:solidFill>
                  <a:srgbClr val="008080"/>
                </a:solidFill>
                <a:latin typeface="Times New Roman" panose="02020603050405020304" pitchFamily="18" charset="0"/>
                <a:cs typeface="微软雅黑 Light"/>
              </a:rPr>
              <a:t>内同一主机，发现</a:t>
            </a:r>
            <a:r>
              <a:rPr lang="en-US" altLang="zh-CN" u="sng" dirty="0">
                <a:solidFill>
                  <a:srgbClr val="008080"/>
                </a:solidFill>
                <a:latin typeface="Times New Roman" panose="02020603050405020304" pitchFamily="18" charset="0"/>
                <a:cs typeface="微软雅黑 Light"/>
              </a:rPr>
              <a:t>SDN</a:t>
            </a:r>
            <a:r>
              <a:rPr lang="zh-CN" altLang="en-US" u="sng" dirty="0">
                <a:solidFill>
                  <a:srgbClr val="008080"/>
                </a:solidFill>
                <a:latin typeface="Times New Roman" panose="02020603050405020304" pitchFamily="18" charset="0"/>
                <a:cs typeface="微软雅黑 Light"/>
              </a:rPr>
              <a:t>内主机被断开。</a:t>
            </a:r>
            <a:endParaRPr lang="zh-CN" altLang="en-US" sz="1050" dirty="0"/>
          </a:p>
          <a:p>
            <a:pPr lvl="0" defTabSz="914400" eaLnBrk="0" hangingPunct="0">
              <a:buFontTx/>
              <a:buChar char="•"/>
              <a:tabLst>
                <a:tab pos="266700" algn="l"/>
                <a:tab pos="269875" algn="l"/>
              </a:tabLst>
            </a:pPr>
            <a:r>
              <a:rPr lang="zh-CN" altLang="en-US" u="sng" dirty="0">
                <a:solidFill>
                  <a:srgbClr val="008080"/>
                </a:solidFill>
                <a:latin typeface="Times New Roman" panose="02020603050405020304" pitchFamily="18" charset="0"/>
                <a:cs typeface="微软雅黑 Light"/>
              </a:rPr>
              <a:t>更改文件名为</a:t>
            </a:r>
            <a:r>
              <a:rPr lang="en-US" altLang="zh-CN" u="sng" dirty="0">
                <a:solidFill>
                  <a:srgbClr val="008080"/>
                </a:solidFill>
                <a:latin typeface="Times New Roman" panose="02020603050405020304" pitchFamily="18" charset="0"/>
                <a:cs typeface="微软雅黑 Light"/>
              </a:rPr>
              <a:t>03_any_2</a:t>
            </a:r>
            <a:r>
              <a:rPr lang="zh-CN" altLang="en-US" u="sng" dirty="0">
                <a:solidFill>
                  <a:srgbClr val="008080"/>
                </a:solidFill>
                <a:latin typeface="Times New Roman" panose="02020603050405020304" pitchFamily="18" charset="0"/>
                <a:cs typeface="微软雅黑 Light"/>
              </a:rPr>
              <a:t>重复以上实验，发现结果不变。</a:t>
            </a:r>
            <a:endParaRPr lang="zh-CN" altLang="en-US" sz="1050" dirty="0"/>
          </a:p>
          <a:p>
            <a:pPr lvl="0" defTabSz="914400" eaLnBrk="0" hangingPunct="0">
              <a:tabLst>
                <a:tab pos="266700" algn="l"/>
                <a:tab pos="269875" algn="l"/>
              </a:tabLst>
            </a:pPr>
            <a:endParaRPr lang="zh-CN" altLang="en-US" sz="2800" dirty="0"/>
          </a:p>
        </p:txBody>
      </p:sp>
    </p:spTree>
    <p:extLst>
      <p:ext uri="{BB962C8B-B14F-4D97-AF65-F5344CB8AC3E}">
        <p14:creationId xmlns:p14="http://schemas.microsoft.com/office/powerpoint/2010/main" val="423152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9134475" y="645160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12291" name="Group 3"/>
          <p:cNvGrpSpPr>
            <a:grpSpLocks/>
          </p:cNvGrpSpPr>
          <p:nvPr/>
        </p:nvGrpSpPr>
        <p:grpSpPr bwMode="auto">
          <a:xfrm>
            <a:off x="0" y="6334125"/>
            <a:ext cx="12192000" cy="523875"/>
            <a:chOff x="0" y="0"/>
            <a:chExt cx="19200" cy="825"/>
          </a:xfrm>
        </p:grpSpPr>
        <p:sp>
          <p:nvSpPr>
            <p:cNvPr id="12292"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3"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4"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12295" name="Rectangle 7"/>
          <p:cNvSpPr>
            <a:spLocks noGrp="1" noChangeArrowheads="1"/>
          </p:cNvSpPr>
          <p:nvPr>
            <p:ph type="title"/>
          </p:nvPr>
        </p:nvSpPr>
        <p:spPr>
          <a:ln/>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5400" b="1" dirty="0">
                <a:solidFill>
                  <a:schemeClr val="tx1"/>
                </a:solidFill>
                <a:latin typeface="微软雅黑" panose="020B0503020204020204" pitchFamily="34" charset="-122"/>
                <a:ea typeface="微软雅黑" panose="020B0503020204020204" pitchFamily="34" charset="-122"/>
              </a:rPr>
              <a:t>六</a:t>
            </a:r>
            <a:r>
              <a:rPr lang="zh-CN" altLang="en-US" sz="5400" b="1" dirty="0" smtClean="0">
                <a:solidFill>
                  <a:schemeClr val="tx1"/>
                </a:solidFill>
                <a:latin typeface="微软雅黑" panose="020B0503020204020204" pitchFamily="34" charset="-122"/>
                <a:ea typeface="微软雅黑" panose="020B0503020204020204" pitchFamily="34" charset="-122"/>
              </a:rPr>
              <a:t>、</a:t>
            </a:r>
            <a:r>
              <a:rPr lang="zh-CN" altLang="en-US" sz="5400" b="1" dirty="0">
                <a:solidFill>
                  <a:schemeClr val="tx1"/>
                </a:solidFill>
                <a:latin typeface="微软雅黑" panose="020B0503020204020204" pitchFamily="34" charset="-122"/>
                <a:ea typeface="微软雅黑" panose="020B0503020204020204" pitchFamily="34" charset="-122"/>
              </a:rPr>
              <a:t>应用</a:t>
            </a:r>
            <a:r>
              <a:rPr lang="zh-CN" altLang="en-US" sz="5400" b="1" dirty="0" smtClean="0">
                <a:solidFill>
                  <a:schemeClr val="tx1"/>
                </a:solidFill>
                <a:latin typeface="微软雅黑" panose="020B0503020204020204" pitchFamily="34" charset="-122"/>
                <a:ea typeface="微软雅黑" panose="020B0503020204020204" pitchFamily="34" charset="-122"/>
              </a:rPr>
              <a:t>的</a:t>
            </a:r>
            <a:r>
              <a:rPr lang="zh-CN" altLang="en-US" sz="5400" b="1" dirty="0">
                <a:solidFill>
                  <a:schemeClr val="tx1"/>
                </a:solidFill>
                <a:latin typeface="微软雅黑" panose="020B0503020204020204" pitchFamily="34" charset="-122"/>
                <a:ea typeface="微软雅黑" panose="020B0503020204020204" pitchFamily="34" charset="-122"/>
              </a:rPr>
              <a:t>完善和未来演进</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712458807"/>
              </p:ext>
            </p:extLst>
          </p:nvPr>
        </p:nvGraphicFramePr>
        <p:xfrm>
          <a:off x="390525" y="1808162"/>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297" name="Text Box 9"/>
          <p:cNvSpPr txBox="1">
            <a:spLocks noChangeArrowheads="1"/>
          </p:cNvSpPr>
          <p:nvPr/>
        </p:nvSpPr>
        <p:spPr bwMode="auto">
          <a:xfrm>
            <a:off x="484188" y="6427788"/>
            <a:ext cx="471011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6. App的完善和未来</a:t>
            </a:r>
            <a:r>
              <a:rPr lang="zh-CN" altLang="en-US" sz="2000" dirty="0" smtClean="0">
                <a:solidFill>
                  <a:schemeClr val="bg1"/>
                </a:solidFill>
                <a:latin typeface="微软雅黑" panose="020B0503020204020204" pitchFamily="34" charset="-122"/>
                <a:ea typeface="微软雅黑" panose="020B0503020204020204" pitchFamily="34" charset="-122"/>
              </a:rPr>
              <a:t>演进（</a:t>
            </a:r>
            <a:r>
              <a:rPr lang="en-US" altLang="zh-CN" sz="2000" dirty="0" smtClean="0">
                <a:solidFill>
                  <a:schemeClr val="bg1"/>
                </a:solidFill>
                <a:latin typeface="微软雅黑" panose="020B0503020204020204" pitchFamily="34" charset="-122"/>
                <a:ea typeface="微软雅黑" panose="020B0503020204020204" pitchFamily="34" charset="-122"/>
              </a:rPr>
              <a:t>1/3</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0" presetClass="entr" presetSubtype="0" fill="hold" grpId="13" nodeType="afterEffect">
                                  <p:stCondLst>
                                    <p:cond delay="0"/>
                                  </p:stCondLst>
                                  <p:iterate type="lt">
                                    <p:tmPct val="10000"/>
                                  </p:iterate>
                                  <p:childTnLst>
                                    <p:set>
                                      <p:cBhvr>
                                        <p:cTn id="6" dur="1" fill="hold">
                                          <p:stCondLst>
                                            <p:cond delay="0"/>
                                          </p:stCondLst>
                                        </p:cTn>
                                        <p:tgtEl>
                                          <p:spTgt spid="12295"/>
                                        </p:tgtEl>
                                        <p:attrNameLst>
                                          <p:attrName>style.visibility</p:attrName>
                                        </p:attrNameLst>
                                      </p:cBhvr>
                                      <p:to>
                                        <p:strVal val="visible"/>
                                      </p:to>
                                    </p:set>
                                    <p:animEffect transition="in" filter="fade">
                                      <p:cBhvr>
                                        <p:cTn id="7" dur="500"/>
                                        <p:tgtEl>
                                          <p:spTgt spid="12295"/>
                                        </p:tgtEl>
                                      </p:cBhvr>
                                    </p:animEffect>
                                    <p:anim calcmode="lin" valueType="num">
                                      <p:cBhvr>
                                        <p:cTn id="8" dur="500" fill="hold"/>
                                        <p:tgtEl>
                                          <p:spTgt spid="12295"/>
                                        </p:tgtEl>
                                        <p:attrNameLst>
                                          <p:attrName>ppt_x</p:attrName>
                                        </p:attrNameLst>
                                      </p:cBhvr>
                                      <p:tavLst>
                                        <p:tav tm="0">
                                          <p:val>
                                            <p:strVal val="#ppt_x-.1"/>
                                          </p:val>
                                        </p:tav>
                                        <p:tav tm="100000">
                                          <p:val>
                                            <p:strVal val="#ppt_x"/>
                                          </p:val>
                                        </p:tav>
                                      </p:tavLst>
                                    </p:anim>
                                    <p:anim calcmode="lin" valueType="num">
                                      <p:cBhvr>
                                        <p:cTn id="9"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1" bldLvl="0" autoUpdateAnimBg="0"/>
      <p:bldP spid="12295" grpId="2" bldLvl="0" autoUpdateAnimBg="0"/>
      <p:bldP spid="12295" grpId="3" bldLvl="0" autoUpdateAnimBg="0"/>
      <p:bldP spid="12295" grpId="4" bldLvl="0" autoUpdateAnimBg="0"/>
      <p:bldP spid="12295" grpId="5" bldLvl="0" autoUpdateAnimBg="0"/>
      <p:bldP spid="12295" grpId="6" bldLvl="0" autoUpdateAnimBg="0"/>
      <p:bldP spid="12295" grpId="7" bldLvl="0" autoUpdateAnimBg="0"/>
      <p:bldP spid="12295" grpId="8" bldLvl="0" autoUpdateAnimBg="0"/>
      <p:bldP spid="12295" grpId="9" bldLvl="0" autoUpdateAnimBg="0"/>
      <p:bldP spid="12295" grpId="10" bldLvl="0" autoUpdateAnimBg="0"/>
      <p:bldP spid="12295" grpId="11" bldLvl="0" autoUpdateAnimBg="0"/>
      <p:bldP spid="12295" grpId="12" bldLvl="0" autoUpdateAnimBg="0"/>
      <p:bldP spid="12295" grpId="13" bldLvl="0" animBg="1" autoUpdateAnimBg="0"/>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941" y="0"/>
            <a:ext cx="11550315" cy="6250488"/>
          </a:xfrm>
          <a:prstGeom prst="rect">
            <a:avLst/>
          </a:prstGeom>
        </p:spPr>
      </p:pic>
      <p:sp>
        <p:nvSpPr>
          <p:cNvPr id="6" name="标题 1"/>
          <p:cNvSpPr txBox="1">
            <a:spLocks/>
          </p:cNvSpPr>
          <p:nvPr/>
        </p:nvSpPr>
        <p:spPr bwMode="auto">
          <a:xfrm>
            <a:off x="5330952" y="1946556"/>
            <a:ext cx="3291840" cy="3090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defTabSz="914400">
              <a:buFontTx/>
            </a:pPr>
            <a:r>
              <a:rPr lang="en-US" altLang="zh-CN" sz="9600" b="1" dirty="0" smtClean="0">
                <a:solidFill>
                  <a:schemeClr val="accent2">
                    <a:lumMod val="60000"/>
                    <a:lumOff val="40000"/>
                  </a:schemeClr>
                </a:solidFill>
                <a:latin typeface="Microsoft YaHei UI" panose="020B0503020204020204" pitchFamily="34" charset="-122"/>
                <a:ea typeface="Microsoft YaHei UI" panose="020B0503020204020204" pitchFamily="34" charset="-122"/>
              </a:rPr>
              <a:t>=&gt;</a:t>
            </a:r>
            <a:br>
              <a:rPr lang="en-US" altLang="zh-CN" sz="9600" b="1" dirty="0" smtClean="0">
                <a:solidFill>
                  <a:schemeClr val="accent2">
                    <a:lumMod val="60000"/>
                    <a:lumOff val="40000"/>
                  </a:schemeClr>
                </a:solidFill>
                <a:latin typeface="Microsoft YaHei UI" panose="020B0503020204020204" pitchFamily="34" charset="-122"/>
                <a:ea typeface="Microsoft YaHei UI" panose="020B0503020204020204" pitchFamily="34" charset="-122"/>
              </a:rPr>
            </a:br>
            <a:r>
              <a:rPr lang="en-US" altLang="zh-CN" sz="9600" b="1" dirty="0" smtClean="0">
                <a:solidFill>
                  <a:schemeClr val="accent2">
                    <a:lumMod val="60000"/>
                    <a:lumOff val="40000"/>
                  </a:schemeClr>
                </a:solidFill>
                <a:latin typeface="Microsoft YaHei UI" panose="020B0503020204020204" pitchFamily="34" charset="-122"/>
                <a:ea typeface="Microsoft YaHei UI" panose="020B0503020204020204" pitchFamily="34" charset="-122"/>
              </a:rPr>
              <a:t>v2.0</a:t>
            </a:r>
          </a:p>
          <a:p>
            <a:pPr defTabSz="914400">
              <a:buFontTx/>
            </a:pPr>
            <a:r>
              <a:rPr lang="en-US" altLang="zh-CN" sz="9600" b="1" dirty="0" smtClean="0">
                <a:solidFill>
                  <a:schemeClr val="accent2">
                    <a:lumMod val="60000"/>
                    <a:lumOff val="40000"/>
                  </a:schemeClr>
                </a:solidFill>
                <a:latin typeface="Microsoft YaHei UI" panose="020B0503020204020204" pitchFamily="34" charset="-122"/>
                <a:ea typeface="Microsoft YaHei UI" panose="020B0503020204020204" pitchFamily="34" charset="-122"/>
              </a:rPr>
              <a:t>=&gt;</a:t>
            </a:r>
          </a:p>
          <a:p>
            <a:pPr defTabSz="914400">
              <a:buFontTx/>
            </a:pPr>
            <a:r>
              <a:rPr lang="zh-CN" altLang="en-US" sz="9600" b="1" dirty="0" smtClean="0">
                <a:solidFill>
                  <a:schemeClr val="accent2">
                    <a:lumMod val="60000"/>
                    <a:lumOff val="40000"/>
                  </a:schemeClr>
                </a:solidFill>
                <a:latin typeface="Microsoft YaHei UI" panose="020B0503020204020204" pitchFamily="34" charset="-122"/>
                <a:ea typeface="Microsoft YaHei UI" panose="020B0503020204020204" pitchFamily="34" charset="-122"/>
              </a:rPr>
              <a:t>未来？</a:t>
            </a:r>
            <a:endParaRPr lang="zh-CN" altLang="en-US" sz="9600" b="1" dirty="0">
              <a:solidFill>
                <a:schemeClr val="accent2">
                  <a:lumMod val="60000"/>
                  <a:lumOff val="40000"/>
                </a:schemeClr>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idx="4294967295"/>
          </p:nvPr>
        </p:nvSpPr>
        <p:spPr>
          <a:xfrm>
            <a:off x="11387138" y="771525"/>
            <a:ext cx="804862" cy="3090863"/>
          </a:xfrm>
        </p:spPr>
        <p:txBody>
          <a:bodyPr/>
          <a:lstStyle/>
          <a:p>
            <a:r>
              <a:rPr lang="en-US" altLang="zh-CN" sz="2400" dirty="0"/>
              <a:t>v</a:t>
            </a:r>
            <a:r>
              <a:rPr lang="en-US" altLang="zh-CN" sz="2400" dirty="0" smtClean="0"/>
              <a:t>0.0=&gt;</a:t>
            </a:r>
            <a:br>
              <a:rPr lang="en-US" altLang="zh-CN" sz="2400" dirty="0" smtClean="0"/>
            </a:br>
            <a:r>
              <a:rPr lang="en-US" altLang="zh-CN" sz="2400" dirty="0" smtClean="0"/>
              <a:t>v1.0=&gt;</a:t>
            </a:r>
            <a:br>
              <a:rPr lang="en-US" altLang="zh-CN" sz="2400" dirty="0" smtClean="0"/>
            </a:br>
            <a:r>
              <a:rPr lang="en-US" altLang="zh-CN" sz="2400" dirty="0" smtClean="0"/>
              <a:t>v1.3</a:t>
            </a:r>
            <a:endParaRPr lang="zh-CN" altLang="en-US" sz="2400" dirty="0"/>
          </a:p>
        </p:txBody>
      </p:sp>
      <p:grpSp>
        <p:nvGrpSpPr>
          <p:cNvPr id="5" name="Group 3"/>
          <p:cNvGrpSpPr>
            <a:grpSpLocks/>
          </p:cNvGrpSpPr>
          <p:nvPr/>
        </p:nvGrpSpPr>
        <p:grpSpPr bwMode="auto">
          <a:xfrm>
            <a:off x="0" y="6334125"/>
            <a:ext cx="12192000" cy="523875"/>
            <a:chOff x="0" y="0"/>
            <a:chExt cx="19200" cy="825"/>
          </a:xfrm>
        </p:grpSpPr>
        <p:sp>
          <p:nvSpPr>
            <p:cNvPr id="8"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11" name="Text Box 9"/>
          <p:cNvSpPr txBox="1">
            <a:spLocks noChangeArrowheads="1"/>
          </p:cNvSpPr>
          <p:nvPr/>
        </p:nvSpPr>
        <p:spPr bwMode="auto">
          <a:xfrm>
            <a:off x="484188" y="6427788"/>
            <a:ext cx="471011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6. App的完善和未来</a:t>
            </a:r>
            <a:r>
              <a:rPr lang="zh-CN" altLang="en-US" sz="2000" dirty="0" smtClean="0">
                <a:solidFill>
                  <a:schemeClr val="bg1"/>
                </a:solidFill>
                <a:latin typeface="微软雅黑" panose="020B0503020204020204" pitchFamily="34" charset="-122"/>
                <a:ea typeface="微软雅黑" panose="020B0503020204020204" pitchFamily="34" charset="-122"/>
              </a:rPr>
              <a:t>演进（</a:t>
            </a:r>
            <a:r>
              <a:rPr lang="en-US" altLang="zh-CN" sz="2000" dirty="0" smtClean="0">
                <a:solidFill>
                  <a:schemeClr val="bg1"/>
                </a:solidFill>
                <a:latin typeface="微软雅黑" panose="020B0503020204020204" pitchFamily="34" charset="-122"/>
                <a:ea typeface="微软雅黑" panose="020B0503020204020204" pitchFamily="34" charset="-122"/>
              </a:rPr>
              <a:t>2/3</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1052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grpId="1" nodeType="clickEffect">
                                  <p:stCondLst>
                                    <p:cond delay="0"/>
                                  </p:stCondLst>
                                  <p:childTnLst>
                                    <p:anim calcmode="lin" valueType="num">
                                      <p:cBhvr additive="base">
                                        <p:cTn id="27" dur="500"/>
                                        <p:tgtEl>
                                          <p:spTgt spid="6"/>
                                        </p:tgtEl>
                                        <p:attrNameLst>
                                          <p:attrName>ppt_x</p:attrName>
                                        </p:attrNameLst>
                                      </p:cBhvr>
                                      <p:tavLst>
                                        <p:tav tm="0">
                                          <p:val>
                                            <p:strVal val="ppt_x"/>
                                          </p:val>
                                        </p:tav>
                                        <p:tav tm="100000">
                                          <p:val>
                                            <p:strVal val="ppt_x"/>
                                          </p:val>
                                        </p:tav>
                                      </p:tavLst>
                                    </p:anim>
                                    <p:anim calcmode="lin" valueType="num">
                                      <p:cBhvr additive="base">
                                        <p:cTn id="28" dur="500"/>
                                        <p:tgtEl>
                                          <p:spTgt spid="6"/>
                                        </p:tgtEl>
                                        <p:attrNameLst>
                                          <p:attrName>ppt_y</p:attrName>
                                        </p:attrNameLst>
                                      </p:cBhvr>
                                      <p:tavLst>
                                        <p:tav tm="0">
                                          <p:val>
                                            <p:strVal val="ppt_y"/>
                                          </p:val>
                                        </p:tav>
                                        <p:tav tm="100000">
                                          <p:val>
                                            <p:strVal val="1+ppt_h/2"/>
                                          </p:val>
                                        </p:tav>
                                      </p:tavLst>
                                    </p:anim>
                                    <p:set>
                                      <p:cBhvr>
                                        <p:cTn id="2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59" y="0"/>
            <a:ext cx="11550315" cy="6175332"/>
          </a:xfrm>
          <a:prstGeom prst="rect">
            <a:avLst/>
          </a:prstGeom>
        </p:spPr>
      </p:pic>
      <p:grpSp>
        <p:nvGrpSpPr>
          <p:cNvPr id="2" name="组合 1"/>
          <p:cNvGrpSpPr/>
          <p:nvPr/>
        </p:nvGrpSpPr>
        <p:grpSpPr>
          <a:xfrm>
            <a:off x="4772416" y="520607"/>
            <a:ext cx="5077456" cy="2798790"/>
            <a:chOff x="4772416" y="520607"/>
            <a:chExt cx="5077456" cy="2798790"/>
          </a:xfrm>
        </p:grpSpPr>
        <p:sp>
          <p:nvSpPr>
            <p:cNvPr id="5" name="任意多边形 4"/>
            <p:cNvSpPr/>
            <p:nvPr/>
          </p:nvSpPr>
          <p:spPr>
            <a:xfrm>
              <a:off x="4772416" y="520607"/>
              <a:ext cx="5077456" cy="2798790"/>
            </a:xfrm>
            <a:custGeom>
              <a:avLst/>
              <a:gdLst>
                <a:gd name="connsiteX0" fmla="*/ 0 w 5077456"/>
                <a:gd name="connsiteY0" fmla="*/ 368741 h 2798790"/>
                <a:gd name="connsiteX1" fmla="*/ 2780779 w 5077456"/>
                <a:gd name="connsiteY1" fmla="*/ 55590 h 2798790"/>
                <a:gd name="connsiteX2" fmla="*/ 3394554 w 5077456"/>
                <a:gd name="connsiteY2" fmla="*/ 1370823 h 2798790"/>
                <a:gd name="connsiteX3" fmla="*/ 5047989 w 5077456"/>
                <a:gd name="connsiteY3" fmla="*/ 1420927 h 2798790"/>
                <a:gd name="connsiteX4" fmla="*/ 4446740 w 5077456"/>
                <a:gd name="connsiteY4" fmla="*/ 2798790 h 279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7456" h="2798790">
                  <a:moveTo>
                    <a:pt x="0" y="368741"/>
                  </a:moveTo>
                  <a:cubicBezTo>
                    <a:pt x="1107510" y="128658"/>
                    <a:pt x="2215020" y="-111424"/>
                    <a:pt x="2780779" y="55590"/>
                  </a:cubicBezTo>
                  <a:cubicBezTo>
                    <a:pt x="3346538" y="222604"/>
                    <a:pt x="3016686" y="1143267"/>
                    <a:pt x="3394554" y="1370823"/>
                  </a:cubicBezTo>
                  <a:cubicBezTo>
                    <a:pt x="3772422" y="1598379"/>
                    <a:pt x="4872625" y="1182933"/>
                    <a:pt x="5047989" y="1420927"/>
                  </a:cubicBezTo>
                  <a:cubicBezTo>
                    <a:pt x="5223353" y="1658922"/>
                    <a:pt x="4563650" y="2544094"/>
                    <a:pt x="4446740" y="27987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7778663" y="1064712"/>
              <a:ext cx="375781" cy="137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7778663" y="1064712"/>
              <a:ext cx="375781" cy="1377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椭圆 10"/>
          <p:cNvSpPr/>
          <p:nvPr/>
        </p:nvSpPr>
        <p:spPr>
          <a:xfrm>
            <a:off x="5787025" y="2016690"/>
            <a:ext cx="1716065" cy="8893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53403" y="3068877"/>
            <a:ext cx="3519813" cy="14154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1145" y="520607"/>
            <a:ext cx="4534422" cy="832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
          <p:cNvGrpSpPr>
            <a:grpSpLocks/>
          </p:cNvGrpSpPr>
          <p:nvPr/>
        </p:nvGrpSpPr>
        <p:grpSpPr bwMode="auto">
          <a:xfrm>
            <a:off x="0" y="6334125"/>
            <a:ext cx="12192000" cy="523875"/>
            <a:chOff x="0" y="0"/>
            <a:chExt cx="19200" cy="825"/>
          </a:xfrm>
        </p:grpSpPr>
        <p:sp>
          <p:nvSpPr>
            <p:cNvPr id="14"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17" name="Text Box 9"/>
          <p:cNvSpPr txBox="1">
            <a:spLocks noChangeArrowheads="1"/>
          </p:cNvSpPr>
          <p:nvPr/>
        </p:nvSpPr>
        <p:spPr bwMode="auto">
          <a:xfrm>
            <a:off x="484188" y="6427788"/>
            <a:ext cx="471011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6. App的完善和未来</a:t>
            </a:r>
            <a:r>
              <a:rPr lang="zh-CN" altLang="en-US" sz="2000" dirty="0" smtClean="0">
                <a:solidFill>
                  <a:schemeClr val="bg1"/>
                </a:solidFill>
                <a:latin typeface="微软雅黑" panose="020B0503020204020204" pitchFamily="34" charset="-122"/>
                <a:ea typeface="微软雅黑" panose="020B0503020204020204" pitchFamily="34" charset="-122"/>
              </a:rPr>
              <a:t>演进（</a:t>
            </a:r>
            <a:r>
              <a:rPr lang="en-US" altLang="zh-CN" sz="2000" dirty="0" smtClean="0">
                <a:solidFill>
                  <a:schemeClr val="bg1"/>
                </a:solidFill>
                <a:latin typeface="微软雅黑" panose="020B0503020204020204" pitchFamily="34" charset="-122"/>
                <a:ea typeface="微软雅黑" panose="020B0503020204020204" pitchFamily="34" charset="-122"/>
              </a:rPr>
              <a:t>3/3</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70173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heel(1)">
                                      <p:cBhvr>
                                        <p:cTn id="13" dur="2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ircle(in)">
                                      <p:cBhvr>
                                        <p:cTn id="23" dur="2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heel(1)">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79525" y="300038"/>
            <a:ext cx="10058400" cy="1450975"/>
          </a:xfrm>
        </p:spPr>
        <p:txBody>
          <a:bodyPr/>
          <a:lstStyle/>
          <a:p>
            <a:r>
              <a:rPr lang="zh-CN" altLang="en-US" sz="5400" b="1" dirty="0">
                <a:solidFill>
                  <a:schemeClr val="tx1"/>
                </a:solidFill>
                <a:latin typeface="微软雅黑" panose="020B0503020204020204" pitchFamily="34" charset="-122"/>
                <a:ea typeface="微软雅黑" panose="020B0503020204020204" pitchFamily="34" charset="-122"/>
              </a:rPr>
              <a:t>展示</a:t>
            </a:r>
            <a:r>
              <a:rPr lang="zh-CN" altLang="en-US" sz="5400" b="1" dirty="0" smtClean="0">
                <a:solidFill>
                  <a:schemeClr val="tx1"/>
                </a:solidFill>
                <a:latin typeface="微软雅黑" panose="020B0503020204020204" pitchFamily="34" charset="-122"/>
                <a:ea typeface="微软雅黑" panose="020B0503020204020204" pitchFamily="34" charset="-122"/>
              </a:rPr>
              <a:t>摘要</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pic>
        <p:nvPicPr>
          <p:cNvPr id="4099"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2" y="2652713"/>
            <a:ext cx="4078288" cy="263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0" name="Text Box 4"/>
          <p:cNvSpPr txBox="1">
            <a:spLocks noChangeArrowheads="1"/>
          </p:cNvSpPr>
          <p:nvPr/>
        </p:nvSpPr>
        <p:spPr bwMode="auto">
          <a:xfrm>
            <a:off x="9134475" y="6451600"/>
            <a:ext cx="2841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sp>
        <p:nvSpPr>
          <p:cNvPr id="4101" name="Text Box 5"/>
          <p:cNvSpPr txBox="1">
            <a:spLocks noChangeArrowheads="1"/>
          </p:cNvSpPr>
          <p:nvPr/>
        </p:nvSpPr>
        <p:spPr bwMode="auto">
          <a:xfrm>
            <a:off x="4764088" y="3074988"/>
            <a:ext cx="6619875"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3600">
              <a:latin typeface="微软雅黑" panose="020B0503020204020204" pitchFamily="34" charset="-122"/>
              <a:ea typeface="微软雅黑" panose="020B0503020204020204" pitchFamily="34" charset="-122"/>
            </a:endParaRPr>
          </a:p>
          <a:p>
            <a:endParaRPr lang="zh-CN" altLang="en-US" sz="3600">
              <a:latin typeface="微软雅黑" panose="020B0503020204020204" pitchFamily="34" charset="-122"/>
              <a:ea typeface="微软雅黑" panose="020B0503020204020204" pitchFamily="34" charset="-122"/>
            </a:endParaRPr>
          </a:p>
        </p:txBody>
      </p:sp>
      <p:sp>
        <p:nvSpPr>
          <p:cNvPr id="4103" name="Text Box 7"/>
          <p:cNvSpPr txBox="1">
            <a:spLocks noChangeArrowheads="1"/>
          </p:cNvSpPr>
          <p:nvPr/>
        </p:nvSpPr>
        <p:spPr bwMode="auto">
          <a:xfrm>
            <a:off x="9097963" y="644525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4104" name="Group 8"/>
          <p:cNvGrpSpPr>
            <a:grpSpLocks/>
          </p:cNvGrpSpPr>
          <p:nvPr/>
        </p:nvGrpSpPr>
        <p:grpSpPr bwMode="auto">
          <a:xfrm>
            <a:off x="0" y="6334125"/>
            <a:ext cx="12192000" cy="523875"/>
            <a:chOff x="0" y="0"/>
            <a:chExt cx="19200" cy="825"/>
          </a:xfrm>
        </p:grpSpPr>
        <p:sp>
          <p:nvSpPr>
            <p:cNvPr id="4105"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06"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07" name="Text Box 11"/>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4108" name="AutoShape 12"/>
          <p:cNvSpPr>
            <a:spLocks noChangeArrowheads="1"/>
          </p:cNvSpPr>
          <p:nvPr/>
        </p:nvSpPr>
        <p:spPr bwMode="auto">
          <a:xfrm>
            <a:off x="6076580" y="1817688"/>
            <a:ext cx="4706937" cy="695325"/>
          </a:xfrm>
          <a:prstGeom prst="roundRect">
            <a:avLst>
              <a:gd name="adj" fmla="val 16667"/>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3200">
                <a:latin typeface="微软雅黑" panose="020B0503020204020204" pitchFamily="34" charset="-122"/>
                <a:ea typeface="微软雅黑" panose="020B0503020204020204" pitchFamily="34" charset="-122"/>
              </a:rPr>
              <a:t>1. 研究背景和意义</a:t>
            </a:r>
          </a:p>
        </p:txBody>
      </p:sp>
      <p:sp>
        <p:nvSpPr>
          <p:cNvPr id="4109" name="AutoShape 13"/>
          <p:cNvSpPr>
            <a:spLocks noChangeArrowheads="1"/>
          </p:cNvSpPr>
          <p:nvPr/>
        </p:nvSpPr>
        <p:spPr bwMode="auto">
          <a:xfrm>
            <a:off x="6076580" y="2513013"/>
            <a:ext cx="4706937" cy="693737"/>
          </a:xfrm>
          <a:prstGeom prst="roundRect">
            <a:avLst>
              <a:gd name="adj" fmla="val 16667"/>
            </a:avLst>
          </a:prstGeom>
          <a:solidFill>
            <a:schemeClr val="accent1"/>
          </a:solidFill>
          <a:ln w="952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sz="3200" dirty="0" smtClean="0">
              <a:latin typeface="微软雅黑" panose="020B0503020204020204" pitchFamily="34" charset="-122"/>
              <a:ea typeface="微软雅黑" panose="020B0503020204020204" pitchFamily="34" charset="-122"/>
              <a:sym typeface="Arial" panose="020B0604020202020204" pitchFamily="34" charset="0"/>
            </a:endParaRPr>
          </a:p>
          <a:p>
            <a:r>
              <a:rPr lang="zh-CN" altLang="zh-CN" sz="3200" dirty="0" smtClean="0">
                <a:latin typeface="微软雅黑" panose="020B0503020204020204" pitchFamily="34" charset="-122"/>
                <a:ea typeface="微软雅黑" panose="020B0503020204020204" pitchFamily="34" charset="-122"/>
                <a:sym typeface="Arial" panose="020B0604020202020204" pitchFamily="34" charset="0"/>
              </a:rPr>
              <a:t>2</a:t>
            </a:r>
            <a:r>
              <a:rPr lang="zh-CN" altLang="zh-CN" sz="32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3200" dirty="0" smtClean="0">
                <a:latin typeface="微软雅黑" panose="020B0503020204020204" pitchFamily="34" charset="-122"/>
                <a:ea typeface="微软雅黑" panose="020B0503020204020204" pitchFamily="34" charset="-122"/>
                <a:sym typeface="Arial" panose="020B0604020202020204" pitchFamily="34" charset="0"/>
              </a:rPr>
              <a:t>应用</a:t>
            </a:r>
            <a:r>
              <a:rPr lang="zh-CN" altLang="zh-CN" sz="3200" dirty="0">
                <a:latin typeface="微软雅黑" panose="020B0503020204020204" pitchFamily="34" charset="-122"/>
                <a:ea typeface="微软雅黑" panose="020B0503020204020204" pitchFamily="34" charset="-122"/>
                <a:sym typeface="Arial" panose="020B0604020202020204" pitchFamily="34" charset="0"/>
              </a:rPr>
              <a:t>特色与创新</a:t>
            </a:r>
          </a:p>
          <a:p>
            <a:endParaRPr lang="zh-CN" altLang="zh-CN" sz="3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110" name="AutoShape 14"/>
          <p:cNvSpPr>
            <a:spLocks noChangeArrowheads="1"/>
          </p:cNvSpPr>
          <p:nvPr/>
        </p:nvSpPr>
        <p:spPr bwMode="auto">
          <a:xfrm>
            <a:off x="6076580" y="5291138"/>
            <a:ext cx="4706937" cy="695325"/>
          </a:xfrm>
          <a:prstGeom prst="roundRect">
            <a:avLst>
              <a:gd name="adj" fmla="val 16667"/>
            </a:avLst>
          </a:prstGeom>
          <a:solidFill>
            <a:schemeClr val="accent1"/>
          </a:solidFill>
          <a:ln w="952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zh-CN" sz="3200">
                <a:latin typeface="微软雅黑" panose="020B0503020204020204" pitchFamily="34" charset="-122"/>
                <a:ea typeface="微软雅黑" panose="020B0503020204020204" pitchFamily="34" charset="-122"/>
                <a:sym typeface="Arial" panose="020B0604020202020204" pitchFamily="34" charset="0"/>
              </a:rPr>
              <a:t>6. App的完善和未来演进</a:t>
            </a:r>
          </a:p>
        </p:txBody>
      </p:sp>
      <p:sp>
        <p:nvSpPr>
          <p:cNvPr id="4111" name="AutoShape 15"/>
          <p:cNvSpPr>
            <a:spLocks noChangeArrowheads="1"/>
          </p:cNvSpPr>
          <p:nvPr/>
        </p:nvSpPr>
        <p:spPr bwMode="auto">
          <a:xfrm>
            <a:off x="6076580" y="4597400"/>
            <a:ext cx="4706937" cy="693738"/>
          </a:xfrm>
          <a:prstGeom prst="roundRect">
            <a:avLst>
              <a:gd name="adj" fmla="val 16667"/>
            </a:avLst>
          </a:prstGeom>
          <a:solidFill>
            <a:schemeClr val="accent1"/>
          </a:solidFill>
          <a:ln w="952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zh-CN" sz="3200">
                <a:latin typeface="微软雅黑" panose="020B0503020204020204" pitchFamily="34" charset="-122"/>
                <a:ea typeface="微软雅黑" panose="020B0503020204020204" pitchFamily="34" charset="-122"/>
                <a:sym typeface="Arial" panose="020B0604020202020204" pitchFamily="34" charset="0"/>
              </a:rPr>
              <a:t>5. 研究过程与成果展示</a:t>
            </a:r>
          </a:p>
        </p:txBody>
      </p:sp>
      <p:sp>
        <p:nvSpPr>
          <p:cNvPr id="4112" name="AutoShape 16"/>
          <p:cNvSpPr>
            <a:spLocks noChangeArrowheads="1"/>
          </p:cNvSpPr>
          <p:nvPr/>
        </p:nvSpPr>
        <p:spPr bwMode="auto">
          <a:xfrm>
            <a:off x="6076580" y="3902075"/>
            <a:ext cx="4706937" cy="695325"/>
          </a:xfrm>
          <a:prstGeom prst="roundRect">
            <a:avLst>
              <a:gd name="adj" fmla="val 16667"/>
            </a:avLst>
          </a:prstGeom>
          <a:solidFill>
            <a:schemeClr val="accent1"/>
          </a:solidFill>
          <a:ln w="952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zh-CN" sz="3200" dirty="0">
                <a:latin typeface="微软雅黑" panose="020B0503020204020204" pitchFamily="34" charset="-122"/>
                <a:ea typeface="微软雅黑" panose="020B0503020204020204" pitchFamily="34" charset="-122"/>
                <a:sym typeface="Arial" panose="020B0604020202020204" pitchFamily="34" charset="0"/>
              </a:rPr>
              <a:t>4</a:t>
            </a:r>
            <a:r>
              <a:rPr lang="zh-CN" altLang="zh-CN" sz="3200" dirty="0" smtClean="0">
                <a:latin typeface="微软雅黑" panose="020B0503020204020204" pitchFamily="34" charset="-122"/>
                <a:ea typeface="微软雅黑" panose="020B0503020204020204" pitchFamily="34" charset="-122"/>
                <a:sym typeface="Arial" panose="020B0604020202020204" pitchFamily="34" charset="0"/>
              </a:rPr>
              <a:t>.</a:t>
            </a:r>
            <a:r>
              <a:rPr lang="en-US" altLang="zh-CN" sz="3200" dirty="0" smtClean="0">
                <a:latin typeface="微软雅黑" panose="020B0503020204020204" pitchFamily="34" charset="-122"/>
                <a:ea typeface="微软雅黑" panose="020B0503020204020204" pitchFamily="34" charset="-122"/>
                <a:sym typeface="Arial" panose="020B0604020202020204" pitchFamily="34" charset="0"/>
              </a:rPr>
              <a:t> </a:t>
            </a:r>
            <a:r>
              <a:rPr lang="zh-CN" altLang="zh-CN" sz="3200" dirty="0" smtClean="0">
                <a:latin typeface="微软雅黑" panose="020B0503020204020204" pitchFamily="34" charset="-122"/>
                <a:ea typeface="微软雅黑" panose="020B0503020204020204" pitchFamily="34" charset="-122"/>
                <a:sym typeface="Arial" panose="020B0604020202020204" pitchFamily="34" charset="0"/>
              </a:rPr>
              <a:t>研究</a:t>
            </a:r>
            <a:r>
              <a:rPr lang="zh-CN" altLang="zh-CN" sz="3200" dirty="0">
                <a:latin typeface="微软雅黑" panose="020B0503020204020204" pitchFamily="34" charset="-122"/>
                <a:ea typeface="微软雅黑" panose="020B0503020204020204" pitchFamily="34" charset="-122"/>
                <a:sym typeface="Arial" panose="020B0604020202020204" pitchFamily="34" charset="0"/>
              </a:rPr>
              <a:t>基础</a:t>
            </a:r>
          </a:p>
        </p:txBody>
      </p:sp>
      <p:sp>
        <p:nvSpPr>
          <p:cNvPr id="4113" name="AutoShape 17"/>
          <p:cNvSpPr>
            <a:spLocks noChangeArrowheads="1"/>
          </p:cNvSpPr>
          <p:nvPr/>
        </p:nvSpPr>
        <p:spPr bwMode="auto">
          <a:xfrm>
            <a:off x="6076580" y="3206750"/>
            <a:ext cx="4706937" cy="695325"/>
          </a:xfrm>
          <a:prstGeom prst="roundRect">
            <a:avLst>
              <a:gd name="adj" fmla="val 16667"/>
            </a:avLst>
          </a:prstGeom>
          <a:solidFill>
            <a:schemeClr val="accent1"/>
          </a:solidFill>
          <a:ln w="952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zh-CN" sz="3200" dirty="0">
                <a:latin typeface="微软雅黑" panose="020B0503020204020204" pitchFamily="34" charset="-122"/>
                <a:ea typeface="微软雅黑" panose="020B0503020204020204" pitchFamily="34" charset="-122"/>
                <a:sym typeface="Arial" panose="020B0604020202020204" pitchFamily="34" charset="0"/>
              </a:rPr>
              <a:t>3. 研究内容和方案</a:t>
            </a:r>
          </a:p>
        </p:txBody>
      </p:sp>
      <p:sp>
        <p:nvSpPr>
          <p:cNvPr id="4114" name="Text Box 18"/>
          <p:cNvSpPr txBox="1">
            <a:spLocks noChangeArrowheads="1"/>
          </p:cNvSpPr>
          <p:nvPr/>
        </p:nvSpPr>
        <p:spPr bwMode="auto">
          <a:xfrm>
            <a:off x="484188" y="6427788"/>
            <a:ext cx="4710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0</a:t>
            </a:r>
            <a:r>
              <a:rPr lang="zh-CN" altLang="en-US" sz="2000" dirty="0" smtClean="0">
                <a:solidFill>
                  <a:schemeClr val="bg1"/>
                </a:solidFill>
                <a:latin typeface="微软雅黑" panose="020B0503020204020204" pitchFamily="34" charset="-122"/>
                <a:ea typeface="微软雅黑" panose="020B0503020204020204" pitchFamily="34" charset="-122"/>
              </a:rPr>
              <a:t>.展示摘要</a:t>
            </a:r>
            <a:r>
              <a:rPr lang="zh-CN" altLang="en-US" sz="2000" dirty="0">
                <a:solidFill>
                  <a:schemeClr val="bg1"/>
                </a:solidFill>
                <a:latin typeface="微软雅黑" panose="020B0503020204020204" pitchFamily="34" charset="-122"/>
                <a:ea typeface="微软雅黑" panose="020B0503020204020204" pitchFamily="34" charset="-122"/>
              </a:rPr>
              <a:t>（1/1）</a:t>
            </a:r>
          </a:p>
        </p:txBody>
      </p:sp>
    </p:spTree>
    <p:extLst>
      <p:ext uri="{BB962C8B-B14F-4D97-AF65-F5344CB8AC3E}">
        <p14:creationId xmlns:p14="http://schemas.microsoft.com/office/powerpoint/2010/main" val="3597586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0" presetClass="entr" presetSubtype="0" fill="hold" grpId="12" nodeType="afterEffect">
                                  <p:stCondLst>
                                    <p:cond delay="0"/>
                                  </p:stCondLst>
                                  <p:iterate type="lt">
                                    <p:tmPct val="10000"/>
                                  </p:iterate>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anim calcmode="lin" valueType="num">
                                      <p:cBhvr>
                                        <p:cTn id="8" dur="500" fill="hold"/>
                                        <p:tgtEl>
                                          <p:spTgt spid="4098"/>
                                        </p:tgtEl>
                                        <p:attrNameLst>
                                          <p:attrName>ppt_x</p:attrName>
                                        </p:attrNameLst>
                                      </p:cBhvr>
                                      <p:tavLst>
                                        <p:tav tm="0">
                                          <p:val>
                                            <p:strVal val="#ppt_x-.1"/>
                                          </p:val>
                                        </p:tav>
                                        <p:tav tm="100000">
                                          <p:val>
                                            <p:strVal val="#ppt_x"/>
                                          </p:val>
                                        </p:tav>
                                      </p:tavLst>
                                    </p:anim>
                                    <p:anim calcmode="lin" valueType="num">
                                      <p:cBhvr>
                                        <p:cTn id="9" dur="500" fill="hold"/>
                                        <p:tgtEl>
                                          <p:spTgt spid="4098"/>
                                        </p:tgtEl>
                                        <p:attrNameLst>
                                          <p:attrName>ppt_y</p:attrName>
                                        </p:attrNameLst>
                                      </p:cBhvr>
                                      <p:tavLst>
                                        <p:tav tm="0">
                                          <p:val>
                                            <p:strVal val="#ppt_y"/>
                                          </p:val>
                                        </p:tav>
                                        <p:tav tm="100000">
                                          <p:val>
                                            <p:strVal val="#ppt_y"/>
                                          </p:val>
                                        </p:tav>
                                      </p:tavLst>
                                    </p:anim>
                                  </p:childTnLst>
                                </p:cTn>
                              </p:par>
                            </p:childTnLst>
                          </p:cTn>
                        </p:par>
                        <p:par>
                          <p:cTn id="10" fill="hold">
                            <p:stCondLst>
                              <p:cond delay="650"/>
                            </p:stCondLst>
                            <p:childTnLst>
                              <p:par>
                                <p:cTn id="11" presetID="10" presetClass="entr" presetSubtype="0" fill="hold" grpId="0" nodeType="afterEffect">
                                  <p:stCondLst>
                                    <p:cond delay="1450"/>
                                  </p:stCondLst>
                                  <p:childTnLst>
                                    <p:set>
                                      <p:cBhvr>
                                        <p:cTn id="12" dur="1" fill="hold">
                                          <p:stCondLst>
                                            <p:cond delay="0"/>
                                          </p:stCondLst>
                                        </p:cTn>
                                        <p:tgtEl>
                                          <p:spTgt spid="4108"/>
                                        </p:tgtEl>
                                        <p:attrNameLst>
                                          <p:attrName>style.visibility</p:attrName>
                                        </p:attrNameLst>
                                      </p:cBhvr>
                                      <p:to>
                                        <p:strVal val="visible"/>
                                      </p:to>
                                    </p:set>
                                    <p:animEffect transition="in" filter="fade">
                                      <p:cBhvr>
                                        <p:cTn id="13" dur="500"/>
                                        <p:tgtEl>
                                          <p:spTgt spid="4108"/>
                                        </p:tgtEl>
                                      </p:cBhvr>
                                    </p:animEffect>
                                  </p:childTnLst>
                                </p:cTn>
                              </p:par>
                            </p:childTnLst>
                          </p:cTn>
                        </p:par>
                        <p:par>
                          <p:cTn id="14" fill="hold">
                            <p:stCondLst>
                              <p:cond delay="2600"/>
                            </p:stCondLst>
                            <p:childTnLst>
                              <p:par>
                                <p:cTn id="15" presetID="10" presetClass="entr" presetSubtype="0" fill="hold" grpId="0" nodeType="afterEffect">
                                  <p:stCondLst>
                                    <p:cond delay="2000"/>
                                  </p:stCondLst>
                                  <p:childTnLst>
                                    <p:set>
                                      <p:cBhvr>
                                        <p:cTn id="16" dur="1" fill="hold">
                                          <p:stCondLst>
                                            <p:cond delay="0"/>
                                          </p:stCondLst>
                                        </p:cTn>
                                        <p:tgtEl>
                                          <p:spTgt spid="4109"/>
                                        </p:tgtEl>
                                        <p:attrNameLst>
                                          <p:attrName>style.visibility</p:attrName>
                                        </p:attrNameLst>
                                      </p:cBhvr>
                                      <p:to>
                                        <p:strVal val="visible"/>
                                      </p:to>
                                    </p:set>
                                    <p:animEffect transition="in" filter="fade">
                                      <p:cBhvr>
                                        <p:cTn id="17" dur="500"/>
                                        <p:tgtEl>
                                          <p:spTgt spid="4109"/>
                                        </p:tgtEl>
                                      </p:cBhvr>
                                    </p:animEffect>
                                  </p:childTnLst>
                                </p:cTn>
                              </p:par>
                            </p:childTnLst>
                          </p:cTn>
                        </p:par>
                        <p:par>
                          <p:cTn id="18" fill="hold">
                            <p:stCondLst>
                              <p:cond delay="5100"/>
                            </p:stCondLst>
                            <p:childTnLst>
                              <p:par>
                                <p:cTn id="19" presetID="10" presetClass="entr" presetSubtype="0" fill="hold" grpId="0" nodeType="afterEffect">
                                  <p:stCondLst>
                                    <p:cond delay="2000"/>
                                  </p:stCondLst>
                                  <p:childTnLst>
                                    <p:set>
                                      <p:cBhvr>
                                        <p:cTn id="20" dur="1" fill="hold">
                                          <p:stCondLst>
                                            <p:cond delay="0"/>
                                          </p:stCondLst>
                                        </p:cTn>
                                        <p:tgtEl>
                                          <p:spTgt spid="4113"/>
                                        </p:tgtEl>
                                        <p:attrNameLst>
                                          <p:attrName>style.visibility</p:attrName>
                                        </p:attrNameLst>
                                      </p:cBhvr>
                                      <p:to>
                                        <p:strVal val="visible"/>
                                      </p:to>
                                    </p:set>
                                    <p:animEffect transition="in" filter="fade">
                                      <p:cBhvr>
                                        <p:cTn id="21" dur="500"/>
                                        <p:tgtEl>
                                          <p:spTgt spid="4113"/>
                                        </p:tgtEl>
                                      </p:cBhvr>
                                    </p:animEffect>
                                  </p:childTnLst>
                                </p:cTn>
                              </p:par>
                            </p:childTnLst>
                          </p:cTn>
                        </p:par>
                        <p:par>
                          <p:cTn id="22" fill="hold">
                            <p:stCondLst>
                              <p:cond delay="7600"/>
                            </p:stCondLst>
                            <p:childTnLst>
                              <p:par>
                                <p:cTn id="23" presetID="10" presetClass="entr" presetSubtype="0" fill="hold" grpId="0" nodeType="afterEffect">
                                  <p:stCondLst>
                                    <p:cond delay="2000"/>
                                  </p:stCondLst>
                                  <p:childTnLst>
                                    <p:set>
                                      <p:cBhvr>
                                        <p:cTn id="24" dur="1" fill="hold">
                                          <p:stCondLst>
                                            <p:cond delay="0"/>
                                          </p:stCondLst>
                                        </p:cTn>
                                        <p:tgtEl>
                                          <p:spTgt spid="4112"/>
                                        </p:tgtEl>
                                        <p:attrNameLst>
                                          <p:attrName>style.visibility</p:attrName>
                                        </p:attrNameLst>
                                      </p:cBhvr>
                                      <p:to>
                                        <p:strVal val="visible"/>
                                      </p:to>
                                    </p:set>
                                    <p:animEffect transition="in" filter="fade">
                                      <p:cBhvr>
                                        <p:cTn id="25" dur="500"/>
                                        <p:tgtEl>
                                          <p:spTgt spid="4112"/>
                                        </p:tgtEl>
                                      </p:cBhvr>
                                    </p:animEffect>
                                  </p:childTnLst>
                                </p:cTn>
                              </p:par>
                            </p:childTnLst>
                          </p:cTn>
                        </p:par>
                        <p:par>
                          <p:cTn id="26" fill="hold">
                            <p:stCondLst>
                              <p:cond delay="10100"/>
                            </p:stCondLst>
                            <p:childTnLst>
                              <p:par>
                                <p:cTn id="27" presetID="10" presetClass="entr" presetSubtype="0" fill="hold" grpId="0" nodeType="afterEffect">
                                  <p:stCondLst>
                                    <p:cond delay="2000"/>
                                  </p:stCondLst>
                                  <p:childTnLst>
                                    <p:set>
                                      <p:cBhvr>
                                        <p:cTn id="28" dur="1" fill="hold">
                                          <p:stCondLst>
                                            <p:cond delay="0"/>
                                          </p:stCondLst>
                                        </p:cTn>
                                        <p:tgtEl>
                                          <p:spTgt spid="4111"/>
                                        </p:tgtEl>
                                        <p:attrNameLst>
                                          <p:attrName>style.visibility</p:attrName>
                                        </p:attrNameLst>
                                      </p:cBhvr>
                                      <p:to>
                                        <p:strVal val="visible"/>
                                      </p:to>
                                    </p:set>
                                    <p:animEffect transition="in" filter="fade">
                                      <p:cBhvr>
                                        <p:cTn id="29" dur="500"/>
                                        <p:tgtEl>
                                          <p:spTgt spid="4111"/>
                                        </p:tgtEl>
                                      </p:cBhvr>
                                    </p:animEffect>
                                  </p:childTnLst>
                                </p:cTn>
                              </p:par>
                            </p:childTnLst>
                          </p:cTn>
                        </p:par>
                        <p:par>
                          <p:cTn id="30" fill="hold">
                            <p:stCondLst>
                              <p:cond delay="12600"/>
                            </p:stCondLst>
                            <p:childTnLst>
                              <p:par>
                                <p:cTn id="31" presetID="10" presetClass="entr" presetSubtype="0" fill="hold" grpId="0" nodeType="afterEffect">
                                  <p:stCondLst>
                                    <p:cond delay="2000"/>
                                  </p:stCondLst>
                                  <p:childTnLst>
                                    <p:set>
                                      <p:cBhvr>
                                        <p:cTn id="32" dur="1" fill="hold">
                                          <p:stCondLst>
                                            <p:cond delay="0"/>
                                          </p:stCondLst>
                                        </p:cTn>
                                        <p:tgtEl>
                                          <p:spTgt spid="4110"/>
                                        </p:tgtEl>
                                        <p:attrNameLst>
                                          <p:attrName>style.visibility</p:attrName>
                                        </p:attrNameLst>
                                      </p:cBhvr>
                                      <p:to>
                                        <p:strVal val="visible"/>
                                      </p:to>
                                    </p:set>
                                    <p:animEffect transition="in" filter="fade">
                                      <p:cBhvr>
                                        <p:cTn id="33" dur="500"/>
                                        <p:tgtEl>
                                          <p:spTgt spid="4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utoUpdateAnimBg="0"/>
      <p:bldP spid="4098" grpId="1" bldLvl="0" autoUpdateAnimBg="0"/>
      <p:bldP spid="4098" grpId="2" bldLvl="0" autoUpdateAnimBg="0"/>
      <p:bldP spid="4098" grpId="3" bldLvl="0" autoUpdateAnimBg="0"/>
      <p:bldP spid="4098" grpId="4" bldLvl="0" autoUpdateAnimBg="0"/>
      <p:bldP spid="4098" grpId="5" bldLvl="0" autoUpdateAnimBg="0"/>
      <p:bldP spid="4098" grpId="6" bldLvl="0" autoUpdateAnimBg="0"/>
      <p:bldP spid="4098" grpId="7" bldLvl="0" autoUpdateAnimBg="0"/>
      <p:bldP spid="4098" grpId="8" bldLvl="0" autoUpdateAnimBg="0"/>
      <p:bldP spid="4098" grpId="9" bldLvl="0" autoUpdateAnimBg="0"/>
      <p:bldP spid="4098" grpId="10" bldLvl="0" autoUpdateAnimBg="0"/>
      <p:bldP spid="4098" grpId="11" bldLvl="0" autoUpdateAnimBg="0"/>
      <p:bldP spid="4098" grpId="12" bldLvl="0" autoUpdateAnimBg="0"/>
      <p:bldP spid="4101" grpId="0" bldLvl="0" autoUpdateAnimBg="0"/>
      <p:bldP spid="4101" grpId="1" bldLvl="0" autoUpdateAnimBg="0"/>
      <p:bldP spid="4101" grpId="2" bldLvl="0" autoUpdateAnimBg="0"/>
      <p:bldP spid="4101" grpId="3" bldLvl="0" autoUpdateAnimBg="0"/>
      <p:bldP spid="4101" grpId="4" bldLvl="0" autoUpdateAnimBg="0"/>
      <p:bldP spid="4101" grpId="5" bldLvl="0" autoUpdateAnimBg="0"/>
      <p:bldP spid="4101" grpId="6" bldLvl="0" autoUpdateAnimBg="0"/>
      <p:bldP spid="4108" grpId="0" animBg="1"/>
      <p:bldP spid="4109" grpId="0" animBg="1"/>
      <p:bldP spid="4110" grpId="0" animBg="1"/>
      <p:bldP spid="4111" grpId="0" animBg="1"/>
      <p:bldP spid="4112" grpId="0" animBg="1"/>
      <p:bldP spid="41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3"/>
          <p:cNvGrpSpPr>
            <a:grpSpLocks/>
          </p:cNvGrpSpPr>
          <p:nvPr/>
        </p:nvGrpSpPr>
        <p:grpSpPr bwMode="auto">
          <a:xfrm>
            <a:off x="0" y="6334125"/>
            <a:ext cx="12192000" cy="523875"/>
            <a:chOff x="0" y="0"/>
            <a:chExt cx="19200" cy="825"/>
          </a:xfrm>
        </p:grpSpPr>
        <p:sp>
          <p:nvSpPr>
            <p:cNvPr id="14"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2" name="矩形 1"/>
          <p:cNvSpPr/>
          <p:nvPr/>
        </p:nvSpPr>
        <p:spPr>
          <a:xfrm>
            <a:off x="4583895" y="2564940"/>
            <a:ext cx="3262433" cy="1323439"/>
          </a:xfrm>
          <a:prstGeom prst="rect">
            <a:avLst/>
          </a:prstGeom>
          <a:noFill/>
        </p:spPr>
        <p:txBody>
          <a:bodyPr wrap="none" lIns="91440" tIns="45720" rIns="91440" bIns="45720">
            <a:spAutoFit/>
          </a:bodyPr>
          <a:lstStyle/>
          <a:p>
            <a:pPr algn="ctr"/>
            <a:r>
              <a:rPr lang="zh-CN" altLang="en-US" sz="8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微软雅黑" pitchFamily="34" charset="-122"/>
                <a:ea typeface="微软雅黑" pitchFamily="34" charset="-122"/>
              </a:rPr>
              <a:t>谢谢！</a:t>
            </a:r>
            <a:endParaRPr lang="zh-CN" altLang="en-US" sz="8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521666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9134475" y="645160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5123" name="Group 3"/>
          <p:cNvGrpSpPr>
            <a:grpSpLocks/>
          </p:cNvGrpSpPr>
          <p:nvPr/>
        </p:nvGrpSpPr>
        <p:grpSpPr bwMode="auto">
          <a:xfrm>
            <a:off x="0" y="6334125"/>
            <a:ext cx="12192000" cy="523875"/>
            <a:chOff x="0" y="0"/>
            <a:chExt cx="19200" cy="825"/>
          </a:xfrm>
        </p:grpSpPr>
        <p:sp>
          <p:nvSpPr>
            <p:cNvPr id="5124"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5"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6"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5127" name="Rectangle 7"/>
          <p:cNvSpPr>
            <a:spLocks noGrp="1" noChangeArrowheads="1"/>
          </p:cNvSpPr>
          <p:nvPr>
            <p:ph type="title"/>
          </p:nvPr>
        </p:nvSpPr>
        <p:spPr>
          <a:xfrm>
            <a:off x="1279525" y="300038"/>
            <a:ext cx="10058400" cy="1450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5400" b="1">
                <a:solidFill>
                  <a:schemeClr val="tx1"/>
                </a:solidFill>
                <a:latin typeface="微软雅黑" panose="020B0503020204020204" pitchFamily="34" charset="-122"/>
                <a:ea typeface="微软雅黑" panose="020B0503020204020204" pitchFamily="34" charset="-122"/>
              </a:rPr>
              <a:t>一、研究背景和意义</a:t>
            </a:r>
            <a:endParaRPr lang="zh-CN" altLang="en-US"/>
          </a:p>
        </p:txBody>
      </p:sp>
      <p:sp>
        <p:nvSpPr>
          <p:cNvPr id="15" name="内容占位符 2"/>
          <p:cNvSpPr>
            <a:spLocks noGrp="1"/>
          </p:cNvSpPr>
          <p:nvPr>
            <p:ph idx="1"/>
          </p:nvPr>
        </p:nvSpPr>
        <p:spPr>
          <a:xfrm>
            <a:off x="1916482" y="2202646"/>
            <a:ext cx="8392439" cy="3584379"/>
          </a:xfrm>
        </p:spPr>
        <p:txBody>
          <a:bodyPr>
            <a:noAutofit/>
          </a:bodyPr>
          <a:lstStyle/>
          <a:p>
            <a:r>
              <a:rPr lang="zh-CN" altLang="en-US" sz="2800" dirty="0" smtClean="0">
                <a:latin typeface="微软雅黑" pitchFamily="34" charset="-122"/>
                <a:ea typeface="微软雅黑" pitchFamily="34" charset="-122"/>
              </a:rPr>
              <a:t>更多的网络服务依赖数据包内容分析！</a:t>
            </a: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网络信息安全</a:t>
            </a:r>
            <a:r>
              <a:rPr lang="zh-CN" altLang="en-US" sz="2800" dirty="0">
                <a:latin typeface="微软雅黑" pitchFamily="34" charset="-122"/>
                <a:ea typeface="微软雅黑" pitchFamily="34" charset="-122"/>
              </a:rPr>
              <a:t>问题引起更加广泛的</a:t>
            </a:r>
            <a:r>
              <a:rPr lang="zh-CN" altLang="en-US" sz="2800" dirty="0" smtClean="0">
                <a:latin typeface="微软雅黑" pitchFamily="34" charset="-122"/>
                <a:ea typeface="微软雅黑" pitchFamily="34" charset="-122"/>
              </a:rPr>
              <a:t>重视！</a:t>
            </a:r>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对网络管理提出更高的</a:t>
            </a:r>
            <a:r>
              <a:rPr lang="zh-CN" altLang="en-US" sz="2800" dirty="0" smtClean="0">
                <a:latin typeface="微软雅黑" pitchFamily="34" charset="-122"/>
                <a:ea typeface="微软雅黑" pitchFamily="34" charset="-122"/>
              </a:rPr>
              <a:t>要求！</a:t>
            </a:r>
            <a:endParaRPr lang="en-US" altLang="zh-CN" sz="28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流量优化</a:t>
            </a:r>
            <a:r>
              <a:rPr lang="zh-CN" altLang="en-US" sz="2400" b="1" dirty="0">
                <a:solidFill>
                  <a:srgbClr val="FF0000"/>
                </a:solidFill>
                <a:latin typeface="微软雅黑" pitchFamily="34" charset="-122"/>
                <a:ea typeface="微软雅黑" pitchFamily="34" charset="-122"/>
              </a:rPr>
              <a:t>控制</a:t>
            </a:r>
            <a:endParaRPr lang="en-US" altLang="zh-CN" sz="2400" b="1" dirty="0">
              <a:solidFill>
                <a:srgbClr val="FF0000"/>
              </a:solidFill>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攻击检测</a:t>
            </a:r>
            <a:r>
              <a:rPr lang="zh-CN" altLang="en-US" sz="2400" dirty="0" smtClean="0">
                <a:latin typeface="微软雅黑" pitchFamily="34" charset="-122"/>
                <a:ea typeface="微软雅黑" pitchFamily="34" charset="-122"/>
              </a:rPr>
              <a:t>阻断</a:t>
            </a:r>
            <a:endParaRPr lang="en-US" altLang="zh-CN" sz="24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计算机</a:t>
            </a:r>
            <a:r>
              <a:rPr lang="zh-CN" altLang="en-US" sz="2400" b="1" dirty="0" smtClean="0">
                <a:solidFill>
                  <a:srgbClr val="FF0000"/>
                </a:solidFill>
                <a:latin typeface="微软雅黑" pitchFamily="34" charset="-122"/>
                <a:ea typeface="微软雅黑" pitchFamily="34" charset="-122"/>
              </a:rPr>
              <a:t>自动化</a:t>
            </a:r>
            <a:r>
              <a:rPr lang="zh-CN" altLang="en-US" sz="2400" dirty="0" smtClean="0">
                <a:latin typeface="微软雅黑" pitchFamily="34" charset="-122"/>
                <a:ea typeface="微软雅黑" pitchFamily="34" charset="-122"/>
              </a:rPr>
              <a:t>处理</a:t>
            </a:r>
            <a:endParaRPr lang="en-US" altLang="zh-CN" sz="24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甚至是智能处理</a:t>
            </a:r>
            <a:endParaRPr lang="en-US" altLang="zh-CN" sz="2400" dirty="0">
              <a:latin typeface="微软雅黑" pitchFamily="34" charset="-122"/>
              <a:ea typeface="微软雅黑" pitchFamily="34" charset="-122"/>
            </a:endParaRPr>
          </a:p>
          <a:p>
            <a:pPr lvl="1"/>
            <a:r>
              <a:rPr lang="en-US" altLang="zh-CN" sz="2400" dirty="0">
                <a:latin typeface="微软雅黑" pitchFamily="34" charset="-122"/>
                <a:ea typeface="微软雅黑" pitchFamily="34" charset="-122"/>
              </a:rPr>
              <a:t>……</a:t>
            </a:r>
          </a:p>
          <a:p>
            <a:endParaRPr lang="zh-CN" altLang="en-US" sz="2800" dirty="0">
              <a:latin typeface="微软雅黑" pitchFamily="34" charset="-122"/>
              <a:ea typeface="微软雅黑" pitchFamily="34" charset="-122"/>
            </a:endParaRPr>
          </a:p>
        </p:txBody>
      </p:sp>
      <p:sp>
        <p:nvSpPr>
          <p:cNvPr id="5129" name="Text Box 9"/>
          <p:cNvSpPr txBox="1">
            <a:spLocks noChangeArrowheads="1"/>
          </p:cNvSpPr>
          <p:nvPr/>
        </p:nvSpPr>
        <p:spPr bwMode="auto">
          <a:xfrm>
            <a:off x="484188" y="6427788"/>
            <a:ext cx="4710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chemeClr val="bg1"/>
                </a:solidFill>
                <a:latin typeface="微软雅黑" panose="020B0503020204020204" pitchFamily="34" charset="-122"/>
                <a:ea typeface="微软雅黑" panose="020B0503020204020204" pitchFamily="34" charset="-122"/>
              </a:rPr>
              <a:t>1. 研究背景和意义（1/3）</a:t>
            </a:r>
          </a:p>
        </p:txBody>
      </p:sp>
    </p:spTree>
    <p:extLst>
      <p:ext uri="{BB962C8B-B14F-4D97-AF65-F5344CB8AC3E}">
        <p14:creationId xmlns:p14="http://schemas.microsoft.com/office/powerpoint/2010/main" val="13725166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0" presetClass="entr" presetSubtype="0" fill="hold" grpId="12" nodeType="afterEffect">
                                  <p:stCondLst>
                                    <p:cond delay="0"/>
                                  </p:stCondLst>
                                  <p:iterate type="lt">
                                    <p:tmPct val="10000"/>
                                  </p:iterate>
                                  <p:childTnLst>
                                    <p:set>
                                      <p:cBhvr>
                                        <p:cTn id="6" dur="1" fill="hold">
                                          <p:stCondLst>
                                            <p:cond delay="0"/>
                                          </p:stCondLst>
                                        </p:cTn>
                                        <p:tgtEl>
                                          <p:spTgt spid="5127"/>
                                        </p:tgtEl>
                                        <p:attrNameLst>
                                          <p:attrName>style.visibility</p:attrName>
                                        </p:attrNameLst>
                                      </p:cBhvr>
                                      <p:to>
                                        <p:strVal val="visible"/>
                                      </p:to>
                                    </p:set>
                                    <p:animEffect transition="in" filter="fade">
                                      <p:cBhvr>
                                        <p:cTn id="7" dur="500"/>
                                        <p:tgtEl>
                                          <p:spTgt spid="5127"/>
                                        </p:tgtEl>
                                      </p:cBhvr>
                                    </p:animEffect>
                                    <p:anim calcmode="lin" valueType="num">
                                      <p:cBhvr>
                                        <p:cTn id="8" dur="500" fill="hold"/>
                                        <p:tgtEl>
                                          <p:spTgt spid="5127"/>
                                        </p:tgtEl>
                                        <p:attrNameLst>
                                          <p:attrName>ppt_x</p:attrName>
                                        </p:attrNameLst>
                                      </p:cBhvr>
                                      <p:tavLst>
                                        <p:tav tm="0">
                                          <p:val>
                                            <p:strVal val="#ppt_x-.1"/>
                                          </p:val>
                                        </p:tav>
                                        <p:tav tm="100000">
                                          <p:val>
                                            <p:strVal val="#ppt_x"/>
                                          </p:val>
                                        </p:tav>
                                      </p:tavLst>
                                    </p:anim>
                                    <p:anim calcmode="lin" valueType="num">
                                      <p:cBhvr>
                                        <p:cTn id="9" dur="500" fill="hold"/>
                                        <p:tgtEl>
                                          <p:spTgt spid="5127"/>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14" dur="500"/>
                                        <p:tgtEl>
                                          <p:spTgt spid="1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19" dur="500"/>
                                        <p:tgtEl>
                                          <p:spTgt spid="1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24" dur="500"/>
                                        <p:tgtEl>
                                          <p:spTgt spid="1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Effect transition="in" filter="randombar(horizontal)">
                                      <p:cBhvr>
                                        <p:cTn id="29" dur="500"/>
                                        <p:tgtEl>
                                          <p:spTgt spid="1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34" dur="500"/>
                                        <p:tgtEl>
                                          <p:spTgt spid="1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5">
                                            <p:txEl>
                                              <p:pRg st="5" end="5"/>
                                            </p:txEl>
                                          </p:spTgt>
                                        </p:tgtEl>
                                        <p:attrNameLst>
                                          <p:attrName>style.visibility</p:attrName>
                                        </p:attrNameLst>
                                      </p:cBhvr>
                                      <p:to>
                                        <p:strVal val="visible"/>
                                      </p:to>
                                    </p:set>
                                    <p:animEffect transition="in" filter="randombar(horizontal)">
                                      <p:cBhvr>
                                        <p:cTn id="39" dur="500"/>
                                        <p:tgtEl>
                                          <p:spTgt spid="1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5">
                                            <p:txEl>
                                              <p:pRg st="6" end="6"/>
                                            </p:txEl>
                                          </p:spTgt>
                                        </p:tgtEl>
                                        <p:attrNameLst>
                                          <p:attrName>style.visibility</p:attrName>
                                        </p:attrNameLst>
                                      </p:cBhvr>
                                      <p:to>
                                        <p:strVal val="visible"/>
                                      </p:to>
                                    </p:set>
                                    <p:animEffect transition="in" filter="randombar(horizontal)">
                                      <p:cBhvr>
                                        <p:cTn id="44" dur="500"/>
                                        <p:tgtEl>
                                          <p:spTgt spid="1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5">
                                            <p:txEl>
                                              <p:pRg st="7" end="7"/>
                                            </p:txEl>
                                          </p:spTgt>
                                        </p:tgtEl>
                                        <p:attrNameLst>
                                          <p:attrName>style.visibility</p:attrName>
                                        </p:attrNameLst>
                                      </p:cBhvr>
                                      <p:to>
                                        <p:strVal val="visible"/>
                                      </p:to>
                                    </p:set>
                                    <p:animEffect transition="in" filter="randombar(horizontal)">
                                      <p:cBhvr>
                                        <p:cTn id="49"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bldLvl="0" autoUpdateAnimBg="0"/>
      <p:bldP spid="5127" grpId="1" bldLvl="0" autoUpdateAnimBg="0"/>
      <p:bldP spid="5127" grpId="2" bldLvl="0" autoUpdateAnimBg="0"/>
      <p:bldP spid="5127" grpId="3" bldLvl="0" autoUpdateAnimBg="0"/>
      <p:bldP spid="5127" grpId="4" bldLvl="0" autoUpdateAnimBg="0"/>
      <p:bldP spid="5127" grpId="5" bldLvl="0" autoUpdateAnimBg="0"/>
      <p:bldP spid="5127" grpId="6" bldLvl="0" autoUpdateAnimBg="0"/>
      <p:bldP spid="5127" grpId="7" bldLvl="0" autoUpdateAnimBg="0"/>
      <p:bldP spid="5127" grpId="8" bldLvl="0" autoUpdateAnimBg="0"/>
      <p:bldP spid="5127" grpId="9" bldLvl="0" autoUpdateAnimBg="0"/>
      <p:bldP spid="5127" grpId="10" bldLvl="0" autoUpdateAnimBg="0"/>
      <p:bldP spid="5127" grpId="11" bldLvl="0" autoUpdateAnimBg="0"/>
      <p:bldP spid="5127" grpId="12"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6334125"/>
            <a:ext cx="12192000" cy="523875"/>
            <a:chOff x="0" y="0"/>
            <a:chExt cx="19200" cy="825"/>
          </a:xfrm>
        </p:grpSpPr>
        <p:sp>
          <p:nvSpPr>
            <p:cNvPr id="6147"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8"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9" name="Text Box 5"/>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6150" name="Text Box 6"/>
          <p:cNvSpPr txBox="1">
            <a:spLocks noChangeArrowheads="1"/>
          </p:cNvSpPr>
          <p:nvPr/>
        </p:nvSpPr>
        <p:spPr bwMode="auto">
          <a:xfrm>
            <a:off x="484188" y="6427788"/>
            <a:ext cx="4710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a:solidFill>
                  <a:schemeClr val="bg1"/>
                </a:solidFill>
                <a:latin typeface="微软雅黑" panose="020B0503020204020204" pitchFamily="34" charset="-122"/>
                <a:ea typeface="微软雅黑" panose="020B0503020204020204" pitchFamily="34" charset="-122"/>
              </a:rPr>
              <a:t>1. 研究背景和意义（2/3）</a:t>
            </a:r>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926" y="668102"/>
            <a:ext cx="7433498" cy="5208823"/>
          </a:xfrm>
          <a:prstGeom prst="rect">
            <a:avLst/>
          </a:prstGeom>
        </p:spPr>
      </p:pic>
      <p:sp>
        <p:nvSpPr>
          <p:cNvPr id="39" name="矩形 38"/>
          <p:cNvSpPr/>
          <p:nvPr/>
        </p:nvSpPr>
        <p:spPr>
          <a:xfrm>
            <a:off x="3369050" y="5641461"/>
            <a:ext cx="2694902" cy="1905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某大学校园网拓扑图</a:t>
            </a:r>
            <a:endParaRPr lang="zh-CN" altLang="en-US" dirty="0"/>
          </a:p>
        </p:txBody>
      </p:sp>
      <p:sp>
        <p:nvSpPr>
          <p:cNvPr id="40" name="丁字箭头 39"/>
          <p:cNvSpPr/>
          <p:nvPr/>
        </p:nvSpPr>
        <p:spPr>
          <a:xfrm rot="2318862">
            <a:off x="5345385" y="2157979"/>
            <a:ext cx="663201" cy="537463"/>
          </a:xfrm>
          <a:prstGeom prst="leftRigh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1" name="下弧形箭头 40"/>
          <p:cNvSpPr/>
          <p:nvPr/>
        </p:nvSpPr>
        <p:spPr>
          <a:xfrm rot="14842447">
            <a:off x="3793377" y="2818359"/>
            <a:ext cx="3607517" cy="805307"/>
          </a:xfrm>
          <a:prstGeom prst="curved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42" name="下弧形箭头 41"/>
          <p:cNvSpPr/>
          <p:nvPr/>
        </p:nvSpPr>
        <p:spPr>
          <a:xfrm>
            <a:off x="1588788" y="3656451"/>
            <a:ext cx="6339588" cy="1048233"/>
          </a:xfrm>
          <a:prstGeom prst="curved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solidFill>
                <a:schemeClr val="tx1"/>
              </a:solidFill>
            </a:endParaRPr>
          </a:p>
        </p:txBody>
      </p:sp>
      <p:sp>
        <p:nvSpPr>
          <p:cNvPr id="43" name="丁字箭头 42"/>
          <p:cNvSpPr/>
          <p:nvPr/>
        </p:nvSpPr>
        <p:spPr>
          <a:xfrm rot="2764596">
            <a:off x="6593263" y="3613813"/>
            <a:ext cx="646312" cy="551507"/>
          </a:xfrm>
          <a:prstGeom prst="leftRigh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4" name="丁字箭头 43"/>
          <p:cNvSpPr/>
          <p:nvPr/>
        </p:nvSpPr>
        <p:spPr>
          <a:xfrm rot="2764596">
            <a:off x="6163585" y="3966495"/>
            <a:ext cx="646312" cy="551507"/>
          </a:xfrm>
          <a:prstGeom prst="leftRigh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5" name="丁字箭头 44"/>
          <p:cNvSpPr/>
          <p:nvPr/>
        </p:nvSpPr>
        <p:spPr>
          <a:xfrm rot="2764596">
            <a:off x="5555086" y="4118897"/>
            <a:ext cx="646312" cy="551507"/>
          </a:xfrm>
          <a:prstGeom prst="leftRigh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6" name="丁字箭头 45"/>
          <p:cNvSpPr/>
          <p:nvPr/>
        </p:nvSpPr>
        <p:spPr>
          <a:xfrm rot="2764596">
            <a:off x="4797743" y="4282962"/>
            <a:ext cx="646312" cy="551507"/>
          </a:xfrm>
          <a:prstGeom prst="leftRigh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7" name="丁字箭头 46"/>
          <p:cNvSpPr/>
          <p:nvPr/>
        </p:nvSpPr>
        <p:spPr>
          <a:xfrm rot="2764596">
            <a:off x="4028478" y="4282961"/>
            <a:ext cx="646312" cy="551507"/>
          </a:xfrm>
          <a:prstGeom prst="leftRigh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8" name="丁字箭头 47"/>
          <p:cNvSpPr/>
          <p:nvPr/>
        </p:nvSpPr>
        <p:spPr>
          <a:xfrm rot="2764596">
            <a:off x="3297951" y="4253572"/>
            <a:ext cx="646312" cy="551507"/>
          </a:xfrm>
          <a:prstGeom prst="leftRigh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9" name="丁字箭头 48"/>
          <p:cNvSpPr/>
          <p:nvPr/>
        </p:nvSpPr>
        <p:spPr>
          <a:xfrm rot="2764596">
            <a:off x="2623105" y="4061224"/>
            <a:ext cx="646312" cy="551507"/>
          </a:xfrm>
          <a:prstGeom prst="leftRigh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0" name="TextBox 30"/>
          <p:cNvSpPr txBox="1"/>
          <p:nvPr/>
        </p:nvSpPr>
        <p:spPr>
          <a:xfrm>
            <a:off x="8921178" y="5504459"/>
            <a:ext cx="3270822" cy="366748"/>
          </a:xfrm>
          <a:prstGeom prst="rect">
            <a:avLst/>
          </a:prstGeom>
          <a:noFill/>
        </p:spPr>
        <p:txBody>
          <a:bodyPr wrap="square" rtlCol="0">
            <a:spAutoFit/>
          </a:bodyPr>
          <a:lstStyle/>
          <a:p>
            <a:r>
              <a:rPr lang="zh-CN" altLang="en-US" dirty="0" smtClean="0">
                <a:solidFill>
                  <a:schemeClr val="bg1">
                    <a:lumMod val="50000"/>
                  </a:schemeClr>
                </a:solidFill>
                <a:latin typeface="微软雅黑" pitchFamily="34" charset="-122"/>
                <a:ea typeface="微软雅黑" pitchFamily="34" charset="-122"/>
              </a:rPr>
              <a:t>基于</a:t>
            </a:r>
            <a:r>
              <a:rPr lang="en-US" altLang="zh-CN" dirty="0" smtClean="0">
                <a:solidFill>
                  <a:schemeClr val="bg1">
                    <a:lumMod val="50000"/>
                  </a:schemeClr>
                </a:solidFill>
                <a:latin typeface="微软雅黑" pitchFamily="34" charset="-122"/>
                <a:ea typeface="微软雅黑" pitchFamily="34" charset="-122"/>
              </a:rPr>
              <a:t>SDN</a:t>
            </a:r>
            <a:r>
              <a:rPr lang="zh-CN" altLang="en-US" dirty="0" smtClean="0">
                <a:solidFill>
                  <a:schemeClr val="bg1">
                    <a:lumMod val="50000"/>
                  </a:schemeClr>
                </a:solidFill>
                <a:latin typeface="微软雅黑" pitchFamily="34" charset="-122"/>
                <a:ea typeface="微软雅黑" pitchFamily="34" charset="-122"/>
              </a:rPr>
              <a:t>的动态网络流量捕获</a:t>
            </a:r>
            <a:endParaRPr lang="zh-CN" altLang="en-US" dirty="0" smtClean="0">
              <a:solidFill>
                <a:schemeClr val="bg1">
                  <a:lumMod val="50000"/>
                </a:schemeClr>
              </a:solidFill>
            </a:endParaRPr>
          </a:p>
        </p:txBody>
      </p:sp>
      <p:graphicFrame>
        <p:nvGraphicFramePr>
          <p:cNvPr id="2" name="图示 1"/>
          <p:cNvGraphicFramePr/>
          <p:nvPr>
            <p:extLst>
              <p:ext uri="{D42A27DB-BD31-4B8C-83A1-F6EECF244321}">
                <p14:modId xmlns:p14="http://schemas.microsoft.com/office/powerpoint/2010/main" val="3985051219"/>
              </p:ext>
            </p:extLst>
          </p:nvPr>
        </p:nvGraphicFramePr>
        <p:xfrm>
          <a:off x="8517699" y="989556"/>
          <a:ext cx="3457765" cy="41962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04042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down)">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heel(1)">
                                      <p:cBhvr>
                                        <p:cTn id="19" dur="20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250"/>
                                  </p:stCondLst>
                                  <p:childTnLst>
                                    <p:set>
                                      <p:cBhvr>
                                        <p:cTn id="26" dur="1" fill="hold">
                                          <p:stCondLst>
                                            <p:cond delay="0"/>
                                          </p:stCondLst>
                                        </p:cTn>
                                        <p:tgtEl>
                                          <p:spTgt spid="44"/>
                                        </p:tgtEl>
                                        <p:attrNameLst>
                                          <p:attrName>style.visibility</p:attrName>
                                        </p:attrNameLst>
                                      </p:cBhvr>
                                      <p:to>
                                        <p:strVal val="visible"/>
                                      </p:to>
                                    </p:set>
                                  </p:childTnLst>
                                </p:cTn>
                              </p:par>
                            </p:childTnLst>
                          </p:cTn>
                        </p:par>
                        <p:par>
                          <p:cTn id="27" fill="hold">
                            <p:stCondLst>
                              <p:cond delay="250"/>
                            </p:stCondLst>
                            <p:childTnLst>
                              <p:par>
                                <p:cTn id="28" presetID="1" presetClass="entr" presetSubtype="0" fill="hold" grpId="0" nodeType="afterEffect">
                                  <p:stCondLst>
                                    <p:cond delay="250"/>
                                  </p:stCondLst>
                                  <p:childTnLst>
                                    <p:set>
                                      <p:cBhvr>
                                        <p:cTn id="29" dur="1" fill="hold">
                                          <p:stCondLst>
                                            <p:cond delay="0"/>
                                          </p:stCondLst>
                                        </p:cTn>
                                        <p:tgtEl>
                                          <p:spTgt spid="45"/>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250"/>
                                  </p:stCondLst>
                                  <p:childTnLst>
                                    <p:set>
                                      <p:cBhvr>
                                        <p:cTn id="32" dur="1" fill="hold">
                                          <p:stCondLst>
                                            <p:cond delay="0"/>
                                          </p:stCondLst>
                                        </p:cTn>
                                        <p:tgtEl>
                                          <p:spTgt spid="46"/>
                                        </p:tgtEl>
                                        <p:attrNameLst>
                                          <p:attrName>style.visibility</p:attrName>
                                        </p:attrNameLst>
                                      </p:cBhvr>
                                      <p:to>
                                        <p:strVal val="visible"/>
                                      </p:to>
                                    </p:set>
                                  </p:childTnLst>
                                </p:cTn>
                              </p:par>
                            </p:childTnLst>
                          </p:cTn>
                        </p:par>
                        <p:par>
                          <p:cTn id="33" fill="hold">
                            <p:stCondLst>
                              <p:cond delay="750"/>
                            </p:stCondLst>
                            <p:childTnLst>
                              <p:par>
                                <p:cTn id="34" presetID="1" presetClass="entr" presetSubtype="0" fill="hold" grpId="0" nodeType="afterEffect">
                                  <p:stCondLst>
                                    <p:cond delay="250"/>
                                  </p:stCondLst>
                                  <p:childTnLst>
                                    <p:set>
                                      <p:cBhvr>
                                        <p:cTn id="35" dur="1" fill="hold">
                                          <p:stCondLst>
                                            <p:cond delay="0"/>
                                          </p:stCondLst>
                                        </p:cTn>
                                        <p:tgtEl>
                                          <p:spTgt spid="47"/>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250"/>
                                  </p:stCondLst>
                                  <p:childTnLst>
                                    <p:set>
                                      <p:cBhvr>
                                        <p:cTn id="38" dur="1" fill="hold">
                                          <p:stCondLst>
                                            <p:cond delay="0"/>
                                          </p:stCondLst>
                                        </p:cTn>
                                        <p:tgtEl>
                                          <p:spTgt spid="48"/>
                                        </p:tgtEl>
                                        <p:attrNameLst>
                                          <p:attrName>style.visibility</p:attrName>
                                        </p:attrNameLst>
                                      </p:cBhvr>
                                      <p:to>
                                        <p:strVal val="visible"/>
                                      </p:to>
                                    </p:set>
                                  </p:childTnLst>
                                </p:cTn>
                              </p:par>
                            </p:childTnLst>
                          </p:cTn>
                        </p:par>
                        <p:par>
                          <p:cTn id="39" fill="hold">
                            <p:stCondLst>
                              <p:cond delay="1250"/>
                            </p:stCondLst>
                            <p:childTnLst>
                              <p:par>
                                <p:cTn id="40" presetID="1" presetClass="entr" presetSubtype="0" fill="hold" grpId="0" nodeType="afterEffect">
                                  <p:stCondLst>
                                    <p:cond delay="250"/>
                                  </p:stCondLst>
                                  <p:childTnLst>
                                    <p:set>
                                      <p:cBhvr>
                                        <p:cTn id="4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6334125"/>
            <a:ext cx="12192000" cy="523875"/>
            <a:chOff x="0" y="0"/>
            <a:chExt cx="19200" cy="825"/>
          </a:xfrm>
        </p:grpSpPr>
        <p:sp>
          <p:nvSpPr>
            <p:cNvPr id="6147"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8"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9" name="Text Box 5"/>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6150" name="Text Box 6"/>
          <p:cNvSpPr txBox="1">
            <a:spLocks noChangeArrowheads="1"/>
          </p:cNvSpPr>
          <p:nvPr/>
        </p:nvSpPr>
        <p:spPr bwMode="auto">
          <a:xfrm>
            <a:off x="484188" y="6427788"/>
            <a:ext cx="4710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a:solidFill>
                  <a:schemeClr val="bg1"/>
                </a:solidFill>
                <a:latin typeface="微软雅黑" panose="020B0503020204020204" pitchFamily="34" charset="-122"/>
                <a:ea typeface="微软雅黑" panose="020B0503020204020204" pitchFamily="34" charset="-122"/>
              </a:rPr>
              <a:t>1. 研究背景和意义（2/3）</a:t>
            </a:r>
          </a:p>
        </p:txBody>
      </p:sp>
      <p:sp>
        <p:nvSpPr>
          <p:cNvPr id="6152" name="Text Box 8"/>
          <p:cNvSpPr txBox="1">
            <a:spLocks noChangeArrowheads="1"/>
          </p:cNvSpPr>
          <p:nvPr/>
        </p:nvSpPr>
        <p:spPr bwMode="auto">
          <a:xfrm>
            <a:off x="4876800" y="717550"/>
            <a:ext cx="4906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dirty="0">
                <a:latin typeface="黑体" panose="02010609060101010101" pitchFamily="49" charset="-122"/>
                <a:ea typeface="黑体" panose="02010609060101010101" pitchFamily="49" charset="-122"/>
              </a:rPr>
              <a:t>从IDS到IPS：仍然未解决</a:t>
            </a:r>
          </a:p>
        </p:txBody>
      </p:sp>
      <p:sp>
        <p:nvSpPr>
          <p:cNvPr id="6153" name="Text Box 9"/>
          <p:cNvSpPr txBox="1">
            <a:spLocks noChangeArrowheads="1"/>
          </p:cNvSpPr>
          <p:nvPr/>
        </p:nvSpPr>
        <p:spPr bwMode="auto">
          <a:xfrm>
            <a:off x="4938713" y="1641475"/>
            <a:ext cx="6919912"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latin typeface="微软雅黑" panose="020B0503020204020204" pitchFamily="34" charset="-122"/>
                <a:ea typeface="微软雅黑" panose="020B0503020204020204" pitchFamily="34" charset="-122"/>
              </a:rPr>
              <a:t>IPS的引入大大弥补了防火墙的不足，但仍然没有解决一些问题：</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1. 横向流量：网络流量捕获受</a:t>
            </a:r>
            <a:r>
              <a:rPr lang="zh-CN" altLang="en-US" sz="2400" dirty="0">
                <a:solidFill>
                  <a:srgbClr val="FF0000"/>
                </a:solidFill>
                <a:latin typeface="微软雅黑" panose="020B0503020204020204" pitchFamily="34" charset="-122"/>
                <a:ea typeface="微软雅黑" panose="020B0503020204020204" pitchFamily="34" charset="-122"/>
              </a:rPr>
              <a:t>物理链路位置</a:t>
            </a:r>
            <a:r>
              <a:rPr lang="zh-CN" altLang="en-US" sz="2400" dirty="0">
                <a:latin typeface="微软雅黑" panose="020B0503020204020204" pitchFamily="34" charset="-122"/>
                <a:ea typeface="微软雅黑" panose="020B0503020204020204" pitchFamily="34" charset="-122"/>
              </a:rPr>
              <a:t>的限制，往往只能部署在</a:t>
            </a:r>
            <a:r>
              <a:rPr lang="zh-CN" altLang="en-US" sz="2400" dirty="0">
                <a:solidFill>
                  <a:srgbClr val="FF0000"/>
                </a:solidFill>
                <a:latin typeface="微软雅黑" panose="020B0503020204020204" pitchFamily="34" charset="-122"/>
                <a:ea typeface="微软雅黑" panose="020B0503020204020204" pitchFamily="34" charset="-122"/>
              </a:rPr>
              <a:t>出口链路</a:t>
            </a:r>
            <a:r>
              <a:rPr lang="zh-CN" altLang="en-US" sz="2400" dirty="0">
                <a:latin typeface="微软雅黑" panose="020B0503020204020204" pitchFamily="34" charset="-122"/>
                <a:ea typeface="微软雅黑" panose="020B0503020204020204" pitchFamily="34" charset="-122"/>
              </a:rPr>
              <a:t>，导致无法捕获</a:t>
            </a:r>
            <a:r>
              <a:rPr lang="zh-CN" altLang="en-US" sz="2400" dirty="0">
                <a:solidFill>
                  <a:srgbClr val="FF0000"/>
                </a:solidFill>
                <a:latin typeface="微软雅黑" panose="020B0503020204020204" pitchFamily="34" charset="-122"/>
                <a:ea typeface="微软雅黑" panose="020B0503020204020204" pitchFamily="34" charset="-122"/>
              </a:rPr>
              <a:t>横向流量</a:t>
            </a:r>
            <a:r>
              <a:rPr lang="zh-CN" altLang="en-US" sz="2400" dirty="0">
                <a:latin typeface="微软雅黑" panose="020B0503020204020204" pitchFamily="34" charset="-122"/>
                <a:ea typeface="微软雅黑" panose="020B0503020204020204" pitchFamily="34" charset="-122"/>
              </a:rPr>
              <a:t>；</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2. 成本问题：多链路部署IPS大大增加了成本，防护流量攻击时需要消耗更多</a:t>
            </a:r>
            <a:r>
              <a:rPr lang="zh-CN" altLang="en-US" sz="2400" dirty="0">
                <a:solidFill>
                  <a:srgbClr val="FF0000"/>
                </a:solidFill>
                <a:latin typeface="微软雅黑" panose="020B0503020204020204" pitchFamily="34" charset="-122"/>
                <a:ea typeface="微软雅黑" panose="020B0503020204020204" pitchFamily="34" charset="-122"/>
              </a:rPr>
              <a:t>资源和带宽</a:t>
            </a:r>
            <a:r>
              <a:rPr lang="zh-CN" altLang="en-US" sz="2400" dirty="0">
                <a:latin typeface="微软雅黑" panose="020B0503020204020204" pitchFamily="34" charset="-122"/>
                <a:ea typeface="微软雅黑" panose="020B0503020204020204" pitchFamily="34" charset="-122"/>
              </a:rPr>
              <a:t>，严重阻碍网络效率。</a:t>
            </a:r>
          </a:p>
        </p:txBody>
      </p:sp>
      <p:pic>
        <p:nvPicPr>
          <p:cNvPr id="13" name="Picture 12" descr="38162257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36" y="1663699"/>
            <a:ext cx="3872738" cy="430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0"/>
          <p:cNvSpPr txBox="1">
            <a:spLocks noChangeArrowheads="1"/>
          </p:cNvSpPr>
          <p:nvPr/>
        </p:nvSpPr>
        <p:spPr bwMode="auto">
          <a:xfrm>
            <a:off x="944117" y="744537"/>
            <a:ext cx="63611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000" dirty="0">
                <a:latin typeface="黑体" panose="02010609060101010101" pitchFamily="49" charset="-122"/>
                <a:ea typeface="黑体" panose="02010609060101010101" pitchFamily="49" charset="-122"/>
              </a:rPr>
              <a:t> IDS的局限性</a:t>
            </a:r>
          </a:p>
        </p:txBody>
      </p:sp>
      <p:sp>
        <p:nvSpPr>
          <p:cNvPr id="15" name="Text Box 11"/>
          <p:cNvSpPr txBox="1">
            <a:spLocks noChangeArrowheads="1"/>
          </p:cNvSpPr>
          <p:nvPr/>
        </p:nvSpPr>
        <p:spPr bwMode="auto">
          <a:xfrm>
            <a:off x="4475162" y="1708150"/>
            <a:ext cx="784701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      </a:t>
            </a:r>
            <a:r>
              <a:rPr lang="zh-CN" altLang="en-US" sz="2400" dirty="0">
                <a:latin typeface="微软雅黑" panose="020B0503020204020204" pitchFamily="34" charset="-122"/>
                <a:ea typeface="微软雅黑" panose="020B0503020204020204" pitchFamily="34" charset="-122"/>
              </a:rPr>
              <a:t> 大型公司为了防止内网攻击，普遍会在</a:t>
            </a:r>
            <a:r>
              <a:rPr lang="zh-CN" altLang="en-US" sz="2400" dirty="0">
                <a:solidFill>
                  <a:srgbClr val="FF0000"/>
                </a:solidFill>
                <a:latin typeface="微软雅黑" panose="020B0503020204020204" pitchFamily="34" charset="-122"/>
                <a:ea typeface="微软雅黑" panose="020B0503020204020204" pitchFamily="34" charset="-122"/>
              </a:rPr>
              <a:t>入口处</a:t>
            </a:r>
            <a:r>
              <a:rPr lang="zh-CN" altLang="en-US" sz="2400" dirty="0">
                <a:latin typeface="微软雅黑" panose="020B0503020204020204" pitchFamily="34" charset="-122"/>
                <a:ea typeface="微软雅黑" panose="020B0503020204020204" pitchFamily="34" charset="-122"/>
              </a:rPr>
              <a:t>布置</a:t>
            </a:r>
            <a:r>
              <a:rPr lang="zh-CN" altLang="en-US" sz="2400" dirty="0">
                <a:solidFill>
                  <a:srgbClr val="FF0000"/>
                </a:solidFill>
                <a:latin typeface="微软雅黑" panose="020B0503020204020204" pitchFamily="34" charset="-122"/>
                <a:ea typeface="微软雅黑" panose="020B0503020204020204" pitchFamily="34" charset="-122"/>
              </a:rPr>
              <a:t>防火墙</a:t>
            </a:r>
            <a:r>
              <a:rPr lang="zh-CN" altLang="en-US" sz="2400" dirty="0">
                <a:latin typeface="微软雅黑" panose="020B0503020204020204" pitchFamily="34" charset="-122"/>
                <a:ea typeface="微软雅黑" panose="020B0503020204020204" pitchFamily="34" charset="-122"/>
              </a:rPr>
              <a:t>与</a:t>
            </a:r>
            <a:r>
              <a:rPr lang="zh-CN" altLang="en-US" sz="2400" dirty="0">
                <a:solidFill>
                  <a:srgbClr val="FF0000"/>
                </a:solidFill>
                <a:latin typeface="微软雅黑" panose="020B0503020204020204" pitchFamily="34" charset="-122"/>
                <a:ea typeface="微软雅黑" panose="020B0503020204020204" pitchFamily="34" charset="-122"/>
              </a:rPr>
              <a:t>入侵检测系统（IDS）</a:t>
            </a:r>
            <a:r>
              <a:rPr lang="zh-CN" altLang="en-US" sz="2400" dirty="0">
                <a:latin typeface="微软雅黑" panose="020B0503020204020204" pitchFamily="34" charset="-122"/>
                <a:ea typeface="微软雅黑" panose="020B0503020204020204" pitchFamily="34" charset="-122"/>
              </a:rPr>
              <a:t>以防止内网遭到攻击。</a:t>
            </a:r>
          </a:p>
          <a:p>
            <a:r>
              <a:rPr lang="zh-CN" altLang="en-US" sz="2400" dirty="0">
                <a:latin typeface="微软雅黑" panose="020B0503020204020204" pitchFamily="34" charset="-122"/>
                <a:ea typeface="微软雅黑" panose="020B0503020204020204" pitchFamily="34" charset="-122"/>
              </a:rPr>
              <a:t>      但这种方式会有如下问题：</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1. 深层攻击问题：防火墙对于应用层的</a:t>
            </a:r>
            <a:r>
              <a:rPr lang="zh-CN" altLang="en-US" sz="2400" dirty="0">
                <a:solidFill>
                  <a:srgbClr val="FF0000"/>
                </a:solidFill>
                <a:latin typeface="微软雅黑" panose="020B0503020204020204" pitchFamily="34" charset="-122"/>
                <a:ea typeface="微软雅黑" panose="020B0503020204020204" pitchFamily="34" charset="-122"/>
              </a:rPr>
              <a:t>深层攻击行为</a:t>
            </a:r>
            <a:r>
              <a:rPr lang="zh-CN" altLang="en-US" sz="2400" dirty="0">
                <a:latin typeface="微软雅黑" panose="020B0503020204020204" pitchFamily="34" charset="-122"/>
                <a:ea typeface="微软雅黑" panose="020B0503020204020204" pitchFamily="34" charset="-122"/>
              </a:rPr>
              <a:t>无能为力；</a:t>
            </a:r>
          </a:p>
          <a:p>
            <a:r>
              <a:rPr lang="zh-CN" altLang="en-US" sz="2400" dirty="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无法</a:t>
            </a:r>
            <a:r>
              <a:rPr lang="zh-CN" altLang="en-US" sz="2400" dirty="0" smtClean="0">
                <a:solidFill>
                  <a:srgbClr val="FF0000"/>
                </a:solidFill>
                <a:latin typeface="微软雅黑" panose="020B0503020204020204" pitchFamily="34" charset="-122"/>
                <a:ea typeface="微软雅黑" panose="020B0503020204020204" pitchFamily="34" charset="-122"/>
              </a:rPr>
              <a:t>自动</a:t>
            </a:r>
            <a:r>
              <a:rPr lang="zh-CN" altLang="en-US" sz="2400" dirty="0" smtClean="0">
                <a:latin typeface="微软雅黑" panose="020B0503020204020204" pitchFamily="34" charset="-122"/>
                <a:ea typeface="微软雅黑" panose="020B0503020204020204" pitchFamily="34" charset="-122"/>
              </a:rPr>
              <a:t>阻断</a:t>
            </a:r>
            <a:r>
              <a:rPr lang="zh-CN" altLang="en-US" sz="2400" dirty="0">
                <a:latin typeface="微软雅黑" panose="020B0503020204020204" pitchFamily="34" charset="-122"/>
                <a:ea typeface="微软雅黑" panose="020B0503020204020204" pitchFamily="34" charset="-122"/>
              </a:rPr>
              <a:t>：IDS只能检测，</a:t>
            </a:r>
            <a:r>
              <a:rPr lang="zh-CN" altLang="en-US" sz="2400" dirty="0">
                <a:solidFill>
                  <a:srgbClr val="FF0000"/>
                </a:solidFill>
                <a:latin typeface="微软雅黑" panose="020B0503020204020204" pitchFamily="34" charset="-122"/>
                <a:ea typeface="微软雅黑" panose="020B0503020204020204" pitchFamily="34" charset="-122"/>
              </a:rPr>
              <a:t>无法实时的阻断</a:t>
            </a:r>
            <a:r>
              <a:rPr lang="zh-CN" altLang="en-US" sz="2400" dirty="0">
                <a:latin typeface="微软雅黑" panose="020B0503020204020204" pitchFamily="34" charset="-122"/>
                <a:ea typeface="微软雅黑" panose="020B0503020204020204" pitchFamily="34" charset="-122"/>
              </a:rPr>
              <a:t>，系统仍然需要</a:t>
            </a:r>
            <a:r>
              <a:rPr lang="zh-CN" altLang="en-US" sz="2400" dirty="0">
                <a:solidFill>
                  <a:srgbClr val="FF0000"/>
                </a:solidFill>
                <a:latin typeface="微软雅黑" panose="020B0503020204020204" pitchFamily="34" charset="-122"/>
                <a:ea typeface="微软雅黑" panose="020B0503020204020204" pitchFamily="34" charset="-122"/>
              </a:rPr>
              <a:t>人工维护</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3. 协作不强：防火墙技术和IDS没有</a:t>
            </a:r>
            <a:r>
              <a:rPr lang="zh-CN" altLang="en-US" sz="2400" dirty="0">
                <a:solidFill>
                  <a:srgbClr val="FF0000"/>
                </a:solidFill>
                <a:latin typeface="微软雅黑" panose="020B0503020204020204" pitchFamily="34" charset="-122"/>
                <a:ea typeface="微软雅黑" panose="020B0503020204020204" pitchFamily="34" charset="-122"/>
              </a:rPr>
              <a:t>统一</a:t>
            </a:r>
            <a:r>
              <a:rPr lang="zh-CN" altLang="en-US" sz="2400" dirty="0">
                <a:latin typeface="微软雅黑" panose="020B0503020204020204" pitchFamily="34" charset="-122"/>
                <a:ea typeface="微软雅黑" panose="020B0503020204020204" pitchFamily="34" charset="-122"/>
              </a:rPr>
              <a:t>的接口规范，不能良好</a:t>
            </a:r>
            <a:r>
              <a:rPr lang="zh-CN" altLang="en-US" sz="2400" dirty="0">
                <a:solidFill>
                  <a:srgbClr val="FF0000"/>
                </a:solidFill>
                <a:latin typeface="微软雅黑" panose="020B0503020204020204" pitchFamily="34" charset="-122"/>
                <a:ea typeface="微软雅黑" panose="020B0503020204020204" pitchFamily="34" charset="-122"/>
              </a:rPr>
              <a:t>协作</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787549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152"/>
                                        </p:tgtEl>
                                        <p:attrNameLst>
                                          <p:attrName>style.visibility</p:attrName>
                                        </p:attrNameLst>
                                      </p:cBhvr>
                                      <p:to>
                                        <p:strVal val="visible"/>
                                      </p:to>
                                    </p:set>
                                    <p:anim calcmode="lin" valueType="num">
                                      <p:cBhvr additive="base">
                                        <p:cTn id="27" dur="500" fill="hold"/>
                                        <p:tgtEl>
                                          <p:spTgt spid="6152"/>
                                        </p:tgtEl>
                                        <p:attrNameLst>
                                          <p:attrName>ppt_x</p:attrName>
                                        </p:attrNameLst>
                                      </p:cBhvr>
                                      <p:tavLst>
                                        <p:tav tm="0">
                                          <p:val>
                                            <p:strVal val="#ppt_x"/>
                                          </p:val>
                                        </p:tav>
                                        <p:tav tm="100000">
                                          <p:val>
                                            <p:strVal val="#ppt_x"/>
                                          </p:val>
                                        </p:tav>
                                      </p:tavLst>
                                    </p:anim>
                                    <p:anim calcmode="lin" valueType="num">
                                      <p:cBhvr additive="base">
                                        <p:cTn id="28" dur="500" fill="hold"/>
                                        <p:tgtEl>
                                          <p:spTgt spid="6152"/>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42" presetClass="exit" presetSubtype="0" fill="hold" grpId="1" nodeType="afterEffect">
                                  <p:stCondLst>
                                    <p:cond delay="0"/>
                                  </p:stCondLst>
                                  <p:childTnLst>
                                    <p:animEffect transition="out" filter="fade">
                                      <p:cBhvr>
                                        <p:cTn id="31" dur="1000"/>
                                        <p:tgtEl>
                                          <p:spTgt spid="14"/>
                                        </p:tgtEl>
                                      </p:cBhvr>
                                    </p:animEffect>
                                    <p:anim calcmode="lin" valueType="num">
                                      <p:cBhvr>
                                        <p:cTn id="32" dur="1000"/>
                                        <p:tgtEl>
                                          <p:spTgt spid="14"/>
                                        </p:tgtEl>
                                        <p:attrNameLst>
                                          <p:attrName>ppt_x</p:attrName>
                                        </p:attrNameLst>
                                      </p:cBhvr>
                                      <p:tavLst>
                                        <p:tav tm="0">
                                          <p:val>
                                            <p:strVal val="ppt_x"/>
                                          </p:val>
                                        </p:tav>
                                        <p:tav tm="100000">
                                          <p:val>
                                            <p:strVal val="ppt_x"/>
                                          </p:val>
                                        </p:tav>
                                      </p:tavLst>
                                    </p:anim>
                                    <p:anim calcmode="lin" valueType="num">
                                      <p:cBhvr>
                                        <p:cTn id="33" dur="1000"/>
                                        <p:tgtEl>
                                          <p:spTgt spid="14"/>
                                        </p:tgtEl>
                                        <p:attrNameLst>
                                          <p:attrName>ppt_y</p:attrName>
                                        </p:attrNameLst>
                                      </p:cBhvr>
                                      <p:tavLst>
                                        <p:tav tm="0">
                                          <p:val>
                                            <p:strVal val="ppt_y"/>
                                          </p:val>
                                        </p:tav>
                                        <p:tav tm="100000">
                                          <p:val>
                                            <p:strVal val="ppt_y+.1"/>
                                          </p:val>
                                        </p:tav>
                                      </p:tavLst>
                                    </p:anim>
                                    <p:set>
                                      <p:cBhvr>
                                        <p:cTn id="34" dur="1" fill="hold">
                                          <p:stCondLst>
                                            <p:cond delay="999"/>
                                          </p:stCondLst>
                                        </p:cTn>
                                        <p:tgtEl>
                                          <p:spTgt spid="14"/>
                                        </p:tgtEl>
                                        <p:attrNameLst>
                                          <p:attrName>style.visibility</p:attrName>
                                        </p:attrNameLst>
                                      </p:cBhvr>
                                      <p:to>
                                        <p:strVal val="hidden"/>
                                      </p:to>
                                    </p:set>
                                  </p:childTnLst>
                                </p:cTn>
                              </p:par>
                              <p:par>
                                <p:cTn id="35" presetID="42" presetClass="exit" presetSubtype="0" fill="hold" grpId="1" nodeType="withEffect">
                                  <p:stCondLst>
                                    <p:cond delay="0"/>
                                  </p:stCondLst>
                                  <p:childTnLst>
                                    <p:animEffect transition="out" filter="fade">
                                      <p:cBhvr>
                                        <p:cTn id="36" dur="1000"/>
                                        <p:tgtEl>
                                          <p:spTgt spid="15"/>
                                        </p:tgtEl>
                                      </p:cBhvr>
                                    </p:animEffect>
                                    <p:anim calcmode="lin" valueType="num">
                                      <p:cBhvr>
                                        <p:cTn id="37" dur="1000"/>
                                        <p:tgtEl>
                                          <p:spTgt spid="15"/>
                                        </p:tgtEl>
                                        <p:attrNameLst>
                                          <p:attrName>ppt_x</p:attrName>
                                        </p:attrNameLst>
                                      </p:cBhvr>
                                      <p:tavLst>
                                        <p:tav tm="0">
                                          <p:val>
                                            <p:strVal val="ppt_x"/>
                                          </p:val>
                                        </p:tav>
                                        <p:tav tm="100000">
                                          <p:val>
                                            <p:strVal val="ppt_x"/>
                                          </p:val>
                                        </p:tav>
                                      </p:tavLst>
                                    </p:anim>
                                    <p:anim calcmode="lin" valueType="num">
                                      <p:cBhvr>
                                        <p:cTn id="38" dur="1000"/>
                                        <p:tgtEl>
                                          <p:spTgt spid="15"/>
                                        </p:tgtEl>
                                        <p:attrNameLst>
                                          <p:attrName>ppt_y</p:attrName>
                                        </p:attrNameLst>
                                      </p:cBhvr>
                                      <p:tavLst>
                                        <p:tav tm="0">
                                          <p:val>
                                            <p:strVal val="ppt_y"/>
                                          </p:val>
                                        </p:tav>
                                        <p:tav tm="100000">
                                          <p:val>
                                            <p:strVal val="ppt_y+.1"/>
                                          </p:val>
                                        </p:tav>
                                      </p:tavLst>
                                    </p:anim>
                                    <p:set>
                                      <p:cBhvr>
                                        <p:cTn id="39" dur="1" fill="hold">
                                          <p:stCondLst>
                                            <p:cond delay="999"/>
                                          </p:stCondLst>
                                        </p:cTn>
                                        <p:tgtEl>
                                          <p:spTgt spid="1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153"/>
                                        </p:tgtEl>
                                        <p:attrNameLst>
                                          <p:attrName>style.visibility</p:attrName>
                                        </p:attrNameLst>
                                      </p:cBhvr>
                                      <p:to>
                                        <p:strVal val="visible"/>
                                      </p:to>
                                    </p:set>
                                    <p:animEffect transition="in" filter="fade">
                                      <p:cBhvr>
                                        <p:cTn id="44" dur="1000"/>
                                        <p:tgtEl>
                                          <p:spTgt spid="6153"/>
                                        </p:tgtEl>
                                      </p:cBhvr>
                                    </p:animEffect>
                                    <p:anim calcmode="lin" valueType="num">
                                      <p:cBhvr>
                                        <p:cTn id="45" dur="1000" fill="hold"/>
                                        <p:tgtEl>
                                          <p:spTgt spid="6153"/>
                                        </p:tgtEl>
                                        <p:attrNameLst>
                                          <p:attrName>ppt_x</p:attrName>
                                        </p:attrNameLst>
                                      </p:cBhvr>
                                      <p:tavLst>
                                        <p:tav tm="0">
                                          <p:val>
                                            <p:strVal val="#ppt_x"/>
                                          </p:val>
                                        </p:tav>
                                        <p:tav tm="100000">
                                          <p:val>
                                            <p:strVal val="#ppt_x"/>
                                          </p:val>
                                        </p:tav>
                                      </p:tavLst>
                                    </p:anim>
                                    <p:anim calcmode="lin" valueType="num">
                                      <p:cBhvr>
                                        <p:cTn id="46" dur="1000" fill="hold"/>
                                        <p:tgtEl>
                                          <p:spTgt spid="61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p:bldP spid="6153" grpId="0"/>
      <p:bldP spid="14" grpId="0"/>
      <p:bldP spid="14" grpId="1"/>
      <p:bldP spid="15" grpId="0"/>
      <p:bldP spid="1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0" y="6334125"/>
            <a:ext cx="12192000" cy="523875"/>
            <a:chOff x="0" y="0"/>
            <a:chExt cx="19200" cy="825"/>
          </a:xfrm>
        </p:grpSpPr>
        <p:sp>
          <p:nvSpPr>
            <p:cNvPr id="7171"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2"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3" name="Text Box 5"/>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7174" name="Text Box 6"/>
          <p:cNvSpPr txBox="1">
            <a:spLocks noChangeArrowheads="1"/>
          </p:cNvSpPr>
          <p:nvPr/>
        </p:nvSpPr>
        <p:spPr bwMode="auto">
          <a:xfrm>
            <a:off x="484188" y="6427788"/>
            <a:ext cx="4710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a:solidFill>
                  <a:schemeClr val="bg1"/>
                </a:solidFill>
                <a:latin typeface="微软雅黑" panose="020B0503020204020204" pitchFamily="34" charset="-122"/>
                <a:ea typeface="微软雅黑" panose="020B0503020204020204" pitchFamily="34" charset="-122"/>
              </a:rPr>
              <a:t>1. 研究背景和意义（3/3）</a:t>
            </a:r>
          </a:p>
        </p:txBody>
      </p:sp>
      <p:pic>
        <p:nvPicPr>
          <p:cNvPr id="7175" name="Picture 7" descr="u=521555256,376821908&amp;fm=23&amp;g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1724025"/>
            <a:ext cx="5068888"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8"/>
          <p:cNvSpPr txBox="1">
            <a:spLocks noChangeArrowheads="1"/>
          </p:cNvSpPr>
          <p:nvPr/>
        </p:nvSpPr>
        <p:spPr bwMode="auto">
          <a:xfrm>
            <a:off x="454025" y="536575"/>
            <a:ext cx="5346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800" dirty="0">
                <a:ea typeface="黑体" panose="02010609060101010101" pitchFamily="49" charset="-122"/>
              </a:rPr>
              <a:t>瓶颈到底在哪里？</a:t>
            </a:r>
          </a:p>
        </p:txBody>
      </p:sp>
      <p:sp>
        <p:nvSpPr>
          <p:cNvPr id="7177" name="Text Box 9"/>
          <p:cNvSpPr txBox="1">
            <a:spLocks noChangeArrowheads="1"/>
          </p:cNvSpPr>
          <p:nvPr/>
        </p:nvSpPr>
        <p:spPr bwMode="auto">
          <a:xfrm>
            <a:off x="5772150" y="688975"/>
            <a:ext cx="6043613"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chemeClr val="bg2"/>
                </a:solidFill>
                <a:ea typeface="微软雅黑" panose="020B0503020204020204" pitchFamily="34" charset="-122"/>
              </a:rPr>
              <a:t>       </a:t>
            </a:r>
            <a:r>
              <a:rPr lang="zh-CN" altLang="en-US" sz="2400" dirty="0" smtClean="0">
                <a:solidFill>
                  <a:schemeClr val="accent1"/>
                </a:solidFill>
                <a:ea typeface="微软雅黑" panose="020B0503020204020204" pitchFamily="34" charset="-122"/>
              </a:rPr>
              <a:t>传统</a:t>
            </a:r>
            <a:r>
              <a:rPr lang="zh-CN" altLang="en-US" sz="2400" dirty="0">
                <a:solidFill>
                  <a:schemeClr val="accent1"/>
                </a:solidFill>
                <a:ea typeface="微软雅黑" panose="020B0503020204020204" pitchFamily="34" charset="-122"/>
              </a:rPr>
              <a:t>网络采用分布式架构，将</a:t>
            </a:r>
            <a:r>
              <a:rPr lang="zh-CN" altLang="en-US" sz="2400" b="1" dirty="0">
                <a:solidFill>
                  <a:srgbClr val="FF0000"/>
                </a:solidFill>
                <a:ea typeface="微软雅黑" panose="020B0503020204020204" pitchFamily="34" charset="-122"/>
              </a:rPr>
              <a:t>控制平面和转发平面耦合</a:t>
            </a:r>
            <a:r>
              <a:rPr lang="zh-CN" altLang="en-US" sz="2400" dirty="0">
                <a:solidFill>
                  <a:schemeClr val="accent1"/>
                </a:solidFill>
                <a:ea typeface="微软雅黑" panose="020B0503020204020204" pitchFamily="34" charset="-122"/>
              </a:rPr>
              <a:t>在了一起。</a:t>
            </a:r>
          </a:p>
          <a:p>
            <a:r>
              <a:rPr lang="zh-CN" altLang="en-US" sz="2400" dirty="0">
                <a:solidFill>
                  <a:schemeClr val="accent1"/>
                </a:solidFill>
                <a:ea typeface="微软雅黑" panose="020B0503020204020204" pitchFamily="34" charset="-122"/>
              </a:rPr>
              <a:t>       网络硬件彼此间分离，因此要实现网络拓扑内的</a:t>
            </a:r>
            <a:r>
              <a:rPr lang="zh-CN" altLang="en-US" sz="2400" dirty="0" smtClean="0">
                <a:solidFill>
                  <a:schemeClr val="accent1"/>
                </a:solidFill>
                <a:ea typeface="微软雅黑" panose="020B0503020204020204" pitchFamily="34" charset="-122"/>
              </a:rPr>
              <a:t>流量捕获监测</a:t>
            </a:r>
            <a:r>
              <a:rPr lang="zh-CN" altLang="en-US" sz="2400" dirty="0">
                <a:solidFill>
                  <a:schemeClr val="accent1"/>
                </a:solidFill>
                <a:ea typeface="微软雅黑" panose="020B0503020204020204" pitchFamily="34" charset="-122"/>
              </a:rPr>
              <a:t>相当困难</a:t>
            </a:r>
            <a:r>
              <a:rPr lang="zh-CN" altLang="en-US" sz="2400" dirty="0">
                <a:solidFill>
                  <a:schemeClr val="bg2"/>
                </a:solidFill>
                <a:ea typeface="微软雅黑" panose="020B0503020204020204" pitchFamily="34" charset="-122"/>
              </a:rPr>
              <a:t>。</a:t>
            </a:r>
          </a:p>
          <a:p>
            <a:endParaRPr lang="zh-CN" altLang="en-US" dirty="0">
              <a:solidFill>
                <a:schemeClr val="bg2"/>
              </a:solidFill>
            </a:endParaRPr>
          </a:p>
          <a:p>
            <a:endParaRPr lang="zh-CN" altLang="en-US" dirty="0"/>
          </a:p>
        </p:txBody>
      </p:sp>
      <p:sp>
        <p:nvSpPr>
          <p:cNvPr id="7178" name="Text Box 10"/>
          <p:cNvSpPr txBox="1">
            <a:spLocks noChangeArrowheads="1"/>
          </p:cNvSpPr>
          <p:nvPr/>
        </p:nvSpPr>
        <p:spPr bwMode="auto">
          <a:xfrm>
            <a:off x="5770563" y="3398838"/>
            <a:ext cx="5937250"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latin typeface="微软雅黑" panose="020B0503020204020204" pitchFamily="34" charset="-122"/>
                <a:ea typeface="微软雅黑" panose="020B0503020204020204" pitchFamily="34" charset="-122"/>
              </a:rPr>
              <a:t>       为此</a:t>
            </a:r>
            <a:r>
              <a:rPr lang="zh-CN" altLang="en-US" sz="2800" dirty="0" smtClean="0">
                <a:latin typeface="微软雅黑" panose="020B0503020204020204" pitchFamily="34" charset="-122"/>
                <a:ea typeface="微软雅黑" panose="020B0503020204020204" pitchFamily="34" charset="-122"/>
              </a:rPr>
              <a:t>我们</a:t>
            </a:r>
            <a:r>
              <a:rPr lang="zh-CN" altLang="en-US" sz="2800" dirty="0">
                <a:latin typeface="微软雅黑" panose="020B0503020204020204" pitchFamily="34" charset="-122"/>
                <a:ea typeface="微软雅黑" panose="020B0503020204020204" pitchFamily="34" charset="-122"/>
              </a:rPr>
              <a:t>利用</a:t>
            </a:r>
            <a:r>
              <a:rPr lang="zh-CN" altLang="en-US" sz="2800" dirty="0" smtClean="0">
                <a:latin typeface="微软雅黑" panose="020B0503020204020204" pitchFamily="34" charset="-122"/>
                <a:ea typeface="微软雅黑" panose="020B0503020204020204" pitchFamily="34" charset="-122"/>
              </a:rPr>
              <a:t>SDN</a:t>
            </a:r>
            <a:r>
              <a:rPr lang="zh-CN" altLang="en-US" sz="2800" dirty="0">
                <a:latin typeface="微软雅黑" panose="020B0503020204020204" pitchFamily="34" charset="-122"/>
                <a:ea typeface="微软雅黑" panose="020B0503020204020204" pitchFamily="34" charset="-122"/>
              </a:rPr>
              <a:t>技术，设计出</a:t>
            </a:r>
            <a:r>
              <a:rPr lang="zh-CN" altLang="en-US" sz="2800" dirty="0" smtClean="0">
                <a:latin typeface="微软雅黑" panose="020B0503020204020204" pitchFamily="34" charset="-122"/>
                <a:ea typeface="微软雅黑" panose="020B0503020204020204" pitchFamily="34" charset="-122"/>
              </a:rPr>
              <a:t>了解决</a:t>
            </a:r>
            <a:r>
              <a:rPr lang="zh-CN" altLang="en-US" sz="2800" dirty="0">
                <a:latin typeface="微软雅黑" panose="020B0503020204020204" pitchFamily="34" charset="-122"/>
                <a:ea typeface="微软雅黑" panose="020B0503020204020204" pitchFamily="34" charset="-122"/>
              </a:rPr>
              <a:t>方案——AIPS。</a:t>
            </a:r>
          </a:p>
          <a:p>
            <a:r>
              <a:rPr lang="zh-CN" altLang="en-US" sz="2800" dirty="0">
                <a:latin typeface="微软雅黑" panose="020B0503020204020204" pitchFamily="34" charset="-122"/>
                <a:ea typeface="微软雅黑" panose="020B0503020204020204" pitchFamily="34" charset="-122"/>
              </a:rPr>
              <a:t>       我们不仅能解决</a:t>
            </a:r>
            <a:r>
              <a:rPr lang="zh-CN" altLang="en-US" sz="2800" dirty="0" smtClean="0">
                <a:latin typeface="微软雅黑" panose="020B0503020204020204" pitchFamily="34" charset="-122"/>
                <a:ea typeface="微软雅黑" panose="020B0503020204020204" pitchFamily="34" charset="-122"/>
              </a:rPr>
              <a:t>前面提到的</a:t>
            </a:r>
            <a:r>
              <a:rPr lang="zh-CN" altLang="en-US" sz="2800" dirty="0">
                <a:latin typeface="微软雅黑" panose="020B0503020204020204" pitchFamily="34" charset="-122"/>
                <a:ea typeface="微软雅黑" panose="020B0503020204020204" pitchFamily="34" charset="-122"/>
              </a:rPr>
              <a:t>问题，还能实现</a:t>
            </a:r>
            <a:r>
              <a:rPr lang="zh-CN" altLang="en-US" sz="2800" b="1" dirty="0" smtClean="0">
                <a:solidFill>
                  <a:srgbClr val="FF0000"/>
                </a:solidFill>
                <a:latin typeface="微软雅黑" panose="020B0503020204020204" pitchFamily="34" charset="-122"/>
                <a:ea typeface="微软雅黑" panose="020B0503020204020204" pitchFamily="34" charset="-122"/>
              </a:rPr>
              <a:t>流量追踪</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利用我们</a:t>
            </a:r>
            <a:r>
              <a:rPr lang="zh-CN" altLang="en-US" sz="2800" dirty="0" smtClean="0">
                <a:latin typeface="微软雅黑" panose="020B0503020204020204" pitchFamily="34" charset="-122"/>
                <a:ea typeface="微软雅黑" panose="020B0503020204020204" pitchFamily="34" charset="-122"/>
              </a:rPr>
              <a:t>的</a:t>
            </a:r>
            <a:r>
              <a:rPr lang="zh-CN" altLang="en-US" sz="2800" b="1" dirty="0" smtClean="0">
                <a:solidFill>
                  <a:srgbClr val="FF0000"/>
                </a:solidFill>
                <a:latin typeface="微软雅黑" panose="020B0503020204020204" pitchFamily="34" charset="-122"/>
                <a:ea typeface="微软雅黑" panose="020B0503020204020204" pitchFamily="34" charset="-122"/>
              </a:rPr>
              <a:t>安全策略语言</a:t>
            </a:r>
            <a:r>
              <a:rPr lang="zh-CN" altLang="en-US" sz="2800" dirty="0" smtClean="0">
                <a:latin typeface="微软雅黑" panose="020B0503020204020204" pitchFamily="34" charset="-122"/>
                <a:ea typeface="微软雅黑" panose="020B0503020204020204" pitchFamily="34" charset="-122"/>
              </a:rPr>
              <a:t>与安全工具交互整合部署</a:t>
            </a:r>
            <a:r>
              <a:rPr lang="zh-CN" altLang="en-US" sz="2800" b="1" dirty="0" smtClean="0">
                <a:solidFill>
                  <a:srgbClr val="FF0000"/>
                </a:solidFill>
                <a:latin typeface="微软雅黑" panose="020B0503020204020204" pitchFamily="34" charset="-122"/>
                <a:ea typeface="微软雅黑" panose="020B0503020204020204" pitchFamily="34" charset="-122"/>
              </a:rPr>
              <a:t>安全策略</a:t>
            </a:r>
            <a:r>
              <a:rPr lang="zh-CN" altLang="en-US" sz="2800" dirty="0" smtClean="0">
                <a:latin typeface="微软雅黑" panose="020B0503020204020204" pitchFamily="34" charset="-122"/>
                <a:ea typeface="微软雅黑" panose="020B0503020204020204" pitchFamily="34" charset="-122"/>
              </a:rPr>
              <a:t>做到</a:t>
            </a:r>
            <a:r>
              <a:rPr lang="zh-CN" altLang="en-US" sz="2800" b="1" dirty="0">
                <a:solidFill>
                  <a:srgbClr val="FF0000"/>
                </a:solidFill>
                <a:latin typeface="微软雅黑" panose="020B0503020204020204" pitchFamily="34" charset="-122"/>
                <a:ea typeface="微软雅黑" panose="020B0503020204020204" pitchFamily="34" charset="-122"/>
              </a:rPr>
              <a:t>自动化</a:t>
            </a:r>
            <a:r>
              <a:rPr lang="zh-CN" altLang="en-US" sz="2800" dirty="0">
                <a:solidFill>
                  <a:srgbClr val="FF0000"/>
                </a:solidFill>
                <a:latin typeface="微软雅黑" panose="020B0503020204020204" pitchFamily="34" charset="-122"/>
                <a:ea typeface="微软雅黑" panose="020B0503020204020204" pitchFamily="34" charset="-122"/>
              </a:rPr>
              <a:t>应对</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33076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Effect transition="in" filter="fade">
                                      <p:cBhvr>
                                        <p:cTn id="7" dur="1000"/>
                                        <p:tgtEl>
                                          <p:spTgt spid="7176"/>
                                        </p:tgtEl>
                                      </p:cBhvr>
                                    </p:animEffect>
                                    <p:anim calcmode="lin" valueType="num">
                                      <p:cBhvr>
                                        <p:cTn id="8" dur="1000" fill="hold"/>
                                        <p:tgtEl>
                                          <p:spTgt spid="7176"/>
                                        </p:tgtEl>
                                        <p:attrNameLst>
                                          <p:attrName>ppt_x</p:attrName>
                                        </p:attrNameLst>
                                      </p:cBhvr>
                                      <p:tavLst>
                                        <p:tav tm="0">
                                          <p:val>
                                            <p:strVal val="#ppt_x"/>
                                          </p:val>
                                        </p:tav>
                                        <p:tav tm="100000">
                                          <p:val>
                                            <p:strVal val="#ppt_x"/>
                                          </p:val>
                                        </p:tav>
                                      </p:tavLst>
                                    </p:anim>
                                    <p:anim calcmode="lin" valueType="num">
                                      <p:cBhvr>
                                        <p:cTn id="9" dur="1000" fill="hold"/>
                                        <p:tgtEl>
                                          <p:spTgt spid="717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200"/>
                                  </p:stCondLst>
                                  <p:childTnLst>
                                    <p:set>
                                      <p:cBhvr>
                                        <p:cTn id="12" dur="1" fill="hold">
                                          <p:stCondLst>
                                            <p:cond delay="0"/>
                                          </p:stCondLst>
                                        </p:cTn>
                                        <p:tgtEl>
                                          <p:spTgt spid="7175"/>
                                        </p:tgtEl>
                                        <p:attrNameLst>
                                          <p:attrName>style.visibility</p:attrName>
                                        </p:attrNameLst>
                                      </p:cBhvr>
                                      <p:to>
                                        <p:strVal val="visible"/>
                                      </p:to>
                                    </p:set>
                                    <p:animEffect transition="in" filter="fade">
                                      <p:cBhvr>
                                        <p:cTn id="13" dur="500"/>
                                        <p:tgtEl>
                                          <p:spTgt spid="7175"/>
                                        </p:tgtEl>
                                      </p:cBhvr>
                                    </p:animEffect>
                                  </p:childTnLst>
                                </p:cTn>
                              </p:par>
                            </p:childTnLst>
                          </p:cTn>
                        </p:par>
                        <p:par>
                          <p:cTn id="14" fill="hold">
                            <p:stCondLst>
                              <p:cond delay="1700"/>
                            </p:stCondLst>
                            <p:childTnLst>
                              <p:par>
                                <p:cTn id="15" presetID="53" presetClass="entr" presetSubtype="16" fill="hold" grpId="0" nodeType="afterEffect">
                                  <p:stCondLst>
                                    <p:cond delay="200"/>
                                  </p:stCondLst>
                                  <p:childTnLst>
                                    <p:set>
                                      <p:cBhvr>
                                        <p:cTn id="16" dur="1" fill="hold">
                                          <p:stCondLst>
                                            <p:cond delay="0"/>
                                          </p:stCondLst>
                                        </p:cTn>
                                        <p:tgtEl>
                                          <p:spTgt spid="7177"/>
                                        </p:tgtEl>
                                        <p:attrNameLst>
                                          <p:attrName>style.visibility</p:attrName>
                                        </p:attrNameLst>
                                      </p:cBhvr>
                                      <p:to>
                                        <p:strVal val="visible"/>
                                      </p:to>
                                    </p:set>
                                    <p:anim calcmode="lin" valueType="num">
                                      <p:cBhvr>
                                        <p:cTn id="17" dur="500" fill="hold"/>
                                        <p:tgtEl>
                                          <p:spTgt spid="7177"/>
                                        </p:tgtEl>
                                        <p:attrNameLst>
                                          <p:attrName>ppt_w</p:attrName>
                                        </p:attrNameLst>
                                      </p:cBhvr>
                                      <p:tavLst>
                                        <p:tav tm="0">
                                          <p:val>
                                            <p:fltVal val="0"/>
                                          </p:val>
                                        </p:tav>
                                        <p:tav tm="100000">
                                          <p:val>
                                            <p:strVal val="#ppt_w"/>
                                          </p:val>
                                        </p:tav>
                                      </p:tavLst>
                                    </p:anim>
                                    <p:anim calcmode="lin" valueType="num">
                                      <p:cBhvr>
                                        <p:cTn id="18" dur="500" fill="hold"/>
                                        <p:tgtEl>
                                          <p:spTgt spid="7177"/>
                                        </p:tgtEl>
                                        <p:attrNameLst>
                                          <p:attrName>ppt_h</p:attrName>
                                        </p:attrNameLst>
                                      </p:cBhvr>
                                      <p:tavLst>
                                        <p:tav tm="0">
                                          <p:val>
                                            <p:fltVal val="0"/>
                                          </p:val>
                                        </p:tav>
                                        <p:tav tm="100000">
                                          <p:val>
                                            <p:strVal val="#ppt_h"/>
                                          </p:val>
                                        </p:tav>
                                      </p:tavLst>
                                    </p:anim>
                                    <p:animEffect transition="in" filter="fade">
                                      <p:cBhvr>
                                        <p:cTn id="19" dur="500"/>
                                        <p:tgtEl>
                                          <p:spTgt spid="7177"/>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mph" presetSubtype="0" fill="remove" grpId="0" nodeType="clickEffect">
                                  <p:stCondLst>
                                    <p:cond delay="0"/>
                                  </p:stCondLst>
                                  <p:childTnLst>
                                    <p:animClr clrSpc="rgb" dir="cw">
                                      <p:cBhvr override="childStyle">
                                        <p:cTn id="23" dur="250" autoRev="1" fill="remove"/>
                                        <p:tgtEl>
                                          <p:spTgt spid="7178"/>
                                        </p:tgtEl>
                                        <p:attrNameLst>
                                          <p:attrName>style.color</p:attrName>
                                        </p:attrNameLst>
                                      </p:cBhvr>
                                      <p:to>
                                        <a:schemeClr val="bg1"/>
                                      </p:to>
                                    </p:animClr>
                                    <p:animClr clrSpc="rgb" dir="cw">
                                      <p:cBhvr>
                                        <p:cTn id="24" dur="250" autoRev="1" fill="remove"/>
                                        <p:tgtEl>
                                          <p:spTgt spid="7178"/>
                                        </p:tgtEl>
                                        <p:attrNameLst>
                                          <p:attrName>fillcolor</p:attrName>
                                        </p:attrNameLst>
                                      </p:cBhvr>
                                      <p:to>
                                        <a:schemeClr val="bg1"/>
                                      </p:to>
                                    </p:animClr>
                                    <p:set>
                                      <p:cBhvr>
                                        <p:cTn id="25" dur="250" autoRev="1" fill="remove"/>
                                        <p:tgtEl>
                                          <p:spTgt spid="7178"/>
                                        </p:tgtEl>
                                        <p:attrNameLst>
                                          <p:attrName>fill.type</p:attrName>
                                        </p:attrNameLst>
                                      </p:cBhvr>
                                      <p:to>
                                        <p:strVal val="solid"/>
                                      </p:to>
                                    </p:set>
                                    <p:set>
                                      <p:cBhvr>
                                        <p:cTn id="26" dur="250" autoRev="1" fill="remove"/>
                                        <p:tgtEl>
                                          <p:spTgt spid="71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P spid="7177" grpId="0"/>
      <p:bldP spid="71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134475" y="645160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15363" name="Group 3"/>
          <p:cNvGrpSpPr>
            <a:grpSpLocks/>
          </p:cNvGrpSpPr>
          <p:nvPr/>
        </p:nvGrpSpPr>
        <p:grpSpPr bwMode="auto">
          <a:xfrm>
            <a:off x="0" y="6334125"/>
            <a:ext cx="12192000" cy="523875"/>
            <a:chOff x="0" y="0"/>
            <a:chExt cx="19200" cy="825"/>
          </a:xfrm>
        </p:grpSpPr>
        <p:sp>
          <p:nvSpPr>
            <p:cNvPr id="15364"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5"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6"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15367" name="Rectangle 7"/>
          <p:cNvSpPr>
            <a:spLocks noGrp="1" noChangeArrowheads="1"/>
          </p:cNvSpPr>
          <p:nvPr>
            <p:ph type="title"/>
          </p:nvPr>
        </p:nvSpPr>
        <p:spPr>
          <a:xfrm>
            <a:off x="1066800" y="163502"/>
            <a:ext cx="10058400" cy="1450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5400" b="1" dirty="0">
                <a:solidFill>
                  <a:schemeClr val="tx1"/>
                </a:solidFill>
                <a:latin typeface="微软雅黑" panose="020B0503020204020204" pitchFamily="34" charset="-122"/>
                <a:ea typeface="微软雅黑" panose="020B0503020204020204" pitchFamily="34" charset="-122"/>
              </a:rPr>
              <a:t>二</a:t>
            </a:r>
            <a:r>
              <a:rPr lang="zh-CN" altLang="en-US" sz="5400" b="1" dirty="0" smtClean="0">
                <a:solidFill>
                  <a:schemeClr val="tx1"/>
                </a:solidFill>
                <a:latin typeface="微软雅黑" panose="020B0503020204020204" pitchFamily="34" charset="-122"/>
                <a:ea typeface="微软雅黑" panose="020B0503020204020204" pitchFamily="34" charset="-122"/>
              </a:rPr>
              <a:t>、</a:t>
            </a:r>
            <a:r>
              <a:rPr lang="zh-CN" altLang="en-US" sz="5400" b="1" dirty="0">
                <a:solidFill>
                  <a:schemeClr val="tx1"/>
                </a:solidFill>
                <a:latin typeface="微软雅黑" panose="020B0503020204020204" pitchFamily="34" charset="-122"/>
                <a:ea typeface="微软雅黑" panose="020B0503020204020204" pitchFamily="34" charset="-122"/>
              </a:rPr>
              <a:t>应用</a:t>
            </a:r>
            <a:r>
              <a:rPr lang="zh-CN" altLang="en-US" sz="5400" b="1" dirty="0" smtClean="0">
                <a:solidFill>
                  <a:schemeClr val="tx1"/>
                </a:solidFill>
                <a:latin typeface="微软雅黑" panose="020B0503020204020204" pitchFamily="34" charset="-122"/>
                <a:ea typeface="微软雅黑" panose="020B0503020204020204" pitchFamily="34" charset="-122"/>
              </a:rPr>
              <a:t>特色</a:t>
            </a:r>
            <a:r>
              <a:rPr lang="zh-CN" altLang="en-US" sz="5400" b="1" dirty="0">
                <a:solidFill>
                  <a:schemeClr val="tx1"/>
                </a:solidFill>
                <a:latin typeface="微软雅黑" panose="020B0503020204020204" pitchFamily="34" charset="-122"/>
                <a:ea typeface="微软雅黑" panose="020B0503020204020204" pitchFamily="34" charset="-122"/>
              </a:rPr>
              <a:t>和创新</a:t>
            </a:r>
            <a:endParaRPr lang="zh-CN" altLang="en-US" dirty="0"/>
          </a:p>
        </p:txBody>
      </p:sp>
      <p:sp>
        <p:nvSpPr>
          <p:cNvPr id="15369" name="Text Box 9"/>
          <p:cNvSpPr txBox="1">
            <a:spLocks noChangeArrowheads="1"/>
          </p:cNvSpPr>
          <p:nvPr/>
        </p:nvSpPr>
        <p:spPr bwMode="auto">
          <a:xfrm>
            <a:off x="484188" y="6427788"/>
            <a:ext cx="471011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App特色和</a:t>
            </a:r>
            <a:r>
              <a:rPr lang="zh-CN" altLang="en-US" sz="2000" dirty="0" smtClean="0">
                <a:solidFill>
                  <a:schemeClr val="bg1"/>
                </a:solidFill>
                <a:latin typeface="微软雅黑" panose="020B0503020204020204" pitchFamily="34" charset="-122"/>
                <a:ea typeface="微软雅黑" panose="020B0503020204020204" pitchFamily="34" charset="-122"/>
              </a:rPr>
              <a:t>创新（</a:t>
            </a:r>
            <a:r>
              <a:rPr lang="en-US" altLang="zh-CN" sz="2000" dirty="0" smtClean="0">
                <a:solidFill>
                  <a:schemeClr val="bg1"/>
                </a:solidFill>
                <a:latin typeface="微软雅黑" panose="020B0503020204020204" pitchFamily="34" charset="-122"/>
                <a:ea typeface="微软雅黑" panose="020B0503020204020204" pitchFamily="34" charset="-122"/>
              </a:rPr>
              <a:t>1/3</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370" name="Text Box 10"/>
          <p:cNvSpPr txBox="1">
            <a:spLocks noChangeArrowheads="1"/>
          </p:cNvSpPr>
          <p:nvPr/>
        </p:nvSpPr>
        <p:spPr bwMode="auto">
          <a:xfrm>
            <a:off x="311150" y="1958975"/>
            <a:ext cx="470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5371" name="Text Box 11"/>
          <p:cNvSpPr txBox="1">
            <a:spLocks noChangeArrowheads="1"/>
          </p:cNvSpPr>
          <p:nvPr/>
        </p:nvSpPr>
        <p:spPr bwMode="auto">
          <a:xfrm>
            <a:off x="249063" y="3296979"/>
            <a:ext cx="59039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ea typeface="黑体" panose="02010609060101010101" pitchFamily="49" charset="-122"/>
              </a:rPr>
              <a:t>特色之一：</a:t>
            </a:r>
            <a:r>
              <a:rPr lang="zh-CN" altLang="en-US" sz="3600" dirty="0" smtClean="0">
                <a:ea typeface="黑体" panose="02010609060101010101" pitchFamily="49" charset="-122"/>
              </a:rPr>
              <a:t>流量捕获与追踪</a:t>
            </a:r>
            <a:endParaRPr lang="zh-CN" altLang="en-US" sz="3600" dirty="0">
              <a:ea typeface="黑体" panose="02010609060101010101" pitchFamily="49"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6766" y="5060862"/>
            <a:ext cx="1870723" cy="1209734"/>
          </a:xfrm>
          <a:prstGeom prst="rect">
            <a:avLst/>
          </a:prstGeom>
        </p:spPr>
      </p:pic>
      <p:cxnSp>
        <p:nvCxnSpPr>
          <p:cNvPr id="38" name="直接箭头连接符 37"/>
          <p:cNvCxnSpPr>
            <a:stCxn id="21" idx="3"/>
          </p:cNvCxnSpPr>
          <p:nvPr/>
        </p:nvCxnSpPr>
        <p:spPr>
          <a:xfrm flipV="1">
            <a:off x="6494335" y="1973001"/>
            <a:ext cx="1264463" cy="199228"/>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39" name="直接箭头连接符 38"/>
          <p:cNvCxnSpPr>
            <a:stCxn id="22" idx="4"/>
            <a:endCxn id="23" idx="1"/>
          </p:cNvCxnSpPr>
          <p:nvPr/>
        </p:nvCxnSpPr>
        <p:spPr>
          <a:xfrm>
            <a:off x="8501328" y="2232805"/>
            <a:ext cx="571323" cy="651980"/>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40" name="直接箭头连接符 39"/>
          <p:cNvCxnSpPr>
            <a:stCxn id="22" idx="4"/>
            <a:endCxn id="17" idx="6"/>
          </p:cNvCxnSpPr>
          <p:nvPr/>
        </p:nvCxnSpPr>
        <p:spPr>
          <a:xfrm flipH="1">
            <a:off x="8295523" y="2232805"/>
            <a:ext cx="205805" cy="1632668"/>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41" name="曲线连接符 40"/>
          <p:cNvCxnSpPr>
            <a:stCxn id="16" idx="2"/>
            <a:endCxn id="17" idx="7"/>
          </p:cNvCxnSpPr>
          <p:nvPr/>
        </p:nvCxnSpPr>
        <p:spPr>
          <a:xfrm flipV="1">
            <a:off x="7213866" y="4192627"/>
            <a:ext cx="1081657" cy="867603"/>
          </a:xfrm>
          <a:prstGeom prst="curvedConnector3">
            <a:avLst>
              <a:gd name="adj1" fmla="val 185271"/>
            </a:avLst>
          </a:prstGeom>
          <a:ln>
            <a:solidFill>
              <a:srgbClr val="CC0000"/>
            </a:solidFill>
            <a:tailEnd type="arrow"/>
          </a:ln>
        </p:spPr>
        <p:style>
          <a:lnRef idx="3">
            <a:schemeClr val="accent2"/>
          </a:lnRef>
          <a:fillRef idx="0">
            <a:schemeClr val="accent2"/>
          </a:fillRef>
          <a:effectRef idx="2">
            <a:schemeClr val="accent2"/>
          </a:effectRef>
          <a:fontRef idx="minor">
            <a:schemeClr val="tx1"/>
          </a:fontRef>
        </p:style>
      </p:cxnSp>
      <p:cxnSp>
        <p:nvCxnSpPr>
          <p:cNvPr id="42" name="曲线连接符 41"/>
          <p:cNvCxnSpPr>
            <a:stCxn id="17" idx="7"/>
          </p:cNvCxnSpPr>
          <p:nvPr/>
        </p:nvCxnSpPr>
        <p:spPr>
          <a:xfrm>
            <a:off x="8295523" y="4192627"/>
            <a:ext cx="1164993" cy="920055"/>
          </a:xfrm>
          <a:prstGeom prst="curvedConnector3">
            <a:avLst>
              <a:gd name="adj1" fmla="val 145272"/>
            </a:avLst>
          </a:prstGeom>
          <a:ln>
            <a:prstDash val="sysDot"/>
            <a:tailEnd type="arrow"/>
          </a:ln>
        </p:spPr>
        <p:style>
          <a:lnRef idx="3">
            <a:schemeClr val="accent2"/>
          </a:lnRef>
          <a:fillRef idx="0">
            <a:schemeClr val="accent2"/>
          </a:fillRef>
          <a:effectRef idx="2">
            <a:schemeClr val="accent2"/>
          </a:effectRef>
          <a:fontRef idx="minor">
            <a:schemeClr val="tx1"/>
          </a:fontRef>
        </p:style>
      </p:cxnSp>
      <p:cxnSp>
        <p:nvCxnSpPr>
          <p:cNvPr id="44" name="曲线连接符 43"/>
          <p:cNvCxnSpPr>
            <a:stCxn id="17" idx="7"/>
          </p:cNvCxnSpPr>
          <p:nvPr/>
        </p:nvCxnSpPr>
        <p:spPr>
          <a:xfrm>
            <a:off x="8295523" y="4192627"/>
            <a:ext cx="1164993" cy="920055"/>
          </a:xfrm>
          <a:prstGeom prst="curvedConnector3">
            <a:avLst>
              <a:gd name="adj1" fmla="val 145272"/>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47" name="曲线连接符 46"/>
          <p:cNvCxnSpPr>
            <a:stCxn id="16" idx="4"/>
          </p:cNvCxnSpPr>
          <p:nvPr/>
        </p:nvCxnSpPr>
        <p:spPr>
          <a:xfrm flipV="1">
            <a:off x="7512677" y="5208256"/>
            <a:ext cx="1649027" cy="361747"/>
          </a:xfrm>
          <a:prstGeom prst="curvedConnector5">
            <a:avLst>
              <a:gd name="adj1" fmla="val 50000"/>
              <a:gd name="adj2" fmla="val 189613"/>
              <a:gd name="adj3" fmla="val 113863"/>
            </a:avLst>
          </a:prstGeom>
          <a:ln>
            <a:prstDash val="sysDot"/>
            <a:tailEnd type="arrow"/>
          </a:ln>
        </p:spPr>
        <p:style>
          <a:lnRef idx="3">
            <a:schemeClr val="accent2"/>
          </a:lnRef>
          <a:fillRef idx="0">
            <a:schemeClr val="accent2"/>
          </a:fillRef>
          <a:effectRef idx="2">
            <a:schemeClr val="accent2"/>
          </a:effectRef>
          <a:fontRef idx="minor">
            <a:schemeClr val="tx1"/>
          </a:fontRef>
        </p:style>
      </p:cxnSp>
      <p:sp>
        <p:nvSpPr>
          <p:cNvPr id="48" name="Text Box 9"/>
          <p:cNvSpPr txBox="1">
            <a:spLocks noChangeArrowheads="1"/>
          </p:cNvSpPr>
          <p:nvPr/>
        </p:nvSpPr>
        <p:spPr bwMode="auto">
          <a:xfrm>
            <a:off x="249063" y="3830087"/>
            <a:ext cx="5472113"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600" dirty="0">
                <a:ea typeface="黑体" panose="02010609060101010101" pitchFamily="49" charset="-122"/>
              </a:rPr>
              <a:t>特色之二：防御横向攻击</a:t>
            </a:r>
          </a:p>
        </p:txBody>
      </p:sp>
      <p:sp>
        <p:nvSpPr>
          <p:cNvPr id="49" name="Text Box 9"/>
          <p:cNvSpPr txBox="1">
            <a:spLocks noChangeArrowheads="1"/>
          </p:cNvSpPr>
          <p:nvPr/>
        </p:nvSpPr>
        <p:spPr bwMode="auto">
          <a:xfrm>
            <a:off x="249063" y="4345904"/>
            <a:ext cx="6801173"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3600" dirty="0">
                <a:ea typeface="黑体" panose="02010609060101010101" pitchFamily="49" charset="-122"/>
              </a:rPr>
              <a:t>特色</a:t>
            </a:r>
            <a:r>
              <a:rPr lang="zh-CN" altLang="en-US" sz="3600" dirty="0" smtClean="0">
                <a:ea typeface="黑体" panose="02010609060101010101" pitchFamily="49" charset="-122"/>
              </a:rPr>
              <a:t>之三：正常服务不受防御措施影响</a:t>
            </a:r>
            <a:endParaRPr lang="zh-CN" altLang="en-US" sz="3600" dirty="0">
              <a:ea typeface="黑体" panose="02010609060101010101" pitchFamily="49" charset="-122"/>
            </a:endParaRPr>
          </a:p>
        </p:txBody>
      </p:sp>
      <p:grpSp>
        <p:nvGrpSpPr>
          <p:cNvPr id="59" name="组合 58"/>
          <p:cNvGrpSpPr/>
          <p:nvPr/>
        </p:nvGrpSpPr>
        <p:grpSpPr>
          <a:xfrm>
            <a:off x="7837169" y="6026837"/>
            <a:ext cx="2074980" cy="289172"/>
            <a:chOff x="7837169" y="6026837"/>
            <a:chExt cx="2074980" cy="289172"/>
          </a:xfrm>
        </p:grpSpPr>
        <p:sp>
          <p:nvSpPr>
            <p:cNvPr id="71" name="TextBox 57"/>
            <p:cNvSpPr txBox="1"/>
            <p:nvPr/>
          </p:nvSpPr>
          <p:spPr>
            <a:xfrm>
              <a:off x="9004168" y="6026837"/>
              <a:ext cx="907981" cy="276999"/>
            </a:xfrm>
            <a:prstGeom prst="rect">
              <a:avLst/>
            </a:prstGeom>
            <a:noFill/>
          </p:spPr>
          <p:txBody>
            <a:bodyPr wrap="none" lIns="43200" tIns="0" rIns="43200" bIns="0" rtlCol="0">
              <a:spAutoFit/>
            </a:bodyPr>
            <a:lstStyle/>
            <a:p>
              <a:r>
                <a:rPr lang="zh-CN" altLang="en-US" dirty="0" smtClean="0"/>
                <a:t>服务器</a:t>
              </a:r>
              <a:r>
                <a:rPr lang="en-US" altLang="zh-CN" dirty="0" smtClean="0"/>
                <a:t>3</a:t>
              </a:r>
              <a:endParaRPr lang="zh-CN" altLang="en-US" dirty="0"/>
            </a:p>
          </p:txBody>
        </p:sp>
        <p:sp>
          <p:nvSpPr>
            <p:cNvPr id="72" name="TextBox 57"/>
            <p:cNvSpPr txBox="1"/>
            <p:nvPr/>
          </p:nvSpPr>
          <p:spPr>
            <a:xfrm>
              <a:off x="7837169" y="6039010"/>
              <a:ext cx="907981" cy="276999"/>
            </a:xfrm>
            <a:prstGeom prst="rect">
              <a:avLst/>
            </a:prstGeom>
            <a:noFill/>
          </p:spPr>
          <p:txBody>
            <a:bodyPr wrap="none" lIns="43200" tIns="0" rIns="43200" bIns="0" rtlCol="0">
              <a:spAutoFit/>
            </a:bodyPr>
            <a:lstStyle/>
            <a:p>
              <a:r>
                <a:rPr lang="zh-CN" altLang="en-US" dirty="0" smtClean="0"/>
                <a:t>服务器</a:t>
              </a:r>
              <a:r>
                <a:rPr lang="en-US" altLang="zh-CN" dirty="0" smtClean="0"/>
                <a:t>2</a:t>
              </a:r>
              <a:endParaRPr lang="zh-CN" altLang="en-US" dirty="0"/>
            </a:p>
          </p:txBody>
        </p:sp>
      </p:grpSp>
      <p:grpSp>
        <p:nvGrpSpPr>
          <p:cNvPr id="68" name="组合 67"/>
          <p:cNvGrpSpPr/>
          <p:nvPr/>
        </p:nvGrpSpPr>
        <p:grpSpPr>
          <a:xfrm>
            <a:off x="3247499" y="4345904"/>
            <a:ext cx="8728601" cy="2027357"/>
            <a:chOff x="3247499" y="4345904"/>
            <a:chExt cx="8728601" cy="2027357"/>
          </a:xfrm>
        </p:grpSpPr>
        <p:grpSp>
          <p:nvGrpSpPr>
            <p:cNvPr id="52" name="组合 51"/>
            <p:cNvGrpSpPr/>
            <p:nvPr/>
          </p:nvGrpSpPr>
          <p:grpSpPr>
            <a:xfrm>
              <a:off x="3247499" y="4345904"/>
              <a:ext cx="8728601" cy="2027357"/>
              <a:chOff x="3247499" y="4345904"/>
              <a:chExt cx="8728601" cy="2027357"/>
            </a:xfrm>
          </p:grpSpPr>
          <p:sp>
            <p:nvSpPr>
              <p:cNvPr id="15" name="TextBox 6"/>
              <p:cNvSpPr txBox="1"/>
              <p:nvPr/>
            </p:nvSpPr>
            <p:spPr>
              <a:xfrm>
                <a:off x="3247499" y="6003929"/>
                <a:ext cx="3280623" cy="369332"/>
              </a:xfrm>
              <a:prstGeom prst="rect">
                <a:avLst/>
              </a:prstGeom>
              <a:noFill/>
            </p:spPr>
            <p:txBody>
              <a:bodyPr wrap="square" rtlCol="0">
                <a:spAutoFit/>
              </a:bodyPr>
              <a:lstStyle/>
              <a:p>
                <a:r>
                  <a:rPr lang="zh-CN" altLang="en-US" dirty="0" smtClean="0">
                    <a:solidFill>
                      <a:schemeClr val="bg2"/>
                    </a:solidFill>
                    <a:latin typeface="微软雅黑" pitchFamily="34" charset="-122"/>
                    <a:ea typeface="微软雅黑" pitchFamily="34" charset="-122"/>
                  </a:rPr>
                  <a:t>基于</a:t>
                </a:r>
                <a:r>
                  <a:rPr lang="en-US" altLang="zh-CN" dirty="0" smtClean="0">
                    <a:solidFill>
                      <a:schemeClr val="bg2"/>
                    </a:solidFill>
                    <a:latin typeface="微软雅黑" pitchFamily="34" charset="-122"/>
                    <a:ea typeface="微软雅黑" pitchFamily="34" charset="-122"/>
                  </a:rPr>
                  <a:t>SDN</a:t>
                </a:r>
                <a:r>
                  <a:rPr lang="zh-CN" altLang="en-US" dirty="0" smtClean="0">
                    <a:solidFill>
                      <a:schemeClr val="bg2"/>
                    </a:solidFill>
                    <a:latin typeface="微软雅黑" pitchFamily="34" charset="-122"/>
                    <a:ea typeface="微软雅黑" pitchFamily="34" charset="-122"/>
                  </a:rPr>
                  <a:t>的动态网络流量捕获</a:t>
                </a:r>
                <a:endParaRPr lang="zh-CN" altLang="en-US" dirty="0" smtClean="0">
                  <a:solidFill>
                    <a:schemeClr val="bg2"/>
                  </a:solidFill>
                </a:endParaRPr>
              </a:p>
            </p:txBody>
          </p:sp>
          <p:grpSp>
            <p:nvGrpSpPr>
              <p:cNvPr id="51" name="组合 50"/>
              <p:cNvGrpSpPr/>
              <p:nvPr/>
            </p:nvGrpSpPr>
            <p:grpSpPr>
              <a:xfrm>
                <a:off x="10198892" y="4345904"/>
                <a:ext cx="1777208" cy="1838011"/>
                <a:chOff x="10198892" y="4345904"/>
                <a:chExt cx="1777208" cy="1838011"/>
              </a:xfrm>
            </p:grpSpPr>
            <p:sp>
              <p:nvSpPr>
                <p:cNvPr id="13" name="圆角矩形 12"/>
                <p:cNvSpPr/>
                <p:nvPr/>
              </p:nvSpPr>
              <p:spPr>
                <a:xfrm>
                  <a:off x="10198892" y="4345904"/>
                  <a:ext cx="1777208" cy="183801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曲线连接符 49"/>
                <p:cNvCxnSpPr/>
                <p:nvPr/>
              </p:nvCxnSpPr>
              <p:spPr>
                <a:xfrm flipV="1">
                  <a:off x="10639876" y="4503991"/>
                  <a:ext cx="787374" cy="2"/>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5" name="直接箭头连接符 54"/>
                <p:cNvCxnSpPr/>
                <p:nvPr/>
              </p:nvCxnSpPr>
              <p:spPr>
                <a:xfrm>
                  <a:off x="10630461" y="5065175"/>
                  <a:ext cx="787376" cy="0"/>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10296048" y="4576736"/>
                  <a:ext cx="1574165" cy="369332"/>
                </a:xfrm>
                <a:prstGeom prst="rect">
                  <a:avLst/>
                </a:prstGeom>
                <a:noFill/>
              </p:spPr>
              <p:txBody>
                <a:bodyPr wrap="square" rtlCol="0">
                  <a:spAutoFit/>
                </a:bodyPr>
                <a:lstStyle/>
                <a:p>
                  <a:r>
                    <a:rPr lang="zh-CN" altLang="en-US" dirty="0" smtClean="0"/>
                    <a:t>   流量路线</a:t>
                  </a:r>
                  <a:endParaRPr lang="zh-CN" altLang="en-US" dirty="0"/>
                </a:p>
              </p:txBody>
            </p:sp>
            <p:sp>
              <p:nvSpPr>
                <p:cNvPr id="12" name="TextBox 11"/>
                <p:cNvSpPr txBox="1"/>
                <p:nvPr/>
              </p:nvSpPr>
              <p:spPr>
                <a:xfrm>
                  <a:off x="10459907" y="5201136"/>
                  <a:ext cx="1147311" cy="369332"/>
                </a:xfrm>
                <a:prstGeom prst="rect">
                  <a:avLst/>
                </a:prstGeom>
                <a:noFill/>
              </p:spPr>
              <p:txBody>
                <a:bodyPr wrap="square" rtlCol="0">
                  <a:spAutoFit/>
                </a:bodyPr>
                <a:lstStyle/>
                <a:p>
                  <a:r>
                    <a:rPr lang="en-US" altLang="zh-CN" dirty="0" smtClean="0"/>
                    <a:t>SDN</a:t>
                  </a:r>
                  <a:r>
                    <a:rPr lang="zh-CN" altLang="en-US" dirty="0" smtClean="0"/>
                    <a:t>通讯</a:t>
                  </a:r>
                  <a:endParaRPr lang="zh-CN" altLang="en-US" dirty="0"/>
                </a:p>
              </p:txBody>
            </p:sp>
          </p:grpSp>
        </p:grpSp>
        <p:cxnSp>
          <p:nvCxnSpPr>
            <p:cNvPr id="74" name="曲线连接符 73"/>
            <p:cNvCxnSpPr/>
            <p:nvPr/>
          </p:nvCxnSpPr>
          <p:spPr>
            <a:xfrm>
              <a:off x="10630461" y="5659470"/>
              <a:ext cx="787376" cy="1"/>
            </a:xfrm>
            <a:prstGeom prst="curvedConnector3">
              <a:avLst>
                <a:gd name="adj1" fmla="val 50000"/>
              </a:avLst>
            </a:prstGeom>
            <a:ln>
              <a:prstDash val="sysDot"/>
              <a:tailEnd type="arrow"/>
            </a:ln>
          </p:spPr>
          <p:style>
            <a:lnRef idx="3">
              <a:schemeClr val="accent2"/>
            </a:lnRef>
            <a:fillRef idx="0">
              <a:schemeClr val="accent2"/>
            </a:fillRef>
            <a:effectRef idx="2">
              <a:schemeClr val="accent2"/>
            </a:effectRef>
            <a:fontRef idx="minor">
              <a:schemeClr val="tx1"/>
            </a:fontRef>
          </p:style>
        </p:cxnSp>
        <p:sp>
          <p:nvSpPr>
            <p:cNvPr id="67" name="TextBox 66"/>
            <p:cNvSpPr txBox="1"/>
            <p:nvPr/>
          </p:nvSpPr>
          <p:spPr>
            <a:xfrm>
              <a:off x="10322788" y="5745952"/>
              <a:ext cx="1562300" cy="369332"/>
            </a:xfrm>
            <a:prstGeom prst="rect">
              <a:avLst/>
            </a:prstGeom>
            <a:noFill/>
          </p:spPr>
          <p:txBody>
            <a:bodyPr wrap="square" rtlCol="0">
              <a:spAutoFit/>
            </a:bodyPr>
            <a:lstStyle/>
            <a:p>
              <a:r>
                <a:rPr lang="zh-CN" altLang="en-US" dirty="0" smtClean="0"/>
                <a:t>可能攻击路线</a:t>
              </a:r>
              <a:endParaRPr lang="zh-CN" altLang="en-US" dirty="0"/>
            </a:p>
          </p:txBody>
        </p:sp>
      </p:grpSp>
      <p:pic>
        <p:nvPicPr>
          <p:cNvPr id="69" name="图片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045130">
            <a:off x="6714304" y="1689453"/>
            <a:ext cx="411310" cy="362921"/>
          </a:xfrm>
          <a:prstGeom prst="rect">
            <a:avLst/>
          </a:prstGeom>
        </p:spPr>
      </p:pic>
      <p:grpSp>
        <p:nvGrpSpPr>
          <p:cNvPr id="7" name="组合 6"/>
          <p:cNvGrpSpPr/>
          <p:nvPr/>
        </p:nvGrpSpPr>
        <p:grpSpPr>
          <a:xfrm>
            <a:off x="2287072" y="1275881"/>
            <a:ext cx="9371771" cy="5040128"/>
            <a:chOff x="2218589" y="1268761"/>
            <a:chExt cx="9371771" cy="5040128"/>
          </a:xfrm>
        </p:grpSpPr>
        <p:grpSp>
          <p:nvGrpSpPr>
            <p:cNvPr id="3" name="组合 2"/>
            <p:cNvGrpSpPr/>
            <p:nvPr/>
          </p:nvGrpSpPr>
          <p:grpSpPr>
            <a:xfrm>
              <a:off x="2218589" y="1268761"/>
              <a:ext cx="9371771" cy="5040128"/>
              <a:chOff x="2218589" y="1268761"/>
              <a:chExt cx="9371771" cy="5040128"/>
            </a:xfrm>
          </p:grpSpPr>
          <p:sp>
            <p:nvSpPr>
              <p:cNvPr id="23" name="modem"/>
              <p:cNvSpPr>
                <a:spLocks noEditPoints="1" noChangeArrowheads="1"/>
              </p:cNvSpPr>
              <p:nvPr/>
            </p:nvSpPr>
            <p:spPr bwMode="auto">
              <a:xfrm>
                <a:off x="8815254" y="2877665"/>
                <a:ext cx="1387471" cy="327154"/>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109728" tIns="54864" rIns="109728" bIns="54864" numCol="1" anchor="t" anchorCtr="0" compatLnSpc="1">
                <a:prstTxWarp prst="textNoShape">
                  <a:avLst/>
                </a:prstTxWarp>
              </a:bodyPr>
              <a:lstStyle/>
              <a:p>
                <a:endParaRPr lang="zh-CN" altLang="en-US"/>
              </a:p>
            </p:txBody>
          </p:sp>
          <p:grpSp>
            <p:nvGrpSpPr>
              <p:cNvPr id="2" name="组合 1"/>
              <p:cNvGrpSpPr/>
              <p:nvPr/>
            </p:nvGrpSpPr>
            <p:grpSpPr>
              <a:xfrm>
                <a:off x="2218589" y="1268761"/>
                <a:ext cx="9371771" cy="5040128"/>
                <a:chOff x="2218589" y="1268761"/>
                <a:chExt cx="9371771" cy="5040128"/>
              </a:xfrm>
            </p:grpSpPr>
            <p:sp>
              <p:nvSpPr>
                <p:cNvPr id="16" name="tower"/>
                <p:cNvSpPr>
                  <a:spLocks noEditPoints="1" noChangeArrowheads="1"/>
                </p:cNvSpPr>
                <p:nvPr/>
              </p:nvSpPr>
              <p:spPr bwMode="auto">
                <a:xfrm>
                  <a:off x="6846571" y="5053110"/>
                  <a:ext cx="597623" cy="94523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109728" tIns="54864" rIns="109728" bIns="54864" numCol="1" anchor="t" anchorCtr="0" compatLnSpc="1">
                  <a:prstTxWarp prst="textNoShape">
                    <a:avLst/>
                  </a:prstTxWarp>
                </a:bodyPr>
                <a:lstStyle/>
                <a:p>
                  <a:endParaRPr lang="zh-CN" altLang="en-US" dirty="0"/>
                </a:p>
              </p:txBody>
            </p:sp>
            <p:sp>
              <p:nvSpPr>
                <p:cNvPr id="17" name="modem"/>
                <p:cNvSpPr>
                  <a:spLocks noEditPoints="1" noChangeArrowheads="1"/>
                </p:cNvSpPr>
                <p:nvPr/>
              </p:nvSpPr>
              <p:spPr bwMode="auto">
                <a:xfrm>
                  <a:off x="7533304" y="3858353"/>
                  <a:ext cx="1387471" cy="327154"/>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109728" tIns="54864" rIns="109728" bIns="54864" numCol="1" anchor="t" anchorCtr="0" compatLnSpc="1">
                  <a:prstTxWarp prst="textNoShape">
                    <a:avLst/>
                  </a:prstTxWarp>
                </a:bodyPr>
                <a:lstStyle/>
                <a:p>
                  <a:endParaRPr lang="zh-CN" altLang="en-US"/>
                </a:p>
              </p:txBody>
            </p:sp>
            <p:sp>
              <p:nvSpPr>
                <p:cNvPr id="18" name="tower"/>
                <p:cNvSpPr>
                  <a:spLocks noEditPoints="1" noChangeArrowheads="1"/>
                </p:cNvSpPr>
                <p:nvPr/>
              </p:nvSpPr>
              <p:spPr bwMode="auto">
                <a:xfrm>
                  <a:off x="7916417" y="5082156"/>
                  <a:ext cx="597623" cy="94523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109728" tIns="54864" rIns="109728" bIns="54864" numCol="1" anchor="t" anchorCtr="0" compatLnSpc="1">
                  <a:prstTxWarp prst="textNoShape">
                    <a:avLst/>
                  </a:prstTxWarp>
                </a:bodyPr>
                <a:lstStyle/>
                <a:p>
                  <a:endParaRPr lang="zh-CN" altLang="en-US"/>
                </a:p>
              </p:txBody>
            </p:sp>
            <p:sp>
              <p:nvSpPr>
                <p:cNvPr id="19" name="tower"/>
                <p:cNvSpPr>
                  <a:spLocks noEditPoints="1" noChangeArrowheads="1"/>
                </p:cNvSpPr>
                <p:nvPr/>
              </p:nvSpPr>
              <p:spPr bwMode="auto">
                <a:xfrm>
                  <a:off x="9093221" y="5105562"/>
                  <a:ext cx="597623" cy="94523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109728" tIns="54864" rIns="109728" bIns="54864" numCol="1" anchor="t" anchorCtr="0" compatLnSpc="1">
                  <a:prstTxWarp prst="textNoShape">
                    <a:avLst/>
                  </a:prstTxWarp>
                </a:bodyPr>
                <a:lstStyle/>
                <a:p>
                  <a:endParaRPr lang="zh-CN" altLang="en-US"/>
                </a:p>
              </p:txBody>
            </p:sp>
            <p:sp>
              <p:nvSpPr>
                <p:cNvPr id="20" name="laptop"/>
                <p:cNvSpPr>
                  <a:spLocks noEditPoints="1" noChangeArrowheads="1"/>
                </p:cNvSpPr>
                <p:nvPr/>
              </p:nvSpPr>
              <p:spPr bwMode="auto">
                <a:xfrm>
                  <a:off x="2218589" y="1564078"/>
                  <a:ext cx="1183438" cy="880901"/>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109728" tIns="54864" rIns="109728" bIns="54864" numCol="1" anchor="t" anchorCtr="0" compatLnSpc="1">
                  <a:prstTxWarp prst="textNoShape">
                    <a:avLst/>
                  </a:prstTxWarp>
                </a:bodyPr>
                <a:lstStyle/>
                <a:p>
                  <a:endParaRPr lang="zh-CN" altLang="en-US"/>
                </a:p>
              </p:txBody>
            </p:sp>
            <p:sp>
              <p:nvSpPr>
                <p:cNvPr id="21" name="mainfrm"/>
                <p:cNvSpPr>
                  <a:spLocks noEditPoints="1" noChangeArrowheads="1"/>
                </p:cNvSpPr>
                <p:nvPr/>
              </p:nvSpPr>
              <p:spPr bwMode="auto">
                <a:xfrm>
                  <a:off x="4821675" y="2004529"/>
                  <a:ext cx="1604177" cy="32116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vert="horz" wrap="square" lIns="109728" tIns="54864" rIns="109728" bIns="54864" numCol="1" anchor="t" anchorCtr="0" compatLnSpc="1">
                  <a:prstTxWarp prst="textNoShape">
                    <a:avLst/>
                  </a:prstTxWarp>
                </a:bodyPr>
                <a:lstStyle/>
                <a:p>
                  <a:endParaRPr lang="zh-CN" altLang="en-US"/>
                </a:p>
              </p:txBody>
            </p:sp>
            <p:sp>
              <p:nvSpPr>
                <p:cNvPr id="22" name="filecab2"/>
                <p:cNvSpPr>
                  <a:spLocks noEditPoints="1" noChangeArrowheads="1"/>
                </p:cNvSpPr>
                <p:nvPr/>
              </p:nvSpPr>
              <p:spPr bwMode="auto">
                <a:xfrm>
                  <a:off x="7690315" y="1706076"/>
                  <a:ext cx="1485060" cy="519609"/>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9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800" y="0"/>
                      </a:moveTo>
                      <a:lnTo>
                        <a:pt x="0" y="0"/>
                      </a:lnTo>
                      <a:lnTo>
                        <a:pt x="0" y="10800"/>
                      </a:lnTo>
                      <a:lnTo>
                        <a:pt x="0" y="20367"/>
                      </a:lnTo>
                      <a:lnTo>
                        <a:pt x="5807" y="20367"/>
                      </a:lnTo>
                      <a:lnTo>
                        <a:pt x="5807" y="20637"/>
                      </a:lnTo>
                      <a:lnTo>
                        <a:pt x="5970" y="20818"/>
                      </a:lnTo>
                      <a:lnTo>
                        <a:pt x="6133" y="20968"/>
                      </a:lnTo>
                      <a:lnTo>
                        <a:pt x="6404" y="21239"/>
                      </a:lnTo>
                      <a:lnTo>
                        <a:pt x="6567" y="21419"/>
                      </a:lnTo>
                      <a:lnTo>
                        <a:pt x="7055" y="21510"/>
                      </a:lnTo>
                      <a:lnTo>
                        <a:pt x="7544" y="21600"/>
                      </a:lnTo>
                      <a:lnTo>
                        <a:pt x="8141" y="21600"/>
                      </a:lnTo>
                      <a:lnTo>
                        <a:pt x="10800" y="21600"/>
                      </a:lnTo>
                      <a:lnTo>
                        <a:pt x="13188" y="21600"/>
                      </a:lnTo>
                      <a:lnTo>
                        <a:pt x="13948" y="21600"/>
                      </a:lnTo>
                      <a:lnTo>
                        <a:pt x="14436" y="21510"/>
                      </a:lnTo>
                      <a:lnTo>
                        <a:pt x="14708" y="21419"/>
                      </a:lnTo>
                      <a:lnTo>
                        <a:pt x="15033" y="21239"/>
                      </a:lnTo>
                      <a:lnTo>
                        <a:pt x="15359" y="20968"/>
                      </a:lnTo>
                      <a:lnTo>
                        <a:pt x="15522" y="20818"/>
                      </a:lnTo>
                      <a:lnTo>
                        <a:pt x="15684" y="20637"/>
                      </a:lnTo>
                      <a:lnTo>
                        <a:pt x="15684" y="20367"/>
                      </a:lnTo>
                      <a:lnTo>
                        <a:pt x="21600" y="20367"/>
                      </a:lnTo>
                      <a:lnTo>
                        <a:pt x="21600" y="10800"/>
                      </a:lnTo>
                      <a:lnTo>
                        <a:pt x="21600" y="0"/>
                      </a:lnTo>
                      <a:lnTo>
                        <a:pt x="10800" y="0"/>
                      </a:lnTo>
                      <a:close/>
                      <a:moveTo>
                        <a:pt x="7055" y="20367"/>
                      </a:moveTo>
                      <a:lnTo>
                        <a:pt x="7055" y="20547"/>
                      </a:lnTo>
                      <a:lnTo>
                        <a:pt x="7055" y="20637"/>
                      </a:lnTo>
                      <a:lnTo>
                        <a:pt x="7218" y="20728"/>
                      </a:lnTo>
                      <a:lnTo>
                        <a:pt x="7381" y="20818"/>
                      </a:lnTo>
                      <a:lnTo>
                        <a:pt x="7544" y="20908"/>
                      </a:lnTo>
                      <a:lnTo>
                        <a:pt x="7707" y="20968"/>
                      </a:lnTo>
                      <a:lnTo>
                        <a:pt x="7815" y="20968"/>
                      </a:lnTo>
                      <a:lnTo>
                        <a:pt x="8141" y="20968"/>
                      </a:lnTo>
                      <a:lnTo>
                        <a:pt x="13188" y="20968"/>
                      </a:lnTo>
                      <a:lnTo>
                        <a:pt x="13459" y="20968"/>
                      </a:lnTo>
                      <a:lnTo>
                        <a:pt x="13785" y="20968"/>
                      </a:lnTo>
                      <a:lnTo>
                        <a:pt x="13948" y="20908"/>
                      </a:lnTo>
                      <a:lnTo>
                        <a:pt x="14111" y="20818"/>
                      </a:lnTo>
                      <a:lnTo>
                        <a:pt x="14273" y="20728"/>
                      </a:lnTo>
                      <a:lnTo>
                        <a:pt x="14273" y="20637"/>
                      </a:lnTo>
                      <a:lnTo>
                        <a:pt x="14436" y="20547"/>
                      </a:lnTo>
                      <a:lnTo>
                        <a:pt x="14436" y="20367"/>
                      </a:lnTo>
                      <a:lnTo>
                        <a:pt x="7055" y="20367"/>
                      </a:lnTo>
                      <a:close/>
                    </a:path>
                    <a:path w="21600" h="21600" extrusionOk="0">
                      <a:moveTo>
                        <a:pt x="7055" y="20367"/>
                      </a:moveTo>
                      <a:lnTo>
                        <a:pt x="5807" y="20367"/>
                      </a:lnTo>
                      <a:lnTo>
                        <a:pt x="21600" y="20367"/>
                      </a:lnTo>
                    </a:path>
                  </a:pathLst>
                </a:custGeom>
                <a:solidFill>
                  <a:srgbClr val="C0C0C0"/>
                </a:solidFill>
                <a:ln w="9525">
                  <a:solidFill>
                    <a:srgbClr val="000000"/>
                  </a:solidFill>
                  <a:miter lim="800000"/>
                  <a:headEnd/>
                  <a:tailEnd/>
                </a:ln>
                <a:effectLst>
                  <a:outerShdw dist="107763" dir="2700000" algn="ctr" rotWithShape="0">
                    <a:srgbClr val="808080"/>
                  </a:outerShdw>
                </a:effectLst>
              </p:spPr>
              <p:txBody>
                <a:bodyPr vert="horz" wrap="square" lIns="109728" tIns="54864" rIns="109728" bIns="54864" numCol="1" anchor="t" anchorCtr="0" compatLnSpc="1">
                  <a:prstTxWarp prst="textNoShape">
                    <a:avLst/>
                  </a:prstTxWarp>
                </a:bodyPr>
                <a:lstStyle/>
                <a:p>
                  <a:endParaRPr lang="zh-CN" altLang="en-US" dirty="0"/>
                </a:p>
              </p:txBody>
            </p:sp>
            <p:sp>
              <p:nvSpPr>
                <p:cNvPr id="24" name="modem"/>
                <p:cNvSpPr>
                  <a:spLocks noEditPoints="1" noChangeArrowheads="1"/>
                </p:cNvSpPr>
                <p:nvPr/>
              </p:nvSpPr>
              <p:spPr bwMode="auto">
                <a:xfrm>
                  <a:off x="10202889" y="3883147"/>
                  <a:ext cx="1387471" cy="327154"/>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109728" tIns="54864" rIns="109728" bIns="54864" numCol="1" anchor="t" anchorCtr="0" compatLnSpc="1">
                  <a:prstTxWarp prst="textNoShape">
                    <a:avLst/>
                  </a:prstTxWarp>
                </a:bodyPr>
                <a:lstStyle/>
                <a:p>
                  <a:endParaRPr lang="zh-CN" altLang="en-US"/>
                </a:p>
              </p:txBody>
            </p:sp>
            <p:cxnSp>
              <p:nvCxnSpPr>
                <p:cNvPr id="25" name="直接连接符 24"/>
                <p:cNvCxnSpPr>
                  <a:stCxn id="22" idx="4"/>
                  <a:endCxn id="23" idx="6"/>
                </p:cNvCxnSpPr>
                <p:nvPr/>
              </p:nvCxnSpPr>
              <p:spPr>
                <a:xfrm>
                  <a:off x="8432845" y="2225685"/>
                  <a:ext cx="1076145" cy="651980"/>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23" idx="7"/>
                  <a:endCxn id="17" idx="6"/>
                </p:cNvCxnSpPr>
                <p:nvPr/>
              </p:nvCxnSpPr>
              <p:spPr>
                <a:xfrm flipH="1">
                  <a:off x="8227040" y="3204819"/>
                  <a:ext cx="1281950" cy="653534"/>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a:stCxn id="23" idx="7"/>
                </p:cNvCxnSpPr>
                <p:nvPr/>
              </p:nvCxnSpPr>
              <p:spPr>
                <a:xfrm>
                  <a:off x="9508990" y="3204819"/>
                  <a:ext cx="1387635" cy="678328"/>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17" idx="7"/>
                </p:cNvCxnSpPr>
                <p:nvPr/>
              </p:nvCxnSpPr>
              <p:spPr>
                <a:xfrm flipH="1">
                  <a:off x="7145383" y="4185507"/>
                  <a:ext cx="1081657" cy="867603"/>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7" idx="7"/>
                </p:cNvCxnSpPr>
                <p:nvPr/>
              </p:nvCxnSpPr>
              <p:spPr>
                <a:xfrm flipH="1">
                  <a:off x="8215229" y="4185507"/>
                  <a:ext cx="11811" cy="896649"/>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stCxn id="17" idx="7"/>
                </p:cNvCxnSpPr>
                <p:nvPr/>
              </p:nvCxnSpPr>
              <p:spPr>
                <a:xfrm>
                  <a:off x="8227040" y="4185507"/>
                  <a:ext cx="1164993" cy="920055"/>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a:stCxn id="21" idx="3"/>
                  <a:endCxn id="23" idx="8"/>
                </p:cNvCxnSpPr>
                <p:nvPr/>
              </p:nvCxnSpPr>
              <p:spPr>
                <a:xfrm>
                  <a:off x="6425852" y="2165109"/>
                  <a:ext cx="2389402" cy="915149"/>
                </a:xfrm>
                <a:prstGeom prst="line">
                  <a:avLst/>
                </a:prstGeom>
              </p:spPr>
              <p:style>
                <a:lnRef idx="1">
                  <a:schemeClr val="dk1"/>
                </a:lnRef>
                <a:fillRef idx="0">
                  <a:schemeClr val="dk1"/>
                </a:fillRef>
                <a:effectRef idx="0">
                  <a:schemeClr val="dk1"/>
                </a:effectRef>
                <a:fontRef idx="minor">
                  <a:schemeClr val="tx1"/>
                </a:fontRef>
              </p:style>
            </p:cxnSp>
            <p:sp>
              <p:nvSpPr>
                <p:cNvPr id="33" name="TextBox 53"/>
                <p:cNvSpPr txBox="1"/>
                <p:nvPr/>
              </p:nvSpPr>
              <p:spPr>
                <a:xfrm>
                  <a:off x="7737782" y="1268761"/>
                  <a:ext cx="1100342" cy="276999"/>
                </a:xfrm>
                <a:prstGeom prst="rect">
                  <a:avLst/>
                </a:prstGeom>
                <a:noFill/>
              </p:spPr>
              <p:txBody>
                <a:bodyPr wrap="none" lIns="43200" tIns="0" rIns="43200" bIns="0" rtlCol="0">
                  <a:spAutoFit/>
                </a:bodyPr>
                <a:lstStyle/>
                <a:p>
                  <a:r>
                    <a:rPr lang="en-US" altLang="zh-CN" dirty="0" smtClean="0"/>
                    <a:t>OF</a:t>
                  </a:r>
                  <a:r>
                    <a:rPr lang="zh-CN" altLang="en-US" dirty="0" smtClean="0"/>
                    <a:t>控制器</a:t>
                  </a:r>
                  <a:endParaRPr lang="zh-CN" altLang="en-US" dirty="0"/>
                </a:p>
              </p:txBody>
            </p:sp>
            <p:sp>
              <p:nvSpPr>
                <p:cNvPr id="34" name="TextBox 54"/>
                <p:cNvSpPr txBox="1"/>
                <p:nvPr/>
              </p:nvSpPr>
              <p:spPr>
                <a:xfrm>
                  <a:off x="10198892" y="2452019"/>
                  <a:ext cx="1005794" cy="553998"/>
                </a:xfrm>
                <a:prstGeom prst="rect">
                  <a:avLst/>
                </a:prstGeom>
                <a:noFill/>
              </p:spPr>
              <p:txBody>
                <a:bodyPr wrap="square" lIns="43200" tIns="0" rIns="43200" bIns="0" rtlCol="0">
                  <a:spAutoFit/>
                </a:bodyPr>
                <a:lstStyle/>
                <a:p>
                  <a:r>
                    <a:rPr lang="en-US" altLang="zh-CN" dirty="0" smtClean="0"/>
                    <a:t>OF</a:t>
                  </a:r>
                  <a:r>
                    <a:rPr lang="zh-CN" altLang="en-US" dirty="0" smtClean="0"/>
                    <a:t>交换机</a:t>
                  </a:r>
                  <a:endParaRPr lang="zh-CN" altLang="en-US" dirty="0"/>
                </a:p>
              </p:txBody>
            </p:sp>
            <p:sp>
              <p:nvSpPr>
                <p:cNvPr id="35" name="TextBox 55"/>
                <p:cNvSpPr txBox="1"/>
                <p:nvPr/>
              </p:nvSpPr>
              <p:spPr>
                <a:xfrm>
                  <a:off x="2229388" y="2801098"/>
                  <a:ext cx="712740" cy="553998"/>
                </a:xfrm>
                <a:prstGeom prst="rect">
                  <a:avLst/>
                </a:prstGeom>
                <a:noFill/>
              </p:spPr>
              <p:txBody>
                <a:bodyPr wrap="square" lIns="43200" tIns="0" rIns="43200" bIns="0" rtlCol="0">
                  <a:spAutoFit/>
                </a:bodyPr>
                <a:lstStyle/>
                <a:p>
                  <a:r>
                    <a:rPr lang="zh-CN" altLang="en-US" dirty="0" smtClean="0"/>
                    <a:t>攻击者</a:t>
                  </a:r>
                  <a:endParaRPr lang="zh-CN" altLang="en-US" dirty="0"/>
                </a:p>
              </p:txBody>
            </p:sp>
            <p:sp>
              <p:nvSpPr>
                <p:cNvPr id="36" name="TextBox 56"/>
                <p:cNvSpPr txBox="1"/>
                <p:nvPr/>
              </p:nvSpPr>
              <p:spPr>
                <a:xfrm>
                  <a:off x="4818663" y="2545267"/>
                  <a:ext cx="1345734" cy="553998"/>
                </a:xfrm>
                <a:prstGeom prst="rect">
                  <a:avLst/>
                </a:prstGeom>
                <a:noFill/>
              </p:spPr>
              <p:txBody>
                <a:bodyPr wrap="square" lIns="43200" tIns="0" rIns="43200" bIns="0" rtlCol="0">
                  <a:spAutoFit/>
                </a:bodyPr>
                <a:lstStyle/>
                <a:p>
                  <a:r>
                    <a:rPr lang="zh-CN" altLang="en-US" dirty="0" smtClean="0"/>
                    <a:t>攻击检测系统</a:t>
                  </a:r>
                  <a:endParaRPr lang="zh-CN" altLang="en-US" dirty="0"/>
                </a:p>
              </p:txBody>
            </p:sp>
            <p:sp>
              <p:nvSpPr>
                <p:cNvPr id="37" name="TextBox 57"/>
                <p:cNvSpPr txBox="1"/>
                <p:nvPr/>
              </p:nvSpPr>
              <p:spPr>
                <a:xfrm>
                  <a:off x="6636369" y="6031890"/>
                  <a:ext cx="907981" cy="276999"/>
                </a:xfrm>
                <a:prstGeom prst="rect">
                  <a:avLst/>
                </a:prstGeom>
                <a:noFill/>
              </p:spPr>
              <p:txBody>
                <a:bodyPr wrap="none" lIns="43200" tIns="0" rIns="43200" bIns="0" rtlCol="0">
                  <a:spAutoFit/>
                </a:bodyPr>
                <a:lstStyle/>
                <a:p>
                  <a:r>
                    <a:rPr lang="zh-CN" altLang="en-US" dirty="0" smtClean="0"/>
                    <a:t>服务器</a:t>
                  </a:r>
                  <a:r>
                    <a:rPr lang="en-US" altLang="zh-CN" dirty="0" smtClean="0"/>
                    <a:t>1</a:t>
                  </a:r>
                  <a:endParaRPr lang="zh-CN" altLang="en-US" dirty="0"/>
                </a:p>
              </p:txBody>
            </p:sp>
          </p:grpSp>
        </p:grpSp>
        <p:sp>
          <p:nvSpPr>
            <p:cNvPr id="66" name="tower"/>
            <p:cNvSpPr>
              <a:spLocks noEditPoints="1" noChangeArrowheads="1"/>
            </p:cNvSpPr>
            <p:nvPr/>
          </p:nvSpPr>
          <p:spPr bwMode="auto">
            <a:xfrm>
              <a:off x="3857346" y="1636823"/>
              <a:ext cx="597623" cy="945239"/>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109728" tIns="54864" rIns="109728" bIns="54864" numCol="1" anchor="t" anchorCtr="0" compatLnSpc="1">
              <a:prstTxWarp prst="textNoShape">
                <a:avLst/>
              </a:prstTxWarp>
            </a:bodyPr>
            <a:lstStyle/>
            <a:p>
              <a:endParaRPr lang="zh-CN" altLang="en-US"/>
            </a:p>
          </p:txBody>
        </p:sp>
      </p:grpSp>
      <p:sp>
        <p:nvSpPr>
          <p:cNvPr id="6" name="TextBox 5"/>
          <p:cNvSpPr txBox="1"/>
          <p:nvPr/>
        </p:nvSpPr>
        <p:spPr>
          <a:xfrm>
            <a:off x="3763568" y="2761647"/>
            <a:ext cx="825463" cy="369332"/>
          </a:xfrm>
          <a:prstGeom prst="rect">
            <a:avLst/>
          </a:prstGeom>
          <a:noFill/>
        </p:spPr>
        <p:txBody>
          <a:bodyPr wrap="square" rtlCol="0">
            <a:spAutoFit/>
          </a:bodyPr>
          <a:lstStyle/>
          <a:p>
            <a:r>
              <a:rPr lang="en-US" altLang="zh-CN" dirty="0" smtClean="0"/>
              <a:t> </a:t>
            </a:r>
            <a:r>
              <a:rPr lang="zh-CN" altLang="en-US" dirty="0" smtClean="0"/>
              <a:t>网关</a:t>
            </a:r>
            <a:endParaRPr lang="zh-CN" altLang="en-US" dirty="0"/>
          </a:p>
        </p:txBody>
      </p:sp>
      <p:cxnSp>
        <p:nvCxnSpPr>
          <p:cNvPr id="43" name="曲线连接符 42"/>
          <p:cNvCxnSpPr>
            <a:stCxn id="17" idx="7"/>
          </p:cNvCxnSpPr>
          <p:nvPr/>
        </p:nvCxnSpPr>
        <p:spPr>
          <a:xfrm flipH="1" flipV="1">
            <a:off x="4543595" y="2096005"/>
            <a:ext cx="3751928" cy="2096622"/>
          </a:xfrm>
          <a:prstGeom prst="curvedConnector3">
            <a:avLst>
              <a:gd name="adj1" fmla="val -24583"/>
            </a:avLst>
          </a:prstGeom>
          <a:ln>
            <a:solidFill>
              <a:srgbClr val="CC0000"/>
            </a:solidFill>
            <a:tailEnd type="arrow"/>
          </a:ln>
        </p:spPr>
        <p:style>
          <a:lnRef idx="3">
            <a:schemeClr val="accent2"/>
          </a:lnRef>
          <a:fillRef idx="0">
            <a:schemeClr val="accent2"/>
          </a:fillRef>
          <a:effectRef idx="2">
            <a:schemeClr val="accent2"/>
          </a:effectRef>
          <a:fontRef idx="minor">
            <a:schemeClr val="tx1"/>
          </a:fontRef>
        </p:style>
      </p:cxnSp>
      <p:cxnSp>
        <p:nvCxnSpPr>
          <p:cNvPr id="81" name="曲线连接符 80"/>
          <p:cNvCxnSpPr/>
          <p:nvPr/>
        </p:nvCxnSpPr>
        <p:spPr>
          <a:xfrm>
            <a:off x="4589031" y="2296989"/>
            <a:ext cx="3327386" cy="1490060"/>
          </a:xfrm>
          <a:prstGeom prst="curvedConnector3">
            <a:avLst>
              <a:gd name="adj1" fmla="val 117230"/>
            </a:avLst>
          </a:prstGeom>
          <a:ln>
            <a:solidFill>
              <a:srgbClr val="CC0000"/>
            </a:solidFill>
            <a:tailEnd type="arrow"/>
          </a:ln>
        </p:spPr>
        <p:style>
          <a:lnRef idx="3">
            <a:schemeClr val="accent2"/>
          </a:lnRef>
          <a:fillRef idx="0">
            <a:schemeClr val="accent2"/>
          </a:fillRef>
          <a:effectRef idx="2">
            <a:schemeClr val="accent2"/>
          </a:effectRef>
          <a:fontRef idx="minor">
            <a:schemeClr val="tx1"/>
          </a:fontRef>
        </p:style>
      </p:cxnSp>
      <p:pic>
        <p:nvPicPr>
          <p:cNvPr id="85" name="图片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5282" y="5545948"/>
            <a:ext cx="411310" cy="362921"/>
          </a:xfrm>
          <a:prstGeom prst="rect">
            <a:avLst/>
          </a:prstGeom>
        </p:spPr>
      </p:pic>
      <p:sp>
        <p:nvSpPr>
          <p:cNvPr id="46" name="禁止符 45"/>
          <p:cNvSpPr/>
          <p:nvPr/>
        </p:nvSpPr>
        <p:spPr>
          <a:xfrm>
            <a:off x="3057111" y="1747504"/>
            <a:ext cx="394897" cy="341381"/>
          </a:xfrm>
          <a:prstGeom prst="noSmoking">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cxnSp>
        <p:nvCxnSpPr>
          <p:cNvPr id="32" name="曲线连接符 31"/>
          <p:cNvCxnSpPr>
            <a:stCxn id="20" idx="3"/>
            <a:endCxn id="16" idx="2"/>
          </p:cNvCxnSpPr>
          <p:nvPr/>
        </p:nvCxnSpPr>
        <p:spPr>
          <a:xfrm>
            <a:off x="3291186" y="1863731"/>
            <a:ext cx="3922680" cy="3196499"/>
          </a:xfrm>
          <a:prstGeom prst="curvedConnector3">
            <a:avLst>
              <a:gd name="adj1" fmla="val 113445"/>
            </a:avLst>
          </a:prstGeom>
          <a:ln>
            <a:tailEnd type="arrow"/>
          </a:ln>
        </p:spPr>
        <p:style>
          <a:lnRef idx="3">
            <a:schemeClr val="accent2"/>
          </a:lnRef>
          <a:fillRef idx="0">
            <a:schemeClr val="accent2"/>
          </a:fillRef>
          <a:effectRef idx="2">
            <a:schemeClr val="accent2"/>
          </a:effectRef>
          <a:fontRef idx="minor">
            <a:schemeClr val="tx1"/>
          </a:fontRef>
        </p:style>
      </p:cxnSp>
      <p:sp>
        <p:nvSpPr>
          <p:cNvPr id="45" name="禁止符 44"/>
          <p:cNvSpPr/>
          <p:nvPr/>
        </p:nvSpPr>
        <p:spPr>
          <a:xfrm>
            <a:off x="7022242" y="4823190"/>
            <a:ext cx="394897" cy="341381"/>
          </a:xfrm>
          <a:prstGeom prst="noSmoking">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705494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40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900"/>
                            </p:stCondLst>
                            <p:childTnLst>
                              <p:par>
                                <p:cTn id="9" presetID="40" presetClass="entr" presetSubtype="0" fill="hold" grpId="12" nodeType="afterEffect">
                                  <p:stCondLst>
                                    <p:cond delay="0"/>
                                  </p:stCondLst>
                                  <p:iterate type="lt">
                                    <p:tmPct val="10000"/>
                                  </p:iterate>
                                  <p:childTnLst>
                                    <p:set>
                                      <p:cBhvr>
                                        <p:cTn id="10" dur="1" fill="hold">
                                          <p:stCondLst>
                                            <p:cond delay="0"/>
                                          </p:stCondLst>
                                        </p:cTn>
                                        <p:tgtEl>
                                          <p:spTgt spid="15367"/>
                                        </p:tgtEl>
                                        <p:attrNameLst>
                                          <p:attrName>style.visibility</p:attrName>
                                        </p:attrNameLst>
                                      </p:cBhvr>
                                      <p:to>
                                        <p:strVal val="visible"/>
                                      </p:to>
                                    </p:set>
                                    <p:animEffect transition="in" filter="fade">
                                      <p:cBhvr>
                                        <p:cTn id="11" dur="500"/>
                                        <p:tgtEl>
                                          <p:spTgt spid="15367"/>
                                        </p:tgtEl>
                                      </p:cBhvr>
                                    </p:animEffect>
                                    <p:anim calcmode="lin" valueType="num">
                                      <p:cBhvr>
                                        <p:cTn id="12" dur="500" fill="hold"/>
                                        <p:tgtEl>
                                          <p:spTgt spid="15367"/>
                                        </p:tgtEl>
                                        <p:attrNameLst>
                                          <p:attrName>ppt_x</p:attrName>
                                        </p:attrNameLst>
                                      </p:cBhvr>
                                      <p:tavLst>
                                        <p:tav tm="0">
                                          <p:val>
                                            <p:strVal val="#ppt_x-.1"/>
                                          </p:val>
                                        </p:tav>
                                        <p:tav tm="100000">
                                          <p:val>
                                            <p:strVal val="#ppt_x"/>
                                          </p:val>
                                        </p:tav>
                                      </p:tavLst>
                                    </p:anim>
                                    <p:anim calcmode="lin" valueType="num">
                                      <p:cBhvr>
                                        <p:cTn id="13"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par>
                                <p:cTn id="26" presetID="1" presetClass="entr" presetSubtype="0"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childTnLst>
                                </p:cTn>
                              </p:par>
                              <p:par>
                                <p:cTn id="28" presetID="1" presetClass="entr" presetSubtype="0" fill="hold" nodeType="withEffect">
                                  <p:stCondLst>
                                    <p:cond delay="100"/>
                                  </p:stCondLst>
                                  <p:childTnLst>
                                    <p:set>
                                      <p:cBhvr>
                                        <p:cTn id="29" dur="1" fill="hold">
                                          <p:stCondLst>
                                            <p:cond delay="0"/>
                                          </p:stCondLst>
                                        </p:cTn>
                                        <p:tgtEl>
                                          <p:spTgt spid="8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up)">
                                      <p:cBhvr>
                                        <p:cTn id="34" dur="500"/>
                                        <p:tgtEl>
                                          <p:spTgt spid="40"/>
                                        </p:tgtEl>
                                      </p:cBhvr>
                                    </p:animEffect>
                                  </p:childTnLst>
                                </p:cTn>
                              </p:par>
                              <p:par>
                                <p:cTn id="35" presetID="22" presetClass="entr" presetSubtype="1"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500"/>
                                        <p:tgtEl>
                                          <p:spTgt spid="39"/>
                                        </p:tgtEl>
                                      </p:cBhvr>
                                    </p:animEffect>
                                  </p:childTnLst>
                                </p:cTn>
                              </p:par>
                              <p:par>
                                <p:cTn id="38" presetID="10" presetClass="exit" presetSubtype="0" fill="hold" nodeType="withEffect">
                                  <p:stCondLst>
                                    <p:cond delay="0"/>
                                  </p:stCondLst>
                                  <p:childTnLst>
                                    <p:animEffect transition="out" filter="fade">
                                      <p:cBhvr>
                                        <p:cTn id="39" dur="500"/>
                                        <p:tgtEl>
                                          <p:spTgt spid="38"/>
                                        </p:tgtEl>
                                      </p:cBhvr>
                                    </p:animEffect>
                                    <p:set>
                                      <p:cBhvr>
                                        <p:cTn id="40" dur="1" fill="hold">
                                          <p:stCondLst>
                                            <p:cond delay="499"/>
                                          </p:stCondLst>
                                        </p:cTn>
                                        <p:tgtEl>
                                          <p:spTgt spid="38"/>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69"/>
                                        </p:tgtEl>
                                      </p:cBhvr>
                                    </p:animEffect>
                                    <p:set>
                                      <p:cBhvr>
                                        <p:cTn id="43" dur="1" fill="hold">
                                          <p:stCondLst>
                                            <p:cond delay="499"/>
                                          </p:stCondLst>
                                        </p:cTn>
                                        <p:tgtEl>
                                          <p:spTgt spid="6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left)">
                                      <p:cBhvr>
                                        <p:cTn id="48" dur="500"/>
                                        <p:tgtEl>
                                          <p:spTgt spid="4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2" fill="hold" nodeType="clickEffect">
                                  <p:stCondLst>
                                    <p:cond delay="0"/>
                                  </p:stCondLst>
                                  <p:childTnLst>
                                    <p:animEffect transition="out" filter="wipe(right)">
                                      <p:cBhvr>
                                        <p:cTn id="52" dur="500"/>
                                        <p:tgtEl>
                                          <p:spTgt spid="47"/>
                                        </p:tgtEl>
                                      </p:cBhvr>
                                    </p:animEffect>
                                    <p:set>
                                      <p:cBhvr>
                                        <p:cTn id="53" dur="1" fill="hold">
                                          <p:stCondLst>
                                            <p:cond delay="499"/>
                                          </p:stCondLst>
                                        </p:cTn>
                                        <p:tgtEl>
                                          <p:spTgt spid="4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down)">
                                      <p:cBhvr>
                                        <p:cTn id="58" dur="500"/>
                                        <p:tgtEl>
                                          <p:spTgt spid="4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up)">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4" fill="hold" nodeType="clickEffect">
                                  <p:stCondLst>
                                    <p:cond delay="0"/>
                                  </p:stCondLst>
                                  <p:childTnLst>
                                    <p:animEffect transition="out" filter="wipe(down)">
                                      <p:cBhvr>
                                        <p:cTn id="67" dur="500"/>
                                        <p:tgtEl>
                                          <p:spTgt spid="42"/>
                                        </p:tgtEl>
                                      </p:cBhvr>
                                    </p:animEffect>
                                    <p:set>
                                      <p:cBhvr>
                                        <p:cTn id="68" dur="1" fill="hold">
                                          <p:stCondLst>
                                            <p:cond delay="499"/>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ipe(down)">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nodeType="click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circle(in)">
                                      <p:cBhvr>
                                        <p:cTn id="78" dur="2000"/>
                                        <p:tgtEl>
                                          <p:spTgt spid="8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up)">
                                      <p:cBhvr>
                                        <p:cTn id="83" dur="500"/>
                                        <p:tgtEl>
                                          <p:spTgt spid="4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left)">
                                      <p:cBhvr>
                                        <p:cTn id="88" dur="500"/>
                                        <p:tgtEl>
                                          <p:spTgt spid="38"/>
                                        </p:tgtEl>
                                      </p:cBhvr>
                                    </p:animEffect>
                                  </p:childTnLst>
                                </p:cTn>
                              </p:par>
                              <p:par>
                                <p:cTn id="89" presetID="1"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nodeType="clickEffect">
                                  <p:stCondLst>
                                    <p:cond delay="0"/>
                                  </p:stCondLst>
                                  <p:childTnLst>
                                    <p:animEffect transition="out" filter="wipe(down)">
                                      <p:cBhvr>
                                        <p:cTn id="94" dur="500"/>
                                        <p:tgtEl>
                                          <p:spTgt spid="44"/>
                                        </p:tgtEl>
                                      </p:cBhvr>
                                    </p:animEffect>
                                    <p:set>
                                      <p:cBhvr>
                                        <p:cTn id="95" dur="1" fill="hold">
                                          <p:stCondLst>
                                            <p:cond delay="499"/>
                                          </p:stCondLst>
                                        </p:cTn>
                                        <p:tgtEl>
                                          <p:spTgt spid="4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up)">
                                      <p:cBhvr>
                                        <p:cTn id="100" dur="500"/>
                                        <p:tgtEl>
                                          <p:spTgt spid="40"/>
                                        </p:tgtEl>
                                      </p:cBhvr>
                                    </p:animEffect>
                                  </p:childTnLst>
                                </p:cTn>
                              </p:par>
                              <p:par>
                                <p:cTn id="101" presetID="22" presetClass="entr" presetSubtype="1"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up)">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ldLvl="0" autoUpdateAnimBg="0"/>
      <p:bldP spid="15367" grpId="1" bldLvl="0" autoUpdateAnimBg="0"/>
      <p:bldP spid="15367" grpId="2" bldLvl="0" autoUpdateAnimBg="0"/>
      <p:bldP spid="15367" grpId="3" bldLvl="0" autoUpdateAnimBg="0"/>
      <p:bldP spid="15367" grpId="4" bldLvl="0" autoUpdateAnimBg="0"/>
      <p:bldP spid="15367" grpId="5" bldLvl="0" autoUpdateAnimBg="0"/>
      <p:bldP spid="15367" grpId="6" bldLvl="0" autoUpdateAnimBg="0"/>
      <p:bldP spid="15367" grpId="7" bldLvl="0" autoUpdateAnimBg="0"/>
      <p:bldP spid="15367" grpId="8" bldLvl="0" autoUpdateAnimBg="0"/>
      <p:bldP spid="15367" grpId="9" bldLvl="0" autoUpdateAnimBg="0"/>
      <p:bldP spid="15367" grpId="10" bldLvl="0" autoUpdateAnimBg="0"/>
      <p:bldP spid="15367" grpId="11" bldLvl="0" autoUpdateAnimBg="0"/>
      <p:bldP spid="15367" grpId="12" bldLvl="0" animBg="1" autoUpdateAnimBg="0"/>
      <p:bldP spid="46"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9134475" y="6451600"/>
            <a:ext cx="284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nvGrpSpPr>
          <p:cNvPr id="17411" name="Group 3"/>
          <p:cNvGrpSpPr>
            <a:grpSpLocks/>
          </p:cNvGrpSpPr>
          <p:nvPr/>
        </p:nvGrpSpPr>
        <p:grpSpPr bwMode="auto">
          <a:xfrm>
            <a:off x="0" y="6334125"/>
            <a:ext cx="12192000" cy="523875"/>
            <a:chOff x="0" y="0"/>
            <a:chExt cx="19200" cy="825"/>
          </a:xfrm>
        </p:grpSpPr>
        <p:sp>
          <p:nvSpPr>
            <p:cNvPr id="17412" name="Rectangle 6"/>
            <p:cNvSpPr>
              <a:spLocks noChangeArrowheads="1"/>
            </p:cNvSpPr>
            <p:nvPr/>
          </p:nvSpPr>
          <p:spPr bwMode="auto">
            <a:xfrm>
              <a:off x="0" y="105"/>
              <a:ext cx="19200" cy="72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13" name="Rectangle 7"/>
            <p:cNvSpPr>
              <a:spLocks noChangeArrowheads="1"/>
            </p:cNvSpPr>
            <p:nvPr/>
          </p:nvSpPr>
          <p:spPr bwMode="auto">
            <a:xfrm>
              <a:off x="0" y="0"/>
              <a:ext cx="19200"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14" name="Text Box 6"/>
            <p:cNvSpPr txBox="1">
              <a:spLocks noChangeArrowheads="1"/>
            </p:cNvSpPr>
            <p:nvPr/>
          </p:nvSpPr>
          <p:spPr bwMode="auto">
            <a:xfrm>
              <a:off x="14384" y="186"/>
              <a:ext cx="4475"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grpSp>
      <p:sp>
        <p:nvSpPr>
          <p:cNvPr id="17415" name="Text Box 7"/>
          <p:cNvSpPr txBox="1">
            <a:spLocks noChangeArrowheads="1"/>
          </p:cNvSpPr>
          <p:nvPr/>
        </p:nvSpPr>
        <p:spPr bwMode="auto">
          <a:xfrm>
            <a:off x="484188" y="6427788"/>
            <a:ext cx="471011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App特色和</a:t>
            </a:r>
            <a:r>
              <a:rPr lang="zh-CN" altLang="en-US" sz="2000" dirty="0" smtClean="0">
                <a:solidFill>
                  <a:schemeClr val="bg1"/>
                </a:solidFill>
                <a:latin typeface="微软雅黑" panose="020B0503020204020204" pitchFamily="34" charset="-122"/>
                <a:ea typeface="微软雅黑" panose="020B0503020204020204" pitchFamily="34" charset="-122"/>
              </a:rPr>
              <a:t>创新（</a:t>
            </a:r>
            <a:r>
              <a:rPr lang="en-US" altLang="zh-CN" sz="2000" dirty="0" smtClean="0">
                <a:solidFill>
                  <a:schemeClr val="bg1"/>
                </a:solidFill>
                <a:latin typeface="微软雅黑" panose="020B0503020204020204" pitchFamily="34" charset="-122"/>
                <a:ea typeface="微软雅黑" panose="020B0503020204020204" pitchFamily="34" charset="-122"/>
              </a:rPr>
              <a:t>2/3</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7417" name="Text Box 9"/>
          <p:cNvSpPr txBox="1">
            <a:spLocks noChangeArrowheads="1"/>
          </p:cNvSpPr>
          <p:nvPr/>
        </p:nvSpPr>
        <p:spPr bwMode="auto">
          <a:xfrm>
            <a:off x="926752" y="939056"/>
            <a:ext cx="575945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600" b="1" dirty="0">
                <a:ea typeface="黑体" panose="02010609060101010101" pitchFamily="49" charset="-122"/>
              </a:rPr>
              <a:t>特色</a:t>
            </a:r>
            <a:r>
              <a:rPr lang="zh-CN" altLang="en-US" sz="3600" b="1" dirty="0" smtClean="0">
                <a:ea typeface="黑体" panose="02010609060101010101" pitchFamily="49" charset="-122"/>
              </a:rPr>
              <a:t>之</a:t>
            </a:r>
            <a:r>
              <a:rPr lang="zh-CN" altLang="en-US" sz="3600" b="1" dirty="0">
                <a:ea typeface="黑体" panose="02010609060101010101" pitchFamily="49" charset="-122"/>
              </a:rPr>
              <a:t>四</a:t>
            </a:r>
            <a:r>
              <a:rPr lang="zh-CN" altLang="en-US" sz="3600" b="1" dirty="0" smtClean="0">
                <a:ea typeface="黑体" panose="02010609060101010101" pitchFamily="49" charset="-122"/>
              </a:rPr>
              <a:t>：安全策略语言</a:t>
            </a:r>
            <a:endParaRPr lang="zh-CN" altLang="en-US" sz="3600" b="1" dirty="0">
              <a:ea typeface="黑体" panose="02010609060101010101" pitchFamily="49" charset="-122"/>
            </a:endParaRPr>
          </a:p>
        </p:txBody>
      </p:sp>
      <p:sp>
        <p:nvSpPr>
          <p:cNvPr id="12" name="标题 1"/>
          <p:cNvSpPr>
            <a:spLocks noGrp="1"/>
          </p:cNvSpPr>
          <p:nvPr>
            <p:ph type="title"/>
          </p:nvPr>
        </p:nvSpPr>
        <p:spPr>
          <a:xfrm>
            <a:off x="2106592" y="2187614"/>
            <a:ext cx="3989408" cy="527505"/>
          </a:xfrm>
        </p:spPr>
        <p:txBody>
          <a:bodyPr>
            <a:normAutofit/>
          </a:bodyPr>
          <a:lstStyle/>
          <a:p>
            <a:r>
              <a:rPr lang="zh-CN" altLang="en-US" sz="2800" dirty="0" smtClean="0">
                <a:latin typeface="微软雅黑" pitchFamily="34" charset="-122"/>
                <a:ea typeface="微软雅黑" pitchFamily="34" charset="-122"/>
              </a:rPr>
              <a:t>研究现状</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高级语言</a:t>
            </a:r>
            <a:endParaRPr lang="zh-CN" altLang="en-US" sz="2800" dirty="0">
              <a:latin typeface="微软雅黑" pitchFamily="34" charset="-122"/>
              <a:ea typeface="微软雅黑" pitchFamily="34" charset="-122"/>
            </a:endParaRPr>
          </a:p>
        </p:txBody>
      </p:sp>
      <p:graphicFrame>
        <p:nvGraphicFramePr>
          <p:cNvPr id="2" name="内容占位符 1"/>
          <p:cNvGraphicFramePr>
            <a:graphicFrameLocks noGrp="1"/>
          </p:cNvGraphicFramePr>
          <p:nvPr>
            <p:ph idx="1"/>
            <p:extLst>
              <p:ext uri="{D42A27DB-BD31-4B8C-83A1-F6EECF244321}">
                <p14:modId xmlns:p14="http://schemas.microsoft.com/office/powerpoint/2010/main" val="2636770353"/>
              </p:ext>
            </p:extLst>
          </p:nvPr>
        </p:nvGraphicFramePr>
        <p:xfrm>
          <a:off x="1981199" y="2768065"/>
          <a:ext cx="8540187" cy="2232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6592" y="5137710"/>
            <a:ext cx="6396764" cy="113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397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par>
                                <p:cTn id="13" presetID="6" presetClass="entr" presetSubtype="16"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309856796"/>
              </p:ext>
            </p:extLst>
          </p:nvPr>
        </p:nvGraphicFramePr>
        <p:xfrm>
          <a:off x="1096963" y="1846262"/>
          <a:ext cx="10058400" cy="4479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Box 9"/>
          <p:cNvSpPr txBox="1">
            <a:spLocks noGrp="1" noChangeArrowheads="1"/>
          </p:cNvSpPr>
          <p:nvPr>
            <p:ph type="title"/>
          </p:nvPr>
        </p:nvSpPr>
        <p:spPr bwMode="auto">
          <a:xfrm>
            <a:off x="1097280" y="1174129"/>
            <a:ext cx="10058400" cy="563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600" b="1" dirty="0">
                <a:ea typeface="黑体" panose="02010609060101010101" pitchFamily="49" charset="-122"/>
              </a:rPr>
              <a:t>特色</a:t>
            </a:r>
            <a:r>
              <a:rPr lang="zh-CN" altLang="en-US" sz="3600" b="1" dirty="0" smtClean="0">
                <a:ea typeface="黑体" panose="02010609060101010101" pitchFamily="49" charset="-122"/>
              </a:rPr>
              <a:t>之</a:t>
            </a:r>
            <a:r>
              <a:rPr lang="zh-CN" altLang="en-US" sz="3600" b="1" dirty="0">
                <a:ea typeface="黑体" panose="02010609060101010101" pitchFamily="49" charset="-122"/>
              </a:rPr>
              <a:t>四</a:t>
            </a:r>
            <a:r>
              <a:rPr lang="zh-CN" altLang="en-US" sz="3600" b="1" dirty="0" smtClean="0">
                <a:ea typeface="黑体" panose="02010609060101010101" pitchFamily="49" charset="-122"/>
              </a:rPr>
              <a:t>：安全策略语言（指令）</a:t>
            </a:r>
            <a:endParaRPr lang="zh-CN" altLang="en-US" sz="3600" b="1" dirty="0">
              <a:ea typeface="黑体" panose="02010609060101010101" pitchFamily="49" charset="-122"/>
            </a:endParaRPr>
          </a:p>
        </p:txBody>
      </p:sp>
      <p:sp>
        <p:nvSpPr>
          <p:cNvPr id="6" name="Text Box 7"/>
          <p:cNvSpPr txBox="1">
            <a:spLocks noChangeArrowheads="1"/>
          </p:cNvSpPr>
          <p:nvPr/>
        </p:nvSpPr>
        <p:spPr bwMode="auto">
          <a:xfrm>
            <a:off x="484188" y="6427788"/>
            <a:ext cx="471011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App特色和</a:t>
            </a:r>
            <a:r>
              <a:rPr lang="zh-CN" altLang="en-US" sz="2000" dirty="0" smtClean="0">
                <a:solidFill>
                  <a:schemeClr val="bg1"/>
                </a:solidFill>
                <a:latin typeface="微软雅黑" panose="020B0503020204020204" pitchFamily="34" charset="-122"/>
                <a:ea typeface="微软雅黑" panose="020B0503020204020204" pitchFamily="34" charset="-122"/>
              </a:rPr>
              <a:t>创新（</a:t>
            </a:r>
            <a:r>
              <a:rPr lang="en-US" altLang="zh-CN" sz="2000" dirty="0">
                <a:solidFill>
                  <a:schemeClr val="bg1"/>
                </a:solidFill>
                <a:latin typeface="微软雅黑" panose="020B0503020204020204" pitchFamily="34" charset="-122"/>
                <a:ea typeface="微软雅黑" panose="020B0503020204020204" pitchFamily="34" charset="-122"/>
              </a:rPr>
              <a:t>3</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auto">
          <a:xfrm>
            <a:off x="9133840" y="6452235"/>
            <a:ext cx="2841625" cy="39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AIPS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by Unique Studio</a:t>
            </a:r>
          </a:p>
        </p:txBody>
      </p:sp>
    </p:spTree>
    <p:extLst>
      <p:ext uri="{BB962C8B-B14F-4D97-AF65-F5344CB8AC3E}">
        <p14:creationId xmlns:p14="http://schemas.microsoft.com/office/powerpoint/2010/main" val="37379504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5">
                                            <p:graphicEl>
                                              <a:dgm id="{BF8BE383-1286-45A5-8981-CC9ECA24DD2F}"/>
                                            </p:graphicEl>
                                          </p:spTgt>
                                        </p:tgtEl>
                                        <p:attrNameLst>
                                          <p:attrName>style.visibility</p:attrName>
                                        </p:attrNameLst>
                                      </p:cBhvr>
                                      <p:to>
                                        <p:strVal val="visible"/>
                                      </p:to>
                                    </p:set>
                                    <p:animEffect transition="in" filter="wipe(down)">
                                      <p:cBhvr>
                                        <p:cTn id="7" dur="500"/>
                                        <p:tgtEl>
                                          <p:spTgt spid="5">
                                            <p:graphicEl>
                                              <a:dgm id="{BF8BE383-1286-45A5-8981-CC9ECA24DD2F}"/>
                                            </p:graphicEl>
                                          </p:spTgt>
                                        </p:tgtEl>
                                      </p:cBhvr>
                                    </p:animEffect>
                                  </p:childTnLst>
                                </p:cTn>
                              </p:par>
                            </p:childTnLst>
                          </p:cTn>
                        </p:par>
                        <p:par>
                          <p:cTn id="8" fill="hold">
                            <p:stCondLst>
                              <p:cond delay="1000"/>
                            </p:stCondLst>
                            <p:childTnLst>
                              <p:par>
                                <p:cTn id="9" presetID="22" presetClass="entr" presetSubtype="4" fill="hold" grpId="0" nodeType="afterEffect">
                                  <p:stCondLst>
                                    <p:cond delay="500"/>
                                  </p:stCondLst>
                                  <p:childTnLst>
                                    <p:set>
                                      <p:cBhvr>
                                        <p:cTn id="10" dur="1" fill="hold">
                                          <p:stCondLst>
                                            <p:cond delay="0"/>
                                          </p:stCondLst>
                                        </p:cTn>
                                        <p:tgtEl>
                                          <p:spTgt spid="5">
                                            <p:graphicEl>
                                              <a:dgm id="{50AF71A2-FD56-4CEC-B35B-D829B0261FCB}"/>
                                            </p:graphicEl>
                                          </p:spTgt>
                                        </p:tgtEl>
                                        <p:attrNameLst>
                                          <p:attrName>style.visibility</p:attrName>
                                        </p:attrNameLst>
                                      </p:cBhvr>
                                      <p:to>
                                        <p:strVal val="visible"/>
                                      </p:to>
                                    </p:set>
                                    <p:animEffect transition="in" filter="wipe(down)">
                                      <p:cBhvr>
                                        <p:cTn id="11" dur="500"/>
                                        <p:tgtEl>
                                          <p:spTgt spid="5">
                                            <p:graphicEl>
                                              <a:dgm id="{50AF71A2-FD56-4CEC-B35B-D829B0261FCB}"/>
                                            </p:graphicEl>
                                          </p:spTgt>
                                        </p:tgtEl>
                                      </p:cBhvr>
                                    </p:animEffect>
                                  </p:childTnLst>
                                </p:cTn>
                              </p:par>
                            </p:childTnLst>
                          </p:cTn>
                        </p:par>
                        <p:par>
                          <p:cTn id="12" fill="hold">
                            <p:stCondLst>
                              <p:cond delay="2000"/>
                            </p:stCondLst>
                            <p:childTnLst>
                              <p:par>
                                <p:cTn id="13" presetID="22" presetClass="entr" presetSubtype="4" fill="hold" grpId="0" nodeType="afterEffect">
                                  <p:stCondLst>
                                    <p:cond delay="500"/>
                                  </p:stCondLst>
                                  <p:childTnLst>
                                    <p:set>
                                      <p:cBhvr>
                                        <p:cTn id="14" dur="1" fill="hold">
                                          <p:stCondLst>
                                            <p:cond delay="0"/>
                                          </p:stCondLst>
                                        </p:cTn>
                                        <p:tgtEl>
                                          <p:spTgt spid="5">
                                            <p:graphicEl>
                                              <a:dgm id="{23B36CC7-10A2-4611-BE0D-AA523A1C75BE}"/>
                                            </p:graphicEl>
                                          </p:spTgt>
                                        </p:tgtEl>
                                        <p:attrNameLst>
                                          <p:attrName>style.visibility</p:attrName>
                                        </p:attrNameLst>
                                      </p:cBhvr>
                                      <p:to>
                                        <p:strVal val="visible"/>
                                      </p:to>
                                    </p:set>
                                    <p:animEffect transition="in" filter="wipe(down)">
                                      <p:cBhvr>
                                        <p:cTn id="15" dur="500"/>
                                        <p:tgtEl>
                                          <p:spTgt spid="5">
                                            <p:graphicEl>
                                              <a:dgm id="{23B36CC7-10A2-4611-BE0D-AA523A1C75BE}"/>
                                            </p:graphicEl>
                                          </p:spTgt>
                                        </p:tgtEl>
                                      </p:cBhvr>
                                    </p:animEffect>
                                  </p:childTnLst>
                                </p:cTn>
                              </p:par>
                            </p:childTnLst>
                          </p:cTn>
                        </p:par>
                        <p:par>
                          <p:cTn id="16" fill="hold">
                            <p:stCondLst>
                              <p:cond delay="3000"/>
                            </p:stCondLst>
                            <p:childTnLst>
                              <p:par>
                                <p:cTn id="17" presetID="22" presetClass="entr" presetSubtype="4" fill="hold" grpId="0" nodeType="afterEffect">
                                  <p:stCondLst>
                                    <p:cond delay="500"/>
                                  </p:stCondLst>
                                  <p:childTnLst>
                                    <p:set>
                                      <p:cBhvr>
                                        <p:cTn id="18" dur="1" fill="hold">
                                          <p:stCondLst>
                                            <p:cond delay="0"/>
                                          </p:stCondLst>
                                        </p:cTn>
                                        <p:tgtEl>
                                          <p:spTgt spid="5">
                                            <p:graphicEl>
                                              <a:dgm id="{A313AC53-6AD9-4480-AF8C-C1F726797BAE}"/>
                                            </p:graphicEl>
                                          </p:spTgt>
                                        </p:tgtEl>
                                        <p:attrNameLst>
                                          <p:attrName>style.visibility</p:attrName>
                                        </p:attrNameLst>
                                      </p:cBhvr>
                                      <p:to>
                                        <p:strVal val="visible"/>
                                      </p:to>
                                    </p:set>
                                    <p:animEffect transition="in" filter="wipe(down)">
                                      <p:cBhvr>
                                        <p:cTn id="19" dur="500"/>
                                        <p:tgtEl>
                                          <p:spTgt spid="5">
                                            <p:graphicEl>
                                              <a:dgm id="{A313AC53-6AD9-4480-AF8C-C1F726797BAE}"/>
                                            </p:graphicEl>
                                          </p:spTgt>
                                        </p:tgtEl>
                                      </p:cBhvr>
                                    </p:animEffect>
                                  </p:childTnLst>
                                </p:cTn>
                              </p:par>
                            </p:childTnLst>
                          </p:cTn>
                        </p:par>
                        <p:par>
                          <p:cTn id="20" fill="hold">
                            <p:stCondLst>
                              <p:cond delay="4000"/>
                            </p:stCondLst>
                            <p:childTnLst>
                              <p:par>
                                <p:cTn id="21" presetID="22" presetClass="entr" presetSubtype="4" fill="hold" grpId="0" nodeType="afterEffect">
                                  <p:stCondLst>
                                    <p:cond delay="500"/>
                                  </p:stCondLst>
                                  <p:childTnLst>
                                    <p:set>
                                      <p:cBhvr>
                                        <p:cTn id="22" dur="1" fill="hold">
                                          <p:stCondLst>
                                            <p:cond delay="0"/>
                                          </p:stCondLst>
                                        </p:cTn>
                                        <p:tgtEl>
                                          <p:spTgt spid="5">
                                            <p:graphicEl>
                                              <a:dgm id="{B9EDAE44-9434-495F-B5D0-4F6850800A50}"/>
                                            </p:graphicEl>
                                          </p:spTgt>
                                        </p:tgtEl>
                                        <p:attrNameLst>
                                          <p:attrName>style.visibility</p:attrName>
                                        </p:attrNameLst>
                                      </p:cBhvr>
                                      <p:to>
                                        <p:strVal val="visible"/>
                                      </p:to>
                                    </p:set>
                                    <p:animEffect transition="in" filter="wipe(down)">
                                      <p:cBhvr>
                                        <p:cTn id="23" dur="500"/>
                                        <p:tgtEl>
                                          <p:spTgt spid="5">
                                            <p:graphicEl>
                                              <a:dgm id="{B9EDAE44-9434-495F-B5D0-4F6850800A50}"/>
                                            </p:graphicEl>
                                          </p:spTgt>
                                        </p:tgtEl>
                                      </p:cBhvr>
                                    </p:animEffect>
                                  </p:childTnLst>
                                </p:cTn>
                              </p:par>
                            </p:childTnLst>
                          </p:cTn>
                        </p:par>
                        <p:par>
                          <p:cTn id="24" fill="hold">
                            <p:stCondLst>
                              <p:cond delay="5000"/>
                            </p:stCondLst>
                            <p:childTnLst>
                              <p:par>
                                <p:cTn id="25" presetID="22" presetClass="entr" presetSubtype="4" fill="hold" grpId="0" nodeType="afterEffect">
                                  <p:stCondLst>
                                    <p:cond delay="500"/>
                                  </p:stCondLst>
                                  <p:childTnLst>
                                    <p:set>
                                      <p:cBhvr>
                                        <p:cTn id="26" dur="1" fill="hold">
                                          <p:stCondLst>
                                            <p:cond delay="0"/>
                                          </p:stCondLst>
                                        </p:cTn>
                                        <p:tgtEl>
                                          <p:spTgt spid="5">
                                            <p:graphicEl>
                                              <a:dgm id="{A7703040-B8AA-4AE7-9E8E-D97EDFA79A57}"/>
                                            </p:graphicEl>
                                          </p:spTgt>
                                        </p:tgtEl>
                                        <p:attrNameLst>
                                          <p:attrName>style.visibility</p:attrName>
                                        </p:attrNameLst>
                                      </p:cBhvr>
                                      <p:to>
                                        <p:strVal val="visible"/>
                                      </p:to>
                                    </p:set>
                                    <p:animEffect transition="in" filter="wipe(down)">
                                      <p:cBhvr>
                                        <p:cTn id="27" dur="500"/>
                                        <p:tgtEl>
                                          <p:spTgt spid="5">
                                            <p:graphicEl>
                                              <a:dgm id="{A7703040-B8AA-4AE7-9E8E-D97EDFA79A57}"/>
                                            </p:graphicEl>
                                          </p:spTgt>
                                        </p:tgtEl>
                                      </p:cBhvr>
                                    </p:animEffect>
                                  </p:childTnLst>
                                </p:cTn>
                              </p:par>
                            </p:childTnLst>
                          </p:cTn>
                        </p:par>
                        <p:par>
                          <p:cTn id="28" fill="hold">
                            <p:stCondLst>
                              <p:cond delay="6000"/>
                            </p:stCondLst>
                            <p:childTnLst>
                              <p:par>
                                <p:cTn id="29" presetID="22" presetClass="entr" presetSubtype="4" fill="hold" grpId="0" nodeType="afterEffect">
                                  <p:stCondLst>
                                    <p:cond delay="500"/>
                                  </p:stCondLst>
                                  <p:childTnLst>
                                    <p:set>
                                      <p:cBhvr>
                                        <p:cTn id="30" dur="1" fill="hold">
                                          <p:stCondLst>
                                            <p:cond delay="0"/>
                                          </p:stCondLst>
                                        </p:cTn>
                                        <p:tgtEl>
                                          <p:spTgt spid="5">
                                            <p:graphicEl>
                                              <a:dgm id="{ADBE6EE4-A6EA-49C3-8E96-FF8DF4C2C0FA}"/>
                                            </p:graphicEl>
                                          </p:spTgt>
                                        </p:tgtEl>
                                        <p:attrNameLst>
                                          <p:attrName>style.visibility</p:attrName>
                                        </p:attrNameLst>
                                      </p:cBhvr>
                                      <p:to>
                                        <p:strVal val="visible"/>
                                      </p:to>
                                    </p:set>
                                    <p:animEffect transition="in" filter="wipe(down)">
                                      <p:cBhvr>
                                        <p:cTn id="31" dur="500"/>
                                        <p:tgtEl>
                                          <p:spTgt spid="5">
                                            <p:graphicEl>
                                              <a:dgm id="{ADBE6EE4-A6EA-49C3-8E96-FF8DF4C2C0FA}"/>
                                            </p:graphicEl>
                                          </p:spTgt>
                                        </p:tgtEl>
                                      </p:cBhvr>
                                    </p:animEffect>
                                  </p:childTnLst>
                                </p:cTn>
                              </p:par>
                            </p:childTnLst>
                          </p:cTn>
                        </p:par>
                        <p:par>
                          <p:cTn id="32" fill="hold">
                            <p:stCondLst>
                              <p:cond delay="7000"/>
                            </p:stCondLst>
                            <p:childTnLst>
                              <p:par>
                                <p:cTn id="33" presetID="22" presetClass="entr" presetSubtype="4" fill="hold" grpId="0" nodeType="afterEffect">
                                  <p:stCondLst>
                                    <p:cond delay="500"/>
                                  </p:stCondLst>
                                  <p:childTnLst>
                                    <p:set>
                                      <p:cBhvr>
                                        <p:cTn id="34" dur="1" fill="hold">
                                          <p:stCondLst>
                                            <p:cond delay="0"/>
                                          </p:stCondLst>
                                        </p:cTn>
                                        <p:tgtEl>
                                          <p:spTgt spid="5">
                                            <p:graphicEl>
                                              <a:dgm id="{9A699EDB-1AC9-409B-9B37-B1CE51668E5E}"/>
                                            </p:graphicEl>
                                          </p:spTgt>
                                        </p:tgtEl>
                                        <p:attrNameLst>
                                          <p:attrName>style.visibility</p:attrName>
                                        </p:attrNameLst>
                                      </p:cBhvr>
                                      <p:to>
                                        <p:strVal val="visible"/>
                                      </p:to>
                                    </p:set>
                                    <p:animEffect transition="in" filter="wipe(down)">
                                      <p:cBhvr>
                                        <p:cTn id="35" dur="500"/>
                                        <p:tgtEl>
                                          <p:spTgt spid="5">
                                            <p:graphicEl>
                                              <a:dgm id="{9A699EDB-1AC9-409B-9B37-B1CE51668E5E}"/>
                                            </p:graphicEl>
                                          </p:spTgt>
                                        </p:tgtEl>
                                      </p:cBhvr>
                                    </p:animEffect>
                                  </p:childTnLst>
                                </p:cTn>
                              </p:par>
                            </p:childTnLst>
                          </p:cTn>
                        </p:par>
                        <p:par>
                          <p:cTn id="36" fill="hold">
                            <p:stCondLst>
                              <p:cond delay="8000"/>
                            </p:stCondLst>
                            <p:childTnLst>
                              <p:par>
                                <p:cTn id="37" presetID="22" presetClass="entr" presetSubtype="4" fill="hold" grpId="0" nodeType="afterEffect">
                                  <p:stCondLst>
                                    <p:cond delay="500"/>
                                  </p:stCondLst>
                                  <p:childTnLst>
                                    <p:set>
                                      <p:cBhvr>
                                        <p:cTn id="38" dur="1" fill="hold">
                                          <p:stCondLst>
                                            <p:cond delay="0"/>
                                          </p:stCondLst>
                                        </p:cTn>
                                        <p:tgtEl>
                                          <p:spTgt spid="5">
                                            <p:graphicEl>
                                              <a:dgm id="{CA5C2813-AD03-4DD4-AB62-36DE0B734C4D}"/>
                                            </p:graphicEl>
                                          </p:spTgt>
                                        </p:tgtEl>
                                        <p:attrNameLst>
                                          <p:attrName>style.visibility</p:attrName>
                                        </p:attrNameLst>
                                      </p:cBhvr>
                                      <p:to>
                                        <p:strVal val="visible"/>
                                      </p:to>
                                    </p:set>
                                    <p:animEffect transition="in" filter="wipe(down)">
                                      <p:cBhvr>
                                        <p:cTn id="39" dur="500"/>
                                        <p:tgtEl>
                                          <p:spTgt spid="5">
                                            <p:graphicEl>
                                              <a:dgm id="{CA5C2813-AD03-4DD4-AB62-36DE0B734C4D}"/>
                                            </p:graphicEl>
                                          </p:spTgt>
                                        </p:tgtEl>
                                      </p:cBhvr>
                                    </p:animEffect>
                                  </p:childTnLst>
                                </p:cTn>
                              </p:par>
                            </p:childTnLst>
                          </p:cTn>
                        </p:par>
                        <p:par>
                          <p:cTn id="40" fill="hold">
                            <p:stCondLst>
                              <p:cond delay="9000"/>
                            </p:stCondLst>
                            <p:childTnLst>
                              <p:par>
                                <p:cTn id="41" presetID="22" presetClass="entr" presetSubtype="4" fill="hold" grpId="0" nodeType="afterEffect">
                                  <p:stCondLst>
                                    <p:cond delay="500"/>
                                  </p:stCondLst>
                                  <p:childTnLst>
                                    <p:set>
                                      <p:cBhvr>
                                        <p:cTn id="42" dur="1" fill="hold">
                                          <p:stCondLst>
                                            <p:cond delay="0"/>
                                          </p:stCondLst>
                                        </p:cTn>
                                        <p:tgtEl>
                                          <p:spTgt spid="5">
                                            <p:graphicEl>
                                              <a:dgm id="{445BA50A-23DA-44E6-8BCA-DC3627FAA794}"/>
                                            </p:graphicEl>
                                          </p:spTgt>
                                        </p:tgtEl>
                                        <p:attrNameLst>
                                          <p:attrName>style.visibility</p:attrName>
                                        </p:attrNameLst>
                                      </p:cBhvr>
                                      <p:to>
                                        <p:strVal val="visible"/>
                                      </p:to>
                                    </p:set>
                                    <p:animEffect transition="in" filter="wipe(down)">
                                      <p:cBhvr>
                                        <p:cTn id="43" dur="500"/>
                                        <p:tgtEl>
                                          <p:spTgt spid="5">
                                            <p:graphicEl>
                                              <a:dgm id="{445BA50A-23DA-44E6-8BCA-DC3627FAA794}"/>
                                            </p:graphicEl>
                                          </p:spTgt>
                                        </p:tgtEl>
                                      </p:cBhvr>
                                    </p:animEffect>
                                  </p:childTnLst>
                                </p:cTn>
                              </p:par>
                            </p:childTnLst>
                          </p:cTn>
                        </p:par>
                        <p:par>
                          <p:cTn id="44" fill="hold">
                            <p:stCondLst>
                              <p:cond delay="10000"/>
                            </p:stCondLst>
                            <p:childTnLst>
                              <p:par>
                                <p:cTn id="45" presetID="22" presetClass="entr" presetSubtype="4" fill="hold" grpId="0" nodeType="afterEffect">
                                  <p:stCondLst>
                                    <p:cond delay="500"/>
                                  </p:stCondLst>
                                  <p:childTnLst>
                                    <p:set>
                                      <p:cBhvr>
                                        <p:cTn id="46" dur="1" fill="hold">
                                          <p:stCondLst>
                                            <p:cond delay="0"/>
                                          </p:stCondLst>
                                        </p:cTn>
                                        <p:tgtEl>
                                          <p:spTgt spid="5">
                                            <p:graphicEl>
                                              <a:dgm id="{9CDD157C-3BBE-49C3-A6F0-C6F6C6D6D5A4}"/>
                                            </p:graphicEl>
                                          </p:spTgt>
                                        </p:tgtEl>
                                        <p:attrNameLst>
                                          <p:attrName>style.visibility</p:attrName>
                                        </p:attrNameLst>
                                      </p:cBhvr>
                                      <p:to>
                                        <p:strVal val="visible"/>
                                      </p:to>
                                    </p:set>
                                    <p:animEffect transition="in" filter="wipe(down)">
                                      <p:cBhvr>
                                        <p:cTn id="47" dur="500"/>
                                        <p:tgtEl>
                                          <p:spTgt spid="5">
                                            <p:graphicEl>
                                              <a:dgm id="{9CDD157C-3BBE-49C3-A6F0-C6F6C6D6D5A4}"/>
                                            </p:graphicEl>
                                          </p:spTgt>
                                        </p:tgtEl>
                                      </p:cBhvr>
                                    </p:animEffect>
                                  </p:childTnLst>
                                </p:cTn>
                              </p:par>
                            </p:childTnLst>
                          </p:cTn>
                        </p:par>
                        <p:par>
                          <p:cTn id="48" fill="hold">
                            <p:stCondLst>
                              <p:cond delay="11000"/>
                            </p:stCondLst>
                            <p:childTnLst>
                              <p:par>
                                <p:cTn id="49" presetID="22" presetClass="entr" presetSubtype="4" fill="hold" grpId="0" nodeType="afterEffect">
                                  <p:stCondLst>
                                    <p:cond delay="500"/>
                                  </p:stCondLst>
                                  <p:childTnLst>
                                    <p:set>
                                      <p:cBhvr>
                                        <p:cTn id="50" dur="1" fill="hold">
                                          <p:stCondLst>
                                            <p:cond delay="0"/>
                                          </p:stCondLst>
                                        </p:cTn>
                                        <p:tgtEl>
                                          <p:spTgt spid="5">
                                            <p:graphicEl>
                                              <a:dgm id="{FC608383-9C66-46C6-9757-DD796E2B5BCC}"/>
                                            </p:graphicEl>
                                          </p:spTgt>
                                        </p:tgtEl>
                                        <p:attrNameLst>
                                          <p:attrName>style.visibility</p:attrName>
                                        </p:attrNameLst>
                                      </p:cBhvr>
                                      <p:to>
                                        <p:strVal val="visible"/>
                                      </p:to>
                                    </p:set>
                                    <p:animEffect transition="in" filter="wipe(down)">
                                      <p:cBhvr>
                                        <p:cTn id="51" dur="500"/>
                                        <p:tgtEl>
                                          <p:spTgt spid="5">
                                            <p:graphicEl>
                                              <a:dgm id="{FC608383-9C66-46C6-9757-DD796E2B5BCC}"/>
                                            </p:graphicEl>
                                          </p:spTgt>
                                        </p:tgtEl>
                                      </p:cBhvr>
                                    </p:animEffect>
                                  </p:childTnLst>
                                </p:cTn>
                              </p:par>
                            </p:childTnLst>
                          </p:cTn>
                        </p:par>
                        <p:par>
                          <p:cTn id="52" fill="hold">
                            <p:stCondLst>
                              <p:cond delay="12000"/>
                            </p:stCondLst>
                            <p:childTnLst>
                              <p:par>
                                <p:cTn id="53" presetID="22" presetClass="entr" presetSubtype="4" fill="hold" grpId="0" nodeType="afterEffect">
                                  <p:stCondLst>
                                    <p:cond delay="500"/>
                                  </p:stCondLst>
                                  <p:childTnLst>
                                    <p:set>
                                      <p:cBhvr>
                                        <p:cTn id="54" dur="1" fill="hold">
                                          <p:stCondLst>
                                            <p:cond delay="0"/>
                                          </p:stCondLst>
                                        </p:cTn>
                                        <p:tgtEl>
                                          <p:spTgt spid="5">
                                            <p:graphicEl>
                                              <a:dgm id="{8EC48271-11C1-42C7-806D-62114D7286B3}"/>
                                            </p:graphicEl>
                                          </p:spTgt>
                                        </p:tgtEl>
                                        <p:attrNameLst>
                                          <p:attrName>style.visibility</p:attrName>
                                        </p:attrNameLst>
                                      </p:cBhvr>
                                      <p:to>
                                        <p:strVal val="visible"/>
                                      </p:to>
                                    </p:set>
                                    <p:animEffect transition="in" filter="wipe(down)">
                                      <p:cBhvr>
                                        <p:cTn id="55" dur="500"/>
                                        <p:tgtEl>
                                          <p:spTgt spid="5">
                                            <p:graphicEl>
                                              <a:dgm id="{8EC48271-11C1-42C7-806D-62114D7286B3}"/>
                                            </p:graphicEl>
                                          </p:spTgt>
                                        </p:tgtEl>
                                      </p:cBhvr>
                                    </p:animEffect>
                                  </p:childTnLst>
                                </p:cTn>
                              </p:par>
                            </p:childTnLst>
                          </p:cTn>
                        </p:par>
                        <p:par>
                          <p:cTn id="56" fill="hold">
                            <p:stCondLst>
                              <p:cond delay="13000"/>
                            </p:stCondLst>
                            <p:childTnLst>
                              <p:par>
                                <p:cTn id="57" presetID="22" presetClass="entr" presetSubtype="4" fill="hold" grpId="0" nodeType="afterEffect">
                                  <p:stCondLst>
                                    <p:cond delay="500"/>
                                  </p:stCondLst>
                                  <p:childTnLst>
                                    <p:set>
                                      <p:cBhvr>
                                        <p:cTn id="58" dur="1" fill="hold">
                                          <p:stCondLst>
                                            <p:cond delay="0"/>
                                          </p:stCondLst>
                                        </p:cTn>
                                        <p:tgtEl>
                                          <p:spTgt spid="5">
                                            <p:graphicEl>
                                              <a:dgm id="{AC61ACFE-4CE9-45F8-8A9F-60A298E4426C}"/>
                                            </p:graphicEl>
                                          </p:spTgt>
                                        </p:tgtEl>
                                        <p:attrNameLst>
                                          <p:attrName>style.visibility</p:attrName>
                                        </p:attrNameLst>
                                      </p:cBhvr>
                                      <p:to>
                                        <p:strVal val="visible"/>
                                      </p:to>
                                    </p:set>
                                    <p:animEffect transition="in" filter="wipe(down)">
                                      <p:cBhvr>
                                        <p:cTn id="59" dur="500"/>
                                        <p:tgtEl>
                                          <p:spTgt spid="5">
                                            <p:graphicEl>
                                              <a:dgm id="{AC61ACFE-4CE9-45F8-8A9F-60A298E4426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945</TotalTime>
  <Pages>0</Pages>
  <Words>3780</Words>
  <Characters>0</Characters>
  <Application>Microsoft Office PowerPoint</Application>
  <DocSecurity>0</DocSecurity>
  <PresentationFormat>宽屏</PresentationFormat>
  <Lines>0</Lines>
  <Paragraphs>284</Paragraphs>
  <Slides>20</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Microsoft YaHei UI</vt:lpstr>
      <vt:lpstr>黑体</vt:lpstr>
      <vt:lpstr>宋体</vt:lpstr>
      <vt:lpstr>微软雅黑</vt:lpstr>
      <vt:lpstr>微软雅黑 Light</vt:lpstr>
      <vt:lpstr>Arial</vt:lpstr>
      <vt:lpstr>Calibri</vt:lpstr>
      <vt:lpstr>Calibri Light</vt:lpstr>
      <vt:lpstr>Times New Roman</vt:lpstr>
      <vt:lpstr>回顾</vt:lpstr>
      <vt:lpstr>自动化入侵防御系统</vt:lpstr>
      <vt:lpstr>展示摘要</vt:lpstr>
      <vt:lpstr>一、研究背景和意义</vt:lpstr>
      <vt:lpstr>PowerPoint 演示文稿</vt:lpstr>
      <vt:lpstr>PowerPoint 演示文稿</vt:lpstr>
      <vt:lpstr>PowerPoint 演示文稿</vt:lpstr>
      <vt:lpstr>二、应用特色和创新</vt:lpstr>
      <vt:lpstr>研究现状—高级语言</vt:lpstr>
      <vt:lpstr>特色之四：安全策略语言（指令）</vt:lpstr>
      <vt:lpstr>三、研究内容和方案</vt:lpstr>
      <vt:lpstr>PowerPoint 演示文稿</vt:lpstr>
      <vt:lpstr>四、研究基础</vt:lpstr>
      <vt:lpstr>PowerPoint 演示文稿</vt:lpstr>
      <vt:lpstr>PowerPoint 演示文稿</vt:lpstr>
      <vt:lpstr>五、研究过程与成果展示</vt:lpstr>
      <vt:lpstr>PowerPoint 演示文稿</vt:lpstr>
      <vt:lpstr>六、应用的完善和未来演进</vt:lpstr>
      <vt:lpstr>v0.0=&gt; v1.0=&gt; v1.3</vt:lpstr>
      <vt:lpstr>PowerPoint 演示文稿</vt:lpstr>
      <vt:lpstr>PowerPoint 演示文稿</vt:lpstr>
    </vt:vector>
  </TitlesOfParts>
  <Manager/>
  <Company>HUST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李英儒</dc:creator>
  <cp:keywords/>
  <dc:description/>
  <cp:lastModifiedBy>李英儒</cp:lastModifiedBy>
  <cp:revision>124</cp:revision>
  <dcterms:created xsi:type="dcterms:W3CDTF">2014-08-20T03:22:00Z</dcterms:created>
  <dcterms:modified xsi:type="dcterms:W3CDTF">2014-08-25T23:49:57Z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