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7" r:id="rId21"/>
    <p:sldId id="275" r:id="rId22"/>
    <p:sldId id="282" r:id="rId23"/>
    <p:sldId id="283" r:id="rId24"/>
    <p:sldId id="276" r:id="rId25"/>
    <p:sldId id="278" r:id="rId26"/>
    <p:sldId id="279" r:id="rId27"/>
    <p:sldId id="281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77"/>
    <p:restoredTop sz="94648"/>
  </p:normalViewPr>
  <p:slideViewPr>
    <p:cSldViewPr snapToGrid="0" snapToObjects="1">
      <p:cViewPr varScale="1">
        <p:scale>
          <a:sx n="93" d="100"/>
          <a:sy n="93" d="100"/>
        </p:scale>
        <p:origin x="216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Proportion of data</a:t>
            </a:r>
            <a:r>
              <a:rPr lang="en-US" baseline="0" dirty="0" smtClean="0"/>
              <a:t> per Class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Proportion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Lbl>
              <c:idx val="0"/>
              <c:layout>
                <c:manualLayout>
                  <c:x val="-0.15423128052484"/>
                  <c:y val="0.13285017160239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-0.0763365462913992"/>
                  <c:y val="-0.196676286696184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0.182378412292193"/>
                  <c:y val="0.0804083709424549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ln>
                      <a:noFill/>
                    </a:ln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Sheet1!$A$2:$A$4</c:f>
              <c:strCache>
                <c:ptCount val="3"/>
                <c:pt idx="0">
                  <c:v>Class = 2</c:v>
                </c:pt>
                <c:pt idx="1">
                  <c:v>Class = 3</c:v>
                </c:pt>
                <c:pt idx="2">
                  <c:v>Class = 7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0.3</c:v>
                </c:pt>
                <c:pt idx="1">
                  <c:v>0.33</c:v>
                </c:pt>
                <c:pt idx="2">
                  <c:v>0.37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4E342E-2135-4447-9978-35461A1DD99C}" type="datetimeFigureOut">
              <a:rPr lang="en-US" smtClean="0"/>
              <a:t>4/25/17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7C72D5-F213-8749-AC11-1B90D244650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7535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7C72D5-F213-8749-AC11-1B90D2446500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9203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AEA8D-557F-C440-9F57-5723FAC5AE0F}" type="datetimeFigureOut">
              <a:rPr lang="en-US" smtClean="0"/>
              <a:t>4/24/17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FF0F9-00E2-F844-8FF5-305FEA81A3F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721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AEA8D-557F-C440-9F57-5723FAC5AE0F}" type="datetimeFigureOut">
              <a:rPr lang="en-US" smtClean="0"/>
              <a:t>4/24/17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FF0F9-00E2-F844-8FF5-305FEA81A3F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34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AEA8D-557F-C440-9F57-5723FAC5AE0F}" type="datetimeFigureOut">
              <a:rPr lang="en-US" smtClean="0"/>
              <a:t>4/24/17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FF0F9-00E2-F844-8FF5-305FEA81A3F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01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AEA8D-557F-C440-9F57-5723FAC5AE0F}" type="datetimeFigureOut">
              <a:rPr lang="en-US" smtClean="0"/>
              <a:t>4/24/17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FF0F9-00E2-F844-8FF5-305FEA81A3F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470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AEA8D-557F-C440-9F57-5723FAC5AE0F}" type="datetimeFigureOut">
              <a:rPr lang="en-US" smtClean="0"/>
              <a:t>4/24/17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FF0F9-00E2-F844-8FF5-305FEA81A3F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268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AEA8D-557F-C440-9F57-5723FAC5AE0F}" type="datetimeFigureOut">
              <a:rPr lang="en-US" smtClean="0"/>
              <a:t>4/24/17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FF0F9-00E2-F844-8FF5-305FEA81A3F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938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AEA8D-557F-C440-9F57-5723FAC5AE0F}" type="datetimeFigureOut">
              <a:rPr lang="en-US" smtClean="0"/>
              <a:t>4/24/17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FF0F9-00E2-F844-8FF5-305FEA81A3F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960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AEA8D-557F-C440-9F57-5723FAC5AE0F}" type="datetimeFigureOut">
              <a:rPr lang="en-US" smtClean="0"/>
              <a:t>4/24/17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FF0F9-00E2-F844-8FF5-305FEA81A3F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44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AEA8D-557F-C440-9F57-5723FAC5AE0F}" type="datetimeFigureOut">
              <a:rPr lang="en-US" smtClean="0"/>
              <a:t>4/24/17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FF0F9-00E2-F844-8FF5-305FEA81A3F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295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AEA8D-557F-C440-9F57-5723FAC5AE0F}" type="datetimeFigureOut">
              <a:rPr lang="en-US" smtClean="0"/>
              <a:t>4/24/17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FF0F9-00E2-F844-8FF5-305FEA81A3F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810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AEA8D-557F-C440-9F57-5723FAC5AE0F}" type="datetimeFigureOut">
              <a:rPr lang="en-US" smtClean="0"/>
              <a:t>4/24/17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FF0F9-00E2-F844-8FF5-305FEA81A3F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30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BAEA8D-557F-C440-9F57-5723FAC5AE0F}" type="datetimeFigureOut">
              <a:rPr lang="en-US" smtClean="0"/>
              <a:t>4/24/17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1FF0F9-00E2-F844-8FF5-305FEA81A3F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380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tiff"/><Relationship Id="rId3" Type="http://schemas.openxmlformats.org/officeDocument/2006/relationships/image" Target="../media/image6.tif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tif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bbci.de/competition/iii/results/index.html#martigny" TargetMode="External"/><Relationship Id="rId3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Project Group S13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Ankur Garg &amp; Sanket Shahane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858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Results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014657"/>
            <a:ext cx="10515600" cy="1053928"/>
          </a:xfrm>
        </p:spPr>
      </p:pic>
      <p:sp>
        <p:nvSpPr>
          <p:cNvPr id="5" name="TextBox 4"/>
          <p:cNvSpPr txBox="1"/>
          <p:nvPr/>
        </p:nvSpPr>
        <p:spPr>
          <a:xfrm>
            <a:off x="838200" y="2216727"/>
            <a:ext cx="1051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We stand 11</a:t>
            </a:r>
            <a:r>
              <a:rPr lang="en-US" sz="2400" baseline="30000" dirty="0" smtClean="0"/>
              <a:t>th</a:t>
            </a:r>
            <a:r>
              <a:rPr lang="en-US" sz="2400" dirty="0"/>
              <a:t> </a:t>
            </a:r>
            <a:r>
              <a:rPr lang="en-US" sz="2400" dirty="0" smtClean="0"/>
              <a:t>as of now</a:t>
            </a:r>
          </a:p>
          <a:p>
            <a:endParaRPr lang="en-US" sz="2400" dirty="0"/>
          </a:p>
          <a:p>
            <a:r>
              <a:rPr lang="en-US" sz="2400" dirty="0" smtClean="0"/>
              <a:t>Subject 1: 73.26	Subject 2: 61.34	Subject 3: 50.54 	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364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 Contd.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Data samples are not independent.</a:t>
            </a:r>
          </a:p>
          <a:p>
            <a:endParaRPr lang="en-US" dirty="0"/>
          </a:p>
          <a:p>
            <a:r>
              <a:rPr lang="en-US" dirty="0" smtClean="0"/>
              <a:t>Sequential relationship exists among the samples.</a:t>
            </a:r>
          </a:p>
          <a:p>
            <a:endParaRPr lang="en-US" dirty="0"/>
          </a:p>
          <a:p>
            <a:r>
              <a:rPr lang="en-US" dirty="0" smtClean="0"/>
              <a:t>Initial classification approaches don</a:t>
            </a:r>
            <a:r>
              <a:rPr lang="mr-IN" dirty="0" smtClean="0"/>
              <a:t>’</a:t>
            </a:r>
            <a:r>
              <a:rPr lang="en-US" dirty="0" smtClean="0"/>
              <a:t>t model this relationship.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422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Sequential relationship motivated us to consider methods like: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Hidden Markov Model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Feed Forward Neural Network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Structured Perceptron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LSTM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79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Hidden Markov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Approach for training HMM:</a:t>
            </a:r>
          </a:p>
          <a:p>
            <a:pPr lvl="1"/>
            <a:r>
              <a:rPr lang="en-US" dirty="0" smtClean="0"/>
              <a:t>Number of states = 3 (from data).</a:t>
            </a:r>
          </a:p>
          <a:p>
            <a:pPr lvl="1"/>
            <a:r>
              <a:rPr lang="en-US" dirty="0" smtClean="0"/>
              <a:t>Transition Probabilities </a:t>
            </a:r>
            <a:r>
              <a:rPr lang="mr-IN" dirty="0" smtClean="0"/>
              <a:t>–</a:t>
            </a:r>
            <a:r>
              <a:rPr lang="en-US" dirty="0" smtClean="0"/>
              <a:t> Calculated from data</a:t>
            </a:r>
          </a:p>
          <a:p>
            <a:pPr lvl="1"/>
            <a:r>
              <a:rPr lang="en-US" dirty="0" smtClean="0"/>
              <a:t>Emission Probabilities </a:t>
            </a:r>
            <a:r>
              <a:rPr lang="mr-IN" dirty="0" smtClean="0"/>
              <a:t>–</a:t>
            </a:r>
            <a:r>
              <a:rPr lang="en-US" dirty="0" smtClean="0"/>
              <a:t> Gaussian distribution on features.</a:t>
            </a:r>
          </a:p>
          <a:p>
            <a:r>
              <a:rPr lang="en-US" dirty="0" smtClean="0"/>
              <a:t>Use </a:t>
            </a:r>
            <a:r>
              <a:rPr lang="en-US" dirty="0"/>
              <a:t>V</a:t>
            </a:r>
            <a:r>
              <a:rPr lang="en-US" dirty="0" smtClean="0"/>
              <a:t>iterbi algorithm For predicting class for test sample</a:t>
            </a:r>
          </a:p>
          <a:p>
            <a:endParaRPr lang="en-US" dirty="0"/>
          </a:p>
          <a:p>
            <a:r>
              <a:rPr lang="en-US" sz="1800" dirty="0" smtClean="0"/>
              <a:t>Package: hmmlearn</a:t>
            </a:r>
          </a:p>
        </p:txBody>
      </p:sp>
    </p:spTree>
    <p:extLst>
      <p:ext uri="{BB962C8B-B14F-4D97-AF65-F5344CB8AC3E}">
        <p14:creationId xmlns:p14="http://schemas.microsoft.com/office/powerpoint/2010/main" val="886326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Surprise by HMM 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142018" cy="4351338"/>
          </a:xfrm>
        </p:spPr>
        <p:txBody>
          <a:bodyPr/>
          <a:lstStyle/>
          <a:p>
            <a:r>
              <a:rPr lang="en-US" dirty="0" smtClean="0"/>
              <a:t>Accuracy for HMM:</a:t>
            </a:r>
          </a:p>
          <a:p>
            <a:pPr lvl="1"/>
            <a:r>
              <a:rPr lang="en-US" dirty="0" smtClean="0"/>
              <a:t>Subject 1: 51.38</a:t>
            </a:r>
          </a:p>
          <a:p>
            <a:pPr lvl="1"/>
            <a:r>
              <a:rPr lang="en-US" dirty="0" smtClean="0"/>
              <a:t>Subject 2: 50.49</a:t>
            </a:r>
          </a:p>
          <a:p>
            <a:pPr lvl="1"/>
            <a:r>
              <a:rPr lang="en-US" dirty="0" smtClean="0"/>
              <a:t>Subject 3: 38.46</a:t>
            </a:r>
          </a:p>
          <a:p>
            <a:endParaRPr lang="en-US" dirty="0"/>
          </a:p>
          <a:p>
            <a:r>
              <a:rPr lang="en-US" dirty="0" smtClean="0"/>
              <a:t>Even lower than non-sequential methods we tried earlier.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6300" y="1825625"/>
            <a:ext cx="2857500" cy="2857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6300" y="1825625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849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Feed Forward Neural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Feed forward network does not remember previous inputs and results.</a:t>
            </a:r>
          </a:p>
          <a:p>
            <a:endParaRPr lang="en-US" dirty="0"/>
          </a:p>
          <a:p>
            <a:r>
              <a:rPr lang="en-US" dirty="0" smtClean="0"/>
              <a:t>However, we design our problem and the network in such a way that it considers data from previous 8 time steps.</a:t>
            </a:r>
          </a:p>
          <a:p>
            <a:endParaRPr lang="en-US" dirty="0"/>
          </a:p>
          <a:p>
            <a:r>
              <a:rPr lang="en-US" dirty="0" smtClean="0"/>
              <a:t>Regenerated training data by horizontally stacking previous 8 samples to the current sample and pass it to the NN.</a:t>
            </a:r>
          </a:p>
        </p:txBody>
      </p:sp>
    </p:spTree>
    <p:extLst>
      <p:ext uri="{BB962C8B-B14F-4D97-AF65-F5344CB8AC3E}">
        <p14:creationId xmlns:p14="http://schemas.microsoft.com/office/powerpoint/2010/main" val="28052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Feed Forward NN </a:t>
            </a:r>
            <a:r>
              <a:rPr lang="mr-IN" dirty="0" smtClean="0"/>
              <a:t>–</a:t>
            </a:r>
            <a:r>
              <a:rPr lang="en-US" dirty="0" smtClean="0"/>
              <a:t> Stacked Vector Approach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0401" y="1690688"/>
            <a:ext cx="6602702" cy="4645584"/>
          </a:xfrm>
        </p:spPr>
      </p:pic>
      <p:sp>
        <p:nvSpPr>
          <p:cNvPr id="5" name="TextBox 4"/>
          <p:cNvSpPr txBox="1"/>
          <p:nvPr/>
        </p:nvSpPr>
        <p:spPr>
          <a:xfrm>
            <a:off x="987972" y="1690688"/>
            <a:ext cx="303748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Design and parameters:</a:t>
            </a:r>
          </a:p>
          <a:p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Number of epochs = 500, </a:t>
            </a:r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Batch Size = 150, </a:t>
            </a:r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Layers sizes = [12, 8, 3]</a:t>
            </a:r>
          </a:p>
        </p:txBody>
      </p:sp>
    </p:spTree>
    <p:extLst>
      <p:ext uri="{BB962C8B-B14F-4D97-AF65-F5344CB8AC3E}">
        <p14:creationId xmlns:p14="http://schemas.microsoft.com/office/powerpoint/2010/main" val="1083813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Feed Forward NN  -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Accuracy:</a:t>
            </a:r>
          </a:p>
          <a:p>
            <a:pPr lvl="1"/>
            <a:r>
              <a:rPr lang="en-US" dirty="0" smtClean="0"/>
              <a:t>Subject 1: 76.2%</a:t>
            </a:r>
          </a:p>
          <a:p>
            <a:pPr lvl="1"/>
            <a:r>
              <a:rPr lang="en-US" dirty="0" smtClean="0"/>
              <a:t>Subject 2: 63.56%</a:t>
            </a:r>
          </a:p>
          <a:p>
            <a:pPr lvl="1"/>
            <a:r>
              <a:rPr lang="en-US" dirty="0" smtClean="0"/>
              <a:t>Subject 3: 47.21%</a:t>
            </a:r>
          </a:p>
          <a:p>
            <a:endParaRPr lang="en-US" dirty="0" smtClean="0"/>
          </a:p>
          <a:p>
            <a:r>
              <a:rPr lang="en-US" dirty="0" smtClean="0"/>
              <a:t>Rank improved by couple of places.</a:t>
            </a:r>
          </a:p>
          <a:p>
            <a:endParaRPr lang="en-US" dirty="0"/>
          </a:p>
          <a:p>
            <a:r>
              <a:rPr lang="en-US" dirty="0" smtClean="0"/>
              <a:t>To avoid overfitting, parameters chosen by observing elbow plot of training error.</a:t>
            </a:r>
          </a:p>
        </p:txBody>
      </p:sp>
    </p:spTree>
    <p:extLst>
      <p:ext uri="{BB962C8B-B14F-4D97-AF65-F5344CB8AC3E}">
        <p14:creationId xmlns:p14="http://schemas.microsoft.com/office/powerpoint/2010/main" val="1545961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Feed Forward NN - Overfitting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487" y="1825625"/>
            <a:ext cx="8593026" cy="4351338"/>
          </a:xfrm>
        </p:spPr>
      </p:pic>
    </p:spTree>
    <p:extLst>
      <p:ext uri="{BB962C8B-B14F-4D97-AF65-F5344CB8AC3E}">
        <p14:creationId xmlns:p14="http://schemas.microsoft.com/office/powerpoint/2010/main" val="1994858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Structured Perceptron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Discriminative Training Method for HMM</a:t>
            </a:r>
          </a:p>
          <a:p>
            <a:endParaRPr lang="en-US" dirty="0" smtClean="0"/>
          </a:p>
          <a:p>
            <a:r>
              <a:rPr lang="en-US" dirty="0" smtClean="0"/>
              <a:t>Uses the perceptron algorithm to estimate the parameters of HMM</a:t>
            </a:r>
          </a:p>
          <a:p>
            <a:endParaRPr lang="en-US" dirty="0" smtClean="0"/>
          </a:p>
          <a:p>
            <a:r>
              <a:rPr lang="en-US" dirty="0" smtClean="0"/>
              <a:t>Reference: Michael Collins. Discriminative Training Methods for Hidden Markov Models: Theory and Experiments with Perceptron Algorithms. 2002</a:t>
            </a:r>
          </a:p>
          <a:p>
            <a:endParaRPr lang="en-US" sz="2000" dirty="0" smtClean="0"/>
          </a:p>
          <a:p>
            <a:r>
              <a:rPr lang="en-US" sz="2000" dirty="0" smtClean="0"/>
              <a:t>Package: seqlearn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236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300" dirty="0" smtClean="0"/>
              <a:t>Classification of Brain Wave (EEG) Data</a:t>
            </a:r>
            <a:endParaRPr lang="en-US" sz="43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600" dirty="0" smtClean="0"/>
              <a:t>Background</a:t>
            </a:r>
            <a:endParaRPr lang="en-US" sz="3200" dirty="0" smtClean="0"/>
          </a:p>
          <a:p>
            <a:pPr marL="0" indent="0">
              <a:buNone/>
            </a:pPr>
            <a:endParaRPr lang="en-US" sz="1200" dirty="0" smtClean="0"/>
          </a:p>
          <a:p>
            <a:r>
              <a:rPr lang="en-US" dirty="0" smtClean="0"/>
              <a:t>Objective </a:t>
            </a:r>
            <a:r>
              <a:rPr lang="mr-IN" dirty="0" smtClean="0"/>
              <a:t>–</a:t>
            </a:r>
            <a:r>
              <a:rPr lang="en-US" dirty="0" smtClean="0"/>
              <a:t> Classification of signal into one of the three classes: </a:t>
            </a:r>
          </a:p>
          <a:p>
            <a:pPr lvl="1"/>
            <a:r>
              <a:rPr lang="en-US" dirty="0" smtClean="0"/>
              <a:t>Thinking of moving left arm, </a:t>
            </a:r>
          </a:p>
          <a:p>
            <a:pPr lvl="1"/>
            <a:r>
              <a:rPr lang="en-US" dirty="0" smtClean="0"/>
              <a:t>Thinking of moving right arm, </a:t>
            </a:r>
          </a:p>
          <a:p>
            <a:pPr lvl="1"/>
            <a:r>
              <a:rPr lang="en-US" dirty="0" smtClean="0"/>
              <a:t>Generation of words beginning with same random letter.</a:t>
            </a:r>
          </a:p>
          <a:p>
            <a:endParaRPr lang="en-US" dirty="0"/>
          </a:p>
          <a:p>
            <a:r>
              <a:rPr lang="en-US" dirty="0" smtClean="0"/>
              <a:t>Part of the BCI III Competition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428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Structured Perceptron -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Accuracies:</a:t>
            </a:r>
          </a:p>
          <a:p>
            <a:pPr lvl="1"/>
            <a:r>
              <a:rPr lang="en-US" dirty="0" smtClean="0"/>
              <a:t>Subject 1: 88.27 %</a:t>
            </a:r>
          </a:p>
          <a:p>
            <a:pPr lvl="1"/>
            <a:r>
              <a:rPr lang="en-US" dirty="0" smtClean="0"/>
              <a:t>Subject 2: 80.21 %</a:t>
            </a:r>
          </a:p>
          <a:p>
            <a:pPr lvl="1"/>
            <a:r>
              <a:rPr lang="en-US" dirty="0" smtClean="0"/>
              <a:t>Subject 3: 57.97 %</a:t>
            </a:r>
          </a:p>
          <a:p>
            <a:endParaRPr lang="en-US" dirty="0"/>
          </a:p>
          <a:p>
            <a:r>
              <a:rPr lang="en-US" dirty="0" smtClean="0"/>
              <a:t>This approach gave us the best results.</a:t>
            </a:r>
          </a:p>
        </p:txBody>
      </p:sp>
    </p:spTree>
    <p:extLst>
      <p:ext uri="{BB962C8B-B14F-4D97-AF65-F5344CB8AC3E}">
        <p14:creationId xmlns:p14="http://schemas.microsoft.com/office/powerpoint/2010/main" val="157826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LSTM Neural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Represent data into #rows X 8 X #dimensions</a:t>
            </a:r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9855" y="2466756"/>
            <a:ext cx="6474372" cy="4312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177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LSTM Neural Network - Design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0425" y="1794094"/>
            <a:ext cx="5412639" cy="4351338"/>
          </a:xfrm>
        </p:spPr>
      </p:pic>
      <p:sp>
        <p:nvSpPr>
          <p:cNvPr id="5" name="TextBox 4"/>
          <p:cNvSpPr txBox="1"/>
          <p:nvPr/>
        </p:nvSpPr>
        <p:spPr>
          <a:xfrm>
            <a:off x="1008993" y="1954924"/>
            <a:ext cx="3558988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Parameters: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400" dirty="0" smtClean="0"/>
              <a:t>Number of Epochs = 50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400" dirty="0" smtClean="0"/>
              <a:t>Batch Size = 150</a:t>
            </a:r>
          </a:p>
          <a:p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939693" y="3647695"/>
            <a:ext cx="2786340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Results:</a:t>
            </a:r>
          </a:p>
          <a:p>
            <a:endParaRPr lang="en-US" sz="2800" dirty="0"/>
          </a:p>
          <a:p>
            <a:r>
              <a:rPr lang="en-US" sz="2800" dirty="0" smtClean="0"/>
              <a:t>Subject 1: 75.99%</a:t>
            </a:r>
          </a:p>
          <a:p>
            <a:r>
              <a:rPr lang="en-US" sz="2800" dirty="0" smtClean="0"/>
              <a:t>Subject 2: 63.2 %</a:t>
            </a:r>
          </a:p>
          <a:p>
            <a:r>
              <a:rPr lang="en-US" sz="2800" dirty="0" smtClean="0"/>
              <a:t>Subject 3: 45.31%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04058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Smoothening: Predictions by the models were smoothened to remove noise. </a:t>
            </a:r>
          </a:p>
          <a:p>
            <a:endParaRPr lang="en-US" dirty="0" smtClean="0"/>
          </a:p>
          <a:p>
            <a:r>
              <a:rPr lang="en-US" dirty="0" smtClean="0"/>
              <a:t>Marginal improvement in accuracy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6399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Best accuracy by Structured Perceptron:</a:t>
            </a:r>
          </a:p>
          <a:p>
            <a:pPr lvl="1"/>
            <a:r>
              <a:rPr lang="en-US" dirty="0" smtClean="0"/>
              <a:t>Subject 1: 88.27 %</a:t>
            </a:r>
          </a:p>
          <a:p>
            <a:pPr lvl="1"/>
            <a:r>
              <a:rPr lang="en-US" dirty="0" smtClean="0"/>
              <a:t>Subject 2: 80.21 %</a:t>
            </a:r>
          </a:p>
          <a:p>
            <a:pPr lvl="1"/>
            <a:r>
              <a:rPr lang="en-US" dirty="0" smtClean="0"/>
              <a:t>Subject 3: 57.97 %</a:t>
            </a:r>
          </a:p>
          <a:p>
            <a:r>
              <a:rPr lang="en-US" dirty="0" smtClean="0"/>
              <a:t>Comparison with Competition results: Better accuracies than all submissions.</a:t>
            </a:r>
          </a:p>
          <a:p>
            <a:pPr marL="0" indent="0">
              <a:buNone/>
            </a:pPr>
            <a:r>
              <a:rPr lang="en-US" sz="1600" dirty="0" smtClean="0"/>
              <a:t>                                                                     </a:t>
            </a:r>
            <a:r>
              <a:rPr lang="en-US" sz="1200" dirty="0" smtClean="0"/>
              <a:t>88.27, 80.21, 57.97</a:t>
            </a:r>
            <a:endParaRPr lang="en-US" sz="14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117" y="4678020"/>
            <a:ext cx="10058400" cy="141316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6902" y="1825625"/>
            <a:ext cx="2255615" cy="1501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95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Hidden Markov Models and LSTM networks perform better than algorithms like Random Forest, SVM, which do not capture sequential relationship.</a:t>
            </a:r>
          </a:p>
          <a:p>
            <a:r>
              <a:rPr lang="en-US" dirty="0" smtClean="0"/>
              <a:t>Using PCA to reduce dimensionality helped improve accuracy.</a:t>
            </a:r>
          </a:p>
          <a:p>
            <a:r>
              <a:rPr lang="en-US" dirty="0" smtClean="0"/>
              <a:t>Subject 3 data contains some noise as most models perform worst on it.</a:t>
            </a:r>
            <a:endParaRPr lang="en-US" dirty="0"/>
          </a:p>
          <a:p>
            <a:r>
              <a:rPr lang="en-US" dirty="0" smtClean="0"/>
              <a:t>LSTM Networks require large amounts of data to train nicely.</a:t>
            </a:r>
            <a:endParaRPr lang="en-US" dirty="0"/>
          </a:p>
          <a:p>
            <a:r>
              <a:rPr lang="en-US" dirty="0" smtClean="0"/>
              <a:t>Perceptron preferred if large amount of training data not available.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96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Designing feed forward network to handle sequential relationships.</a:t>
            </a:r>
          </a:p>
          <a:p>
            <a:endParaRPr lang="en-US" dirty="0" smtClean="0"/>
          </a:p>
          <a:p>
            <a:r>
              <a:rPr lang="en-US" dirty="0" smtClean="0"/>
              <a:t>Formatting the data to be usable in LSTM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508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338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3 Subjects. 4 Sessions.</a:t>
            </a:r>
            <a:endParaRPr lang="en-US" dirty="0"/>
          </a:p>
          <a:p>
            <a:r>
              <a:rPr lang="en-US" dirty="0" smtClean="0"/>
              <a:t>9 sessions used for training and 3 sessions for testing.</a:t>
            </a:r>
          </a:p>
          <a:p>
            <a:r>
              <a:rPr lang="en-US" dirty="0" smtClean="0"/>
              <a:t>Approximately 3500 data samples for each session</a:t>
            </a:r>
          </a:p>
          <a:p>
            <a:endParaRPr lang="en-US" dirty="0" smtClean="0"/>
          </a:p>
          <a:p>
            <a:r>
              <a:rPr lang="en-US" dirty="0" smtClean="0"/>
              <a:t>Training samples for 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ubject 1: 10528</a:t>
            </a:r>
          </a:p>
          <a:p>
            <a:pPr lvl="1"/>
            <a:r>
              <a:rPr lang="en-US" dirty="0" smtClean="0"/>
              <a:t>Subject 2: 10400</a:t>
            </a:r>
          </a:p>
          <a:p>
            <a:pPr lvl="1"/>
            <a:r>
              <a:rPr lang="en-US" dirty="0" smtClean="0"/>
              <a:t>Subject 3: 10288</a:t>
            </a:r>
          </a:p>
          <a:p>
            <a:r>
              <a:rPr lang="en-US" dirty="0" smtClean="0"/>
              <a:t>Testing samples: 3504, 3472, 3488 respectively.</a:t>
            </a:r>
          </a:p>
        </p:txBody>
      </p:sp>
    </p:spTree>
    <p:extLst>
      <p:ext uri="{BB962C8B-B14F-4D97-AF65-F5344CB8AC3E}">
        <p14:creationId xmlns:p14="http://schemas.microsoft.com/office/powerpoint/2010/main" val="1160647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7320841"/>
              </p:ext>
            </p:extLst>
          </p:nvPr>
        </p:nvGraphicFramePr>
        <p:xfrm>
          <a:off x="6511635" y="1853334"/>
          <a:ext cx="4842163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38200" y="1864013"/>
            <a:ext cx="567343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3200" dirty="0" smtClean="0"/>
              <a:t>No Class </a:t>
            </a:r>
            <a:r>
              <a:rPr lang="en-US" sz="3200" dirty="0"/>
              <a:t>I</a:t>
            </a:r>
            <a:r>
              <a:rPr lang="en-US" sz="3200" dirty="0" smtClean="0"/>
              <a:t>mbalance problem in the dataset.</a:t>
            </a:r>
          </a:p>
          <a:p>
            <a:pPr marL="457200" indent="-457200">
              <a:buFont typeface="Arial" charset="0"/>
              <a:buChar char="•"/>
            </a:pPr>
            <a:endParaRPr lang="en-US" sz="3200" dirty="0"/>
          </a:p>
          <a:p>
            <a:pPr marL="457200" indent="-457200">
              <a:buFont typeface="Arial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56736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 </a:t>
            </a:r>
            <a:r>
              <a:rPr lang="mr-IN" dirty="0" smtClean="0"/>
              <a:t>–</a:t>
            </a:r>
            <a:r>
              <a:rPr lang="en-US" dirty="0" smtClean="0"/>
              <a:t> Correlation among attributes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68" r="11819"/>
          <a:stretch/>
        </p:blipFill>
        <p:spPr>
          <a:xfrm>
            <a:off x="263236" y="1690688"/>
            <a:ext cx="5292436" cy="4352544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77" r="13068"/>
          <a:stretch/>
        </p:blipFill>
        <p:spPr>
          <a:xfrm>
            <a:off x="6324600" y="1684211"/>
            <a:ext cx="5029200" cy="4359021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3380509" y="4516582"/>
            <a:ext cx="387927" cy="429491"/>
          </a:xfrm>
          <a:prstGeom prst="ellipse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1662536" y="2840174"/>
            <a:ext cx="387927" cy="429491"/>
          </a:xfrm>
          <a:prstGeom prst="ellipse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087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 - Dimensionality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High dimensional </a:t>
            </a:r>
            <a:r>
              <a:rPr lang="mr-IN" dirty="0" smtClean="0"/>
              <a:t>–</a:t>
            </a:r>
            <a:r>
              <a:rPr lang="en-US" dirty="0" smtClean="0"/>
              <a:t> 96 features</a:t>
            </a:r>
          </a:p>
          <a:p>
            <a:endParaRPr lang="en-US" dirty="0"/>
          </a:p>
          <a:p>
            <a:r>
              <a:rPr lang="en-US" dirty="0" smtClean="0"/>
              <a:t>Used Principal component Analysis to reduce dimensionality.</a:t>
            </a:r>
          </a:p>
          <a:p>
            <a:pPr lvl="1"/>
            <a:r>
              <a:rPr lang="en-US" dirty="0" smtClean="0"/>
              <a:t>40 components for Subject 1</a:t>
            </a:r>
          </a:p>
          <a:p>
            <a:pPr lvl="1"/>
            <a:r>
              <a:rPr lang="en-US" dirty="0" smtClean="0"/>
              <a:t>50 components for Subject 2</a:t>
            </a:r>
          </a:p>
          <a:p>
            <a:pPr lvl="1"/>
            <a:r>
              <a:rPr lang="en-US" dirty="0" smtClean="0"/>
              <a:t>60 components for Subject 3</a:t>
            </a:r>
          </a:p>
        </p:txBody>
      </p:sp>
    </p:spTree>
    <p:extLst>
      <p:ext uri="{BB962C8B-B14F-4D97-AF65-F5344CB8AC3E}">
        <p14:creationId xmlns:p14="http://schemas.microsoft.com/office/powerpoint/2010/main" val="1775548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86011"/>
          </a:xfrm>
        </p:spPr>
        <p:txBody>
          <a:bodyPr>
            <a:normAutofit/>
          </a:bodyPr>
          <a:lstStyle/>
          <a:p>
            <a:r>
              <a:rPr lang="en-US" dirty="0" smtClean="0"/>
              <a:t>Baseline: Results from the competition.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r>
              <a:rPr lang="en-US" sz="2000" dirty="0" smtClean="0">
                <a:hlinkClick r:id="rId2"/>
              </a:rPr>
              <a:t>http://bbci.de/competition/iii/results/index.html#martigny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924"/>
          <a:stretch/>
        </p:blipFill>
        <p:spPr>
          <a:xfrm>
            <a:off x="838200" y="2449944"/>
            <a:ext cx="10868698" cy="3355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57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Initial set of Classifiers:</a:t>
            </a:r>
          </a:p>
          <a:p>
            <a:pPr lvl="1"/>
            <a:r>
              <a:rPr lang="en-US" dirty="0" smtClean="0"/>
              <a:t>Random Forest Classifier</a:t>
            </a:r>
          </a:p>
          <a:p>
            <a:pPr lvl="1"/>
            <a:r>
              <a:rPr lang="en-US" dirty="0" smtClean="0"/>
              <a:t>Support Vector Machines</a:t>
            </a:r>
          </a:p>
          <a:p>
            <a:pPr lvl="1"/>
            <a:r>
              <a:rPr lang="en-US" dirty="0" smtClean="0"/>
              <a:t>Linear Discriminant Analysis</a:t>
            </a:r>
          </a:p>
          <a:p>
            <a:endParaRPr lang="en-US" dirty="0" smtClean="0"/>
          </a:p>
          <a:p>
            <a:r>
              <a:rPr lang="en-US" dirty="0" smtClean="0"/>
              <a:t>Next we compare the accuracies of these models on raw data and after using PCA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407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Results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6159640"/>
              </p:ext>
            </p:extLst>
          </p:nvPr>
        </p:nvGraphicFramePr>
        <p:xfrm>
          <a:off x="1288474" y="2387651"/>
          <a:ext cx="409401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8527"/>
                <a:gridCol w="1385455"/>
                <a:gridCol w="133003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Subject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Raw 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After</a:t>
                      </a:r>
                      <a:r>
                        <a:rPr lang="en-US" baseline="0" dirty="0" smtClean="0"/>
                        <a:t> PCA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Subject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71.46%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73.26%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Subject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58.12%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61.34%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Subject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49.17%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50.54%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99941450"/>
              </p:ext>
            </p:extLst>
          </p:nvPr>
        </p:nvGraphicFramePr>
        <p:xfrm>
          <a:off x="6435826" y="4871398"/>
          <a:ext cx="4606247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7229"/>
                <a:gridCol w="218901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Subject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After</a:t>
                      </a:r>
                      <a:r>
                        <a:rPr lang="en-US" baseline="0" dirty="0" smtClean="0"/>
                        <a:t> PCA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Subject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73.14%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Subject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60.88%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Subject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47.70%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45921149"/>
              </p:ext>
            </p:extLst>
          </p:nvPr>
        </p:nvGraphicFramePr>
        <p:xfrm>
          <a:off x="1288474" y="4871398"/>
          <a:ext cx="414597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0362"/>
                <a:gridCol w="227561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Subject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After</a:t>
                      </a:r>
                      <a:r>
                        <a:rPr lang="en-US" baseline="0" dirty="0" smtClean="0"/>
                        <a:t> PCA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Subject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73.11%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Subject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56.13%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Subject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49.60%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109957" y="1839518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LDA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936774" y="4369750"/>
            <a:ext cx="1604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Random Forest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926201" y="4389173"/>
            <a:ext cx="617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SVM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435825" y="2208850"/>
            <a:ext cx="46062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LDA gives better performance compared to RF and SVM.</a:t>
            </a:r>
          </a:p>
          <a:p>
            <a:endParaRPr lang="en-US" dirty="0"/>
          </a:p>
          <a:p>
            <a:r>
              <a:rPr lang="en-US" dirty="0" smtClean="0"/>
              <a:t>Using PCA further improves the accuracies.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888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770</TotalTime>
  <Words>808</Words>
  <Application>Microsoft Macintosh PowerPoint</Application>
  <PresentationFormat>Widescreen</PresentationFormat>
  <Paragraphs>200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Calibri</vt:lpstr>
      <vt:lpstr>Calibri Light</vt:lpstr>
      <vt:lpstr>Mangal</vt:lpstr>
      <vt:lpstr>Arial</vt:lpstr>
      <vt:lpstr>Office Theme</vt:lpstr>
      <vt:lpstr>Project Group S13</vt:lpstr>
      <vt:lpstr>Classification of Brain Wave (EEG) Data</vt:lpstr>
      <vt:lpstr>Dataset</vt:lpstr>
      <vt:lpstr>Dataset</vt:lpstr>
      <vt:lpstr>Dataset – Correlation among attributes</vt:lpstr>
      <vt:lpstr>Dataset - Dimensionality</vt:lpstr>
      <vt:lpstr>Methodology</vt:lpstr>
      <vt:lpstr>Methodology</vt:lpstr>
      <vt:lpstr>Initial Results</vt:lpstr>
      <vt:lpstr>Initial Results</vt:lpstr>
      <vt:lpstr>Methodology Contd.</vt:lpstr>
      <vt:lpstr>Methodology</vt:lpstr>
      <vt:lpstr>Hidden Markov Model</vt:lpstr>
      <vt:lpstr>Surprise by HMM !</vt:lpstr>
      <vt:lpstr>Feed Forward Neural Network</vt:lpstr>
      <vt:lpstr>Feed Forward NN – Stacked Vector Approach</vt:lpstr>
      <vt:lpstr>Feed Forward NN  - Results</vt:lpstr>
      <vt:lpstr>Feed Forward NN - Overfitting</vt:lpstr>
      <vt:lpstr>Structured Perceptron</vt:lpstr>
      <vt:lpstr>Structured Perceptron - Results</vt:lpstr>
      <vt:lpstr>LSTM Neural Network</vt:lpstr>
      <vt:lpstr>LSTM Neural Network - Design</vt:lpstr>
      <vt:lpstr>Post Processing</vt:lpstr>
      <vt:lpstr>Final Results</vt:lpstr>
      <vt:lpstr>Conclusions</vt:lpstr>
      <vt:lpstr>Challenges</vt:lpstr>
      <vt:lpstr>Thank You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Group S13</dc:title>
  <dc:creator>Ankur Garg</dc:creator>
  <cp:lastModifiedBy>Ankur Garg</cp:lastModifiedBy>
  <cp:revision>333</cp:revision>
  <cp:lastPrinted>2017-04-25T15:52:31Z</cp:lastPrinted>
  <dcterms:created xsi:type="dcterms:W3CDTF">2017-04-25T03:02:05Z</dcterms:created>
  <dcterms:modified xsi:type="dcterms:W3CDTF">2017-04-25T15:52:38Z</dcterms:modified>
</cp:coreProperties>
</file>