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59"/>
  </p:notesMasterIdLst>
  <p:handoutMasterIdLst>
    <p:handoutMasterId r:id="rId60"/>
  </p:handoutMasterIdLst>
  <p:sldIdLst>
    <p:sldId id="256" r:id="rId3"/>
    <p:sldId id="313" r:id="rId4"/>
    <p:sldId id="354" r:id="rId5"/>
    <p:sldId id="261" r:id="rId6"/>
    <p:sldId id="262" r:id="rId7"/>
    <p:sldId id="257" r:id="rId8"/>
    <p:sldId id="314" r:id="rId9"/>
    <p:sldId id="315" r:id="rId10"/>
    <p:sldId id="269" r:id="rId11"/>
    <p:sldId id="360" r:id="rId12"/>
    <p:sldId id="358" r:id="rId13"/>
    <p:sldId id="359" r:id="rId14"/>
    <p:sldId id="317" r:id="rId15"/>
    <p:sldId id="270" r:id="rId16"/>
    <p:sldId id="271" r:id="rId17"/>
    <p:sldId id="272" r:id="rId18"/>
    <p:sldId id="277" r:id="rId19"/>
    <p:sldId id="279" r:id="rId20"/>
    <p:sldId id="280" r:id="rId21"/>
    <p:sldId id="281" r:id="rId22"/>
    <p:sldId id="282" r:id="rId23"/>
    <p:sldId id="283" r:id="rId24"/>
    <p:sldId id="284" r:id="rId25"/>
    <p:sldId id="320" r:id="rId26"/>
    <p:sldId id="285" r:id="rId27"/>
    <p:sldId id="286" r:id="rId28"/>
    <p:sldId id="321" r:id="rId29"/>
    <p:sldId id="287" r:id="rId30"/>
    <p:sldId id="288" r:id="rId31"/>
    <p:sldId id="289" r:id="rId32"/>
    <p:sldId id="352" r:id="rId33"/>
    <p:sldId id="343" r:id="rId34"/>
    <p:sldId id="323" r:id="rId35"/>
    <p:sldId id="324" r:id="rId36"/>
    <p:sldId id="297" r:id="rId37"/>
    <p:sldId id="325" r:id="rId38"/>
    <p:sldId id="344" r:id="rId39"/>
    <p:sldId id="326" r:id="rId40"/>
    <p:sldId id="327" r:id="rId41"/>
    <p:sldId id="328" r:id="rId42"/>
    <p:sldId id="299" r:id="rId43"/>
    <p:sldId id="355" r:id="rId44"/>
    <p:sldId id="300" r:id="rId45"/>
    <p:sldId id="329" r:id="rId46"/>
    <p:sldId id="330" r:id="rId47"/>
    <p:sldId id="356" r:id="rId48"/>
    <p:sldId id="345" r:id="rId49"/>
    <p:sldId id="303" r:id="rId50"/>
    <p:sldId id="346" r:id="rId51"/>
    <p:sldId id="337" r:id="rId52"/>
    <p:sldId id="353" r:id="rId53"/>
    <p:sldId id="312" r:id="rId54"/>
    <p:sldId id="311" r:id="rId55"/>
    <p:sldId id="340" r:id="rId56"/>
    <p:sldId id="342" r:id="rId57"/>
    <p:sldId id="351" r:id="rId58"/>
  </p:sldIdLst>
  <p:sldSz cx="9144000" cy="6858000" type="screen4x3"/>
  <p:notesSz cx="6797675" cy="992822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E1FA"/>
    <a:srgbClr val="D4FEFF"/>
    <a:srgbClr val="B9E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255" autoAdjust="0"/>
    <p:restoredTop sz="76782" autoAdjust="0"/>
  </p:normalViewPr>
  <p:slideViewPr>
    <p:cSldViewPr>
      <p:cViewPr varScale="1">
        <p:scale>
          <a:sx n="78" d="100"/>
          <a:sy n="78" d="100"/>
        </p:scale>
        <p:origin x="162" y="84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notesViewPr>
    <p:cSldViewPr>
      <p:cViewPr varScale="1">
        <p:scale>
          <a:sx n="90" d="100"/>
          <a:sy n="90" d="100"/>
        </p:scale>
        <p:origin x="-3696" y="-114"/>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2"/>
          </a:xfrm>
          <a:prstGeom prst="rect">
            <a:avLst/>
          </a:prstGeom>
        </p:spPr>
        <p:txBody>
          <a:bodyPr vert="horz" lIns="95571" tIns="47786" rIns="95571" bIns="47786" rtlCol="0"/>
          <a:lstStyle>
            <a:lvl1pPr algn="l">
              <a:defRPr sz="1300"/>
            </a:lvl1pPr>
          </a:lstStyle>
          <a:p>
            <a:endParaRPr lang="en-NZ" dirty="0"/>
          </a:p>
        </p:txBody>
      </p:sp>
      <p:sp>
        <p:nvSpPr>
          <p:cNvPr id="3" name="Date Placeholder 2"/>
          <p:cNvSpPr>
            <a:spLocks noGrp="1"/>
          </p:cNvSpPr>
          <p:nvPr>
            <p:ph type="dt" sz="quarter" idx="1"/>
          </p:nvPr>
        </p:nvSpPr>
        <p:spPr>
          <a:xfrm>
            <a:off x="3850443" y="0"/>
            <a:ext cx="2945659" cy="496412"/>
          </a:xfrm>
          <a:prstGeom prst="rect">
            <a:avLst/>
          </a:prstGeom>
        </p:spPr>
        <p:txBody>
          <a:bodyPr vert="horz" lIns="95571" tIns="47786" rIns="95571" bIns="47786" rtlCol="0"/>
          <a:lstStyle>
            <a:lvl1pPr algn="r">
              <a:defRPr sz="1300"/>
            </a:lvl1pPr>
          </a:lstStyle>
          <a:p>
            <a:fld id="{60A9BED9-0B80-4399-A458-3ADCCC0057AE}" type="datetimeFigureOut">
              <a:rPr lang="en-US" smtClean="0"/>
              <a:pPr/>
              <a:t>1/21/2019</a:t>
            </a:fld>
            <a:endParaRPr lang="en-NZ" dirty="0"/>
          </a:p>
        </p:txBody>
      </p:sp>
      <p:sp>
        <p:nvSpPr>
          <p:cNvPr id="4" name="Footer Placeholder 3"/>
          <p:cNvSpPr>
            <a:spLocks noGrp="1"/>
          </p:cNvSpPr>
          <p:nvPr>
            <p:ph type="ftr" sz="quarter" idx="2"/>
          </p:nvPr>
        </p:nvSpPr>
        <p:spPr>
          <a:xfrm>
            <a:off x="0" y="9430091"/>
            <a:ext cx="2945659" cy="496412"/>
          </a:xfrm>
          <a:prstGeom prst="rect">
            <a:avLst/>
          </a:prstGeom>
        </p:spPr>
        <p:txBody>
          <a:bodyPr vert="horz" lIns="95571" tIns="47786" rIns="95571" bIns="47786" rtlCol="0" anchor="b"/>
          <a:lstStyle>
            <a:lvl1pPr algn="l">
              <a:defRPr sz="1300"/>
            </a:lvl1pPr>
          </a:lstStyle>
          <a:p>
            <a:endParaRPr lang="en-NZ" dirty="0"/>
          </a:p>
        </p:txBody>
      </p:sp>
      <p:sp>
        <p:nvSpPr>
          <p:cNvPr id="5" name="Slide Number Placeholder 4"/>
          <p:cNvSpPr>
            <a:spLocks noGrp="1"/>
          </p:cNvSpPr>
          <p:nvPr>
            <p:ph type="sldNum" sz="quarter" idx="3"/>
          </p:nvPr>
        </p:nvSpPr>
        <p:spPr>
          <a:xfrm>
            <a:off x="3850443" y="9430091"/>
            <a:ext cx="2945659" cy="496412"/>
          </a:xfrm>
          <a:prstGeom prst="rect">
            <a:avLst/>
          </a:prstGeom>
        </p:spPr>
        <p:txBody>
          <a:bodyPr vert="horz" lIns="95571" tIns="47786" rIns="95571" bIns="47786" rtlCol="0" anchor="b"/>
          <a:lstStyle>
            <a:lvl1pPr algn="r">
              <a:defRPr sz="1300"/>
            </a:lvl1pPr>
          </a:lstStyle>
          <a:p>
            <a:fld id="{5DA649A7-53D2-4D96-9688-A4162C228653}" type="slidenum">
              <a:rPr lang="en-NZ" smtClean="0"/>
              <a:pPr/>
              <a:t>‹#›</a:t>
            </a:fld>
            <a:endParaRPr lang="en-NZ" dirty="0"/>
          </a:p>
        </p:txBody>
      </p:sp>
    </p:spTree>
    <p:extLst>
      <p:ext uri="{BB962C8B-B14F-4D97-AF65-F5344CB8AC3E}">
        <p14:creationId xmlns:p14="http://schemas.microsoft.com/office/powerpoint/2010/main" val="1720028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2"/>
          </a:xfrm>
          <a:prstGeom prst="rect">
            <a:avLst/>
          </a:prstGeom>
        </p:spPr>
        <p:txBody>
          <a:bodyPr vert="horz" lIns="95571" tIns="47786" rIns="95571" bIns="47786" rtlCol="0"/>
          <a:lstStyle>
            <a:lvl1pPr algn="l" fontAlgn="auto">
              <a:spcBef>
                <a:spcPts val="0"/>
              </a:spcBef>
              <a:spcAft>
                <a:spcPts val="0"/>
              </a:spcAft>
              <a:defRPr sz="1300">
                <a:latin typeface="+mn-lt"/>
              </a:defRPr>
            </a:lvl1pPr>
          </a:lstStyle>
          <a:p>
            <a:pPr>
              <a:defRPr/>
            </a:pPr>
            <a:endParaRPr lang="en-US" dirty="0"/>
          </a:p>
        </p:txBody>
      </p:sp>
      <p:sp>
        <p:nvSpPr>
          <p:cNvPr id="3" name="Date Placeholder 2"/>
          <p:cNvSpPr>
            <a:spLocks noGrp="1"/>
          </p:cNvSpPr>
          <p:nvPr>
            <p:ph type="dt" idx="1"/>
          </p:nvPr>
        </p:nvSpPr>
        <p:spPr>
          <a:xfrm>
            <a:off x="3850443" y="0"/>
            <a:ext cx="2945659" cy="496412"/>
          </a:xfrm>
          <a:prstGeom prst="rect">
            <a:avLst/>
          </a:prstGeom>
        </p:spPr>
        <p:txBody>
          <a:bodyPr vert="horz" lIns="95571" tIns="47786" rIns="95571" bIns="47786" rtlCol="0"/>
          <a:lstStyle>
            <a:lvl1pPr algn="r" fontAlgn="auto">
              <a:spcBef>
                <a:spcPts val="0"/>
              </a:spcBef>
              <a:spcAft>
                <a:spcPts val="0"/>
              </a:spcAft>
              <a:defRPr sz="1300">
                <a:latin typeface="+mn-lt"/>
              </a:defRPr>
            </a:lvl1pPr>
          </a:lstStyle>
          <a:p>
            <a:pPr>
              <a:defRPr/>
            </a:pPr>
            <a:fld id="{5C19E2A7-2174-452B-9BED-C410D2434D57}" type="datetimeFigureOut">
              <a:rPr lang="en-US"/>
              <a:pPr>
                <a:defRPr/>
              </a:pPr>
              <a:t>1/21/2019</a:t>
            </a:fld>
            <a:endParaRPr lang="en-US" dirty="0"/>
          </a:p>
        </p:txBody>
      </p:sp>
      <p:sp>
        <p:nvSpPr>
          <p:cNvPr id="4" name="Slide Image Placeholder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71" tIns="47786" rIns="95571" bIns="47786" rtlCol="0" anchor="ctr"/>
          <a:lstStyle/>
          <a:p>
            <a:pPr lvl="0"/>
            <a:endParaRPr lang="en-US" noProof="0" dirty="0" smtClean="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5571" tIns="47786" rIns="95571" bIns="47786"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430091"/>
            <a:ext cx="2945659" cy="496412"/>
          </a:xfrm>
          <a:prstGeom prst="rect">
            <a:avLst/>
          </a:prstGeom>
        </p:spPr>
        <p:txBody>
          <a:bodyPr vert="horz" lIns="95571" tIns="47786" rIns="95571" bIns="47786" rtlCol="0" anchor="b"/>
          <a:lstStyle>
            <a:lvl1pPr algn="l" fontAlgn="auto">
              <a:spcBef>
                <a:spcPts val="0"/>
              </a:spcBef>
              <a:spcAft>
                <a:spcPts val="0"/>
              </a:spcAft>
              <a:defRPr sz="1300">
                <a:latin typeface="+mn-lt"/>
              </a:defRPr>
            </a:lvl1pPr>
          </a:lstStyle>
          <a:p>
            <a:pPr>
              <a:defRPr/>
            </a:pPr>
            <a:endParaRPr lang="en-US" dirty="0"/>
          </a:p>
        </p:txBody>
      </p:sp>
      <p:sp>
        <p:nvSpPr>
          <p:cNvPr id="7" name="Slide Number Placeholder 6"/>
          <p:cNvSpPr>
            <a:spLocks noGrp="1"/>
          </p:cNvSpPr>
          <p:nvPr>
            <p:ph type="sldNum" sz="quarter" idx="5"/>
          </p:nvPr>
        </p:nvSpPr>
        <p:spPr>
          <a:xfrm>
            <a:off x="3850443" y="9430091"/>
            <a:ext cx="2945659" cy="496412"/>
          </a:xfrm>
          <a:prstGeom prst="rect">
            <a:avLst/>
          </a:prstGeom>
        </p:spPr>
        <p:txBody>
          <a:bodyPr vert="horz" lIns="95571" tIns="47786" rIns="95571" bIns="47786" rtlCol="0" anchor="b"/>
          <a:lstStyle>
            <a:lvl1pPr algn="r" fontAlgn="auto">
              <a:spcBef>
                <a:spcPts val="0"/>
              </a:spcBef>
              <a:spcAft>
                <a:spcPts val="0"/>
              </a:spcAft>
              <a:defRPr sz="1300">
                <a:latin typeface="+mn-lt"/>
              </a:defRPr>
            </a:lvl1pPr>
          </a:lstStyle>
          <a:p>
            <a:pPr>
              <a:defRPr/>
            </a:pPr>
            <a:fld id="{5FBF5012-E6F5-495C-A541-6B7E71D3D4A6}" type="slidenum">
              <a:rPr lang="en-US"/>
              <a:pPr>
                <a:defRPr/>
              </a:pPr>
              <a:t>‹#›</a:t>
            </a:fld>
            <a:endParaRPr lang="en-US" dirty="0"/>
          </a:p>
        </p:txBody>
      </p:sp>
    </p:spTree>
    <p:extLst>
      <p:ext uri="{BB962C8B-B14F-4D97-AF65-F5344CB8AC3E}">
        <p14:creationId xmlns:p14="http://schemas.microsoft.com/office/powerpoint/2010/main" val="40961808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a:t>
            </a:fld>
            <a:endParaRPr lang="en-US" dirty="0"/>
          </a:p>
        </p:txBody>
      </p:sp>
    </p:spTree>
    <p:extLst>
      <p:ext uri="{BB962C8B-B14F-4D97-AF65-F5344CB8AC3E}">
        <p14:creationId xmlns:p14="http://schemas.microsoft.com/office/powerpoint/2010/main" val="231529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10</a:t>
            </a:fld>
            <a:endParaRPr lang="en-US" dirty="0"/>
          </a:p>
        </p:txBody>
      </p:sp>
    </p:spTree>
    <p:extLst>
      <p:ext uri="{BB962C8B-B14F-4D97-AF65-F5344CB8AC3E}">
        <p14:creationId xmlns:p14="http://schemas.microsoft.com/office/powerpoint/2010/main" val="1940409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11</a:t>
            </a:fld>
            <a:endParaRPr lang="en-US" dirty="0"/>
          </a:p>
        </p:txBody>
      </p:sp>
    </p:spTree>
    <p:extLst>
      <p:ext uri="{BB962C8B-B14F-4D97-AF65-F5344CB8AC3E}">
        <p14:creationId xmlns:p14="http://schemas.microsoft.com/office/powerpoint/2010/main" val="2315455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12</a:t>
            </a:fld>
            <a:endParaRPr lang="en-US" dirty="0"/>
          </a:p>
        </p:txBody>
      </p:sp>
    </p:spTree>
    <p:extLst>
      <p:ext uri="{BB962C8B-B14F-4D97-AF65-F5344CB8AC3E}">
        <p14:creationId xmlns:p14="http://schemas.microsoft.com/office/powerpoint/2010/main" val="2290343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13</a:t>
            </a:fld>
            <a:endParaRPr lang="en-US" dirty="0"/>
          </a:p>
        </p:txBody>
      </p:sp>
    </p:spTree>
    <p:extLst>
      <p:ext uri="{BB962C8B-B14F-4D97-AF65-F5344CB8AC3E}">
        <p14:creationId xmlns:p14="http://schemas.microsoft.com/office/powerpoint/2010/main" val="482460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14</a:t>
            </a:fld>
            <a:endParaRPr lang="en-US" dirty="0"/>
          </a:p>
        </p:txBody>
      </p:sp>
    </p:spTree>
    <p:extLst>
      <p:ext uri="{BB962C8B-B14F-4D97-AF65-F5344CB8AC3E}">
        <p14:creationId xmlns:p14="http://schemas.microsoft.com/office/powerpoint/2010/main" val="1409480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55712">
              <a:defRPr/>
            </a:pPr>
            <a:endParaRPr lang="en-US" baseline="0"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15</a:t>
            </a:fld>
            <a:endParaRPr lang="en-US" dirty="0"/>
          </a:p>
        </p:txBody>
      </p:sp>
    </p:spTree>
    <p:extLst>
      <p:ext uri="{BB962C8B-B14F-4D97-AF65-F5344CB8AC3E}">
        <p14:creationId xmlns:p14="http://schemas.microsoft.com/office/powerpoint/2010/main" val="234430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16</a:t>
            </a:fld>
            <a:endParaRPr lang="en-US" dirty="0"/>
          </a:p>
        </p:txBody>
      </p:sp>
    </p:spTree>
    <p:extLst>
      <p:ext uri="{BB962C8B-B14F-4D97-AF65-F5344CB8AC3E}">
        <p14:creationId xmlns:p14="http://schemas.microsoft.com/office/powerpoint/2010/main" val="1550525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i="1"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17</a:t>
            </a:fld>
            <a:endParaRPr lang="en-US" dirty="0"/>
          </a:p>
        </p:txBody>
      </p:sp>
    </p:spTree>
    <p:extLst>
      <p:ext uri="{BB962C8B-B14F-4D97-AF65-F5344CB8AC3E}">
        <p14:creationId xmlns:p14="http://schemas.microsoft.com/office/powerpoint/2010/main" val="2194072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18</a:t>
            </a:fld>
            <a:endParaRPr lang="en-US" dirty="0"/>
          </a:p>
        </p:txBody>
      </p:sp>
    </p:spTree>
    <p:extLst>
      <p:ext uri="{BB962C8B-B14F-4D97-AF65-F5344CB8AC3E}">
        <p14:creationId xmlns:p14="http://schemas.microsoft.com/office/powerpoint/2010/main" val="146554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19</a:t>
            </a:fld>
            <a:endParaRPr lang="en-US" dirty="0"/>
          </a:p>
        </p:txBody>
      </p:sp>
    </p:spTree>
    <p:extLst>
      <p:ext uri="{BB962C8B-B14F-4D97-AF65-F5344CB8AC3E}">
        <p14:creationId xmlns:p14="http://schemas.microsoft.com/office/powerpoint/2010/main" val="3459518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a:t>
            </a:fld>
            <a:endParaRPr lang="en-US" dirty="0"/>
          </a:p>
        </p:txBody>
      </p:sp>
    </p:spTree>
    <p:extLst>
      <p:ext uri="{BB962C8B-B14F-4D97-AF65-F5344CB8AC3E}">
        <p14:creationId xmlns:p14="http://schemas.microsoft.com/office/powerpoint/2010/main" val="42042374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20</a:t>
            </a:fld>
            <a:endParaRPr lang="en-US" dirty="0"/>
          </a:p>
        </p:txBody>
      </p:sp>
    </p:spTree>
    <p:extLst>
      <p:ext uri="{BB962C8B-B14F-4D97-AF65-F5344CB8AC3E}">
        <p14:creationId xmlns:p14="http://schemas.microsoft.com/office/powerpoint/2010/main" val="4073841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21</a:t>
            </a:fld>
            <a:endParaRPr lang="en-US" dirty="0"/>
          </a:p>
        </p:txBody>
      </p:sp>
    </p:spTree>
    <p:extLst>
      <p:ext uri="{BB962C8B-B14F-4D97-AF65-F5344CB8AC3E}">
        <p14:creationId xmlns:p14="http://schemas.microsoft.com/office/powerpoint/2010/main" val="2585210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22</a:t>
            </a:fld>
            <a:endParaRPr lang="en-US" dirty="0"/>
          </a:p>
        </p:txBody>
      </p:sp>
    </p:spTree>
    <p:extLst>
      <p:ext uri="{BB962C8B-B14F-4D97-AF65-F5344CB8AC3E}">
        <p14:creationId xmlns:p14="http://schemas.microsoft.com/office/powerpoint/2010/main" val="2616584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23</a:t>
            </a:fld>
            <a:endParaRPr lang="en-US" dirty="0"/>
          </a:p>
        </p:txBody>
      </p:sp>
    </p:spTree>
    <p:extLst>
      <p:ext uri="{BB962C8B-B14F-4D97-AF65-F5344CB8AC3E}">
        <p14:creationId xmlns:p14="http://schemas.microsoft.com/office/powerpoint/2010/main" val="1858991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24</a:t>
            </a:fld>
            <a:endParaRPr lang="en-US" dirty="0"/>
          </a:p>
        </p:txBody>
      </p:sp>
    </p:spTree>
    <p:extLst>
      <p:ext uri="{BB962C8B-B14F-4D97-AF65-F5344CB8AC3E}">
        <p14:creationId xmlns:p14="http://schemas.microsoft.com/office/powerpoint/2010/main" val="2231213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25</a:t>
            </a:fld>
            <a:endParaRPr lang="en-US" dirty="0"/>
          </a:p>
        </p:txBody>
      </p:sp>
    </p:spTree>
    <p:extLst>
      <p:ext uri="{BB962C8B-B14F-4D97-AF65-F5344CB8AC3E}">
        <p14:creationId xmlns:p14="http://schemas.microsoft.com/office/powerpoint/2010/main" val="1847058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26</a:t>
            </a:fld>
            <a:endParaRPr lang="en-US" dirty="0"/>
          </a:p>
        </p:txBody>
      </p:sp>
    </p:spTree>
    <p:extLst>
      <p:ext uri="{BB962C8B-B14F-4D97-AF65-F5344CB8AC3E}">
        <p14:creationId xmlns:p14="http://schemas.microsoft.com/office/powerpoint/2010/main" val="751071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27</a:t>
            </a:fld>
            <a:endParaRPr lang="en-US" dirty="0"/>
          </a:p>
        </p:txBody>
      </p:sp>
    </p:spTree>
    <p:extLst>
      <p:ext uri="{BB962C8B-B14F-4D97-AF65-F5344CB8AC3E}">
        <p14:creationId xmlns:p14="http://schemas.microsoft.com/office/powerpoint/2010/main" val="15832075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28</a:t>
            </a:fld>
            <a:endParaRPr lang="en-US" dirty="0"/>
          </a:p>
        </p:txBody>
      </p:sp>
    </p:spTree>
    <p:extLst>
      <p:ext uri="{BB962C8B-B14F-4D97-AF65-F5344CB8AC3E}">
        <p14:creationId xmlns:p14="http://schemas.microsoft.com/office/powerpoint/2010/main" val="12661975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29</a:t>
            </a:fld>
            <a:endParaRPr lang="en-US" dirty="0"/>
          </a:p>
        </p:txBody>
      </p:sp>
    </p:spTree>
    <p:extLst>
      <p:ext uri="{BB962C8B-B14F-4D97-AF65-F5344CB8AC3E}">
        <p14:creationId xmlns:p14="http://schemas.microsoft.com/office/powerpoint/2010/main" val="1158135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a:t>
            </a:fld>
            <a:endParaRPr lang="en-US" dirty="0"/>
          </a:p>
        </p:txBody>
      </p:sp>
    </p:spTree>
    <p:extLst>
      <p:ext uri="{BB962C8B-B14F-4D97-AF65-F5344CB8AC3E}">
        <p14:creationId xmlns:p14="http://schemas.microsoft.com/office/powerpoint/2010/main" val="3196621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30</a:t>
            </a:fld>
            <a:endParaRPr lang="en-US" dirty="0"/>
          </a:p>
        </p:txBody>
      </p:sp>
    </p:spTree>
    <p:extLst>
      <p:ext uri="{BB962C8B-B14F-4D97-AF65-F5344CB8AC3E}">
        <p14:creationId xmlns:p14="http://schemas.microsoft.com/office/powerpoint/2010/main" val="16399611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31</a:t>
            </a:fld>
            <a:endParaRPr lang="en-US" dirty="0"/>
          </a:p>
        </p:txBody>
      </p:sp>
    </p:spTree>
    <p:extLst>
      <p:ext uri="{BB962C8B-B14F-4D97-AF65-F5344CB8AC3E}">
        <p14:creationId xmlns:p14="http://schemas.microsoft.com/office/powerpoint/2010/main" val="11421909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90000"/>
              </a:lnSpc>
            </a:pPr>
            <a:endParaRPr lang="en-NZ" dirty="0" smtClean="0"/>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76516" indent="-298660">
              <a:defRPr>
                <a:solidFill>
                  <a:schemeClr val="tx1"/>
                </a:solidFill>
                <a:latin typeface="Arial" charset="0"/>
              </a:defRPr>
            </a:lvl2pPr>
            <a:lvl3pPr marL="1194641" indent="-238929">
              <a:defRPr>
                <a:solidFill>
                  <a:schemeClr val="tx1"/>
                </a:solidFill>
                <a:latin typeface="Arial" charset="0"/>
              </a:defRPr>
            </a:lvl3pPr>
            <a:lvl4pPr marL="1672497" indent="-238929">
              <a:defRPr>
                <a:solidFill>
                  <a:schemeClr val="tx1"/>
                </a:solidFill>
                <a:latin typeface="Arial" charset="0"/>
              </a:defRPr>
            </a:lvl4pPr>
            <a:lvl5pPr marL="2150353" indent="-238929">
              <a:defRPr>
                <a:solidFill>
                  <a:schemeClr val="tx1"/>
                </a:solidFill>
                <a:latin typeface="Arial" charset="0"/>
              </a:defRPr>
            </a:lvl5pPr>
            <a:lvl6pPr marL="2628209" indent="-238929" fontAlgn="base">
              <a:spcBef>
                <a:spcPct val="0"/>
              </a:spcBef>
              <a:spcAft>
                <a:spcPct val="0"/>
              </a:spcAft>
              <a:defRPr>
                <a:solidFill>
                  <a:schemeClr val="tx1"/>
                </a:solidFill>
                <a:latin typeface="Arial" charset="0"/>
              </a:defRPr>
            </a:lvl6pPr>
            <a:lvl7pPr marL="3106065" indent="-238929" fontAlgn="base">
              <a:spcBef>
                <a:spcPct val="0"/>
              </a:spcBef>
              <a:spcAft>
                <a:spcPct val="0"/>
              </a:spcAft>
              <a:defRPr>
                <a:solidFill>
                  <a:schemeClr val="tx1"/>
                </a:solidFill>
                <a:latin typeface="Arial" charset="0"/>
              </a:defRPr>
            </a:lvl7pPr>
            <a:lvl8pPr marL="3583921" indent="-238929" fontAlgn="base">
              <a:spcBef>
                <a:spcPct val="0"/>
              </a:spcBef>
              <a:spcAft>
                <a:spcPct val="0"/>
              </a:spcAft>
              <a:defRPr>
                <a:solidFill>
                  <a:schemeClr val="tx1"/>
                </a:solidFill>
                <a:latin typeface="Arial" charset="0"/>
              </a:defRPr>
            </a:lvl8pPr>
            <a:lvl9pPr marL="4061777" indent="-238929" fontAlgn="base">
              <a:spcBef>
                <a:spcPct val="0"/>
              </a:spcBef>
              <a:spcAft>
                <a:spcPct val="0"/>
              </a:spcAft>
              <a:defRPr>
                <a:solidFill>
                  <a:schemeClr val="tx1"/>
                </a:solidFill>
                <a:latin typeface="Arial" charset="0"/>
              </a:defRPr>
            </a:lvl9pPr>
          </a:lstStyle>
          <a:p>
            <a:fld id="{F0479C20-3BF1-466D-B590-4750349EE0E0}" type="slidenum">
              <a:rPr lang="en-US">
                <a:latin typeface="Calibri" pitchFamily="34" charset="0"/>
              </a:rPr>
              <a:pPr/>
              <a:t>32</a:t>
            </a:fld>
            <a:endParaRPr lang="en-US">
              <a:latin typeface="Calibri" pitchFamily="34" charset="0"/>
            </a:endParaRPr>
          </a:p>
        </p:txBody>
      </p:sp>
    </p:spTree>
    <p:extLst>
      <p:ext uri="{BB962C8B-B14F-4D97-AF65-F5344CB8AC3E}">
        <p14:creationId xmlns:p14="http://schemas.microsoft.com/office/powerpoint/2010/main" val="1877946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33</a:t>
            </a:fld>
            <a:endParaRPr lang="en-US" dirty="0"/>
          </a:p>
        </p:txBody>
      </p:sp>
    </p:spTree>
    <p:extLst>
      <p:ext uri="{BB962C8B-B14F-4D97-AF65-F5344CB8AC3E}">
        <p14:creationId xmlns:p14="http://schemas.microsoft.com/office/powerpoint/2010/main" val="25635004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34</a:t>
            </a:fld>
            <a:endParaRPr lang="en-US" dirty="0"/>
          </a:p>
        </p:txBody>
      </p:sp>
    </p:spTree>
    <p:extLst>
      <p:ext uri="{BB962C8B-B14F-4D97-AF65-F5344CB8AC3E}">
        <p14:creationId xmlns:p14="http://schemas.microsoft.com/office/powerpoint/2010/main" val="23667350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35</a:t>
            </a:fld>
            <a:endParaRPr lang="en-US" dirty="0"/>
          </a:p>
        </p:txBody>
      </p:sp>
    </p:spTree>
    <p:extLst>
      <p:ext uri="{BB962C8B-B14F-4D97-AF65-F5344CB8AC3E}">
        <p14:creationId xmlns:p14="http://schemas.microsoft.com/office/powerpoint/2010/main" val="14286701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36</a:t>
            </a:fld>
            <a:endParaRPr lang="en-US" dirty="0"/>
          </a:p>
        </p:txBody>
      </p:sp>
    </p:spTree>
    <p:extLst>
      <p:ext uri="{BB962C8B-B14F-4D97-AF65-F5344CB8AC3E}">
        <p14:creationId xmlns:p14="http://schemas.microsoft.com/office/powerpoint/2010/main" val="5588013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37</a:t>
            </a:fld>
            <a:endParaRPr lang="en-US" dirty="0"/>
          </a:p>
        </p:txBody>
      </p:sp>
    </p:spTree>
    <p:extLst>
      <p:ext uri="{BB962C8B-B14F-4D97-AF65-F5344CB8AC3E}">
        <p14:creationId xmlns:p14="http://schemas.microsoft.com/office/powerpoint/2010/main" val="15680051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38</a:t>
            </a:fld>
            <a:endParaRPr lang="en-US" dirty="0"/>
          </a:p>
        </p:txBody>
      </p:sp>
    </p:spTree>
    <p:extLst>
      <p:ext uri="{BB962C8B-B14F-4D97-AF65-F5344CB8AC3E}">
        <p14:creationId xmlns:p14="http://schemas.microsoft.com/office/powerpoint/2010/main" val="2849558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39</a:t>
            </a:fld>
            <a:endParaRPr lang="en-US" dirty="0"/>
          </a:p>
        </p:txBody>
      </p:sp>
    </p:spTree>
    <p:extLst>
      <p:ext uri="{BB962C8B-B14F-4D97-AF65-F5344CB8AC3E}">
        <p14:creationId xmlns:p14="http://schemas.microsoft.com/office/powerpoint/2010/main" val="3500287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a:t>
            </a:fld>
            <a:endParaRPr lang="en-US" dirty="0"/>
          </a:p>
        </p:txBody>
      </p:sp>
    </p:spTree>
    <p:extLst>
      <p:ext uri="{BB962C8B-B14F-4D97-AF65-F5344CB8AC3E}">
        <p14:creationId xmlns:p14="http://schemas.microsoft.com/office/powerpoint/2010/main" val="13540208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40</a:t>
            </a:fld>
            <a:endParaRPr lang="en-US" dirty="0"/>
          </a:p>
        </p:txBody>
      </p:sp>
    </p:spTree>
    <p:extLst>
      <p:ext uri="{BB962C8B-B14F-4D97-AF65-F5344CB8AC3E}">
        <p14:creationId xmlns:p14="http://schemas.microsoft.com/office/powerpoint/2010/main" val="2183351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55712">
              <a:defRPr/>
            </a:pPr>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41</a:t>
            </a:fld>
            <a:endParaRPr lang="en-US" dirty="0"/>
          </a:p>
        </p:txBody>
      </p:sp>
    </p:spTree>
    <p:extLst>
      <p:ext uri="{BB962C8B-B14F-4D97-AF65-F5344CB8AC3E}">
        <p14:creationId xmlns:p14="http://schemas.microsoft.com/office/powerpoint/2010/main" val="1899871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55712">
              <a:defRPr/>
            </a:pPr>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42</a:t>
            </a:fld>
            <a:endParaRPr lang="en-US" dirty="0"/>
          </a:p>
        </p:txBody>
      </p:sp>
    </p:spTree>
    <p:extLst>
      <p:ext uri="{BB962C8B-B14F-4D97-AF65-F5344CB8AC3E}">
        <p14:creationId xmlns:p14="http://schemas.microsoft.com/office/powerpoint/2010/main" val="32555577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43</a:t>
            </a:fld>
            <a:endParaRPr lang="en-US" dirty="0"/>
          </a:p>
        </p:txBody>
      </p:sp>
    </p:spTree>
    <p:extLst>
      <p:ext uri="{BB962C8B-B14F-4D97-AF65-F5344CB8AC3E}">
        <p14:creationId xmlns:p14="http://schemas.microsoft.com/office/powerpoint/2010/main" val="12686184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44</a:t>
            </a:fld>
            <a:endParaRPr lang="en-US" dirty="0"/>
          </a:p>
        </p:txBody>
      </p:sp>
    </p:spTree>
    <p:extLst>
      <p:ext uri="{BB962C8B-B14F-4D97-AF65-F5344CB8AC3E}">
        <p14:creationId xmlns:p14="http://schemas.microsoft.com/office/powerpoint/2010/main" val="39670692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45</a:t>
            </a:fld>
            <a:endParaRPr lang="en-US" dirty="0"/>
          </a:p>
        </p:txBody>
      </p:sp>
    </p:spTree>
    <p:extLst>
      <p:ext uri="{BB962C8B-B14F-4D97-AF65-F5344CB8AC3E}">
        <p14:creationId xmlns:p14="http://schemas.microsoft.com/office/powerpoint/2010/main" val="3654938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47</a:t>
            </a:fld>
            <a:endParaRPr lang="en-US" dirty="0"/>
          </a:p>
        </p:txBody>
      </p:sp>
    </p:spTree>
    <p:extLst>
      <p:ext uri="{BB962C8B-B14F-4D97-AF65-F5344CB8AC3E}">
        <p14:creationId xmlns:p14="http://schemas.microsoft.com/office/powerpoint/2010/main" val="13992809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48</a:t>
            </a:fld>
            <a:endParaRPr lang="en-US" dirty="0"/>
          </a:p>
        </p:txBody>
      </p:sp>
    </p:spTree>
    <p:extLst>
      <p:ext uri="{BB962C8B-B14F-4D97-AF65-F5344CB8AC3E}">
        <p14:creationId xmlns:p14="http://schemas.microsoft.com/office/powerpoint/2010/main" val="8888880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49</a:t>
            </a:fld>
            <a:endParaRPr lang="en-US" dirty="0"/>
          </a:p>
        </p:txBody>
      </p:sp>
    </p:spTree>
    <p:extLst>
      <p:ext uri="{BB962C8B-B14F-4D97-AF65-F5344CB8AC3E}">
        <p14:creationId xmlns:p14="http://schemas.microsoft.com/office/powerpoint/2010/main" val="31688642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50</a:t>
            </a:fld>
            <a:endParaRPr lang="en-US" dirty="0"/>
          </a:p>
        </p:txBody>
      </p:sp>
    </p:spTree>
    <p:extLst>
      <p:ext uri="{BB962C8B-B14F-4D97-AF65-F5344CB8AC3E}">
        <p14:creationId xmlns:p14="http://schemas.microsoft.com/office/powerpoint/2010/main" val="4132681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a:t>
            </a:fld>
            <a:endParaRPr lang="en-US" dirty="0"/>
          </a:p>
        </p:txBody>
      </p:sp>
    </p:spTree>
    <p:extLst>
      <p:ext uri="{BB962C8B-B14F-4D97-AF65-F5344CB8AC3E}">
        <p14:creationId xmlns:p14="http://schemas.microsoft.com/office/powerpoint/2010/main" val="8335443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52</a:t>
            </a:fld>
            <a:endParaRPr lang="en-US" dirty="0"/>
          </a:p>
        </p:txBody>
      </p:sp>
    </p:spTree>
    <p:extLst>
      <p:ext uri="{BB962C8B-B14F-4D97-AF65-F5344CB8AC3E}">
        <p14:creationId xmlns:p14="http://schemas.microsoft.com/office/powerpoint/2010/main" val="183179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53</a:t>
            </a:fld>
            <a:endParaRPr lang="en-US" dirty="0"/>
          </a:p>
        </p:txBody>
      </p:sp>
    </p:spTree>
    <p:extLst>
      <p:ext uri="{BB962C8B-B14F-4D97-AF65-F5344CB8AC3E}">
        <p14:creationId xmlns:p14="http://schemas.microsoft.com/office/powerpoint/2010/main" val="21358143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54</a:t>
            </a:fld>
            <a:endParaRPr lang="en-US" dirty="0"/>
          </a:p>
        </p:txBody>
      </p:sp>
    </p:spTree>
    <p:extLst>
      <p:ext uri="{BB962C8B-B14F-4D97-AF65-F5344CB8AC3E}">
        <p14:creationId xmlns:p14="http://schemas.microsoft.com/office/powerpoint/2010/main" val="18722174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55</a:t>
            </a:fld>
            <a:endParaRPr lang="en-US" dirty="0"/>
          </a:p>
        </p:txBody>
      </p:sp>
    </p:spTree>
    <p:extLst>
      <p:ext uri="{BB962C8B-B14F-4D97-AF65-F5344CB8AC3E}">
        <p14:creationId xmlns:p14="http://schemas.microsoft.com/office/powerpoint/2010/main" val="14407687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56</a:t>
            </a:fld>
            <a:endParaRPr lang="en-US" dirty="0"/>
          </a:p>
        </p:txBody>
      </p:sp>
    </p:spTree>
    <p:extLst>
      <p:ext uri="{BB962C8B-B14F-4D97-AF65-F5344CB8AC3E}">
        <p14:creationId xmlns:p14="http://schemas.microsoft.com/office/powerpoint/2010/main" val="2912005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a:t>
            </a:fld>
            <a:endParaRPr lang="en-US" dirty="0"/>
          </a:p>
        </p:txBody>
      </p:sp>
    </p:spTree>
    <p:extLst>
      <p:ext uri="{BB962C8B-B14F-4D97-AF65-F5344CB8AC3E}">
        <p14:creationId xmlns:p14="http://schemas.microsoft.com/office/powerpoint/2010/main" val="2725176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a:t>
            </a:fld>
            <a:endParaRPr lang="en-US" dirty="0"/>
          </a:p>
        </p:txBody>
      </p:sp>
    </p:spTree>
    <p:extLst>
      <p:ext uri="{BB962C8B-B14F-4D97-AF65-F5344CB8AC3E}">
        <p14:creationId xmlns:p14="http://schemas.microsoft.com/office/powerpoint/2010/main" val="1931101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b="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8</a:t>
            </a:fld>
            <a:endParaRPr lang="en-US" dirty="0"/>
          </a:p>
        </p:txBody>
      </p:sp>
    </p:spTree>
    <p:extLst>
      <p:ext uri="{BB962C8B-B14F-4D97-AF65-F5344CB8AC3E}">
        <p14:creationId xmlns:p14="http://schemas.microsoft.com/office/powerpoint/2010/main" val="2092985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sz="130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9</a:t>
            </a:fld>
            <a:endParaRPr lang="en-US" dirty="0"/>
          </a:p>
        </p:txBody>
      </p:sp>
    </p:spTree>
    <p:extLst>
      <p:ext uri="{BB962C8B-B14F-4D97-AF65-F5344CB8AC3E}">
        <p14:creationId xmlns:p14="http://schemas.microsoft.com/office/powerpoint/2010/main" val="511275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8755DAD-523A-4D93-913A-309E85F914FE}" type="datetimeFigureOut">
              <a:rPr lang="en-US"/>
              <a:pPr>
                <a:defRPr/>
              </a:pPr>
              <a:t>1/21/2019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0884869-B25C-4578-8BC2-8D4E9232F63C}"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0744AA8-12BA-404B-91B1-5792E60D08F7}" type="datetimeFigureOut">
              <a:rPr lang="en-US"/>
              <a:pPr>
                <a:defRPr/>
              </a:pPr>
              <a:t>1/21/2019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D320D82-ADCE-4DF0-BB8C-D438A455B46F}"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B68F0ED-C657-4D15-8B18-3D7673C71715}" type="datetimeFigureOut">
              <a:rPr lang="en-US"/>
              <a:pPr>
                <a:defRPr/>
              </a:pPr>
              <a:t>1/21/2019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DDC7F0D-6920-4708-9B29-4BBAA354F139}"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5A412CC-97EE-49DD-9A8B-0C3AE89F16C7}" type="datetimeFigureOut">
              <a:rPr lang="en-US"/>
              <a:pPr>
                <a:defRPr/>
              </a:pPr>
              <a:t>1/21/2019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858EC8E-1171-46D3-BB9C-E76E2EDA8E3F}"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2A8192-F19D-4D3E-A320-9FA6BC4ED825}" type="datetimeFigureOut">
              <a:rPr lang="en-US"/>
              <a:pPr>
                <a:defRPr/>
              </a:pPr>
              <a:t>1/21/2019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B218911-2E00-4AF1-A4F5-64BB56B771CA}"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F2DBC42-8A0F-4C56-87A9-861B12363C09}" type="datetimeFigureOut">
              <a:rPr lang="en-US"/>
              <a:pPr>
                <a:defRPr/>
              </a:pPr>
              <a:t>1/21/2019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6735068-BD0A-4769-B0ED-BC9178C28D4E}"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EF5960E-B2F4-4222-B34F-37B317FCED92}" type="datetimeFigureOut">
              <a:rPr lang="en-US"/>
              <a:pPr>
                <a:defRPr/>
              </a:pPr>
              <a:t>1/21/2019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412D202-9CB7-4AA3-8392-91713E932CE9}"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F43AE6D-F035-42D0-A08C-6AF318ED7ECA}" type="datetimeFigureOut">
              <a:rPr lang="en-US"/>
              <a:pPr>
                <a:defRPr/>
              </a:pPr>
              <a:t>1/21/2019</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DFBEC64-3B96-40E2-BB51-2BFA4C732427}"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F9C9054-A1E2-44C3-BDAA-F71D32FF0031}" type="datetimeFigureOut">
              <a:rPr lang="en-US"/>
              <a:pPr>
                <a:defRPr/>
              </a:pPr>
              <a:t>1/21/2019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86A33BB-380D-4808-B45C-DF9583064DAA}"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6F3D7FD-AC18-441B-93D1-7E1CBC7A088C}" type="datetimeFigureOut">
              <a:rPr lang="en-US"/>
              <a:pPr>
                <a:defRPr/>
              </a:pPr>
              <a:t>1/21/2019</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FDC68AA-9F9C-4D36-A856-C77A640380DA}"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C00F255-8746-49B3-8D07-6620A1F1FC32}" type="datetimeFigureOut">
              <a:rPr lang="en-US"/>
              <a:pPr>
                <a:defRPr/>
              </a:pPr>
              <a:t>1/21/2019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414CD6E-A0B3-4429-9019-071CBE34D641}"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1pPr>
              <a:defRPr sz="2400"/>
            </a:lvl1pPr>
            <a:lvl2pPr>
              <a:defRPr sz="20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8458200" y="6477000"/>
            <a:ext cx="476250" cy="307777"/>
          </a:xfrm>
          <a:prstGeom prst="rect">
            <a:avLst/>
          </a:prstGeom>
          <a:noFill/>
        </p:spPr>
        <p:txBody>
          <a:bodyPr wrap="square" rtlCol="0">
            <a:spAutoFit/>
          </a:bodyPr>
          <a:lstStyle/>
          <a:p>
            <a:pPr algn="r"/>
            <a:fld id="{F312DB61-18D7-4E59-BAE2-FECAE18F9AD8}" type="slidenum">
              <a:rPr lang="en-US" sz="1400" b="0" smtClean="0">
                <a:solidFill>
                  <a:schemeClr val="tx1"/>
                </a:solidFill>
                <a:latin typeface="+mj-lt"/>
              </a:rPr>
              <a:pPr algn="r"/>
              <a:t>‹#›</a:t>
            </a:fld>
            <a:endParaRPr lang="en-US" sz="1400" b="0" dirty="0">
              <a:solidFill>
                <a:schemeClr val="tx1"/>
              </a:solidFill>
              <a:latin typeface="+mj-lt"/>
            </a:endParaRPr>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30D90C3-402D-483E-8AA7-AB60BBE1AC05}" type="datetimeFigureOut">
              <a:rPr lang="en-US"/>
              <a:pPr>
                <a:defRPr/>
              </a:pPr>
              <a:t>1/21/2019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B093133-C805-422B-9705-D56F310862ED}"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86B47B0-2ECC-4E1B-B552-DF2EDC1D421D}" type="datetimeFigureOut">
              <a:rPr lang="en-US"/>
              <a:pPr>
                <a:defRPr/>
              </a:pPr>
              <a:t>1/21/2019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7609671-C39D-4B40-9BE0-D936833A2F8D}"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3CEC188-96E0-4868-A8FA-49FE779E336A}" type="datetimeFigureOut">
              <a:rPr lang="en-US"/>
              <a:pPr>
                <a:defRPr/>
              </a:pPr>
              <a:t>1/21/2019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6307808-BABC-4730-BF31-D5862FFC7FB8}"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45EF95E-8170-4B8F-9F2B-868618BF1688}" type="datetimeFigureOut">
              <a:rPr lang="en-US"/>
              <a:pPr>
                <a:defRPr/>
              </a:pPr>
              <a:t>1/21/2019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3FF1C51-8566-4549-A1BC-4215581B4BEE}"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35577D5-CE87-409F-B11E-E4AAFA458694}" type="datetimeFigureOut">
              <a:rPr lang="en-US"/>
              <a:pPr>
                <a:defRPr/>
              </a:pPr>
              <a:t>1/21/2019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5B382D0-6287-4D06-8660-66459861A2E9}"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8AB541C-39E2-4ABD-8F26-B054FDDF66A4}" type="datetimeFigureOut">
              <a:rPr lang="en-US"/>
              <a:pPr>
                <a:defRPr/>
              </a:pPr>
              <a:t>1/21/2019</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13C966AC-1F3B-4B3D-973B-B23837B04496}"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CEE1D48-728D-4D8C-A393-20E76C4AE54B}" type="datetimeFigureOut">
              <a:rPr lang="en-US"/>
              <a:pPr>
                <a:defRPr/>
              </a:pPr>
              <a:t>1/21/2019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83341592-6554-482E-89C6-70009B565581}"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636BC3C-719B-42BE-BB90-45DEAD4A49BF}" type="datetimeFigureOut">
              <a:rPr lang="en-US"/>
              <a:pPr>
                <a:defRPr/>
              </a:pPr>
              <a:t>1/21/2019</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691A038-A212-40E3-97EA-B3C2AAB29878}"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27D828D-3325-4AE7-B947-FD6CE0C77806}" type="datetimeFigureOut">
              <a:rPr lang="en-US"/>
              <a:pPr>
                <a:defRPr/>
              </a:pPr>
              <a:t>1/21/2019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DFFDD09-5401-43DD-9D21-39E6F6F5F899}"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A48362F-C984-499B-A5AD-CCC7A2DF7F3D}" type="datetimeFigureOut">
              <a:rPr lang="en-US"/>
              <a:pPr>
                <a:defRPr/>
              </a:pPr>
              <a:t>1/21/2019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A50F2F0-C1E0-4407-97E8-C859ED725D26}" type="slidenum">
              <a:rPr lang="en-US"/>
              <a:pPr>
                <a:defRPr/>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C66A413-49FB-4888-9F11-441202D20B06}" type="datetimeFigureOut">
              <a:rPr lang="en-US"/>
              <a:pPr>
                <a:defRPr/>
              </a:pPr>
              <a:t>1/21/2019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DF6211F-5278-4B8E-96CF-461F9E543AC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763"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0BE7AC0-50A6-4DB1-AE0D-F4A2731C8663}" type="datetimeFigureOut">
              <a:rPr lang="en-US"/>
              <a:pPr>
                <a:defRPr/>
              </a:pPr>
              <a:t>1/21/2019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EBEA4FE-042C-4C31-965A-79D3153CB5D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228600" y="2644775"/>
            <a:ext cx="8610600" cy="1470025"/>
          </a:xfrm>
        </p:spPr>
        <p:txBody>
          <a:bodyPr/>
          <a:lstStyle/>
          <a:p>
            <a:pPr eaLnBrk="1" hangingPunct="1"/>
            <a:r>
              <a:rPr lang="en-US" dirty="0" smtClean="0"/>
              <a:t>Chapter 3</a:t>
            </a:r>
            <a:br>
              <a:rPr lang="en-US" dirty="0" smtClean="0"/>
            </a:br>
            <a:r>
              <a:rPr lang="en-US" dirty="0" smtClean="0"/>
              <a:t>Process Description and Control</a:t>
            </a:r>
          </a:p>
        </p:txBody>
      </p:sp>
      <p:sp>
        <p:nvSpPr>
          <p:cNvPr id="3" name="Subtitle 2"/>
          <p:cNvSpPr>
            <a:spLocks noGrp="1"/>
          </p:cNvSpPr>
          <p:nvPr>
            <p:ph type="subTitle" idx="1"/>
          </p:nvPr>
        </p:nvSpPr>
        <p:spPr>
          <a:xfrm>
            <a:off x="1371600" y="152400"/>
            <a:ext cx="6400800" cy="1752600"/>
          </a:xfrm>
        </p:spPr>
        <p:txBody>
          <a:bodyPr rtlCol="0">
            <a:normAutofit/>
          </a:bodyPr>
          <a:lstStyle/>
          <a:p>
            <a:pPr eaLnBrk="1" fontAlgn="auto" hangingPunct="1">
              <a:spcAft>
                <a:spcPts val="0"/>
              </a:spcAft>
              <a:buFont typeface="Arial" pitchFamily="34" charset="0"/>
              <a:buNone/>
              <a:defRPr/>
            </a:pPr>
            <a:r>
              <a:rPr lang="en-US" i="1" dirty="0" smtClean="0"/>
              <a:t>Operating Systems:</a:t>
            </a:r>
            <a:br>
              <a:rPr lang="en-US" i="1" dirty="0" smtClean="0"/>
            </a:br>
            <a:r>
              <a:rPr lang="en-US" i="1" dirty="0" smtClean="0"/>
              <a:t>Internals and Design Principles</a:t>
            </a:r>
            <a:br>
              <a:rPr lang="en-US" i="1" dirty="0" smtClean="0"/>
            </a:br>
            <a:r>
              <a:rPr lang="en-US" dirty="0" smtClean="0"/>
              <a:t>William Stallings</a:t>
            </a:r>
            <a:endParaRPr lang="en-US" i="1"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pPr lvl="1">
              <a:spcBef>
                <a:spcPts val="1200"/>
              </a:spcBef>
            </a:pPr>
            <a:r>
              <a:rPr lang="en-NZ" sz="2400" dirty="0"/>
              <a:t>How are processes represented and controlled by the OS? </a:t>
            </a:r>
          </a:p>
          <a:p>
            <a:pPr lvl="1">
              <a:spcBef>
                <a:spcPts val="1200"/>
              </a:spcBef>
            </a:pPr>
            <a:r>
              <a:rPr lang="en-NZ" sz="3200" dirty="0">
                <a:solidFill>
                  <a:schemeClr val="tx2"/>
                </a:solidFill>
              </a:rPr>
              <a:t>A flavour of creating a process in UNIX</a:t>
            </a:r>
          </a:p>
          <a:p>
            <a:pPr lvl="1">
              <a:spcBef>
                <a:spcPts val="1200"/>
              </a:spcBef>
            </a:pPr>
            <a:r>
              <a:rPr lang="en-NZ" sz="2400" b="1" i="1" dirty="0" smtClean="0"/>
              <a:t>Process states </a:t>
            </a:r>
            <a:r>
              <a:rPr lang="en-NZ" sz="2400" dirty="0" smtClean="0"/>
              <a:t>which characterize the behaviour of processes</a:t>
            </a:r>
          </a:p>
          <a:p>
            <a:pPr lvl="1">
              <a:spcBef>
                <a:spcPts val="1200"/>
              </a:spcBef>
            </a:pPr>
            <a:r>
              <a:rPr lang="en-NZ" sz="2400" b="1" i="1" dirty="0" smtClean="0"/>
              <a:t>Data structures </a:t>
            </a:r>
            <a:r>
              <a:rPr lang="en-NZ" sz="2400" dirty="0" smtClean="0"/>
              <a:t>used to manage processes </a:t>
            </a:r>
          </a:p>
          <a:p>
            <a:pPr lvl="1">
              <a:spcBef>
                <a:spcPts val="1200"/>
              </a:spcBef>
            </a:pPr>
            <a:r>
              <a:rPr lang="en-NZ" sz="2400" dirty="0" smtClean="0"/>
              <a:t>Ways in which the OS uses these data structures to control process execution </a:t>
            </a:r>
          </a:p>
          <a:p>
            <a:pPr lvl="1">
              <a:spcBef>
                <a:spcPts val="1200"/>
              </a:spcBef>
            </a:pPr>
            <a:r>
              <a:rPr lang="en-NZ" sz="2400" dirty="0" smtClean="0"/>
              <a:t>Discuss </a:t>
            </a:r>
            <a:r>
              <a:rPr lang="en-NZ" sz="2400" dirty="0"/>
              <a:t>process management in </a:t>
            </a:r>
            <a:r>
              <a:rPr lang="en-NZ" sz="2400" dirty="0" smtClean="0"/>
              <a:t>UNIX</a:t>
            </a:r>
          </a:p>
        </p:txBody>
      </p:sp>
      <p:cxnSp>
        <p:nvCxnSpPr>
          <p:cNvPr id="5" name="Straight Arrow Connector 4"/>
          <p:cNvCxnSpPr/>
          <p:nvPr/>
        </p:nvCxnSpPr>
        <p:spPr>
          <a:xfrm>
            <a:off x="304800" y="28194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85296610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Creating Process in UNIX</a:t>
            </a:r>
          </a:p>
        </p:txBody>
      </p:sp>
      <p:sp>
        <p:nvSpPr>
          <p:cNvPr id="3" name="Content Placeholder 2"/>
          <p:cNvSpPr>
            <a:spLocks noGrp="1"/>
          </p:cNvSpPr>
          <p:nvPr>
            <p:ph idx="1"/>
          </p:nvPr>
        </p:nvSpPr>
        <p:spPr>
          <a:xfrm>
            <a:off x="457200" y="1600200"/>
            <a:ext cx="8534400" cy="4953000"/>
          </a:xfrm>
        </p:spPr>
        <p:txBody>
          <a:bodyPr/>
          <a:lstStyle/>
          <a:p>
            <a:pPr>
              <a:spcBef>
                <a:spcPts val="1200"/>
              </a:spcBef>
            </a:pPr>
            <a:r>
              <a:rPr lang="en-NZ" dirty="0" smtClean="0"/>
              <a:t>A parent process can create a child process by </a:t>
            </a:r>
            <a:r>
              <a:rPr lang="en-NZ" dirty="0"/>
              <a:t>means of the </a:t>
            </a:r>
            <a:r>
              <a:rPr lang="en-NZ" b="1" i="1" dirty="0">
                <a:solidFill>
                  <a:srgbClr val="0070C0"/>
                </a:solidFill>
              </a:rPr>
              <a:t>system call</a:t>
            </a:r>
            <a:r>
              <a:rPr lang="en-NZ" dirty="0"/>
              <a:t>, </a:t>
            </a:r>
            <a:r>
              <a:rPr lang="en-NZ" b="1" dirty="0">
                <a:latin typeface="Courier New" panose="02070309020205020404" pitchFamily="49" charset="0"/>
                <a:cs typeface="Courier New" panose="02070309020205020404" pitchFamily="49" charset="0"/>
              </a:rPr>
              <a:t>fork( )</a:t>
            </a:r>
            <a:r>
              <a:rPr lang="en-NZ" dirty="0"/>
              <a:t>.</a:t>
            </a:r>
          </a:p>
          <a:p>
            <a:pPr>
              <a:spcBef>
                <a:spcPts val="1200"/>
              </a:spcBef>
            </a:pPr>
            <a:r>
              <a:rPr lang="en-NZ" dirty="0" smtClean="0"/>
              <a:t>After creating the process, the OS can do one of the following, as part of the dispatcher routine:</a:t>
            </a:r>
          </a:p>
          <a:p>
            <a:pPr lvl="1">
              <a:spcBef>
                <a:spcPts val="1200"/>
              </a:spcBef>
            </a:pPr>
            <a:r>
              <a:rPr lang="en-NZ" dirty="0" smtClean="0"/>
              <a:t>Stay in the parent process</a:t>
            </a:r>
          </a:p>
          <a:p>
            <a:pPr lvl="2">
              <a:spcBef>
                <a:spcPts val="1200"/>
              </a:spcBef>
            </a:pPr>
            <a:r>
              <a:rPr lang="en-US" dirty="0"/>
              <a:t>Control returns to </a:t>
            </a:r>
            <a:r>
              <a:rPr lang="en-US" dirty="0" smtClean="0"/>
              <a:t>the </a:t>
            </a:r>
            <a:r>
              <a:rPr lang="en-US" dirty="0"/>
              <a:t>point of the fork call of the </a:t>
            </a:r>
            <a:r>
              <a:rPr lang="en-US" dirty="0" smtClean="0"/>
              <a:t>parent</a:t>
            </a:r>
            <a:endParaRPr lang="en-NZ" dirty="0" smtClean="0"/>
          </a:p>
          <a:p>
            <a:pPr lvl="1">
              <a:spcBef>
                <a:spcPts val="1200"/>
              </a:spcBef>
            </a:pPr>
            <a:r>
              <a:rPr lang="en-NZ" dirty="0" smtClean="0"/>
              <a:t>Transfer control to the child process</a:t>
            </a:r>
          </a:p>
          <a:p>
            <a:pPr lvl="2">
              <a:spcBef>
                <a:spcPts val="1200"/>
              </a:spcBef>
            </a:pPr>
            <a:r>
              <a:rPr lang="en-US" dirty="0"/>
              <a:t>The child process begins executing at the same point in the code as the parent, namely at the return from the fork </a:t>
            </a:r>
            <a:r>
              <a:rPr lang="en-US" dirty="0" smtClean="0"/>
              <a:t>call</a:t>
            </a:r>
            <a:endParaRPr lang="en-NZ" dirty="0" smtClean="0"/>
          </a:p>
          <a:p>
            <a:pPr lvl="1">
              <a:spcBef>
                <a:spcPts val="1200"/>
              </a:spcBef>
            </a:pPr>
            <a:r>
              <a:rPr lang="en-NZ" dirty="0" smtClean="0"/>
              <a:t>Transfer control to another process</a:t>
            </a:r>
          </a:p>
          <a:p>
            <a:pPr lvl="1">
              <a:spcBef>
                <a:spcPts val="1200"/>
              </a:spcBef>
            </a:pPr>
            <a:endParaRPr lang="en-NZ" dirty="0" smtClean="0"/>
          </a:p>
          <a:p>
            <a:pPr>
              <a:spcBef>
                <a:spcPts val="1200"/>
              </a:spcBef>
            </a:pPr>
            <a:endParaRPr lang="en-NZ" dirty="0"/>
          </a:p>
        </p:txBody>
      </p:sp>
    </p:spTree>
    <p:extLst>
      <p:ext uri="{BB962C8B-B14F-4D97-AF65-F5344CB8AC3E}">
        <p14:creationId xmlns:p14="http://schemas.microsoft.com/office/powerpoint/2010/main" val="365143210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295400" y="1426606"/>
            <a:ext cx="6019800" cy="4572000"/>
          </a:xfrm>
        </p:spPr>
        <p:txBody>
          <a:bodyPr/>
          <a:lstStyle/>
          <a:p>
            <a:pPr marL="0" indent="0">
              <a:spcBef>
                <a:spcPts val="0"/>
              </a:spcBef>
              <a:buNone/>
            </a:pPr>
            <a:r>
              <a:rPr lang="en-US" sz="1800" dirty="0">
                <a:latin typeface="+mj-lt"/>
              </a:rPr>
              <a:t>#include &lt;</a:t>
            </a:r>
            <a:r>
              <a:rPr lang="en-US" sz="1800" dirty="0" err="1">
                <a:latin typeface="+mj-lt"/>
              </a:rPr>
              <a:t>iostream</a:t>
            </a:r>
            <a:r>
              <a:rPr lang="en-US" sz="1800" dirty="0">
                <a:latin typeface="+mj-lt"/>
              </a:rPr>
              <a:t>&gt;</a:t>
            </a:r>
          </a:p>
          <a:p>
            <a:pPr marL="0" indent="0">
              <a:spcBef>
                <a:spcPts val="0"/>
              </a:spcBef>
              <a:buNone/>
            </a:pPr>
            <a:r>
              <a:rPr lang="en-US" sz="1800" dirty="0">
                <a:latin typeface="+mj-lt"/>
              </a:rPr>
              <a:t>#include &lt;</a:t>
            </a:r>
            <a:r>
              <a:rPr lang="en-US" sz="1800" dirty="0" err="1">
                <a:latin typeface="+mj-lt"/>
              </a:rPr>
              <a:t>unistd.h</a:t>
            </a:r>
            <a:r>
              <a:rPr lang="en-US" sz="1800" dirty="0">
                <a:latin typeface="+mj-lt"/>
              </a:rPr>
              <a:t>&gt;</a:t>
            </a:r>
          </a:p>
          <a:p>
            <a:pPr marL="0" indent="0">
              <a:spcBef>
                <a:spcPts val="0"/>
              </a:spcBef>
              <a:buNone/>
            </a:pPr>
            <a:r>
              <a:rPr lang="en-US" sz="1800" dirty="0" smtClean="0">
                <a:latin typeface="+mj-lt"/>
              </a:rPr>
              <a:t>using </a:t>
            </a:r>
            <a:r>
              <a:rPr lang="en-US" sz="1800" dirty="0">
                <a:latin typeface="+mj-lt"/>
              </a:rPr>
              <a:t>namespace </a:t>
            </a:r>
            <a:r>
              <a:rPr lang="en-US" sz="1800" dirty="0" err="1">
                <a:latin typeface="+mj-lt"/>
              </a:rPr>
              <a:t>std</a:t>
            </a:r>
            <a:r>
              <a:rPr lang="en-US" sz="1800" dirty="0">
                <a:latin typeface="+mj-lt"/>
              </a:rPr>
              <a:t>;</a:t>
            </a:r>
          </a:p>
          <a:p>
            <a:pPr marL="0" indent="0">
              <a:spcBef>
                <a:spcPts val="0"/>
              </a:spcBef>
              <a:buNone/>
            </a:pPr>
            <a:endParaRPr lang="en-US" sz="1800" dirty="0" smtClean="0">
              <a:latin typeface="+mj-lt"/>
            </a:endParaRPr>
          </a:p>
          <a:p>
            <a:pPr marL="0" indent="0">
              <a:spcBef>
                <a:spcPts val="0"/>
              </a:spcBef>
              <a:buNone/>
            </a:pPr>
            <a:r>
              <a:rPr lang="en-US" sz="1800" dirty="0" err="1" smtClean="0">
                <a:latin typeface="+mj-lt"/>
              </a:rPr>
              <a:t>int</a:t>
            </a:r>
            <a:r>
              <a:rPr lang="en-US" sz="1800" dirty="0" smtClean="0">
                <a:latin typeface="+mj-lt"/>
              </a:rPr>
              <a:t> </a:t>
            </a:r>
            <a:r>
              <a:rPr lang="en-US" sz="1800" dirty="0">
                <a:latin typeface="+mj-lt"/>
              </a:rPr>
              <a:t>x = 10;</a:t>
            </a:r>
          </a:p>
          <a:p>
            <a:pPr marL="0" indent="0">
              <a:spcBef>
                <a:spcPts val="0"/>
              </a:spcBef>
              <a:buNone/>
            </a:pPr>
            <a:endParaRPr lang="en-US" sz="1800" dirty="0" smtClean="0">
              <a:latin typeface="+mj-lt"/>
            </a:endParaRPr>
          </a:p>
          <a:p>
            <a:pPr marL="0" indent="0">
              <a:spcBef>
                <a:spcPts val="0"/>
              </a:spcBef>
              <a:buNone/>
            </a:pPr>
            <a:r>
              <a:rPr lang="en-US" sz="1800" dirty="0" err="1" smtClean="0">
                <a:latin typeface="+mj-lt"/>
              </a:rPr>
              <a:t>int</a:t>
            </a:r>
            <a:r>
              <a:rPr lang="en-US" sz="1800" dirty="0" smtClean="0">
                <a:latin typeface="+mj-lt"/>
              </a:rPr>
              <a:t> </a:t>
            </a:r>
            <a:r>
              <a:rPr lang="en-US" sz="1800" dirty="0">
                <a:latin typeface="+mj-lt"/>
              </a:rPr>
              <a:t>main(void)</a:t>
            </a:r>
          </a:p>
          <a:p>
            <a:pPr marL="0" indent="0">
              <a:spcBef>
                <a:spcPts val="0"/>
              </a:spcBef>
              <a:buNone/>
            </a:pPr>
            <a:r>
              <a:rPr lang="en-US" sz="1800" dirty="0" smtClean="0">
                <a:latin typeface="+mj-lt"/>
              </a:rPr>
              <a:t>{   </a:t>
            </a:r>
            <a:r>
              <a:rPr lang="en-US" sz="1800" dirty="0" err="1">
                <a:latin typeface="+mj-lt"/>
              </a:rPr>
              <a:t>int</a:t>
            </a:r>
            <a:r>
              <a:rPr lang="en-US" sz="1800" dirty="0">
                <a:latin typeface="+mj-lt"/>
              </a:rPr>
              <a:t> </a:t>
            </a:r>
            <a:r>
              <a:rPr lang="en-US" sz="1800" dirty="0" err="1">
                <a:latin typeface="+mj-lt"/>
              </a:rPr>
              <a:t>pid</a:t>
            </a:r>
            <a:r>
              <a:rPr lang="en-US" sz="1800" dirty="0">
                <a:latin typeface="+mj-lt"/>
              </a:rPr>
              <a:t>;</a:t>
            </a:r>
          </a:p>
          <a:p>
            <a:pPr marL="0" indent="0">
              <a:spcBef>
                <a:spcPts val="0"/>
              </a:spcBef>
              <a:buNone/>
            </a:pPr>
            <a:r>
              <a:rPr lang="en-US" sz="1800" dirty="0" smtClean="0">
                <a:latin typeface="+mj-lt"/>
              </a:rPr>
              <a:t>    </a:t>
            </a:r>
            <a:r>
              <a:rPr lang="en-US" sz="1800" dirty="0" err="1">
                <a:latin typeface="+mj-lt"/>
              </a:rPr>
              <a:t>pid</a:t>
            </a:r>
            <a:r>
              <a:rPr lang="en-US" sz="1800" dirty="0">
                <a:latin typeface="+mj-lt"/>
              </a:rPr>
              <a:t> = fork(); /* </a:t>
            </a:r>
            <a:r>
              <a:rPr lang="en-US" sz="1800" dirty="0" smtClean="0">
                <a:latin typeface="+mj-lt"/>
              </a:rPr>
              <a:t>create a </a:t>
            </a:r>
            <a:r>
              <a:rPr lang="en-US" sz="1800" dirty="0">
                <a:latin typeface="+mj-lt"/>
              </a:rPr>
              <a:t>new process */</a:t>
            </a:r>
          </a:p>
          <a:p>
            <a:pPr marL="0" indent="0">
              <a:spcBef>
                <a:spcPts val="0"/>
              </a:spcBef>
              <a:buNone/>
            </a:pPr>
            <a:r>
              <a:rPr lang="en-US" sz="1800" dirty="0" smtClean="0">
                <a:latin typeface="+mj-lt"/>
              </a:rPr>
              <a:t>    </a:t>
            </a:r>
            <a:r>
              <a:rPr lang="en-US" sz="1800" dirty="0" err="1">
                <a:latin typeface="+mj-lt"/>
              </a:rPr>
              <a:t>cout</a:t>
            </a:r>
            <a:r>
              <a:rPr lang="en-US" sz="1800" dirty="0">
                <a:latin typeface="+mj-lt"/>
              </a:rPr>
              <a:t> &lt;&lt; "(1) x = " &lt;&lt; x &lt;&lt; " in " &lt;&lt; </a:t>
            </a:r>
            <a:r>
              <a:rPr lang="en-US" sz="1800" dirty="0" err="1">
                <a:latin typeface="+mj-lt"/>
              </a:rPr>
              <a:t>pid</a:t>
            </a:r>
            <a:r>
              <a:rPr lang="en-US" sz="1800" dirty="0">
                <a:latin typeface="+mj-lt"/>
              </a:rPr>
              <a:t> &lt;&lt; </a:t>
            </a:r>
            <a:r>
              <a:rPr lang="en-US" sz="1800" dirty="0" err="1">
                <a:latin typeface="+mj-lt"/>
              </a:rPr>
              <a:t>endl</a:t>
            </a:r>
            <a:r>
              <a:rPr lang="en-US" sz="1800" dirty="0">
                <a:latin typeface="+mj-lt"/>
              </a:rPr>
              <a:t>;</a:t>
            </a:r>
          </a:p>
          <a:p>
            <a:pPr marL="0" indent="0">
              <a:spcBef>
                <a:spcPts val="0"/>
              </a:spcBef>
              <a:buNone/>
            </a:pPr>
            <a:r>
              <a:rPr lang="en-US" sz="1800" dirty="0" smtClean="0">
                <a:latin typeface="+mj-lt"/>
              </a:rPr>
              <a:t>    </a:t>
            </a:r>
            <a:r>
              <a:rPr lang="en-US" sz="1800" dirty="0">
                <a:latin typeface="+mj-lt"/>
              </a:rPr>
              <a:t>if ( </a:t>
            </a:r>
            <a:r>
              <a:rPr lang="en-US" sz="1800" dirty="0" err="1">
                <a:latin typeface="+mj-lt"/>
              </a:rPr>
              <a:t>pid</a:t>
            </a:r>
            <a:r>
              <a:rPr lang="en-US" sz="1800" dirty="0">
                <a:latin typeface="+mj-lt"/>
              </a:rPr>
              <a:t> == 0 ) {</a:t>
            </a:r>
          </a:p>
          <a:p>
            <a:pPr marL="0" indent="0">
              <a:spcBef>
                <a:spcPts val="0"/>
              </a:spcBef>
              <a:buNone/>
            </a:pPr>
            <a:r>
              <a:rPr lang="en-US" sz="1800" dirty="0">
                <a:latin typeface="+mj-lt"/>
              </a:rPr>
              <a:t>        </a:t>
            </a:r>
            <a:r>
              <a:rPr lang="en-US" sz="1800" dirty="0" err="1">
                <a:latin typeface="+mj-lt"/>
              </a:rPr>
              <a:t>cout</a:t>
            </a:r>
            <a:r>
              <a:rPr lang="en-US" sz="1800" dirty="0">
                <a:latin typeface="+mj-lt"/>
              </a:rPr>
              <a:t> &lt;&lt; "(2) x = " &lt;&lt; x &lt;&lt; " in " &lt;&lt; </a:t>
            </a:r>
            <a:r>
              <a:rPr lang="en-US" sz="1800" dirty="0" err="1">
                <a:latin typeface="+mj-lt"/>
              </a:rPr>
              <a:t>pid</a:t>
            </a:r>
            <a:r>
              <a:rPr lang="en-US" sz="1800" dirty="0">
                <a:latin typeface="+mj-lt"/>
              </a:rPr>
              <a:t> &lt;&lt; </a:t>
            </a:r>
            <a:r>
              <a:rPr lang="en-US" sz="1800" dirty="0" err="1">
                <a:latin typeface="+mj-lt"/>
              </a:rPr>
              <a:t>endl</a:t>
            </a:r>
            <a:r>
              <a:rPr lang="en-US" sz="1800" dirty="0">
                <a:latin typeface="+mj-lt"/>
              </a:rPr>
              <a:t>;</a:t>
            </a:r>
          </a:p>
          <a:p>
            <a:pPr marL="0" indent="0">
              <a:spcBef>
                <a:spcPts val="0"/>
              </a:spcBef>
              <a:buNone/>
            </a:pPr>
            <a:r>
              <a:rPr lang="en-US" sz="1800" dirty="0">
                <a:latin typeface="+mj-lt"/>
              </a:rPr>
              <a:t>        x = x + 5;</a:t>
            </a:r>
          </a:p>
          <a:p>
            <a:pPr marL="0" indent="0">
              <a:spcBef>
                <a:spcPts val="0"/>
              </a:spcBef>
              <a:buNone/>
            </a:pPr>
            <a:r>
              <a:rPr lang="en-US" sz="1800" dirty="0">
                <a:latin typeface="+mj-lt"/>
              </a:rPr>
              <a:t>        </a:t>
            </a:r>
            <a:r>
              <a:rPr lang="en-US" sz="1800" dirty="0" err="1">
                <a:latin typeface="+mj-lt"/>
              </a:rPr>
              <a:t>cout</a:t>
            </a:r>
            <a:r>
              <a:rPr lang="en-US" sz="1800" dirty="0">
                <a:latin typeface="+mj-lt"/>
              </a:rPr>
              <a:t> &lt;&lt; "(3) x = " &lt;&lt; x &lt;&lt; " in " &lt;&lt; </a:t>
            </a:r>
            <a:r>
              <a:rPr lang="en-US" sz="1800" dirty="0" err="1">
                <a:latin typeface="+mj-lt"/>
              </a:rPr>
              <a:t>pid</a:t>
            </a:r>
            <a:r>
              <a:rPr lang="en-US" sz="1800" dirty="0">
                <a:latin typeface="+mj-lt"/>
              </a:rPr>
              <a:t> &lt;&lt; </a:t>
            </a:r>
            <a:r>
              <a:rPr lang="en-US" sz="1800" dirty="0" err="1">
                <a:latin typeface="+mj-lt"/>
              </a:rPr>
              <a:t>endl</a:t>
            </a:r>
            <a:r>
              <a:rPr lang="en-US" sz="1800" dirty="0">
                <a:latin typeface="+mj-lt"/>
              </a:rPr>
              <a:t>;</a:t>
            </a:r>
          </a:p>
          <a:p>
            <a:pPr marL="0" indent="0">
              <a:spcBef>
                <a:spcPts val="0"/>
              </a:spcBef>
              <a:buNone/>
            </a:pPr>
            <a:r>
              <a:rPr lang="en-US" sz="1800" dirty="0">
                <a:latin typeface="+mj-lt"/>
              </a:rPr>
              <a:t>    }</a:t>
            </a:r>
          </a:p>
          <a:p>
            <a:pPr marL="0" indent="0">
              <a:spcBef>
                <a:spcPts val="0"/>
              </a:spcBef>
              <a:buNone/>
            </a:pPr>
            <a:r>
              <a:rPr lang="en-US" sz="1800" dirty="0" smtClean="0">
                <a:latin typeface="+mj-lt"/>
              </a:rPr>
              <a:t>    </a:t>
            </a:r>
            <a:r>
              <a:rPr lang="en-US" sz="1800" dirty="0" err="1">
                <a:latin typeface="+mj-lt"/>
              </a:rPr>
              <a:t>cout</a:t>
            </a:r>
            <a:r>
              <a:rPr lang="en-US" sz="1800" dirty="0">
                <a:latin typeface="+mj-lt"/>
              </a:rPr>
              <a:t> &lt;&lt; "(4) x = " &lt;&lt; x &lt;&lt; " in " &lt;&lt; </a:t>
            </a:r>
            <a:r>
              <a:rPr lang="en-US" sz="1800" dirty="0" err="1">
                <a:latin typeface="+mj-lt"/>
              </a:rPr>
              <a:t>pid</a:t>
            </a:r>
            <a:r>
              <a:rPr lang="en-US" sz="1800" dirty="0">
                <a:latin typeface="+mj-lt"/>
              </a:rPr>
              <a:t> &lt;&lt; </a:t>
            </a:r>
            <a:r>
              <a:rPr lang="en-US" sz="1800" dirty="0" err="1">
                <a:latin typeface="+mj-lt"/>
              </a:rPr>
              <a:t>endl</a:t>
            </a:r>
            <a:r>
              <a:rPr lang="en-US" sz="1800" dirty="0">
                <a:latin typeface="+mj-lt"/>
              </a:rPr>
              <a:t>;</a:t>
            </a:r>
          </a:p>
          <a:p>
            <a:pPr marL="0" indent="0">
              <a:spcBef>
                <a:spcPts val="0"/>
              </a:spcBef>
              <a:buNone/>
            </a:pPr>
            <a:r>
              <a:rPr lang="en-US" sz="1800" dirty="0">
                <a:latin typeface="+mj-lt"/>
              </a:rPr>
              <a:t>}</a:t>
            </a:r>
          </a:p>
        </p:txBody>
      </p:sp>
      <p:sp>
        <p:nvSpPr>
          <p:cNvPr id="6" name="Content Placeholder 2"/>
          <p:cNvSpPr txBox="1">
            <a:spLocks/>
          </p:cNvSpPr>
          <p:nvPr/>
        </p:nvSpPr>
        <p:spPr bwMode="auto">
          <a:xfrm>
            <a:off x="4493741" y="1905000"/>
            <a:ext cx="4191000" cy="10235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NZ" dirty="0" smtClean="0"/>
              <a:t>What is </a:t>
            </a:r>
            <a:r>
              <a:rPr lang="en-NZ" dirty="0" smtClean="0"/>
              <a:t>possible output </a:t>
            </a:r>
            <a:r>
              <a:rPr lang="en-NZ" dirty="0" smtClean="0"/>
              <a:t>sequence of the program?</a:t>
            </a:r>
          </a:p>
          <a:p>
            <a:pPr>
              <a:spcBef>
                <a:spcPts val="1200"/>
              </a:spcBef>
            </a:pPr>
            <a:endParaRPr lang="en-NZ" i="1" dirty="0" smtClean="0"/>
          </a:p>
          <a:p>
            <a:pPr lvl="1">
              <a:spcBef>
                <a:spcPts val="1200"/>
              </a:spcBef>
            </a:pPr>
            <a:endParaRPr lang="en-NZ" i="1" dirty="0" smtClean="0"/>
          </a:p>
          <a:p>
            <a:pPr>
              <a:spcBef>
                <a:spcPts val="1200"/>
              </a:spcBef>
            </a:pPr>
            <a:endParaRPr lang="en-NZ" i="1" dirty="0"/>
          </a:p>
        </p:txBody>
      </p:sp>
      <p:sp>
        <p:nvSpPr>
          <p:cNvPr id="9" name="Title 1"/>
          <p:cNvSpPr>
            <a:spLocks noGrp="1"/>
          </p:cNvSpPr>
          <p:nvPr>
            <p:ph type="title"/>
          </p:nvPr>
        </p:nvSpPr>
        <p:spPr>
          <a:xfrm>
            <a:off x="457200" y="274638"/>
            <a:ext cx="8229600" cy="1143000"/>
          </a:xfrm>
        </p:spPr>
        <p:txBody>
          <a:bodyPr/>
          <a:lstStyle/>
          <a:p>
            <a:r>
              <a:rPr lang="en-NZ" dirty="0"/>
              <a:t>Creating Process in UNIX</a:t>
            </a:r>
          </a:p>
        </p:txBody>
      </p:sp>
    </p:spTree>
    <p:extLst>
      <p:ext uri="{BB962C8B-B14F-4D97-AF65-F5344CB8AC3E}">
        <p14:creationId xmlns:p14="http://schemas.microsoft.com/office/powerpoint/2010/main" val="87333371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pPr lvl="1"/>
            <a:r>
              <a:rPr lang="en-NZ" sz="2400" dirty="0" smtClean="0"/>
              <a:t>How are processes represented and controlled by the OS?</a:t>
            </a:r>
          </a:p>
          <a:p>
            <a:pPr lvl="1"/>
            <a:r>
              <a:rPr lang="en-NZ" sz="2400" dirty="0"/>
              <a:t>A flavour of creating a process in UNIX</a:t>
            </a:r>
          </a:p>
          <a:p>
            <a:pPr lvl="1"/>
            <a:r>
              <a:rPr lang="en-NZ" sz="3200" b="1" i="1" dirty="0" smtClean="0">
                <a:solidFill>
                  <a:schemeClr val="tx2"/>
                </a:solidFill>
              </a:rPr>
              <a:t>Process states </a:t>
            </a:r>
            <a:r>
              <a:rPr lang="en-NZ" sz="3200" dirty="0" smtClean="0">
                <a:solidFill>
                  <a:schemeClr val="tx2"/>
                </a:solidFill>
              </a:rPr>
              <a:t>which characterize the behaviour of processes</a:t>
            </a:r>
          </a:p>
          <a:p>
            <a:pPr lvl="1"/>
            <a:r>
              <a:rPr lang="en-NZ" sz="2400" b="1" i="1" dirty="0" smtClean="0"/>
              <a:t>Data structures </a:t>
            </a:r>
            <a:r>
              <a:rPr lang="en-NZ" sz="2400" dirty="0" smtClean="0"/>
              <a:t>used to manage processes. </a:t>
            </a:r>
          </a:p>
          <a:p>
            <a:pPr lvl="1"/>
            <a:r>
              <a:rPr lang="en-NZ" sz="2400" dirty="0" smtClean="0"/>
              <a:t>Ways in which the OS uses these data structures to control process execution</a:t>
            </a:r>
          </a:p>
          <a:p>
            <a:pPr lvl="1"/>
            <a:r>
              <a:rPr lang="en-NZ" sz="2400" dirty="0" smtClean="0"/>
              <a:t>Discuss </a:t>
            </a:r>
            <a:r>
              <a:rPr lang="en-NZ" sz="2400" dirty="0"/>
              <a:t>process management in </a:t>
            </a:r>
            <a:r>
              <a:rPr lang="en-NZ" sz="2400" dirty="0" smtClean="0"/>
              <a:t>UNIX</a:t>
            </a:r>
            <a:endParaRPr lang="en-NZ" sz="2400" dirty="0"/>
          </a:p>
          <a:p>
            <a:pPr lvl="1"/>
            <a:endParaRPr lang="en-NZ" sz="2400" dirty="0" smtClean="0"/>
          </a:p>
        </p:txBody>
      </p:sp>
      <p:cxnSp>
        <p:nvCxnSpPr>
          <p:cNvPr id="5" name="Straight Arrow Connector 4"/>
          <p:cNvCxnSpPr/>
          <p:nvPr/>
        </p:nvCxnSpPr>
        <p:spPr>
          <a:xfrm>
            <a:off x="304800" y="32004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Two-State Process Model</a:t>
            </a:r>
          </a:p>
        </p:txBody>
      </p:sp>
      <p:sp>
        <p:nvSpPr>
          <p:cNvPr id="18435" name="Content Placeholder 2"/>
          <p:cNvSpPr>
            <a:spLocks noGrp="1"/>
          </p:cNvSpPr>
          <p:nvPr>
            <p:ph idx="1"/>
          </p:nvPr>
        </p:nvSpPr>
        <p:spPr/>
        <p:txBody>
          <a:bodyPr/>
          <a:lstStyle/>
          <a:p>
            <a:r>
              <a:rPr lang="en-US" sz="2800" dirty="0" smtClean="0"/>
              <a:t>OS creates a new process and enters it into the system.</a:t>
            </a:r>
          </a:p>
          <a:p>
            <a:r>
              <a:rPr lang="en-US" sz="2800" dirty="0" smtClean="0"/>
              <a:t>Process may be in one of two states</a:t>
            </a:r>
          </a:p>
          <a:p>
            <a:pPr lvl="1"/>
            <a:r>
              <a:rPr lang="en-US" sz="2400" dirty="0" smtClean="0"/>
              <a:t>Running</a:t>
            </a:r>
          </a:p>
          <a:p>
            <a:pPr lvl="1"/>
            <a:r>
              <a:rPr lang="en-US" sz="2400" dirty="0" smtClean="0"/>
              <a:t>Not-running</a:t>
            </a:r>
          </a:p>
          <a:p>
            <a:endParaRPr lang="en-US" dirty="0" smtClean="0"/>
          </a:p>
        </p:txBody>
      </p:sp>
      <p:pic>
        <p:nvPicPr>
          <p:cNvPr id="18436" name="Picture 3" descr="Fig03_05a.gif"/>
          <p:cNvPicPr>
            <a:picLocks noChangeAspect="1"/>
          </p:cNvPicPr>
          <p:nvPr/>
        </p:nvPicPr>
        <p:blipFill>
          <a:blip r:embed="rId3"/>
          <a:srcRect/>
          <a:stretch>
            <a:fillRect/>
          </a:stretch>
        </p:blipFill>
        <p:spPr bwMode="auto">
          <a:xfrm>
            <a:off x="1752600" y="3962400"/>
            <a:ext cx="5665787" cy="21415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Queuing Diagram</a:t>
            </a:r>
          </a:p>
        </p:txBody>
      </p:sp>
      <p:pic>
        <p:nvPicPr>
          <p:cNvPr id="19459" name="Content Placeholder 3" descr="Fig03_05b.gif"/>
          <p:cNvPicPr>
            <a:picLocks noGrp="1" noChangeAspect="1"/>
          </p:cNvPicPr>
          <p:nvPr>
            <p:ph idx="1"/>
          </p:nvPr>
        </p:nvPicPr>
        <p:blipFill>
          <a:blip r:embed="rId3"/>
          <a:srcRect/>
          <a:stretch>
            <a:fillRect/>
          </a:stretch>
        </p:blipFill>
        <p:spPr>
          <a:xfrm>
            <a:off x="1524000" y="2743200"/>
            <a:ext cx="6080125" cy="2257425"/>
          </a:xfrm>
        </p:spPr>
      </p:pic>
      <p:sp>
        <p:nvSpPr>
          <p:cNvPr id="4" name="Rectangle 3"/>
          <p:cNvSpPr/>
          <p:nvPr/>
        </p:nvSpPr>
        <p:spPr>
          <a:xfrm>
            <a:off x="2857326" y="3200400"/>
            <a:ext cx="190674"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9" name="Rectangle 8"/>
          <p:cNvSpPr/>
          <p:nvPr/>
        </p:nvSpPr>
        <p:spPr>
          <a:xfrm>
            <a:off x="3085578" y="3205310"/>
            <a:ext cx="190674"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dirty="0"/>
          </a:p>
        </p:txBody>
      </p:sp>
      <p:sp>
        <p:nvSpPr>
          <p:cNvPr id="10" name="Rectangle 9"/>
          <p:cNvSpPr/>
          <p:nvPr/>
        </p:nvSpPr>
        <p:spPr>
          <a:xfrm>
            <a:off x="3309616" y="3206006"/>
            <a:ext cx="190674"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NZ" dirty="0"/>
          </a:p>
        </p:txBody>
      </p:sp>
      <p:sp>
        <p:nvSpPr>
          <p:cNvPr id="11" name="Rectangle 10"/>
          <p:cNvSpPr/>
          <p:nvPr/>
        </p:nvSpPr>
        <p:spPr>
          <a:xfrm>
            <a:off x="3533654" y="3206702"/>
            <a:ext cx="190674"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NZ" dirty="0"/>
          </a:p>
        </p:txBody>
      </p:sp>
      <p:sp>
        <p:nvSpPr>
          <p:cNvPr id="12" name="Rectangle 11"/>
          <p:cNvSpPr/>
          <p:nvPr/>
        </p:nvSpPr>
        <p:spPr>
          <a:xfrm>
            <a:off x="3745050" y="3207398"/>
            <a:ext cx="190674"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dirty="0"/>
          </a:p>
        </p:txBody>
      </p:sp>
      <p:sp>
        <p:nvSpPr>
          <p:cNvPr id="13" name="Rectangle 12"/>
          <p:cNvSpPr/>
          <p:nvPr/>
        </p:nvSpPr>
        <p:spPr>
          <a:xfrm>
            <a:off x="3956446" y="3208094"/>
            <a:ext cx="190674"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NZ" dirty="0"/>
          </a:p>
        </p:txBody>
      </p:sp>
      <p:sp>
        <p:nvSpPr>
          <p:cNvPr id="14" name="Rectangle 13"/>
          <p:cNvSpPr/>
          <p:nvPr/>
        </p:nvSpPr>
        <p:spPr>
          <a:xfrm>
            <a:off x="4167842" y="3208790"/>
            <a:ext cx="190674"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Z" dirty="0"/>
          </a:p>
        </p:txBody>
      </p:sp>
      <p:sp>
        <p:nvSpPr>
          <p:cNvPr id="15" name="TextBox 14"/>
          <p:cNvSpPr txBox="1"/>
          <p:nvPr/>
        </p:nvSpPr>
        <p:spPr>
          <a:xfrm>
            <a:off x="1253279" y="5181600"/>
            <a:ext cx="6477000"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NZ" sz="2000" dirty="0" smtClean="0"/>
              <a:t>Processes moved by the dispatcher of the OS to the CPU then back to the queue until the task is completed</a:t>
            </a:r>
            <a:endParaRPr lang="en-NZ" sz="2000" dirty="0"/>
          </a:p>
        </p:txBody>
      </p:sp>
      <p:sp>
        <p:nvSpPr>
          <p:cNvPr id="16" name="Content Placeholder 2"/>
          <p:cNvSpPr txBox="1">
            <a:spLocks/>
          </p:cNvSpPr>
          <p:nvPr/>
        </p:nvSpPr>
        <p:spPr bwMode="auto">
          <a:xfrm>
            <a:off x="457200" y="1600200"/>
            <a:ext cx="8229600" cy="13799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Processes that are not running are kept in some sort of queue, waiting for their turn to execute.</a:t>
            </a:r>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6.2963E-6 C 0.07483 -0.00116 0.14983 -0.00209 0.17969 -0.00254 " pathEditMode="relative" ptsTypes="aA">
                                      <p:cBhvr>
                                        <p:cTn id="6" dur="2000" fill="hold"/>
                                        <p:tgtEl>
                                          <p:spTgt spid="14"/>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25 0 " pathEditMode="relative" ptsTypes="AA">
                                      <p:cBhvr>
                                        <p:cTn id="8" dur="2000" fill="hold"/>
                                        <p:tgtEl>
                                          <p:spTgt spid="4"/>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25 0 " pathEditMode="relative" ptsTypes="AA">
                                      <p:cBhvr>
                                        <p:cTn id="10" dur="2000" fill="hold"/>
                                        <p:tgtEl>
                                          <p:spTgt spid="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25 0 " pathEditMode="relative" ptsTypes="AA">
                                      <p:cBhvr>
                                        <p:cTn id="12" dur="2000" fill="hold"/>
                                        <p:tgtEl>
                                          <p:spTgt spid="10"/>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25 0 " pathEditMode="relative" ptsTypes="AA">
                                      <p:cBhvr>
                                        <p:cTn id="14" dur="2000" fill="hold"/>
                                        <p:tgtEl>
                                          <p:spTgt spid="11"/>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25 0 " pathEditMode="relative" ptsTypes="AA">
                                      <p:cBhvr>
                                        <p:cTn id="16" dur="2000" fill="hold"/>
                                        <p:tgtEl>
                                          <p:spTgt spid="12"/>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025 0 " pathEditMode="relative" ptsTypes="AA">
                                      <p:cBhvr>
                                        <p:cTn id="18" dur="2000" fill="hold"/>
                                        <p:tgtEl>
                                          <p:spTgt spid="13"/>
                                        </p:tgtEl>
                                        <p:attrNameLst>
                                          <p:attrName>ppt_x</p:attrName>
                                          <p:attrName>ppt_y</p:attrName>
                                        </p:attrNameLst>
                                      </p:cBhvr>
                                    </p:animMotion>
                                  </p:childTnLst>
                                </p:cTn>
                              </p:par>
                            </p:childTnLst>
                          </p:cTn>
                        </p:par>
                        <p:par>
                          <p:cTn id="19" fill="hold">
                            <p:stCondLst>
                              <p:cond delay="2000"/>
                            </p:stCondLst>
                            <p:childTnLst>
                              <p:par>
                                <p:cTn id="20" presetID="0" presetClass="path" presetSubtype="0" accel="50000" decel="50000" fill="hold" grpId="1" nodeType="afterEffect">
                                  <p:stCondLst>
                                    <p:cond delay="2000"/>
                                  </p:stCondLst>
                                  <p:childTnLst>
                                    <p:animMotion origin="layout" path="M 0.17725 1.48148E-6 C 0.21666 -0.00232 0.25625 -0.0044 0.2717 0.02222 C 0.28715 0.04884 0.35052 0.1375 0.26996 0.16042 C 0.18941 0.18333 -0.14219 0.18727 -0.21164 0.16042 C -0.28108 0.13356 -0.21389 0.06667 -0.14671 1.48148E-6 " pathEditMode="relative" rAng="0" ptsTypes="aaaaA">
                                      <p:cBhvr>
                                        <p:cTn id="21" dur="2000" fill="hold"/>
                                        <p:tgtEl>
                                          <p:spTgt spid="14"/>
                                        </p:tgtEl>
                                        <p:attrNameLst>
                                          <p:attrName>ppt_x</p:attrName>
                                          <p:attrName>ppt_y</p:attrName>
                                        </p:attrNameLst>
                                      </p:cBhvr>
                                      <p:rCtr x="-143" y="91"/>
                                    </p:animMotion>
                                  </p:childTnLst>
                                </p:cTn>
                              </p:par>
                            </p:childTnLst>
                          </p:cTn>
                        </p:par>
                        <p:par>
                          <p:cTn id="22" fill="hold">
                            <p:stCondLst>
                              <p:cond delay="6000"/>
                            </p:stCondLst>
                            <p:childTnLst>
                              <p:par>
                                <p:cTn id="23" presetID="0" presetClass="path" presetSubtype="0" accel="50000" decel="50000" fill="hold" grpId="1" nodeType="afterEffect">
                                  <p:stCondLst>
                                    <p:cond delay="0"/>
                                  </p:stCondLst>
                                  <p:childTnLst>
                                    <p:animMotion origin="layout" path="M 0.02361 1.48148E-6 L 0.20694 1.48148E-6 " pathEditMode="relative" rAng="0" ptsTypes="AA">
                                      <p:cBhvr>
                                        <p:cTn id="24" dur="2000" fill="hold"/>
                                        <p:tgtEl>
                                          <p:spTgt spid="13"/>
                                        </p:tgtEl>
                                        <p:attrNameLst>
                                          <p:attrName>ppt_x</p:attrName>
                                          <p:attrName>ppt_y</p:attrName>
                                        </p:attrNameLst>
                                      </p:cBhvr>
                                      <p:rCtr x="92" y="0"/>
                                    </p:animMotion>
                                  </p:childTnLst>
                                </p:cTn>
                              </p:par>
                            </p:childTnLst>
                          </p:cTn>
                        </p:par>
                        <p:par>
                          <p:cTn id="25" fill="hold">
                            <p:stCondLst>
                              <p:cond delay="8000"/>
                            </p:stCondLst>
                            <p:childTnLst>
                              <p:par>
                                <p:cTn id="26" presetID="9" presetClass="entr" presetSubtype="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P spid="13" grpId="0" animBg="1"/>
      <p:bldP spid="13" grpId="1" animBg="1"/>
      <p:bldP spid="14" grpId="0" animBg="1"/>
      <p:bldP spid="14" grpId="1"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Process Birth and Death</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32666030"/>
              </p:ext>
            </p:extLst>
          </p:nvPr>
        </p:nvGraphicFramePr>
        <p:xfrm>
          <a:off x="457200" y="1600200"/>
          <a:ext cx="8229600" cy="3627120"/>
        </p:xfrm>
        <a:graphic>
          <a:graphicData uri="http://schemas.openxmlformats.org/drawingml/2006/table">
            <a:tbl>
              <a:tblPr firstRow="1" bandRow="1">
                <a:tableStyleId>{5C22544A-7EE6-4342-B048-85BDC9FD1C3A}</a:tableStyleId>
              </a:tblPr>
              <a:tblGrid>
                <a:gridCol w="4191000"/>
                <a:gridCol w="4038600"/>
              </a:tblGrid>
              <a:tr h="370840">
                <a:tc>
                  <a:txBody>
                    <a:bodyPr/>
                    <a:lstStyle/>
                    <a:p>
                      <a:r>
                        <a:rPr lang="en-NZ" sz="2400" dirty="0" smtClean="0"/>
                        <a:t>Creation</a:t>
                      </a:r>
                      <a:endParaRPr lang="en-NZ" sz="2400" dirty="0"/>
                    </a:p>
                  </a:txBody>
                  <a:tcPr/>
                </a:tc>
                <a:tc>
                  <a:txBody>
                    <a:bodyPr/>
                    <a:lstStyle/>
                    <a:p>
                      <a:r>
                        <a:rPr lang="en-NZ" sz="2400" dirty="0" smtClean="0"/>
                        <a:t>Termination </a:t>
                      </a:r>
                      <a:endParaRPr lang="en-NZ" sz="2400" dirty="0"/>
                    </a:p>
                  </a:txBody>
                  <a:tcPr/>
                </a:tc>
              </a:tr>
              <a:tr h="370840">
                <a:tc>
                  <a:txBody>
                    <a:bodyPr/>
                    <a:lstStyle/>
                    <a:p>
                      <a:r>
                        <a:rPr lang="en-NZ" sz="2000" dirty="0" smtClean="0"/>
                        <a:t>New batch job</a:t>
                      </a:r>
                      <a:endParaRPr lang="en-NZ" sz="2000" dirty="0"/>
                    </a:p>
                  </a:txBody>
                  <a:tcPr/>
                </a:tc>
                <a:tc>
                  <a:txBody>
                    <a:bodyPr/>
                    <a:lstStyle/>
                    <a:p>
                      <a:r>
                        <a:rPr lang="en-NZ" sz="2000" dirty="0" smtClean="0"/>
                        <a:t>Normal</a:t>
                      </a:r>
                      <a:r>
                        <a:rPr lang="en-NZ" sz="2000" baseline="0" dirty="0" smtClean="0"/>
                        <a:t> Completion</a:t>
                      </a:r>
                      <a:endParaRPr lang="en-NZ" sz="2000" dirty="0"/>
                    </a:p>
                  </a:txBody>
                  <a:tcPr/>
                </a:tc>
              </a:tr>
              <a:tr h="370840">
                <a:tc>
                  <a:txBody>
                    <a:bodyPr/>
                    <a:lstStyle/>
                    <a:p>
                      <a:r>
                        <a:rPr lang="en-NZ" sz="2000" dirty="0" smtClean="0"/>
                        <a:t>Interactive Login</a:t>
                      </a:r>
                      <a:endParaRPr lang="en-NZ" sz="2000" dirty="0"/>
                    </a:p>
                  </a:txBody>
                  <a:tcPr/>
                </a:tc>
                <a:tc>
                  <a:txBody>
                    <a:bodyPr/>
                    <a:lstStyle/>
                    <a:p>
                      <a:r>
                        <a:rPr lang="en-NZ" sz="2000" dirty="0" smtClean="0"/>
                        <a:t>Memory unavailable</a:t>
                      </a:r>
                      <a:endParaRPr lang="en-NZ" sz="2000" dirty="0"/>
                    </a:p>
                  </a:txBody>
                  <a:tcPr/>
                </a:tc>
              </a:tr>
              <a:tr h="370840">
                <a:tc>
                  <a:txBody>
                    <a:bodyPr/>
                    <a:lstStyle/>
                    <a:p>
                      <a:r>
                        <a:rPr lang="en-NZ" sz="2000" dirty="0" smtClean="0"/>
                        <a:t>Created</a:t>
                      </a:r>
                      <a:r>
                        <a:rPr lang="en-NZ" sz="2000" baseline="0" dirty="0" smtClean="0"/>
                        <a:t> by OS to provide a service</a:t>
                      </a:r>
                      <a:endParaRPr lang="en-NZ" sz="2000" dirty="0"/>
                    </a:p>
                  </a:txBody>
                  <a:tcPr/>
                </a:tc>
                <a:tc>
                  <a:txBody>
                    <a:bodyPr/>
                    <a:lstStyle/>
                    <a:p>
                      <a:r>
                        <a:rPr lang="en-US" sz="2000" dirty="0" smtClean="0"/>
                        <a:t>Bounds violation</a:t>
                      </a:r>
                      <a:endParaRPr lang="en-US" sz="2000" dirty="0"/>
                    </a:p>
                  </a:txBody>
                  <a:tcPr/>
                </a:tc>
              </a:tr>
              <a:tr h="370840">
                <a:tc>
                  <a:txBody>
                    <a:bodyPr/>
                    <a:lstStyle/>
                    <a:p>
                      <a:r>
                        <a:rPr lang="en-NZ" sz="2000" i="1" dirty="0" smtClean="0"/>
                        <a:t>Spawned</a:t>
                      </a:r>
                      <a:r>
                        <a:rPr lang="en-NZ" sz="2000" dirty="0" smtClean="0"/>
                        <a:t> by existing process</a:t>
                      </a:r>
                      <a:endParaRPr lang="en-NZ" sz="2000" dirty="0"/>
                    </a:p>
                  </a:txBody>
                  <a:tcPr/>
                </a:tc>
                <a:tc>
                  <a:txBody>
                    <a:bodyPr/>
                    <a:lstStyle/>
                    <a:p>
                      <a:r>
                        <a:rPr lang="en-NZ" sz="2000" dirty="0" smtClean="0"/>
                        <a:t>Protection error</a:t>
                      </a:r>
                      <a:endParaRPr lang="en-NZ" sz="2000" dirty="0"/>
                    </a:p>
                  </a:txBody>
                  <a:tcPr/>
                </a:tc>
              </a:tr>
              <a:tr h="370840">
                <a:tc>
                  <a:txBody>
                    <a:bodyPr/>
                    <a:lstStyle/>
                    <a:p>
                      <a:endParaRPr lang="en-NZ" sz="2000" dirty="0"/>
                    </a:p>
                  </a:txBody>
                  <a:tcPr/>
                </a:tc>
                <a:tc>
                  <a:txBody>
                    <a:bodyPr/>
                    <a:lstStyle/>
                    <a:p>
                      <a:r>
                        <a:rPr lang="en-NZ" sz="2000" dirty="0" smtClean="0"/>
                        <a:t>Arithmetic</a:t>
                      </a:r>
                      <a:r>
                        <a:rPr lang="en-NZ" sz="2000" baseline="0" dirty="0" smtClean="0"/>
                        <a:t> error</a:t>
                      </a:r>
                      <a:endParaRPr lang="en-NZ" sz="2000" dirty="0"/>
                    </a:p>
                  </a:txBody>
                  <a:tcPr/>
                </a:tc>
              </a:tr>
              <a:tr h="370840">
                <a:tc>
                  <a:txBody>
                    <a:bodyPr/>
                    <a:lstStyle/>
                    <a:p>
                      <a:endParaRPr lang="en-NZ"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2000" dirty="0" smtClean="0"/>
                        <a:t>Operator or</a:t>
                      </a:r>
                      <a:r>
                        <a:rPr lang="en-NZ" sz="2000" baseline="0" dirty="0" smtClean="0"/>
                        <a:t> OS Intervention</a:t>
                      </a:r>
                      <a:endParaRPr lang="en-NZ" sz="2000" dirty="0"/>
                    </a:p>
                  </a:txBody>
                  <a:tcPr/>
                </a:tc>
              </a:tr>
              <a:tr h="370840">
                <a:tc>
                  <a:txBody>
                    <a:bodyPr/>
                    <a:lstStyle/>
                    <a:p>
                      <a:endParaRPr lang="en-NZ" sz="2000" dirty="0"/>
                    </a:p>
                  </a:txBody>
                  <a:tcPr/>
                </a:tc>
                <a:tc>
                  <a:txBody>
                    <a:bodyPr/>
                    <a:lstStyle/>
                    <a:p>
                      <a:r>
                        <a:rPr lang="en-NZ" sz="2000" dirty="0" smtClean="0"/>
                        <a:t>Parent termination</a:t>
                      </a:r>
                      <a:endParaRPr lang="en-NZ" sz="2000" dirty="0"/>
                    </a:p>
                  </a:txBody>
                  <a:tcPr/>
                </a:tc>
              </a:tr>
              <a:tr h="370840">
                <a:tc>
                  <a:txBody>
                    <a:bodyPr/>
                    <a:lstStyle/>
                    <a:p>
                      <a:endParaRPr lang="en-NZ" sz="2000" dirty="0"/>
                    </a:p>
                  </a:txBody>
                  <a:tcPr/>
                </a:tc>
                <a:tc>
                  <a:txBody>
                    <a:bodyPr/>
                    <a:lstStyle/>
                    <a:p>
                      <a:r>
                        <a:rPr lang="en-NZ" sz="2000" dirty="0" smtClean="0"/>
                        <a:t>Parent request</a:t>
                      </a:r>
                      <a:endParaRPr lang="en-NZ" sz="2000" dirty="0"/>
                    </a:p>
                  </a:txBody>
                  <a:tcPr/>
                </a:tc>
              </a:tr>
            </a:tbl>
          </a:graphicData>
        </a:graphic>
      </p:graphicFrame>
      <p:sp>
        <p:nvSpPr>
          <p:cNvPr id="8" name="TextBox 7"/>
          <p:cNvSpPr txBox="1"/>
          <p:nvPr/>
        </p:nvSpPr>
        <p:spPr>
          <a:xfrm>
            <a:off x="2286000" y="5638800"/>
            <a:ext cx="4559320" cy="461665"/>
          </a:xfrm>
          <a:prstGeom prst="rect">
            <a:avLst/>
          </a:prstGeom>
          <a:noFill/>
        </p:spPr>
        <p:txBody>
          <a:bodyPr wrap="square" rtlCol="0">
            <a:spAutoFit/>
          </a:bodyPr>
          <a:lstStyle/>
          <a:p>
            <a:r>
              <a:rPr lang="en-NZ" sz="2400" dirty="0" smtClean="0"/>
              <a:t>See tables 3.1 and 3.2 for more</a:t>
            </a:r>
            <a:endParaRPr lang="en-NZ" sz="24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Five-State </a:t>
            </a:r>
            <a:br>
              <a:rPr lang="en-US" dirty="0" smtClean="0"/>
            </a:br>
            <a:r>
              <a:rPr lang="en-US" dirty="0" smtClean="0"/>
              <a:t>Process Model</a:t>
            </a:r>
          </a:p>
        </p:txBody>
      </p:sp>
      <p:pic>
        <p:nvPicPr>
          <p:cNvPr id="25603" name="Content Placeholder 3" descr="Fig03_06.gif"/>
          <p:cNvPicPr>
            <a:picLocks noGrp="1" noChangeAspect="1"/>
          </p:cNvPicPr>
          <p:nvPr>
            <p:ph idx="1"/>
          </p:nvPr>
        </p:nvPicPr>
        <p:blipFill>
          <a:blip r:embed="rId3">
            <a:clrChange>
              <a:clrFrom>
                <a:srgbClr val="FFFFFF"/>
              </a:clrFrom>
              <a:clrTo>
                <a:srgbClr val="FFFFFF">
                  <a:alpha val="0"/>
                </a:srgbClr>
              </a:clrTo>
            </a:clrChange>
          </a:blip>
          <a:srcRect/>
          <a:stretch>
            <a:fillRect/>
          </a:stretch>
        </p:blipFill>
        <p:spPr>
          <a:xfrm>
            <a:off x="1066800" y="2819400"/>
            <a:ext cx="7008805" cy="3987034"/>
          </a:xfrm>
        </p:spPr>
      </p:pic>
      <p:sp>
        <p:nvSpPr>
          <p:cNvPr id="4" name="Content Placeholder 2"/>
          <p:cNvSpPr txBox="1">
            <a:spLocks/>
          </p:cNvSpPr>
          <p:nvPr/>
        </p:nvSpPr>
        <p:spPr bwMode="auto">
          <a:xfrm>
            <a:off x="457200" y="1600200"/>
            <a:ext cx="8229600" cy="13799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While some processes in the Not Running state are ready to execute, others may be blocked (e.g., waiting for an I/O operation</a:t>
            </a:r>
            <a:r>
              <a:rPr lang="en-US" sz="2800" dirty="0"/>
              <a:t> </a:t>
            </a:r>
            <a:r>
              <a:rPr lang="en-US" sz="2800" dirty="0" smtClean="0"/>
              <a:t>to complete).</a:t>
            </a:r>
            <a:endParaRPr lang="en-US"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Using Two Queues</a:t>
            </a:r>
          </a:p>
        </p:txBody>
      </p:sp>
      <p:pic>
        <p:nvPicPr>
          <p:cNvPr id="27651" name="Content Placeholder 3" descr="Fig03_08a.gif"/>
          <p:cNvPicPr>
            <a:picLocks noGrp="1" noChangeAspect="1"/>
          </p:cNvPicPr>
          <p:nvPr>
            <p:ph idx="1"/>
          </p:nvPr>
        </p:nvPicPr>
        <p:blipFill>
          <a:blip r:embed="rId3"/>
          <a:srcRect/>
          <a:stretch>
            <a:fillRect/>
          </a:stretch>
        </p:blipFill>
        <p:spPr>
          <a:xfrm>
            <a:off x="990600" y="1981200"/>
            <a:ext cx="7332663" cy="2971800"/>
          </a:xfr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Multiple Blocked Queues</a:t>
            </a:r>
          </a:p>
        </p:txBody>
      </p:sp>
      <p:pic>
        <p:nvPicPr>
          <p:cNvPr id="28675" name="Content Placeholder 3" descr="Fig03_08b.gif"/>
          <p:cNvPicPr>
            <a:picLocks noGrp="1" noChangeAspect="1"/>
          </p:cNvPicPr>
          <p:nvPr>
            <p:ph idx="1"/>
          </p:nvPr>
        </p:nvPicPr>
        <p:blipFill>
          <a:blip r:embed="rId3"/>
          <a:srcRect/>
          <a:stretch>
            <a:fillRect/>
          </a:stretch>
        </p:blipFill>
        <p:spPr>
          <a:xfrm>
            <a:off x="1676400" y="1295400"/>
            <a:ext cx="6053138" cy="4738688"/>
          </a:xfr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pPr lvl="1">
              <a:spcBef>
                <a:spcPts val="1200"/>
              </a:spcBef>
            </a:pPr>
            <a:r>
              <a:rPr lang="en-NZ" sz="3200" dirty="0" smtClean="0">
                <a:solidFill>
                  <a:schemeClr val="tx2"/>
                </a:solidFill>
              </a:rPr>
              <a:t>How are processes represented and controlled by the OS? </a:t>
            </a:r>
          </a:p>
          <a:p>
            <a:pPr lvl="1">
              <a:spcBef>
                <a:spcPts val="1200"/>
              </a:spcBef>
            </a:pPr>
            <a:r>
              <a:rPr lang="en-NZ" sz="2400" dirty="0" smtClean="0"/>
              <a:t>A flavour of creating a process in UNIX</a:t>
            </a:r>
          </a:p>
          <a:p>
            <a:pPr lvl="1">
              <a:spcBef>
                <a:spcPts val="1200"/>
              </a:spcBef>
            </a:pPr>
            <a:r>
              <a:rPr lang="en-NZ" sz="2400" b="1" i="1" dirty="0" smtClean="0"/>
              <a:t>Process states </a:t>
            </a:r>
            <a:r>
              <a:rPr lang="en-NZ" sz="2400" dirty="0" smtClean="0"/>
              <a:t>which characterize the behaviour of processes</a:t>
            </a:r>
          </a:p>
          <a:p>
            <a:pPr lvl="1">
              <a:spcBef>
                <a:spcPts val="1200"/>
              </a:spcBef>
            </a:pPr>
            <a:r>
              <a:rPr lang="en-NZ" sz="2400" b="1" i="1" dirty="0" smtClean="0"/>
              <a:t>Data structures </a:t>
            </a:r>
            <a:r>
              <a:rPr lang="en-NZ" sz="2400" dirty="0" smtClean="0"/>
              <a:t>used to manage processes </a:t>
            </a:r>
          </a:p>
          <a:p>
            <a:pPr lvl="1">
              <a:spcBef>
                <a:spcPts val="1200"/>
              </a:spcBef>
            </a:pPr>
            <a:r>
              <a:rPr lang="en-NZ" sz="2400" dirty="0" smtClean="0"/>
              <a:t>Ways in which the OS uses these data structures to control process execution </a:t>
            </a:r>
          </a:p>
          <a:p>
            <a:pPr lvl="1">
              <a:spcBef>
                <a:spcPts val="1200"/>
              </a:spcBef>
            </a:pPr>
            <a:r>
              <a:rPr lang="en-NZ" sz="2400" dirty="0" smtClean="0"/>
              <a:t>Discuss </a:t>
            </a:r>
            <a:r>
              <a:rPr lang="en-NZ" sz="2400" dirty="0"/>
              <a:t>process management in </a:t>
            </a:r>
            <a:r>
              <a:rPr lang="en-NZ" sz="2400" dirty="0" smtClean="0"/>
              <a:t>UNIX</a:t>
            </a:r>
          </a:p>
        </p:txBody>
      </p:sp>
      <p:cxnSp>
        <p:nvCxnSpPr>
          <p:cNvPr id="5" name="Straight Arrow Connector 4"/>
          <p:cNvCxnSpPr/>
          <p:nvPr/>
        </p:nvCxnSpPr>
        <p:spPr>
          <a:xfrm>
            <a:off x="304800" y="19034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Suspended Processes</a:t>
            </a:r>
          </a:p>
        </p:txBody>
      </p:sp>
      <p:sp>
        <p:nvSpPr>
          <p:cNvPr id="29699" name="Content Placeholder 2"/>
          <p:cNvSpPr>
            <a:spLocks noGrp="1"/>
          </p:cNvSpPr>
          <p:nvPr>
            <p:ph idx="1"/>
          </p:nvPr>
        </p:nvSpPr>
        <p:spPr/>
        <p:txBody>
          <a:bodyPr/>
          <a:lstStyle/>
          <a:p>
            <a:pPr>
              <a:spcBef>
                <a:spcPts val="1200"/>
              </a:spcBef>
            </a:pPr>
            <a:r>
              <a:rPr lang="en-US" dirty="0" smtClean="0"/>
              <a:t>Processor is faster than I/O so </a:t>
            </a:r>
            <a:r>
              <a:rPr lang="en-US" b="1" i="1" dirty="0" smtClean="0"/>
              <a:t>all</a:t>
            </a:r>
            <a:r>
              <a:rPr lang="en-US" dirty="0" smtClean="0"/>
              <a:t> processes could be waiting for I/O </a:t>
            </a:r>
            <a:r>
              <a:rPr lang="en-US" dirty="0" smtClean="0">
                <a:sym typeface="Wingdings" panose="05000000000000000000" pitchFamily="2" charset="2"/>
              </a:rPr>
              <a:t> processor could be idle most of the time.</a:t>
            </a:r>
            <a:endParaRPr lang="en-US" dirty="0" smtClean="0"/>
          </a:p>
          <a:p>
            <a:pPr lvl="1">
              <a:spcBef>
                <a:spcPts val="1200"/>
              </a:spcBef>
            </a:pPr>
            <a:r>
              <a:rPr lang="en-US" sz="2400" dirty="0" smtClean="0"/>
              <a:t>OS </a:t>
            </a:r>
            <a:r>
              <a:rPr lang="en-US" sz="2400" dirty="0"/>
              <a:t>swaps one of the blocked processes out on to disk </a:t>
            </a:r>
            <a:r>
              <a:rPr lang="en-US" sz="2400" dirty="0" smtClean="0"/>
              <a:t>to free up more memory and use processor on other processes.</a:t>
            </a:r>
          </a:p>
          <a:p>
            <a:pPr>
              <a:spcBef>
                <a:spcPts val="1200"/>
              </a:spcBef>
            </a:pPr>
            <a:r>
              <a:rPr lang="en-US" dirty="0" smtClean="0"/>
              <a:t>Blocked state becomes </a:t>
            </a:r>
            <a:r>
              <a:rPr lang="en-US" b="1" i="1" dirty="0" smtClean="0"/>
              <a:t>Suspend</a:t>
            </a:r>
            <a:r>
              <a:rPr lang="en-US" dirty="0" smtClean="0"/>
              <a:t> state when swapped to disk</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One Suspend State</a:t>
            </a:r>
          </a:p>
        </p:txBody>
      </p:sp>
      <p:sp>
        <p:nvSpPr>
          <p:cNvPr id="5" name="Content Placeholder 2"/>
          <p:cNvSpPr txBox="1">
            <a:spLocks/>
          </p:cNvSpPr>
          <p:nvPr/>
        </p:nvSpPr>
        <p:spPr bwMode="auto">
          <a:xfrm>
            <a:off x="457200" y="4648200"/>
            <a:ext cx="8229600" cy="144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dirty="0"/>
              <a:t>Although each process in the Suspend state was originally blocked on a particular event, when that event occurs, the process is not blocked and is potentially available for execution</a:t>
            </a:r>
            <a:r>
              <a:rPr lang="en-US" dirty="0" smtClean="0"/>
              <a:t>.</a:t>
            </a:r>
            <a:endParaRPr lang="en-US" dirty="0"/>
          </a:p>
        </p:txBody>
      </p:sp>
      <p:pic>
        <p:nvPicPr>
          <p:cNvPr id="7" name="Picture 6" descr="f9.pdf"/>
          <p:cNvPicPr>
            <a:picLocks noChangeAspect="1"/>
          </p:cNvPicPr>
          <p:nvPr/>
        </p:nvPicPr>
        <p:blipFill>
          <a:blip r:embed="rId3"/>
          <a:srcRect t="4545" b="65455"/>
          <a:stretch>
            <a:fillRect/>
          </a:stretch>
        </p:blipFill>
        <p:spPr>
          <a:xfrm>
            <a:off x="304800" y="1280319"/>
            <a:ext cx="9028999" cy="35052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Two Suspend States</a:t>
            </a:r>
          </a:p>
        </p:txBody>
      </p:sp>
      <p:sp>
        <p:nvSpPr>
          <p:cNvPr id="4" name="Content Placeholder 2"/>
          <p:cNvSpPr txBox="1">
            <a:spLocks/>
          </p:cNvSpPr>
          <p:nvPr/>
        </p:nvSpPr>
        <p:spPr bwMode="auto">
          <a:xfrm>
            <a:off x="4724400" y="1447800"/>
            <a:ext cx="3429000" cy="144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dirty="0" smtClean="0"/>
              <a:t>Two new states</a:t>
            </a:r>
          </a:p>
          <a:p>
            <a:pPr lvl="1">
              <a:spcBef>
                <a:spcPts val="600"/>
              </a:spcBef>
            </a:pPr>
            <a:r>
              <a:rPr lang="en-US" dirty="0" smtClean="0"/>
              <a:t>Blocked/Suspend</a:t>
            </a:r>
          </a:p>
          <a:p>
            <a:pPr lvl="1">
              <a:spcBef>
                <a:spcPts val="600"/>
              </a:spcBef>
            </a:pPr>
            <a:r>
              <a:rPr lang="en-US" dirty="0" smtClean="0"/>
              <a:t>Ready/Suspend</a:t>
            </a:r>
          </a:p>
          <a:p>
            <a:pPr>
              <a:spcBef>
                <a:spcPts val="600"/>
              </a:spcBef>
            </a:pPr>
            <a:endParaRPr lang="en-US" dirty="0" smtClean="0"/>
          </a:p>
        </p:txBody>
      </p:sp>
      <p:pic>
        <p:nvPicPr>
          <p:cNvPr id="5" name="Picture 4" descr="f9.pdf"/>
          <p:cNvPicPr>
            <a:picLocks noChangeAspect="1"/>
          </p:cNvPicPr>
          <p:nvPr/>
        </p:nvPicPr>
        <p:blipFill rotWithShape="1">
          <a:blip r:embed="rId3"/>
          <a:srcRect t="34545" b="21328"/>
          <a:stretch/>
        </p:blipFill>
        <p:spPr>
          <a:xfrm>
            <a:off x="175390" y="1074738"/>
            <a:ext cx="8793220" cy="5021262"/>
          </a:xfrm>
          <a:prstGeom prst="rect">
            <a:avLst/>
          </a:prstGeom>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295400" y="274638"/>
            <a:ext cx="7391400" cy="1143000"/>
          </a:xfrm>
        </p:spPr>
        <p:txBody>
          <a:bodyPr/>
          <a:lstStyle/>
          <a:p>
            <a:r>
              <a:rPr lang="en-US" dirty="0" smtClean="0"/>
              <a:t>Reason for Process Suspension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42149223"/>
              </p:ext>
            </p:extLst>
          </p:nvPr>
        </p:nvGraphicFramePr>
        <p:xfrm>
          <a:off x="457200" y="1600200"/>
          <a:ext cx="8229600" cy="4211320"/>
        </p:xfrm>
        <a:graphic>
          <a:graphicData uri="http://schemas.openxmlformats.org/drawingml/2006/table">
            <a:tbl>
              <a:tblPr firstRow="1" bandRow="1">
                <a:tableStyleId>{5C22544A-7EE6-4342-B048-85BDC9FD1C3A}</a:tableStyleId>
              </a:tblPr>
              <a:tblGrid>
                <a:gridCol w="2819400"/>
                <a:gridCol w="5410200"/>
              </a:tblGrid>
              <a:tr h="370840">
                <a:tc>
                  <a:txBody>
                    <a:bodyPr/>
                    <a:lstStyle/>
                    <a:p>
                      <a:r>
                        <a:rPr lang="en-NZ" sz="1800" dirty="0" smtClean="0"/>
                        <a:t>Reason</a:t>
                      </a:r>
                      <a:endParaRPr lang="en-NZ" sz="1800" dirty="0"/>
                    </a:p>
                  </a:txBody>
                  <a:tcPr/>
                </a:tc>
                <a:tc>
                  <a:txBody>
                    <a:bodyPr/>
                    <a:lstStyle/>
                    <a:p>
                      <a:r>
                        <a:rPr lang="en-NZ" sz="1800" dirty="0" smtClean="0"/>
                        <a:t>Comment</a:t>
                      </a:r>
                      <a:endParaRPr lang="en-NZ" sz="1800" dirty="0"/>
                    </a:p>
                  </a:txBody>
                  <a:tcPr/>
                </a:tc>
              </a:tr>
              <a:tr h="370840">
                <a:tc>
                  <a:txBody>
                    <a:bodyPr/>
                    <a:lstStyle/>
                    <a:p>
                      <a:r>
                        <a:rPr lang="en-NZ" sz="2000" dirty="0" smtClean="0"/>
                        <a:t>Swapping</a:t>
                      </a:r>
                      <a:endParaRPr lang="en-NZ" sz="2000" dirty="0"/>
                    </a:p>
                  </a:txBody>
                  <a:tcPr/>
                </a:tc>
                <a:tc>
                  <a:txBody>
                    <a:bodyPr/>
                    <a:lstStyle/>
                    <a:p>
                      <a:r>
                        <a:rPr lang="en-NZ" sz="1800" dirty="0" smtClean="0"/>
                        <a:t>The OS needs to release sufficient main memory to bring in a process that is ready to execute.</a:t>
                      </a:r>
                      <a:endParaRPr lang="en-NZ" sz="1800" dirty="0"/>
                    </a:p>
                  </a:txBody>
                  <a:tcPr/>
                </a:tc>
              </a:tr>
              <a:tr h="370840">
                <a:tc>
                  <a:txBody>
                    <a:bodyPr/>
                    <a:lstStyle/>
                    <a:p>
                      <a:r>
                        <a:rPr lang="en-NZ" sz="2000" dirty="0" smtClean="0"/>
                        <a:t>Other OS Reason</a:t>
                      </a:r>
                      <a:endParaRPr lang="en-NZ" sz="2000" dirty="0"/>
                    </a:p>
                  </a:txBody>
                  <a:tcPr/>
                </a:tc>
                <a:tc>
                  <a:txBody>
                    <a:bodyPr/>
                    <a:lstStyle/>
                    <a:p>
                      <a:r>
                        <a:rPr lang="en-NZ" sz="1800" dirty="0" smtClean="0"/>
                        <a:t>OS suspects process of causing a problem.</a:t>
                      </a:r>
                      <a:endParaRPr lang="en-NZ" sz="1800" dirty="0"/>
                    </a:p>
                  </a:txBody>
                  <a:tcPr/>
                </a:tc>
              </a:tr>
              <a:tr h="370840">
                <a:tc>
                  <a:txBody>
                    <a:bodyPr/>
                    <a:lstStyle/>
                    <a:p>
                      <a:r>
                        <a:rPr lang="en-NZ" sz="2000" dirty="0" smtClean="0"/>
                        <a:t>Interactive User Request</a:t>
                      </a:r>
                      <a:endParaRPr lang="en-NZ" sz="2000" dirty="0"/>
                    </a:p>
                  </a:txBody>
                  <a:tcPr/>
                </a:tc>
                <a:tc>
                  <a:txBody>
                    <a:bodyPr/>
                    <a:lstStyle/>
                    <a:p>
                      <a:r>
                        <a:rPr lang="en-NZ" sz="1800" dirty="0" smtClean="0"/>
                        <a:t>User may wish</a:t>
                      </a:r>
                      <a:r>
                        <a:rPr lang="en-NZ" sz="1800" baseline="0" dirty="0" smtClean="0"/>
                        <a:t> to suspend execution of a program for purpose of </a:t>
                      </a:r>
                      <a:r>
                        <a:rPr lang="en-NZ" sz="1800" dirty="0" smtClean="0"/>
                        <a:t>debugging</a:t>
                      </a:r>
                      <a:endParaRPr lang="en-NZ" sz="1800" dirty="0"/>
                    </a:p>
                  </a:txBody>
                  <a:tcPr/>
                </a:tc>
              </a:tr>
              <a:tr h="370840">
                <a:tc>
                  <a:txBody>
                    <a:bodyPr/>
                    <a:lstStyle/>
                    <a:p>
                      <a:r>
                        <a:rPr lang="en-NZ" sz="2000" dirty="0" smtClean="0"/>
                        <a:t>Timing</a:t>
                      </a:r>
                      <a:endParaRPr lang="en-NZ" sz="2000" dirty="0"/>
                    </a:p>
                  </a:txBody>
                  <a:tcPr/>
                </a:tc>
                <a:tc>
                  <a:txBody>
                    <a:bodyPr/>
                    <a:lstStyle/>
                    <a:p>
                      <a:r>
                        <a:rPr lang="en-NZ" sz="1800" dirty="0" smtClean="0"/>
                        <a:t>A process may be executed periodically (e.g., an accounting or system monitoring process) and may be suspended while waiting for the next </a:t>
                      </a:r>
                      <a:r>
                        <a:rPr lang="en-NZ" sz="1800" baseline="0" dirty="0" smtClean="0"/>
                        <a:t>time</a:t>
                      </a:r>
                      <a:r>
                        <a:rPr lang="en-NZ" sz="1800" dirty="0" smtClean="0"/>
                        <a:t>.</a:t>
                      </a:r>
                      <a:endParaRPr lang="en-NZ" sz="1800" dirty="0"/>
                    </a:p>
                  </a:txBody>
                  <a:tcPr/>
                </a:tc>
              </a:tr>
              <a:tr h="370840">
                <a:tc>
                  <a:txBody>
                    <a:bodyPr/>
                    <a:lstStyle/>
                    <a:p>
                      <a:r>
                        <a:rPr lang="en-NZ" sz="2000" dirty="0" smtClean="0"/>
                        <a:t>Parent Process Request</a:t>
                      </a:r>
                      <a:endParaRPr lang="en-NZ" sz="2000" dirty="0"/>
                    </a:p>
                  </a:txBody>
                  <a:tcPr/>
                </a:tc>
                <a:tc>
                  <a:txBody>
                    <a:bodyPr/>
                    <a:lstStyle/>
                    <a:p>
                      <a:r>
                        <a:rPr lang="en-NZ" sz="1800" dirty="0" smtClean="0"/>
                        <a:t>A parent process may wish to suspend execution of a descendent to examine or modify the suspended process, or to coordinate the activity of various descendants.</a:t>
                      </a:r>
                      <a:endParaRPr lang="en-NZ" sz="1800" dirty="0"/>
                    </a:p>
                  </a:txBody>
                  <a:tcPr/>
                </a:tc>
              </a:tr>
            </a:tbl>
          </a:graphicData>
        </a:graphic>
      </p:graphicFrame>
      <p:sp>
        <p:nvSpPr>
          <p:cNvPr id="8" name="Rectangle 7"/>
          <p:cNvSpPr/>
          <p:nvPr/>
        </p:nvSpPr>
        <p:spPr>
          <a:xfrm>
            <a:off x="1219200" y="5867400"/>
            <a:ext cx="5867400" cy="381000"/>
          </a:xfrm>
          <a:prstGeom prst="rect">
            <a:avLst/>
          </a:prstGeom>
        </p:spPr>
        <p:txBody>
          <a:bodyPr wrap="square">
            <a:spAutoFit/>
          </a:bodyPr>
          <a:lstStyle/>
          <a:p>
            <a:r>
              <a:rPr lang="en-NZ" b="1" dirty="0" smtClean="0"/>
              <a:t>Table 3.3 Reasons for Process Suspension</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pPr lvl="1"/>
            <a:r>
              <a:rPr lang="en-NZ" sz="2400" dirty="0" smtClean="0"/>
              <a:t>How are processes represented and controlled by the OS?</a:t>
            </a:r>
          </a:p>
          <a:p>
            <a:pPr lvl="1"/>
            <a:r>
              <a:rPr lang="en-NZ" sz="2400" dirty="0"/>
              <a:t>A flavour of creating a process in UNIX</a:t>
            </a:r>
          </a:p>
          <a:p>
            <a:pPr lvl="1"/>
            <a:r>
              <a:rPr lang="en-NZ" sz="2400" b="1" i="1" dirty="0" smtClean="0"/>
              <a:t>Process states </a:t>
            </a:r>
            <a:r>
              <a:rPr lang="en-NZ" sz="2400" dirty="0" smtClean="0"/>
              <a:t>which characterize the behaviour of processes</a:t>
            </a:r>
          </a:p>
          <a:p>
            <a:pPr lvl="1"/>
            <a:r>
              <a:rPr lang="en-NZ" sz="3200" b="1" i="1" dirty="0" smtClean="0">
                <a:solidFill>
                  <a:schemeClr val="accent1">
                    <a:lumMod val="75000"/>
                  </a:schemeClr>
                </a:solidFill>
              </a:rPr>
              <a:t>Data structures </a:t>
            </a:r>
            <a:r>
              <a:rPr lang="en-NZ" sz="3200" dirty="0" smtClean="0">
                <a:solidFill>
                  <a:schemeClr val="accent1">
                    <a:lumMod val="75000"/>
                  </a:schemeClr>
                </a:solidFill>
              </a:rPr>
              <a:t>used to manage processes</a:t>
            </a:r>
          </a:p>
          <a:p>
            <a:pPr lvl="1"/>
            <a:r>
              <a:rPr lang="en-NZ" sz="2400" dirty="0" smtClean="0"/>
              <a:t>Ways in which the OS uses these data structures to control process execution</a:t>
            </a:r>
          </a:p>
          <a:p>
            <a:pPr lvl="1"/>
            <a:r>
              <a:rPr lang="en-NZ" sz="2400" dirty="0" smtClean="0"/>
              <a:t>Discuss </a:t>
            </a:r>
            <a:r>
              <a:rPr lang="en-NZ" sz="2400" dirty="0"/>
              <a:t>process management in </a:t>
            </a:r>
            <a:r>
              <a:rPr lang="en-NZ" sz="2400" dirty="0" smtClean="0"/>
              <a:t>UNIX</a:t>
            </a:r>
            <a:endParaRPr lang="en-NZ" sz="2400" dirty="0"/>
          </a:p>
          <a:p>
            <a:pPr lvl="1"/>
            <a:endParaRPr lang="en-NZ" sz="2400" dirty="0" smtClean="0"/>
          </a:p>
        </p:txBody>
      </p:sp>
      <p:cxnSp>
        <p:nvCxnSpPr>
          <p:cNvPr id="5" name="Straight Arrow Connector 4"/>
          <p:cNvCxnSpPr/>
          <p:nvPr/>
        </p:nvCxnSpPr>
        <p:spPr>
          <a:xfrm>
            <a:off x="304800" y="39624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smtClean="0"/>
              <a:t>Processes </a:t>
            </a:r>
            <a:br>
              <a:rPr lang="en-US" dirty="0" smtClean="0"/>
            </a:br>
            <a:r>
              <a:rPr lang="en-US" dirty="0" smtClean="0"/>
              <a:t>and Resources</a:t>
            </a:r>
          </a:p>
        </p:txBody>
      </p:sp>
      <p:sp>
        <p:nvSpPr>
          <p:cNvPr id="2" name="Content Placeholder 1"/>
          <p:cNvSpPr>
            <a:spLocks noGrp="1"/>
          </p:cNvSpPr>
          <p:nvPr>
            <p:ph idx="1"/>
          </p:nvPr>
        </p:nvSpPr>
        <p:spPr>
          <a:xfrm>
            <a:off x="457200" y="1752600"/>
            <a:ext cx="8229600" cy="4800600"/>
          </a:xfrm>
        </p:spPr>
        <p:txBody>
          <a:bodyPr/>
          <a:lstStyle/>
          <a:p>
            <a:r>
              <a:rPr lang="en-US" dirty="0"/>
              <a:t>OS manages the use of system resources by processes.</a:t>
            </a:r>
          </a:p>
        </p:txBody>
      </p:sp>
      <p:pic>
        <p:nvPicPr>
          <p:cNvPr id="6" name="Content Placeholder 3" descr="Fig03_10.gif"/>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32692"/>
          <a:stretch>
            <a:fillRect/>
          </a:stretch>
        </p:blipFill>
        <p:spPr bwMode="auto">
          <a:xfrm>
            <a:off x="1143000" y="3124200"/>
            <a:ext cx="7153275" cy="2667000"/>
          </a:xfrm>
          <a:prstGeom prst="rect">
            <a:avLst/>
          </a:prstGeom>
          <a:noFill/>
          <a:ln w="9525">
            <a:noFill/>
            <a:miter lim="800000"/>
            <a:headEnd/>
            <a:tailEnd/>
          </a:ln>
        </p:spPr>
      </p:pic>
      <p:sp>
        <p:nvSpPr>
          <p:cNvPr id="8" name="AutoShape 5"/>
          <p:cNvSpPr>
            <a:spLocks/>
          </p:cNvSpPr>
          <p:nvPr/>
        </p:nvSpPr>
        <p:spPr bwMode="auto">
          <a:xfrm>
            <a:off x="152400" y="3200400"/>
            <a:ext cx="1600200" cy="914400"/>
          </a:xfrm>
          <a:prstGeom prst="borderCallout2">
            <a:avLst>
              <a:gd name="adj1" fmla="val 12500"/>
              <a:gd name="adj2" fmla="val 104764"/>
              <a:gd name="adj3" fmla="val 12500"/>
              <a:gd name="adj4" fmla="val 120139"/>
              <a:gd name="adj5" fmla="val 55731"/>
              <a:gd name="adj6" fmla="val 13611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dirty="0"/>
              <a:t>P</a:t>
            </a:r>
            <a:r>
              <a:rPr lang="en-US" sz="1600" baseline="-25000" dirty="0"/>
              <a:t>1</a:t>
            </a:r>
            <a:r>
              <a:rPr lang="en-US" sz="1600" dirty="0"/>
              <a:t> is running and has 2 I/O devices</a:t>
            </a:r>
          </a:p>
        </p:txBody>
      </p:sp>
      <p:sp>
        <p:nvSpPr>
          <p:cNvPr id="9" name="AutoShape 6"/>
          <p:cNvSpPr>
            <a:spLocks/>
          </p:cNvSpPr>
          <p:nvPr/>
        </p:nvSpPr>
        <p:spPr bwMode="auto">
          <a:xfrm>
            <a:off x="4267200" y="2667000"/>
            <a:ext cx="2209800" cy="838200"/>
          </a:xfrm>
          <a:prstGeom prst="borderCallout2">
            <a:avLst>
              <a:gd name="adj1" fmla="val 13634"/>
              <a:gd name="adj2" fmla="val -3449"/>
              <a:gd name="adj3" fmla="val 13634"/>
              <a:gd name="adj4" fmla="val -9699"/>
              <a:gd name="adj5" fmla="val 149241"/>
              <a:gd name="adj6" fmla="val -16306"/>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dirty="0"/>
              <a:t>P</a:t>
            </a:r>
            <a:r>
              <a:rPr lang="en-US" sz="1600" baseline="-25000" dirty="0"/>
              <a:t>2</a:t>
            </a:r>
            <a:r>
              <a:rPr lang="en-US" sz="1600" dirty="0"/>
              <a:t> is blocked waiting in memory for an I/O device allocated to P</a:t>
            </a:r>
            <a:r>
              <a:rPr lang="en-US" sz="1600" baseline="-25000" dirty="0"/>
              <a:t>1</a:t>
            </a:r>
          </a:p>
        </p:txBody>
      </p:sp>
      <p:sp>
        <p:nvSpPr>
          <p:cNvPr id="10" name="AutoShape 7"/>
          <p:cNvSpPr>
            <a:spLocks/>
          </p:cNvSpPr>
          <p:nvPr/>
        </p:nvSpPr>
        <p:spPr bwMode="auto">
          <a:xfrm>
            <a:off x="7162800" y="3200400"/>
            <a:ext cx="1752600" cy="838200"/>
          </a:xfrm>
          <a:prstGeom prst="borderCallout2">
            <a:avLst>
              <a:gd name="adj1" fmla="val 13634"/>
              <a:gd name="adj2" fmla="val -4347"/>
              <a:gd name="adj3" fmla="val 13634"/>
              <a:gd name="adj4" fmla="val -15218"/>
              <a:gd name="adj5" fmla="val 65153"/>
              <a:gd name="adj6" fmla="val -2654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dirty="0" err="1"/>
              <a:t>P</a:t>
            </a:r>
            <a:r>
              <a:rPr lang="en-US" sz="1600" baseline="-25000" dirty="0" err="1"/>
              <a:t>n</a:t>
            </a:r>
            <a:r>
              <a:rPr lang="en-US" sz="1600" dirty="0"/>
              <a:t> has been swapped out and is suspended</a:t>
            </a:r>
          </a:p>
        </p:txBody>
      </p:sp>
      <p:pic>
        <p:nvPicPr>
          <p:cNvPr id="11" name="Content Placeholder 3" descr="Fig03_10.gif"/>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88461"/>
          <a:stretch>
            <a:fillRect/>
          </a:stretch>
        </p:blipFill>
        <p:spPr bwMode="auto">
          <a:xfrm>
            <a:off x="914400" y="5638800"/>
            <a:ext cx="7153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Operating System </a:t>
            </a:r>
            <a:br>
              <a:rPr lang="en-US" dirty="0" smtClean="0"/>
            </a:br>
            <a:r>
              <a:rPr lang="en-US" dirty="0" smtClean="0"/>
              <a:t>Control Structures</a:t>
            </a:r>
          </a:p>
        </p:txBody>
      </p:sp>
      <p:sp>
        <p:nvSpPr>
          <p:cNvPr id="34819" name="Content Placeholder 2"/>
          <p:cNvSpPr>
            <a:spLocks noGrp="1"/>
          </p:cNvSpPr>
          <p:nvPr>
            <p:ph idx="1"/>
          </p:nvPr>
        </p:nvSpPr>
        <p:spPr/>
        <p:txBody>
          <a:bodyPr/>
          <a:lstStyle/>
          <a:p>
            <a:pPr>
              <a:spcBef>
                <a:spcPts val="1200"/>
              </a:spcBef>
            </a:pPr>
            <a:r>
              <a:rPr lang="en-NZ" dirty="0" smtClean="0"/>
              <a:t>For the OS to manage processes and resources, it must have information about the current status of each process and resource. </a:t>
            </a:r>
          </a:p>
          <a:p>
            <a:pPr>
              <a:spcBef>
                <a:spcPts val="1200"/>
              </a:spcBef>
            </a:pPr>
            <a:r>
              <a:rPr lang="en-US" dirty="0" smtClean="0"/>
              <a:t>Tables are constructed for each entity the OS manages.</a:t>
            </a:r>
          </a:p>
          <a:p>
            <a:pPr>
              <a:spcBef>
                <a:spcPts val="1200"/>
              </a:spcBef>
            </a:pPr>
            <a:endParaRPr lang="en-US" dirty="0"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dirty="0" smtClean="0"/>
              <a:t>OS Control Tables</a:t>
            </a:r>
          </a:p>
        </p:txBody>
      </p:sp>
      <p:pic>
        <p:nvPicPr>
          <p:cNvPr id="39939" name="Content Placeholder 3" descr="Fig03_11.gif"/>
          <p:cNvPicPr>
            <a:picLocks noGrp="1" noChangeAspect="1"/>
          </p:cNvPicPr>
          <p:nvPr>
            <p:ph idx="1"/>
          </p:nvPr>
        </p:nvPicPr>
        <p:blipFill>
          <a:blip r:embed="rId3">
            <a:clrChange>
              <a:clrFrom>
                <a:srgbClr val="FFFFFF"/>
              </a:clrFrom>
              <a:clrTo>
                <a:srgbClr val="FFFFFF">
                  <a:alpha val="0"/>
                </a:srgbClr>
              </a:clrTo>
            </a:clrChange>
          </a:blip>
          <a:srcRect/>
          <a:stretch>
            <a:fillRect/>
          </a:stretch>
        </p:blipFill>
        <p:spPr>
          <a:xfrm>
            <a:off x="1421760" y="1219200"/>
            <a:ext cx="6137916" cy="5510212"/>
          </a:xfrm>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smtClean="0"/>
              <a:t>Memory Tables</a:t>
            </a:r>
          </a:p>
        </p:txBody>
      </p:sp>
      <p:sp>
        <p:nvSpPr>
          <p:cNvPr id="35843" name="Content Placeholder 2"/>
          <p:cNvSpPr>
            <a:spLocks noGrp="1"/>
          </p:cNvSpPr>
          <p:nvPr>
            <p:ph idx="1"/>
          </p:nvPr>
        </p:nvSpPr>
        <p:spPr/>
        <p:txBody>
          <a:bodyPr/>
          <a:lstStyle/>
          <a:p>
            <a:pPr>
              <a:spcBef>
                <a:spcPts val="1200"/>
              </a:spcBef>
            </a:pPr>
            <a:r>
              <a:rPr lang="en-NZ" dirty="0" smtClean="0"/>
              <a:t>Memory tables are used to keep track of both main (real) and secondary (virtual) memory. </a:t>
            </a:r>
          </a:p>
          <a:p>
            <a:pPr>
              <a:spcBef>
                <a:spcPts val="1200"/>
              </a:spcBef>
            </a:pPr>
            <a:r>
              <a:rPr lang="en-NZ" dirty="0" smtClean="0"/>
              <a:t>Must include this information:</a:t>
            </a:r>
          </a:p>
          <a:p>
            <a:pPr lvl="1">
              <a:spcBef>
                <a:spcPts val="1200"/>
              </a:spcBef>
            </a:pPr>
            <a:r>
              <a:rPr lang="en-US" dirty="0" smtClean="0"/>
              <a:t>Allocation of main memory to processes</a:t>
            </a:r>
          </a:p>
          <a:p>
            <a:pPr lvl="1">
              <a:spcBef>
                <a:spcPts val="1200"/>
              </a:spcBef>
            </a:pPr>
            <a:r>
              <a:rPr lang="en-US" dirty="0" smtClean="0"/>
              <a:t>Allocation of secondary memory to processes</a:t>
            </a:r>
          </a:p>
          <a:p>
            <a:pPr lvl="1">
              <a:spcBef>
                <a:spcPts val="1200"/>
              </a:spcBef>
            </a:pPr>
            <a:r>
              <a:rPr lang="en-US" dirty="0" smtClean="0"/>
              <a:t>Protection attributes of blocks of main or virtual </a:t>
            </a:r>
            <a:r>
              <a:rPr lang="en-US" dirty="0"/>
              <a:t>memory such as </a:t>
            </a:r>
            <a:r>
              <a:rPr lang="en-US" dirty="0" smtClean="0"/>
              <a:t>which processes </a:t>
            </a:r>
            <a:r>
              <a:rPr lang="en-US" dirty="0"/>
              <a:t>may access certain shared memory regions</a:t>
            </a:r>
          </a:p>
          <a:p>
            <a:pPr lvl="1">
              <a:spcBef>
                <a:spcPts val="1200"/>
              </a:spcBef>
            </a:pPr>
            <a:r>
              <a:rPr lang="en-US" dirty="0" smtClean="0"/>
              <a:t>Information needed to manage virtual memory</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smtClean="0"/>
              <a:t>I/O Tables</a:t>
            </a:r>
          </a:p>
        </p:txBody>
      </p:sp>
      <p:sp>
        <p:nvSpPr>
          <p:cNvPr id="36867" name="Content Placeholder 2"/>
          <p:cNvSpPr>
            <a:spLocks noGrp="1"/>
          </p:cNvSpPr>
          <p:nvPr>
            <p:ph idx="1"/>
          </p:nvPr>
        </p:nvSpPr>
        <p:spPr/>
        <p:txBody>
          <a:bodyPr/>
          <a:lstStyle/>
          <a:p>
            <a:pPr>
              <a:spcBef>
                <a:spcPts val="1200"/>
              </a:spcBef>
            </a:pPr>
            <a:r>
              <a:rPr lang="en-NZ" dirty="0" smtClean="0"/>
              <a:t>Used by the OS to manage the I/O devices and channels of the computer.</a:t>
            </a:r>
          </a:p>
          <a:p>
            <a:pPr>
              <a:spcBef>
                <a:spcPts val="1200"/>
              </a:spcBef>
            </a:pPr>
            <a:r>
              <a:rPr lang="en-US" dirty="0"/>
              <a:t>At any given time, an I/O device may be available or assigned to a particular </a:t>
            </a:r>
            <a:r>
              <a:rPr lang="en-US" dirty="0" smtClean="0"/>
              <a:t>process.</a:t>
            </a:r>
            <a:endParaRPr lang="en-US" dirty="0"/>
          </a:p>
          <a:p>
            <a:pPr>
              <a:spcBef>
                <a:spcPts val="1200"/>
              </a:spcBef>
            </a:pPr>
            <a:r>
              <a:rPr lang="en-US" dirty="0"/>
              <a:t>If an I/O operation is in progress, the OS needs to know:</a:t>
            </a:r>
          </a:p>
          <a:p>
            <a:pPr lvl="1">
              <a:spcBef>
                <a:spcPts val="1200"/>
              </a:spcBef>
            </a:pPr>
            <a:r>
              <a:rPr lang="en-US" dirty="0" smtClean="0"/>
              <a:t>The status of the I/O operation</a:t>
            </a:r>
          </a:p>
          <a:p>
            <a:pPr lvl="1">
              <a:spcBef>
                <a:spcPts val="1200"/>
              </a:spcBef>
            </a:pPr>
            <a:r>
              <a:rPr lang="en-US" dirty="0" smtClean="0"/>
              <a:t>The location in main memory being used as the source or destination of the I/O transfer</a:t>
            </a:r>
          </a:p>
          <a:p>
            <a:pPr>
              <a:spcBef>
                <a:spcPts val="1200"/>
              </a:spcBef>
            </a:pPr>
            <a:endParaRPr lang="en-US"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Applications vs. </a:t>
            </a:r>
            <a:r>
              <a:rPr lang="en-NZ" dirty="0" smtClean="0"/>
              <a:t>Processes</a:t>
            </a:r>
            <a:endParaRPr lang="en-NZ" dirty="0"/>
          </a:p>
        </p:txBody>
      </p:sp>
      <p:sp>
        <p:nvSpPr>
          <p:cNvPr id="3" name="Content Placeholder 2"/>
          <p:cNvSpPr>
            <a:spLocks noGrp="1"/>
          </p:cNvSpPr>
          <p:nvPr>
            <p:ph idx="1"/>
          </p:nvPr>
        </p:nvSpPr>
        <p:spPr/>
        <p:txBody>
          <a:bodyPr/>
          <a:lstStyle/>
          <a:p>
            <a:pPr>
              <a:spcBef>
                <a:spcPts val="1800"/>
              </a:spcBef>
            </a:pPr>
            <a:r>
              <a:rPr lang="en-US" sz="2800" dirty="0"/>
              <a:t>All modern </a:t>
            </a:r>
            <a:r>
              <a:rPr lang="en-US" sz="2800" dirty="0" smtClean="0"/>
              <a:t>OS </a:t>
            </a:r>
            <a:r>
              <a:rPr lang="en-US" sz="2800" dirty="0"/>
              <a:t>rely on a model in which the execution of an application corresponds to the existence of one or more processes.</a:t>
            </a:r>
          </a:p>
          <a:p>
            <a:pPr>
              <a:spcBef>
                <a:spcPts val="1800"/>
              </a:spcBef>
            </a:pPr>
            <a:r>
              <a:rPr lang="en-US" sz="2800" dirty="0"/>
              <a:t>Example: single-user systems such as Windows and mainframe system such as IBM’s mainframe OS, z/OS, are built around the </a:t>
            </a:r>
            <a:r>
              <a:rPr lang="en-US" sz="2800" b="1" i="1" dirty="0">
                <a:solidFill>
                  <a:srgbClr val="0070C0"/>
                </a:solidFill>
              </a:rPr>
              <a:t>concept of process</a:t>
            </a:r>
            <a:r>
              <a:rPr lang="en-US" sz="2800" dirty="0"/>
              <a:t>. </a:t>
            </a:r>
            <a:endParaRPr lang="en-NZ" sz="2200" dirty="0" smtClean="0"/>
          </a:p>
        </p:txBody>
      </p:sp>
    </p:spTree>
    <p:extLst>
      <p:ext uri="{BB962C8B-B14F-4D97-AF65-F5344CB8AC3E}">
        <p14:creationId xmlns:p14="http://schemas.microsoft.com/office/powerpoint/2010/main" val="203330984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smtClean="0"/>
              <a:t>File Tables</a:t>
            </a:r>
          </a:p>
        </p:txBody>
      </p:sp>
      <p:sp>
        <p:nvSpPr>
          <p:cNvPr id="37891" name="Content Placeholder 2"/>
          <p:cNvSpPr>
            <a:spLocks noGrp="1"/>
          </p:cNvSpPr>
          <p:nvPr>
            <p:ph idx="1"/>
          </p:nvPr>
        </p:nvSpPr>
        <p:spPr/>
        <p:txBody>
          <a:bodyPr/>
          <a:lstStyle/>
          <a:p>
            <a:pPr>
              <a:spcBef>
                <a:spcPts val="1200"/>
              </a:spcBef>
            </a:pPr>
            <a:r>
              <a:rPr lang="en-NZ" dirty="0" smtClean="0"/>
              <a:t>These tables provide information about:</a:t>
            </a:r>
          </a:p>
          <a:p>
            <a:pPr lvl="1">
              <a:spcBef>
                <a:spcPts val="1200"/>
              </a:spcBef>
            </a:pPr>
            <a:r>
              <a:rPr lang="en-US" dirty="0" smtClean="0"/>
              <a:t>Existence of files</a:t>
            </a:r>
          </a:p>
          <a:p>
            <a:pPr lvl="1">
              <a:spcBef>
                <a:spcPts val="1200"/>
              </a:spcBef>
            </a:pPr>
            <a:r>
              <a:rPr lang="en-US" dirty="0" smtClean="0"/>
              <a:t>Location on secondary memory</a:t>
            </a:r>
          </a:p>
          <a:p>
            <a:pPr lvl="1">
              <a:spcBef>
                <a:spcPts val="1200"/>
              </a:spcBef>
            </a:pPr>
            <a:r>
              <a:rPr lang="en-US" dirty="0" smtClean="0"/>
              <a:t>Current status</a:t>
            </a:r>
          </a:p>
          <a:p>
            <a:pPr lvl="1">
              <a:spcBef>
                <a:spcPts val="1200"/>
              </a:spcBef>
            </a:pPr>
            <a:r>
              <a:rPr lang="en-NZ" dirty="0" smtClean="0"/>
              <a:t>other attributes.</a:t>
            </a:r>
            <a:endParaRPr lang="en-US" dirty="0" smtClean="0"/>
          </a:p>
          <a:p>
            <a:pPr>
              <a:spcBef>
                <a:spcPts val="1200"/>
              </a:spcBef>
            </a:pPr>
            <a:r>
              <a:rPr lang="en-US" dirty="0" smtClean="0"/>
              <a:t>Sometimes this information is maintained by a file management system</a:t>
            </a:r>
          </a:p>
          <a:p>
            <a:pPr>
              <a:spcBef>
                <a:spcPts val="1200"/>
              </a:spcBef>
            </a:pPr>
            <a:endParaRPr lang="en-US" dirty="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t>Process Table</a:t>
            </a:r>
          </a:p>
        </p:txBody>
      </p:sp>
      <p:sp>
        <p:nvSpPr>
          <p:cNvPr id="38915" name="Content Placeholder 2"/>
          <p:cNvSpPr>
            <a:spLocks noGrp="1"/>
          </p:cNvSpPr>
          <p:nvPr>
            <p:ph idx="1"/>
          </p:nvPr>
        </p:nvSpPr>
        <p:spPr>
          <a:xfrm>
            <a:off x="457200" y="1371600"/>
            <a:ext cx="8229600" cy="4953000"/>
          </a:xfrm>
        </p:spPr>
        <p:txBody>
          <a:bodyPr/>
          <a:lstStyle/>
          <a:p>
            <a:pPr>
              <a:spcBef>
                <a:spcPts val="600"/>
              </a:spcBef>
            </a:pPr>
            <a:r>
              <a:rPr lang="en-US" dirty="0" smtClean="0"/>
              <a:t>To manage and control a process, there is one entry for each process in the process table.</a:t>
            </a:r>
          </a:p>
          <a:p>
            <a:pPr>
              <a:spcBef>
                <a:spcPts val="600"/>
              </a:spcBef>
            </a:pPr>
            <a:r>
              <a:rPr lang="en-US" dirty="0" smtClean="0"/>
              <a:t>Each entry points to a </a:t>
            </a:r>
            <a:r>
              <a:rPr lang="en-US" b="1" i="1" dirty="0" smtClean="0">
                <a:solidFill>
                  <a:srgbClr val="C00000"/>
                </a:solidFill>
              </a:rPr>
              <a:t>process image </a:t>
            </a:r>
            <a:r>
              <a:rPr lang="en-US" dirty="0" smtClean="0"/>
              <a:t>containing:</a:t>
            </a:r>
          </a:p>
          <a:p>
            <a:pPr>
              <a:spcBef>
                <a:spcPts val="600"/>
              </a:spcBef>
            </a:pPr>
            <a:endParaRPr lang="en-US" dirty="0"/>
          </a:p>
          <a:p>
            <a:pPr>
              <a:spcBef>
                <a:spcPts val="600"/>
              </a:spcBef>
            </a:pPr>
            <a:endParaRPr lang="en-US" dirty="0" smtClean="0"/>
          </a:p>
          <a:p>
            <a:pPr>
              <a:spcBef>
                <a:spcPts val="600"/>
              </a:spcBef>
            </a:pPr>
            <a:endParaRPr lang="en-US" dirty="0"/>
          </a:p>
          <a:p>
            <a:pPr>
              <a:spcBef>
                <a:spcPts val="600"/>
              </a:spcBef>
            </a:pPr>
            <a:endParaRPr lang="en-US" dirty="0" smtClean="0"/>
          </a:p>
          <a:p>
            <a:pPr>
              <a:spcBef>
                <a:spcPts val="600"/>
              </a:spcBef>
            </a:pPr>
            <a:endParaRPr lang="en-US" dirty="0"/>
          </a:p>
          <a:p>
            <a:pPr>
              <a:spcBef>
                <a:spcPts val="600"/>
              </a:spcBef>
            </a:pPr>
            <a:endParaRPr lang="en-US" dirty="0" smtClean="0"/>
          </a:p>
          <a:p>
            <a:pPr>
              <a:spcBef>
                <a:spcPts val="600"/>
              </a:spcBef>
            </a:pPr>
            <a:endParaRPr lang="en-US" dirty="0" smtClean="0"/>
          </a:p>
          <a:p>
            <a:pPr>
              <a:spcBef>
                <a:spcPts val="600"/>
              </a:spcBef>
            </a:pPr>
            <a:endParaRPr lang="en-US" dirty="0" smtClean="0"/>
          </a:p>
          <a:p>
            <a:pPr>
              <a:spcBef>
                <a:spcPts val="600"/>
              </a:spcBef>
            </a:pPr>
            <a:endParaRPr lang="en-US" dirty="0"/>
          </a:p>
          <a:p>
            <a:pPr>
              <a:spcBef>
                <a:spcPts val="600"/>
              </a:spcBef>
            </a:pPr>
            <a:endParaRPr lang="en-US" dirty="0" smtClean="0"/>
          </a:p>
          <a:p>
            <a:pPr>
              <a:spcBef>
                <a:spcPts val="600"/>
              </a:spcBef>
            </a:pPr>
            <a:endParaRPr lang="en-US" dirty="0" smtClean="0"/>
          </a:p>
          <a:p>
            <a:pPr>
              <a:spcBef>
                <a:spcPts val="600"/>
              </a:spcBef>
            </a:pPr>
            <a:endParaRPr lang="en-US" dirty="0"/>
          </a:p>
        </p:txBody>
      </p:sp>
      <p:pic>
        <p:nvPicPr>
          <p:cNvPr id="4" name="Picture 3"/>
          <p:cNvPicPr>
            <a:picLocks noChangeAspect="1"/>
          </p:cNvPicPr>
          <p:nvPr/>
        </p:nvPicPr>
        <p:blipFill>
          <a:blip r:embed="rId3"/>
          <a:stretch>
            <a:fillRect/>
          </a:stretch>
        </p:blipFill>
        <p:spPr>
          <a:xfrm>
            <a:off x="905258" y="2510742"/>
            <a:ext cx="7552942" cy="3585258"/>
          </a:xfrm>
          <a:prstGeom prst="rect">
            <a:avLst/>
          </a:prstGeom>
        </p:spPr>
      </p:pic>
    </p:spTree>
    <p:extLst>
      <p:ext uri="{BB962C8B-B14F-4D97-AF65-F5344CB8AC3E}">
        <p14:creationId xmlns:p14="http://schemas.microsoft.com/office/powerpoint/2010/main" val="227370999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r>
              <a:rPr lang="en-NZ" dirty="0" smtClean="0"/>
              <a:t>Process Control Block</a:t>
            </a:r>
          </a:p>
        </p:txBody>
      </p:sp>
      <p:sp>
        <p:nvSpPr>
          <p:cNvPr id="87042" name="Content Placeholder 2"/>
          <p:cNvSpPr>
            <a:spLocks noGrp="1"/>
          </p:cNvSpPr>
          <p:nvPr>
            <p:ph idx="1"/>
          </p:nvPr>
        </p:nvSpPr>
        <p:spPr>
          <a:xfrm>
            <a:off x="457200" y="1524000"/>
            <a:ext cx="5638800" cy="4953000"/>
          </a:xfrm>
        </p:spPr>
        <p:txBody>
          <a:bodyPr/>
          <a:lstStyle/>
          <a:p>
            <a:pPr>
              <a:spcBef>
                <a:spcPts val="1200"/>
              </a:spcBef>
            </a:pPr>
            <a:r>
              <a:rPr lang="en-US" dirty="0"/>
              <a:t>Each process has associated with it a number of attributes that are used by the OS for process </a:t>
            </a:r>
            <a:r>
              <a:rPr lang="en-US" dirty="0" smtClean="0"/>
              <a:t>control.</a:t>
            </a:r>
            <a:endParaRPr lang="en-US" dirty="0"/>
          </a:p>
          <a:p>
            <a:pPr>
              <a:spcBef>
                <a:spcPts val="1200"/>
              </a:spcBef>
            </a:pPr>
            <a:r>
              <a:rPr lang="en-NZ" dirty="0" smtClean="0"/>
              <a:t>The attributes are stored in a data structure called a </a:t>
            </a:r>
            <a:r>
              <a:rPr lang="en-NZ" b="1" i="1" dirty="0" smtClean="0">
                <a:solidFill>
                  <a:schemeClr val="accent2"/>
                </a:solidFill>
              </a:rPr>
              <a:t>process control block</a:t>
            </a:r>
            <a:r>
              <a:rPr lang="en-NZ" dirty="0" smtClean="0"/>
              <a:t> (PCB), created and managed by the OS.</a:t>
            </a:r>
          </a:p>
          <a:p>
            <a:pPr>
              <a:spcBef>
                <a:spcPts val="1200"/>
              </a:spcBef>
            </a:pPr>
            <a:r>
              <a:rPr lang="en-NZ" dirty="0" smtClean="0"/>
              <a:t>It contains sufficient information so that it is possible to interrupt a running process and later resume its execution.</a:t>
            </a:r>
          </a:p>
        </p:txBody>
      </p:sp>
      <p:pic>
        <p:nvPicPr>
          <p:cNvPr id="87043" name="Content Placeholder 3" descr="Fig03_01.gif"/>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99113" y="1244600"/>
            <a:ext cx="3544887" cy="561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142822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Process Attributes</a:t>
            </a:r>
            <a:endParaRPr lang="en-NZ" dirty="0"/>
          </a:p>
        </p:txBody>
      </p:sp>
      <p:sp>
        <p:nvSpPr>
          <p:cNvPr id="3" name="Content Placeholder 2"/>
          <p:cNvSpPr>
            <a:spLocks noGrp="1"/>
          </p:cNvSpPr>
          <p:nvPr>
            <p:ph idx="1"/>
          </p:nvPr>
        </p:nvSpPr>
        <p:spPr/>
        <p:txBody>
          <a:bodyPr/>
          <a:lstStyle/>
          <a:p>
            <a:pPr>
              <a:spcBef>
                <a:spcPts val="1200"/>
              </a:spcBef>
            </a:pPr>
            <a:r>
              <a:rPr lang="en-NZ" dirty="0" smtClean="0"/>
              <a:t>We can group the information in a PCB into three general categories:</a:t>
            </a:r>
          </a:p>
          <a:p>
            <a:pPr lvl="1">
              <a:spcBef>
                <a:spcPts val="1200"/>
              </a:spcBef>
            </a:pPr>
            <a:r>
              <a:rPr lang="en-NZ" dirty="0" smtClean="0"/>
              <a:t>Process identification</a:t>
            </a:r>
          </a:p>
          <a:p>
            <a:pPr lvl="1">
              <a:spcBef>
                <a:spcPts val="1200"/>
              </a:spcBef>
            </a:pPr>
            <a:r>
              <a:rPr lang="en-NZ" dirty="0" smtClean="0"/>
              <a:t>Processor state information</a:t>
            </a:r>
          </a:p>
          <a:p>
            <a:pPr lvl="1">
              <a:spcBef>
                <a:spcPts val="1200"/>
              </a:spcBef>
            </a:pPr>
            <a:r>
              <a:rPr lang="en-NZ" dirty="0" smtClean="0"/>
              <a:t>Process control information</a:t>
            </a:r>
            <a:endParaRPr lang="en-NZ"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Process Identification</a:t>
            </a:r>
            <a:endParaRPr lang="en-NZ" dirty="0"/>
          </a:p>
        </p:txBody>
      </p:sp>
      <p:sp>
        <p:nvSpPr>
          <p:cNvPr id="3" name="Content Placeholder 2"/>
          <p:cNvSpPr>
            <a:spLocks noGrp="1"/>
          </p:cNvSpPr>
          <p:nvPr>
            <p:ph idx="1"/>
          </p:nvPr>
        </p:nvSpPr>
        <p:spPr>
          <a:xfrm>
            <a:off x="457200" y="1447800"/>
            <a:ext cx="8229600" cy="4953000"/>
          </a:xfrm>
        </p:spPr>
        <p:txBody>
          <a:bodyPr/>
          <a:lstStyle/>
          <a:p>
            <a:pPr>
              <a:spcBef>
                <a:spcPts val="1200"/>
              </a:spcBef>
            </a:pPr>
            <a:r>
              <a:rPr lang="en-NZ" dirty="0" smtClean="0"/>
              <a:t>Each process is assigned a unique numeric identifier.</a:t>
            </a:r>
          </a:p>
          <a:p>
            <a:pPr lvl="1">
              <a:spcBef>
                <a:spcPts val="1200"/>
              </a:spcBef>
            </a:pPr>
            <a:r>
              <a:rPr lang="en-NZ" dirty="0" smtClean="0"/>
              <a:t>Many of the tables controlled by the OS may use process identifiers to cross-reference process tables, e.g., mem</a:t>
            </a:r>
            <a:r>
              <a:rPr lang="en-US" dirty="0" smtClean="0"/>
              <a:t>ory </a:t>
            </a:r>
            <a:r>
              <a:rPr lang="en-US" dirty="0"/>
              <a:t>tables may be organized to provide a map of main memory with an indication of which process is assigned to each region</a:t>
            </a:r>
          </a:p>
          <a:p>
            <a:pPr lvl="1">
              <a:spcBef>
                <a:spcPts val="1200"/>
              </a:spcBef>
            </a:pPr>
            <a:r>
              <a:rPr lang="en-US" dirty="0"/>
              <a:t>When processes communicate with one another, the process identifier informs the OS of the destination of a particular communication</a:t>
            </a:r>
          </a:p>
          <a:p>
            <a:pPr lvl="1">
              <a:spcBef>
                <a:spcPts val="1200"/>
              </a:spcBef>
            </a:pPr>
            <a:r>
              <a:rPr lang="en-US" dirty="0"/>
              <a:t>When processes are allowed to create other processes, identifiers indicate the parent and </a:t>
            </a:r>
            <a:r>
              <a:rPr lang="en-US" dirty="0" smtClean="0"/>
              <a:t>descendants </a:t>
            </a:r>
            <a:r>
              <a:rPr lang="en-US" dirty="0"/>
              <a:t>of each process</a:t>
            </a:r>
          </a:p>
          <a:p>
            <a:pPr>
              <a:spcBef>
                <a:spcPts val="1200"/>
              </a:spcBef>
            </a:pPr>
            <a:endParaRPr lang="en-NZ"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762000" y="274638"/>
            <a:ext cx="7924800" cy="1143000"/>
          </a:xfrm>
        </p:spPr>
        <p:txBody>
          <a:bodyPr/>
          <a:lstStyle/>
          <a:p>
            <a:r>
              <a:rPr lang="en-US" dirty="0" smtClean="0"/>
              <a:t>Processor State </a:t>
            </a:r>
            <a:br>
              <a:rPr lang="en-US" dirty="0" smtClean="0"/>
            </a:br>
            <a:r>
              <a:rPr lang="en-US" dirty="0" smtClean="0"/>
              <a:t>Information</a:t>
            </a:r>
          </a:p>
        </p:txBody>
      </p:sp>
      <p:sp>
        <p:nvSpPr>
          <p:cNvPr id="45059" name="Content Placeholder 2"/>
          <p:cNvSpPr>
            <a:spLocks noGrp="1"/>
          </p:cNvSpPr>
          <p:nvPr>
            <p:ph idx="1"/>
          </p:nvPr>
        </p:nvSpPr>
        <p:spPr/>
        <p:txBody>
          <a:bodyPr/>
          <a:lstStyle/>
          <a:p>
            <a:pPr>
              <a:spcBef>
                <a:spcPts val="1200"/>
              </a:spcBef>
            </a:pPr>
            <a:r>
              <a:rPr lang="en-NZ" dirty="0" smtClean="0"/>
              <a:t>Consists of processor registers’ content </a:t>
            </a:r>
          </a:p>
          <a:p>
            <a:pPr lvl="1">
              <a:spcBef>
                <a:spcPts val="1200"/>
              </a:spcBef>
            </a:pPr>
            <a:r>
              <a:rPr lang="en-US" dirty="0" smtClean="0"/>
              <a:t>User-visible registers</a:t>
            </a:r>
            <a:endParaRPr lang="en-US" sz="1000" dirty="0" smtClean="0"/>
          </a:p>
          <a:p>
            <a:pPr lvl="1">
              <a:spcBef>
                <a:spcPts val="1200"/>
              </a:spcBef>
            </a:pPr>
            <a:r>
              <a:rPr lang="en-US" dirty="0" smtClean="0"/>
              <a:t>Control and status registers</a:t>
            </a:r>
          </a:p>
          <a:p>
            <a:pPr lvl="2">
              <a:spcBef>
                <a:spcPts val="1200"/>
              </a:spcBef>
            </a:pPr>
            <a:r>
              <a:rPr lang="en-US" dirty="0" smtClean="0"/>
              <a:t>Program counter: address of the next instruction</a:t>
            </a:r>
          </a:p>
          <a:p>
            <a:pPr lvl="2">
              <a:spcBef>
                <a:spcPts val="1200"/>
              </a:spcBef>
            </a:pPr>
            <a:r>
              <a:rPr lang="en-US" dirty="0" smtClean="0"/>
              <a:t>Program status word (PSW)</a:t>
            </a:r>
          </a:p>
          <a:p>
            <a:pPr lvl="3">
              <a:spcBef>
                <a:spcPts val="1200"/>
              </a:spcBef>
            </a:pPr>
            <a:r>
              <a:rPr lang="en-US" dirty="0" smtClean="0"/>
              <a:t>Condition </a:t>
            </a:r>
            <a:r>
              <a:rPr lang="en-US" dirty="0"/>
              <a:t>codes</a:t>
            </a:r>
            <a:r>
              <a:rPr lang="en-US" b="1" dirty="0"/>
              <a:t>: </a:t>
            </a:r>
            <a:r>
              <a:rPr lang="en-US" dirty="0"/>
              <a:t>r</a:t>
            </a:r>
            <a:r>
              <a:rPr lang="en-US" dirty="0" smtClean="0"/>
              <a:t>esult </a:t>
            </a:r>
            <a:r>
              <a:rPr lang="en-US" dirty="0"/>
              <a:t>of the most recent arithmetic or logical </a:t>
            </a:r>
            <a:r>
              <a:rPr lang="en-US" dirty="0" smtClean="0"/>
              <a:t>operation (</a:t>
            </a:r>
            <a:r>
              <a:rPr lang="en-US" dirty="0"/>
              <a:t>e.g., sign, zero, carry, equal, overflow</a:t>
            </a:r>
            <a:r>
              <a:rPr lang="en-US" dirty="0" smtClean="0"/>
              <a:t>)</a:t>
            </a:r>
          </a:p>
          <a:p>
            <a:pPr lvl="3">
              <a:spcBef>
                <a:spcPts val="1200"/>
              </a:spcBef>
            </a:pPr>
            <a:r>
              <a:rPr lang="en-US" dirty="0" smtClean="0"/>
              <a:t>Status information: e.g., </a:t>
            </a:r>
            <a:r>
              <a:rPr lang="en-US" dirty="0"/>
              <a:t>interrupt enabled/disabled flags, execution </a:t>
            </a:r>
            <a:r>
              <a:rPr lang="en-US" dirty="0" smtClean="0"/>
              <a:t>mode</a:t>
            </a:r>
          </a:p>
          <a:p>
            <a:pPr lvl="1">
              <a:spcBef>
                <a:spcPts val="1200"/>
              </a:spcBef>
            </a:pPr>
            <a:r>
              <a:rPr lang="en-US" dirty="0"/>
              <a:t>S</a:t>
            </a:r>
            <a:r>
              <a:rPr lang="en-US" dirty="0" smtClean="0"/>
              <a:t>tack pointers</a:t>
            </a:r>
          </a:p>
          <a:p>
            <a:pPr>
              <a:spcBef>
                <a:spcPts val="1200"/>
              </a:spcBef>
            </a:pPr>
            <a:endParaRPr lang="en-US" dirty="0"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Process Control</a:t>
            </a:r>
            <a:br>
              <a:rPr lang="en-NZ" dirty="0" smtClean="0"/>
            </a:br>
            <a:r>
              <a:rPr lang="en-NZ" dirty="0" smtClean="0"/>
              <a:t>Information</a:t>
            </a:r>
            <a:endParaRPr lang="en-NZ" dirty="0"/>
          </a:p>
        </p:txBody>
      </p:sp>
      <p:sp>
        <p:nvSpPr>
          <p:cNvPr id="3" name="Content Placeholder 2"/>
          <p:cNvSpPr>
            <a:spLocks noGrp="1"/>
          </p:cNvSpPr>
          <p:nvPr>
            <p:ph idx="1"/>
          </p:nvPr>
        </p:nvSpPr>
        <p:spPr>
          <a:noFill/>
        </p:spPr>
        <p:txBody>
          <a:bodyPr/>
          <a:lstStyle/>
          <a:p>
            <a:pPr>
              <a:spcBef>
                <a:spcPts val="600"/>
              </a:spcBef>
            </a:pPr>
            <a:r>
              <a:rPr lang="en-NZ" dirty="0" smtClean="0"/>
              <a:t>The additional information needed by the OS to control and coordinate the various active processes</a:t>
            </a:r>
          </a:p>
          <a:p>
            <a:pPr lvl="1">
              <a:spcBef>
                <a:spcPts val="600"/>
              </a:spcBef>
            </a:pPr>
            <a:r>
              <a:rPr lang="en-NZ" dirty="0" smtClean="0"/>
              <a:t>Process state</a:t>
            </a:r>
          </a:p>
          <a:p>
            <a:pPr lvl="1">
              <a:spcBef>
                <a:spcPts val="600"/>
              </a:spcBef>
            </a:pPr>
            <a:r>
              <a:rPr lang="en-NZ" dirty="0" smtClean="0"/>
              <a:t>Priority</a:t>
            </a:r>
          </a:p>
          <a:p>
            <a:pPr lvl="1">
              <a:spcBef>
                <a:spcPts val="600"/>
              </a:spcBef>
            </a:pPr>
            <a:r>
              <a:rPr lang="en-NZ" dirty="0" smtClean="0"/>
              <a:t>Scheduling-related info</a:t>
            </a:r>
          </a:p>
          <a:p>
            <a:pPr lvl="1">
              <a:spcBef>
                <a:spcPts val="600"/>
              </a:spcBef>
            </a:pPr>
            <a:r>
              <a:rPr lang="en-NZ" dirty="0" smtClean="0"/>
              <a:t>Waiting event </a:t>
            </a:r>
          </a:p>
          <a:p>
            <a:pPr lvl="1">
              <a:spcBef>
                <a:spcPts val="600"/>
              </a:spcBef>
            </a:pPr>
            <a:r>
              <a:rPr lang="en-NZ" dirty="0" smtClean="0"/>
              <a:t>Data structuring </a:t>
            </a:r>
          </a:p>
          <a:p>
            <a:pPr lvl="1">
              <a:spcBef>
                <a:spcPts val="600"/>
              </a:spcBef>
            </a:pPr>
            <a:r>
              <a:rPr lang="en-NZ" dirty="0" smtClean="0"/>
              <a:t>… (see Table 3.5 for scope of information)</a:t>
            </a:r>
          </a:p>
          <a:p>
            <a:pPr lvl="1">
              <a:spcBef>
                <a:spcPts val="600"/>
              </a:spcBef>
            </a:pPr>
            <a:endParaRPr lang="en-NZ" dirty="0" smtClean="0"/>
          </a:p>
          <a:p>
            <a:pPr>
              <a:spcBef>
                <a:spcPts val="600"/>
              </a:spcBef>
            </a:pPr>
            <a:endParaRPr lang="en-NZ"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p:cNvSpPr>
          <p:nvPr>
            <p:ph type="title" idx="4294967295"/>
          </p:nvPr>
        </p:nvSpPr>
        <p:spPr/>
        <p:txBody>
          <a:bodyPr/>
          <a:lstStyle/>
          <a:p>
            <a:r>
              <a:rPr lang="en-US" sz="4000" dirty="0" smtClean="0"/>
              <a:t>Process List Structures</a:t>
            </a:r>
          </a:p>
        </p:txBody>
      </p:sp>
      <p:pic>
        <p:nvPicPr>
          <p:cNvPr id="5" name="Picture 4" descr="f14.pdf"/>
          <p:cNvPicPr>
            <a:picLocks noChangeAspect="1"/>
          </p:cNvPicPr>
          <p:nvPr/>
        </p:nvPicPr>
        <p:blipFill rotWithShape="1">
          <a:blip r:embed="rId3"/>
          <a:srcRect t="8007"/>
          <a:stretch/>
        </p:blipFill>
        <p:spPr>
          <a:xfrm>
            <a:off x="1002631" y="2514600"/>
            <a:ext cx="6324457" cy="4495800"/>
          </a:xfrm>
          <a:prstGeom prst="rect">
            <a:avLst/>
          </a:prstGeom>
        </p:spPr>
      </p:pic>
      <p:sp>
        <p:nvSpPr>
          <p:cNvPr id="6" name="Content Placeholder 2"/>
          <p:cNvSpPr>
            <a:spLocks noGrp="1"/>
          </p:cNvSpPr>
          <p:nvPr>
            <p:ph idx="1"/>
          </p:nvPr>
        </p:nvSpPr>
        <p:spPr>
          <a:xfrm>
            <a:off x="457200" y="1447800"/>
            <a:ext cx="8229600" cy="1447800"/>
          </a:xfrm>
        </p:spPr>
        <p:txBody>
          <a:bodyPr/>
          <a:lstStyle/>
          <a:p>
            <a:r>
              <a:rPr lang="en-US" dirty="0"/>
              <a:t>T</a:t>
            </a:r>
            <a:r>
              <a:rPr lang="en-US" dirty="0" smtClean="0"/>
              <a:t>he queuing structure could </a:t>
            </a:r>
            <a:r>
              <a:rPr lang="en-US" dirty="0"/>
              <a:t>be </a:t>
            </a:r>
            <a:r>
              <a:rPr lang="en-US" dirty="0" smtClean="0"/>
              <a:t>implemented as </a:t>
            </a:r>
            <a:r>
              <a:rPr lang="en-US" dirty="0"/>
              <a:t>linked lists of </a:t>
            </a:r>
            <a:r>
              <a:rPr lang="en-US" dirty="0" smtClean="0"/>
              <a:t>PCBs in which pointers can be stored in the PCBs (structuring information).</a:t>
            </a:r>
          </a:p>
        </p:txBody>
      </p:sp>
    </p:spTree>
    <p:extLst>
      <p:ext uri="{BB962C8B-B14F-4D97-AF65-F5344CB8AC3E}">
        <p14:creationId xmlns:p14="http://schemas.microsoft.com/office/powerpoint/2010/main" val="33798789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Structure of Process </a:t>
            </a:r>
            <a:br>
              <a:rPr lang="en-NZ" dirty="0" smtClean="0"/>
            </a:br>
            <a:r>
              <a:rPr lang="en-NZ" dirty="0" smtClean="0"/>
              <a:t>Images in Virtual Memory</a:t>
            </a:r>
            <a:endParaRPr lang="en-NZ" dirty="0"/>
          </a:p>
        </p:txBody>
      </p:sp>
      <p:pic>
        <p:nvPicPr>
          <p:cNvPr id="1026" name="Picture 2"/>
          <p:cNvPicPr>
            <a:picLocks noChangeAspect="1" noChangeArrowheads="1"/>
          </p:cNvPicPr>
          <p:nvPr/>
        </p:nvPicPr>
        <p:blipFill>
          <a:blip r:embed="rId3"/>
          <a:srcRect/>
          <a:stretch>
            <a:fillRect/>
          </a:stretch>
        </p:blipFill>
        <p:spPr bwMode="auto">
          <a:xfrm>
            <a:off x="1524000" y="1600200"/>
            <a:ext cx="6781800" cy="4892010"/>
          </a:xfrm>
          <a:prstGeom prst="rect">
            <a:avLst/>
          </a:prstGeom>
          <a:noFill/>
          <a:ln w="9525">
            <a:noFill/>
            <a:miter lim="800000"/>
            <a:headEnd/>
            <a:tailEnd/>
          </a:ln>
          <a:effectLst/>
        </p:spPr>
      </p:pic>
      <p:sp>
        <p:nvSpPr>
          <p:cNvPr id="3" name="TextBox 2"/>
          <p:cNvSpPr txBox="1"/>
          <p:nvPr/>
        </p:nvSpPr>
        <p:spPr>
          <a:xfrm>
            <a:off x="1600200" y="6169044"/>
            <a:ext cx="6629400" cy="584775"/>
          </a:xfrm>
          <a:prstGeom prst="rect">
            <a:avLst/>
          </a:prstGeom>
          <a:solidFill>
            <a:schemeClr val="bg1"/>
          </a:solidFill>
        </p:spPr>
        <p:txBody>
          <a:bodyPr wrap="square" rtlCol="0">
            <a:spAutoFit/>
          </a:bodyPr>
          <a:lstStyle/>
          <a:p>
            <a:r>
              <a:rPr lang="en-US" sz="1600" dirty="0" smtClean="0"/>
              <a:t>Figure 3.13 User Processes in Virtual Memory </a:t>
            </a:r>
          </a:p>
          <a:p>
            <a:r>
              <a:rPr lang="en-US" sz="1600" dirty="0" smtClean="0"/>
              <a:t>(assume the whole process image in a contiguous range of addresses) </a:t>
            </a:r>
            <a:endParaRPr lang="en-US" sz="1600"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Role of the </a:t>
            </a:r>
            <a:br>
              <a:rPr lang="en-NZ" dirty="0" smtClean="0"/>
            </a:br>
            <a:r>
              <a:rPr lang="en-NZ" dirty="0" smtClean="0"/>
              <a:t>Process Control Block</a:t>
            </a:r>
            <a:endParaRPr lang="en-NZ" dirty="0"/>
          </a:p>
        </p:txBody>
      </p:sp>
      <p:sp>
        <p:nvSpPr>
          <p:cNvPr id="3" name="Content Placeholder 2"/>
          <p:cNvSpPr>
            <a:spLocks noGrp="1"/>
          </p:cNvSpPr>
          <p:nvPr>
            <p:ph idx="1"/>
          </p:nvPr>
        </p:nvSpPr>
        <p:spPr/>
        <p:txBody>
          <a:bodyPr/>
          <a:lstStyle/>
          <a:p>
            <a:pPr>
              <a:spcBef>
                <a:spcPts val="600"/>
              </a:spcBef>
            </a:pPr>
            <a:r>
              <a:rPr lang="en-NZ" dirty="0" smtClean="0"/>
              <a:t>PCB is the most important data structure in an OS</a:t>
            </a:r>
          </a:p>
          <a:p>
            <a:pPr lvl="1">
              <a:spcBef>
                <a:spcPts val="600"/>
              </a:spcBef>
            </a:pPr>
            <a:r>
              <a:rPr lang="en-NZ" dirty="0" smtClean="0"/>
              <a:t>Contains all of the information about a process that is needed by the OS</a:t>
            </a:r>
          </a:p>
          <a:p>
            <a:pPr lvl="1">
              <a:spcBef>
                <a:spcPts val="600"/>
              </a:spcBef>
            </a:pPr>
            <a:r>
              <a:rPr lang="en-NZ" dirty="0" smtClean="0"/>
              <a:t>Read and/or modified by virtually every module in the OS such as scheduling, resource allocation, interrupt processing and performance monitoring</a:t>
            </a:r>
          </a:p>
          <a:p>
            <a:pPr lvl="1">
              <a:spcBef>
                <a:spcPts val="600"/>
              </a:spcBef>
            </a:pPr>
            <a:r>
              <a:rPr lang="en-NZ" dirty="0" smtClean="0"/>
              <a:t>Defines the state of the OS</a:t>
            </a:r>
            <a:endParaRPr lang="en-NZ" sz="1200" dirty="0" smtClean="0"/>
          </a:p>
          <a:p>
            <a:pPr>
              <a:spcBef>
                <a:spcPts val="600"/>
              </a:spcBef>
            </a:pPr>
            <a:r>
              <a:rPr lang="en-NZ" dirty="0" smtClean="0"/>
              <a:t>PCB requires protection, which is difficult</a:t>
            </a:r>
          </a:p>
          <a:p>
            <a:pPr lvl="1">
              <a:spcBef>
                <a:spcPts val="600"/>
              </a:spcBef>
            </a:pPr>
            <a:r>
              <a:rPr lang="en-NZ" dirty="0" smtClean="0"/>
              <a:t>A faulty routine could damage PCBs, which could destroy the OS’s ability to manage the affected processes</a:t>
            </a:r>
          </a:p>
          <a:p>
            <a:pPr lvl="1">
              <a:spcBef>
                <a:spcPts val="600"/>
              </a:spcBef>
            </a:pPr>
            <a:r>
              <a:rPr lang="en-NZ" dirty="0" smtClean="0"/>
              <a:t>Any design change to the PCB could affect many modules of the OS</a:t>
            </a:r>
          </a:p>
          <a:p>
            <a:pPr lvl="1">
              <a:spcBef>
                <a:spcPts val="600"/>
              </a:spcBef>
            </a:pPr>
            <a:endParaRPr lang="en-NZ"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What is a </a:t>
            </a:r>
            <a:r>
              <a:rPr lang="en-US" i="1" dirty="0" smtClean="0"/>
              <a:t>“process”</a:t>
            </a:r>
            <a:r>
              <a:rPr lang="en-US" dirty="0" smtClean="0"/>
              <a:t>?</a:t>
            </a:r>
            <a:endParaRPr lang="en-US" i="1" dirty="0" smtClean="0"/>
          </a:p>
        </p:txBody>
      </p:sp>
      <p:sp>
        <p:nvSpPr>
          <p:cNvPr id="9219" name="Content Placeholder 2"/>
          <p:cNvSpPr>
            <a:spLocks noGrp="1"/>
          </p:cNvSpPr>
          <p:nvPr>
            <p:ph idx="1"/>
          </p:nvPr>
        </p:nvSpPr>
        <p:spPr/>
        <p:txBody>
          <a:bodyPr/>
          <a:lstStyle/>
          <a:p>
            <a:pPr>
              <a:spcBef>
                <a:spcPts val="1200"/>
              </a:spcBef>
            </a:pPr>
            <a:r>
              <a:rPr lang="en-US" i="1" dirty="0" smtClean="0"/>
              <a:t>A program in execution</a:t>
            </a:r>
          </a:p>
          <a:p>
            <a:pPr>
              <a:spcBef>
                <a:spcPts val="1200"/>
              </a:spcBef>
            </a:pPr>
            <a:r>
              <a:rPr lang="en-US" dirty="0" smtClean="0"/>
              <a:t>An instance of a program running on a computer</a:t>
            </a:r>
          </a:p>
          <a:p>
            <a:pPr>
              <a:spcBef>
                <a:spcPts val="1200"/>
              </a:spcBef>
            </a:pPr>
            <a:r>
              <a:rPr lang="en-US" dirty="0" smtClean="0"/>
              <a:t>The entity that can be assigned to and executed on a processor</a:t>
            </a:r>
          </a:p>
          <a:p>
            <a:pPr>
              <a:spcBef>
                <a:spcPts val="1200"/>
              </a:spcBef>
            </a:pPr>
            <a:r>
              <a:rPr lang="en-US" dirty="0" smtClean="0"/>
              <a:t>A unit of activity characterized by the execution of a sequence of instructions, a current state, and an associated set of system resources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pPr lvl="1"/>
            <a:r>
              <a:rPr lang="en-NZ" sz="2400" dirty="0" smtClean="0"/>
              <a:t>How are processes represented and controlled by the OS</a:t>
            </a:r>
          </a:p>
          <a:p>
            <a:pPr lvl="1"/>
            <a:r>
              <a:rPr lang="en-NZ" sz="2400" dirty="0"/>
              <a:t>A flavour of creating a process in UNIX</a:t>
            </a:r>
          </a:p>
          <a:p>
            <a:pPr lvl="1"/>
            <a:r>
              <a:rPr lang="en-NZ" sz="2400" b="1" i="1" dirty="0" smtClean="0"/>
              <a:t>Process states </a:t>
            </a:r>
            <a:r>
              <a:rPr lang="en-NZ" sz="2400" dirty="0" smtClean="0"/>
              <a:t>which characterize the behaviour of processes</a:t>
            </a:r>
          </a:p>
          <a:p>
            <a:pPr lvl="1"/>
            <a:r>
              <a:rPr lang="en-NZ" sz="2400" b="1" i="1" dirty="0" smtClean="0"/>
              <a:t>Data structures </a:t>
            </a:r>
            <a:r>
              <a:rPr lang="en-NZ" sz="2400" dirty="0" smtClean="0"/>
              <a:t>used to manage processes</a:t>
            </a:r>
          </a:p>
          <a:p>
            <a:pPr lvl="1"/>
            <a:r>
              <a:rPr lang="en-NZ" sz="3200" dirty="0" smtClean="0">
                <a:solidFill>
                  <a:schemeClr val="accent1">
                    <a:lumMod val="75000"/>
                  </a:schemeClr>
                </a:solidFill>
              </a:rPr>
              <a:t>Ways in which the OS uses these data structures to control process execution</a:t>
            </a:r>
          </a:p>
          <a:p>
            <a:pPr lvl="1"/>
            <a:r>
              <a:rPr lang="en-NZ" sz="2400" dirty="0" smtClean="0"/>
              <a:t>Discuss </a:t>
            </a:r>
            <a:r>
              <a:rPr lang="en-NZ" sz="2400" dirty="0"/>
              <a:t>process management in </a:t>
            </a:r>
            <a:r>
              <a:rPr lang="en-NZ" sz="2400" dirty="0" smtClean="0"/>
              <a:t>UNIX</a:t>
            </a:r>
            <a:endParaRPr lang="en-NZ" sz="2400" dirty="0"/>
          </a:p>
          <a:p>
            <a:pPr lvl="1"/>
            <a:endParaRPr lang="en-NZ" sz="3200" dirty="0" smtClean="0">
              <a:solidFill>
                <a:schemeClr val="accent1">
                  <a:lumMod val="75000"/>
                </a:schemeClr>
              </a:solidFill>
            </a:endParaRPr>
          </a:p>
        </p:txBody>
      </p:sp>
      <p:cxnSp>
        <p:nvCxnSpPr>
          <p:cNvPr id="5" name="Straight Arrow Connector 4"/>
          <p:cNvCxnSpPr/>
          <p:nvPr/>
        </p:nvCxnSpPr>
        <p:spPr>
          <a:xfrm>
            <a:off x="228600" y="44180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smtClean="0"/>
              <a:t>Modes of Execution</a:t>
            </a:r>
          </a:p>
        </p:txBody>
      </p:sp>
      <p:sp>
        <p:nvSpPr>
          <p:cNvPr id="47107" name="Content Placeholder 2"/>
          <p:cNvSpPr>
            <a:spLocks noGrp="1"/>
          </p:cNvSpPr>
          <p:nvPr>
            <p:ph idx="1"/>
          </p:nvPr>
        </p:nvSpPr>
        <p:spPr>
          <a:xfrm>
            <a:off x="457200" y="1447800"/>
            <a:ext cx="8229600" cy="4572000"/>
          </a:xfrm>
        </p:spPr>
        <p:txBody>
          <a:bodyPr/>
          <a:lstStyle/>
          <a:p>
            <a:pPr>
              <a:spcBef>
                <a:spcPts val="600"/>
              </a:spcBef>
            </a:pPr>
            <a:r>
              <a:rPr lang="en-NZ" dirty="0" smtClean="0"/>
              <a:t>Most processors support at least two modes of execution to protect the OS and key OS tables from interference by user programs.</a:t>
            </a:r>
          </a:p>
          <a:p>
            <a:pPr>
              <a:spcBef>
                <a:spcPts val="600"/>
              </a:spcBef>
            </a:pPr>
            <a:r>
              <a:rPr lang="en-US" dirty="0" smtClean="0"/>
              <a:t>User mode</a:t>
            </a:r>
          </a:p>
          <a:p>
            <a:pPr lvl="1">
              <a:spcBef>
                <a:spcPts val="600"/>
              </a:spcBef>
            </a:pPr>
            <a:r>
              <a:rPr lang="en-US" dirty="0" smtClean="0"/>
              <a:t>Less-privileged mode</a:t>
            </a:r>
          </a:p>
          <a:p>
            <a:pPr lvl="1">
              <a:spcBef>
                <a:spcPts val="600"/>
              </a:spcBef>
            </a:pPr>
            <a:r>
              <a:rPr lang="en-US" dirty="0" smtClean="0"/>
              <a:t>User programs typically execute in this mode</a:t>
            </a:r>
          </a:p>
          <a:p>
            <a:pPr>
              <a:spcBef>
                <a:spcPts val="600"/>
              </a:spcBef>
            </a:pPr>
            <a:r>
              <a:rPr lang="en-US" dirty="0" smtClean="0"/>
              <a:t>System mode (control mode or kernel mode)</a:t>
            </a:r>
          </a:p>
          <a:p>
            <a:pPr lvl="1">
              <a:spcBef>
                <a:spcPts val="600"/>
              </a:spcBef>
            </a:pPr>
            <a:r>
              <a:rPr lang="en-US" dirty="0" smtClean="0"/>
              <a:t>More-privileged mode</a:t>
            </a:r>
          </a:p>
          <a:p>
            <a:pPr lvl="1">
              <a:spcBef>
                <a:spcPts val="600"/>
              </a:spcBef>
            </a:pPr>
            <a:r>
              <a:rPr lang="en-US" i="1" dirty="0" smtClean="0">
                <a:solidFill>
                  <a:srgbClr val="C00000"/>
                </a:solidFill>
              </a:rPr>
              <a:t>Kernel</a:t>
            </a:r>
            <a:r>
              <a:rPr lang="en-US" dirty="0" smtClean="0"/>
              <a:t> of the operating system (central module of an OS)</a:t>
            </a:r>
          </a:p>
          <a:p>
            <a:pPr lvl="2">
              <a:spcBef>
                <a:spcPts val="600"/>
              </a:spcBef>
            </a:pPr>
            <a:r>
              <a:rPr lang="en-US" dirty="0" smtClean="0"/>
              <a:t>Loads first when the system starts</a:t>
            </a:r>
          </a:p>
          <a:p>
            <a:pPr lvl="2">
              <a:spcBef>
                <a:spcPts val="600"/>
              </a:spcBef>
            </a:pPr>
            <a:r>
              <a:rPr lang="en-US" dirty="0" smtClean="0"/>
              <a:t>Resides in memory (in a protected area) all the time</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smtClean="0"/>
              <a:t>Typical Functions of</a:t>
            </a:r>
            <a:br>
              <a:rPr lang="en-US" dirty="0" smtClean="0"/>
            </a:br>
            <a:r>
              <a:rPr lang="en-US" dirty="0" smtClean="0"/>
              <a:t>an OS Kernel</a:t>
            </a:r>
          </a:p>
        </p:txBody>
      </p:sp>
      <p:pic>
        <p:nvPicPr>
          <p:cNvPr id="6" name="Picture 5"/>
          <p:cNvPicPr>
            <a:picLocks noChangeAspect="1"/>
          </p:cNvPicPr>
          <p:nvPr/>
        </p:nvPicPr>
        <p:blipFill>
          <a:blip r:embed="rId3"/>
          <a:stretch>
            <a:fillRect/>
          </a:stretch>
        </p:blipFill>
        <p:spPr>
          <a:xfrm>
            <a:off x="1447800" y="1295400"/>
            <a:ext cx="6781800" cy="5393964"/>
          </a:xfrm>
          <a:prstGeom prst="rect">
            <a:avLst/>
          </a:prstGeom>
        </p:spPr>
      </p:pic>
    </p:spTree>
    <p:extLst>
      <p:ext uri="{BB962C8B-B14F-4D97-AF65-F5344CB8AC3E}">
        <p14:creationId xmlns:p14="http://schemas.microsoft.com/office/powerpoint/2010/main" val="296886826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smtClean="0"/>
              <a:t>Process Creation</a:t>
            </a:r>
          </a:p>
        </p:txBody>
      </p:sp>
      <p:sp>
        <p:nvSpPr>
          <p:cNvPr id="48131" name="Content Placeholder 2"/>
          <p:cNvSpPr>
            <a:spLocks noGrp="1"/>
          </p:cNvSpPr>
          <p:nvPr>
            <p:ph idx="1"/>
          </p:nvPr>
        </p:nvSpPr>
        <p:spPr/>
        <p:txBody>
          <a:bodyPr/>
          <a:lstStyle/>
          <a:p>
            <a:pPr>
              <a:spcBef>
                <a:spcPts val="1200"/>
              </a:spcBef>
            </a:pPr>
            <a:r>
              <a:rPr lang="en-NZ" dirty="0" smtClean="0"/>
              <a:t>Once the OS decides to create a new process, it:</a:t>
            </a:r>
          </a:p>
          <a:p>
            <a:pPr lvl="1">
              <a:spcBef>
                <a:spcPts val="1200"/>
              </a:spcBef>
            </a:pPr>
            <a:r>
              <a:rPr lang="en-US" dirty="0" smtClean="0"/>
              <a:t>Assigns a unique process identifier and adds a new entry to the process table</a:t>
            </a:r>
          </a:p>
          <a:p>
            <a:pPr lvl="1">
              <a:spcBef>
                <a:spcPts val="1200"/>
              </a:spcBef>
            </a:pPr>
            <a:r>
              <a:rPr lang="en-US" dirty="0" smtClean="0"/>
              <a:t>Allocates space for the process (process image)</a:t>
            </a:r>
          </a:p>
          <a:p>
            <a:pPr lvl="1">
              <a:spcBef>
                <a:spcPts val="1200"/>
              </a:spcBef>
            </a:pPr>
            <a:r>
              <a:rPr lang="en-US" dirty="0" smtClean="0"/>
              <a:t>Initializes process control block</a:t>
            </a:r>
          </a:p>
          <a:p>
            <a:pPr lvl="1">
              <a:spcBef>
                <a:spcPts val="1200"/>
              </a:spcBef>
            </a:pPr>
            <a:r>
              <a:rPr lang="en-US" dirty="0" smtClean="0"/>
              <a:t>Sets up appropriate linkages such as putting the new process in the Ready list</a:t>
            </a:r>
          </a:p>
          <a:p>
            <a:pPr lvl="1">
              <a:spcBef>
                <a:spcPts val="1200"/>
              </a:spcBef>
            </a:pPr>
            <a:r>
              <a:rPr lang="en-US" dirty="0" smtClean="0"/>
              <a:t>Creates or expands other data structures such as an accounting file for performance assessment</a:t>
            </a:r>
          </a:p>
          <a:p>
            <a:pPr>
              <a:spcBef>
                <a:spcPts val="1200"/>
              </a:spcBef>
            </a:pPr>
            <a:endParaRPr lang="en-US" dirty="0"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Process Switching</a:t>
            </a:r>
            <a:endParaRPr lang="en-NZ" dirty="0"/>
          </a:p>
        </p:txBody>
      </p:sp>
      <p:sp>
        <p:nvSpPr>
          <p:cNvPr id="3" name="Content Placeholder 2"/>
          <p:cNvSpPr>
            <a:spLocks noGrp="1"/>
          </p:cNvSpPr>
          <p:nvPr>
            <p:ph idx="1"/>
          </p:nvPr>
        </p:nvSpPr>
        <p:spPr/>
        <p:txBody>
          <a:bodyPr/>
          <a:lstStyle/>
          <a:p>
            <a:pPr>
              <a:spcBef>
                <a:spcPts val="1200"/>
              </a:spcBef>
            </a:pPr>
            <a:r>
              <a:rPr lang="en-US" altLang="en-US" dirty="0"/>
              <a:t>When CPU switches to another process, the system must save the state of the old process and load the saved state for the new </a:t>
            </a:r>
            <a:r>
              <a:rPr lang="en-US" altLang="en-US" dirty="0" smtClean="0"/>
              <a:t>process (to be described).</a:t>
            </a:r>
          </a:p>
          <a:p>
            <a:pPr>
              <a:spcBef>
                <a:spcPts val="1200"/>
              </a:spcBef>
            </a:pPr>
            <a:r>
              <a:rPr lang="en-US" altLang="en-US" i="1" dirty="0" smtClean="0">
                <a:solidFill>
                  <a:schemeClr val="accent2"/>
                </a:solidFill>
              </a:rPr>
              <a:t>Process-switch</a:t>
            </a:r>
            <a:r>
              <a:rPr lang="en-US" altLang="en-US" dirty="0" smtClean="0"/>
              <a:t> </a:t>
            </a:r>
            <a:r>
              <a:rPr lang="en-US" altLang="en-US" dirty="0"/>
              <a:t>time is </a:t>
            </a:r>
            <a:r>
              <a:rPr lang="en-US" altLang="en-US" dirty="0" smtClean="0"/>
              <a:t>considered as overhead (the </a:t>
            </a:r>
            <a:r>
              <a:rPr lang="en-US" altLang="en-US" dirty="0"/>
              <a:t>system does no useful work while </a:t>
            </a:r>
            <a:r>
              <a:rPr lang="en-US" altLang="en-US" dirty="0" smtClean="0"/>
              <a:t>switching), so several issues are important</a:t>
            </a:r>
          </a:p>
          <a:p>
            <a:pPr lvl="1">
              <a:spcBef>
                <a:spcPts val="1200"/>
              </a:spcBef>
            </a:pPr>
            <a:r>
              <a:rPr lang="en-US" altLang="en-US" dirty="0" smtClean="0"/>
              <a:t>What events trigger a process switch?</a:t>
            </a:r>
          </a:p>
          <a:p>
            <a:pPr lvl="1">
              <a:spcBef>
                <a:spcPts val="1200"/>
              </a:spcBef>
            </a:pPr>
            <a:r>
              <a:rPr lang="en-US" altLang="en-US" dirty="0" smtClean="0"/>
              <a:t>What must the OS do to the various data structures to achieve such a process switch? </a:t>
            </a:r>
          </a:p>
          <a:p>
            <a:pPr lvl="1">
              <a:spcBef>
                <a:spcPts val="1200"/>
              </a:spcBef>
            </a:pPr>
            <a:endParaRPr lang="en-US" altLang="en-US" dirty="0" smtClean="0"/>
          </a:p>
          <a:p>
            <a:pPr>
              <a:spcBef>
                <a:spcPts val="1200"/>
              </a:spcBef>
            </a:pPr>
            <a:endParaRPr lang="en-US" alt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When to </a:t>
            </a:r>
            <a:r>
              <a:rPr lang="en-NZ" dirty="0"/>
              <a:t>S</a:t>
            </a:r>
            <a:r>
              <a:rPr lang="en-NZ" dirty="0" smtClean="0"/>
              <a:t>witch Processes</a:t>
            </a:r>
            <a:endParaRPr lang="en-NZ"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99092704"/>
              </p:ext>
            </p:extLst>
          </p:nvPr>
        </p:nvGraphicFramePr>
        <p:xfrm>
          <a:off x="762001" y="2724329"/>
          <a:ext cx="7696199" cy="2970573"/>
        </p:xfrm>
        <a:graphic>
          <a:graphicData uri="http://schemas.openxmlformats.org/drawingml/2006/table">
            <a:tbl>
              <a:tblPr firstRow="1" bandRow="1">
                <a:tableStyleId>{5C22544A-7EE6-4342-B048-85BDC9FD1C3A}</a:tableStyleId>
              </a:tblPr>
              <a:tblGrid>
                <a:gridCol w="1981199"/>
                <a:gridCol w="3200400"/>
                <a:gridCol w="2514600"/>
              </a:tblGrid>
              <a:tr h="398039">
                <a:tc>
                  <a:txBody>
                    <a:bodyPr/>
                    <a:lstStyle/>
                    <a:p>
                      <a:r>
                        <a:rPr lang="en-NZ" dirty="0" smtClean="0"/>
                        <a:t>Mechanism</a:t>
                      </a:r>
                      <a:endParaRPr lang="en-NZ" dirty="0"/>
                    </a:p>
                  </a:txBody>
                  <a:tcPr/>
                </a:tc>
                <a:tc>
                  <a:txBody>
                    <a:bodyPr/>
                    <a:lstStyle/>
                    <a:p>
                      <a:r>
                        <a:rPr lang="en-NZ" dirty="0" smtClean="0"/>
                        <a:t>Cause</a:t>
                      </a:r>
                      <a:endParaRPr lang="en-NZ" dirty="0"/>
                    </a:p>
                  </a:txBody>
                  <a:tcPr/>
                </a:tc>
                <a:tc>
                  <a:txBody>
                    <a:bodyPr/>
                    <a:lstStyle/>
                    <a:p>
                      <a:r>
                        <a:rPr lang="en-NZ" dirty="0" smtClean="0"/>
                        <a:t>Use</a:t>
                      </a:r>
                      <a:endParaRPr lang="en-NZ" dirty="0"/>
                    </a:p>
                  </a:txBody>
                  <a:tcPr/>
                </a:tc>
              </a:tr>
              <a:tr h="981467">
                <a:tc>
                  <a:txBody>
                    <a:bodyPr/>
                    <a:lstStyle/>
                    <a:p>
                      <a:r>
                        <a:rPr lang="en-NZ" dirty="0" smtClean="0"/>
                        <a:t>Interrupt</a:t>
                      </a:r>
                      <a:endParaRPr lang="en-NZ" dirty="0"/>
                    </a:p>
                  </a:txBody>
                  <a:tcPr/>
                </a:tc>
                <a:tc>
                  <a:txBody>
                    <a:bodyPr/>
                    <a:lstStyle/>
                    <a:p>
                      <a:r>
                        <a:rPr lang="en-NZ" dirty="0" smtClean="0"/>
                        <a:t>External to the execution of the current instruction,</a:t>
                      </a:r>
                      <a:r>
                        <a:rPr lang="en-NZ" baseline="0" dirty="0" smtClean="0"/>
                        <a:t> e.g., clock interrupt, I/O interrupt.</a:t>
                      </a:r>
                      <a:endParaRPr lang="en-NZ" dirty="0"/>
                    </a:p>
                  </a:txBody>
                  <a:tcPr/>
                </a:tc>
                <a:tc>
                  <a:txBody>
                    <a:bodyPr/>
                    <a:lstStyle/>
                    <a:p>
                      <a:r>
                        <a:rPr lang="en-NZ" dirty="0" smtClean="0"/>
                        <a:t>Reaction to an asynchronous</a:t>
                      </a:r>
                    </a:p>
                    <a:p>
                      <a:r>
                        <a:rPr lang="en-NZ" dirty="0" smtClean="0"/>
                        <a:t>external event</a:t>
                      </a:r>
                      <a:endParaRPr lang="en-NZ" dirty="0"/>
                    </a:p>
                  </a:txBody>
                  <a:tcPr/>
                </a:tc>
              </a:tr>
              <a:tr h="687027">
                <a:tc>
                  <a:txBody>
                    <a:bodyPr/>
                    <a:lstStyle/>
                    <a:p>
                      <a:r>
                        <a:rPr lang="en-NZ" b="1" i="1" dirty="0" smtClean="0">
                          <a:solidFill>
                            <a:schemeClr val="tx2"/>
                          </a:solidFill>
                        </a:rPr>
                        <a:t>Trap</a:t>
                      </a:r>
                      <a:endParaRPr lang="en-NZ" b="1" i="1" dirty="0">
                        <a:solidFill>
                          <a:schemeClr val="tx2"/>
                        </a:solidFill>
                      </a:endParaRPr>
                    </a:p>
                  </a:txBody>
                  <a:tcPr/>
                </a:tc>
                <a:tc>
                  <a:txBody>
                    <a:bodyPr/>
                    <a:lstStyle/>
                    <a:p>
                      <a:r>
                        <a:rPr lang="en-NZ" dirty="0" smtClean="0"/>
                        <a:t>Associated with the execution of the current instruction, e.g., illegal file</a:t>
                      </a:r>
                      <a:r>
                        <a:rPr lang="en-NZ" baseline="0" dirty="0" smtClean="0"/>
                        <a:t> access</a:t>
                      </a:r>
                      <a:endParaRPr lang="en-NZ" dirty="0"/>
                    </a:p>
                  </a:txBody>
                  <a:tcPr/>
                </a:tc>
                <a:tc>
                  <a:txBody>
                    <a:bodyPr/>
                    <a:lstStyle/>
                    <a:p>
                      <a:r>
                        <a:rPr lang="en-NZ" dirty="0" smtClean="0"/>
                        <a:t>Handling of an error or an exception condition</a:t>
                      </a:r>
                      <a:endParaRPr lang="en-NZ" dirty="0"/>
                    </a:p>
                  </a:txBody>
                  <a:tcPr/>
                </a:tc>
              </a:tr>
              <a:tr h="676667">
                <a:tc>
                  <a:txBody>
                    <a:bodyPr/>
                    <a:lstStyle/>
                    <a:p>
                      <a:r>
                        <a:rPr lang="en-NZ" b="1" i="1" dirty="0" smtClean="0">
                          <a:solidFill>
                            <a:schemeClr val="tx2"/>
                          </a:solidFill>
                        </a:rPr>
                        <a:t>System call (or supervisor call)</a:t>
                      </a:r>
                      <a:endParaRPr lang="en-NZ" b="1" i="1" dirty="0">
                        <a:solidFill>
                          <a:schemeClr val="tx2"/>
                        </a:solidFill>
                      </a:endParaRPr>
                    </a:p>
                  </a:txBody>
                  <a:tcPr/>
                </a:tc>
                <a:tc>
                  <a:txBody>
                    <a:bodyPr/>
                    <a:lstStyle/>
                    <a:p>
                      <a:r>
                        <a:rPr lang="en-NZ" dirty="0" smtClean="0"/>
                        <a:t>Explicit request, e.g., file open</a:t>
                      </a:r>
                      <a:endParaRPr lang="en-NZ" dirty="0"/>
                    </a:p>
                  </a:txBody>
                  <a:tcPr/>
                </a:tc>
                <a:tc>
                  <a:txBody>
                    <a:bodyPr/>
                    <a:lstStyle/>
                    <a:p>
                      <a:r>
                        <a:rPr lang="en-NZ" dirty="0" smtClean="0"/>
                        <a:t>Call to an operating system function</a:t>
                      </a:r>
                      <a:endParaRPr lang="en-NZ" dirty="0"/>
                    </a:p>
                  </a:txBody>
                  <a:tcPr/>
                </a:tc>
              </a:tr>
            </a:tbl>
          </a:graphicData>
        </a:graphic>
      </p:graphicFrame>
      <p:sp>
        <p:nvSpPr>
          <p:cNvPr id="9" name="Rectangle 8"/>
          <p:cNvSpPr/>
          <p:nvPr/>
        </p:nvSpPr>
        <p:spPr>
          <a:xfrm>
            <a:off x="1447800" y="5647399"/>
            <a:ext cx="6553200" cy="338554"/>
          </a:xfrm>
          <a:prstGeom prst="rect">
            <a:avLst/>
          </a:prstGeom>
        </p:spPr>
        <p:txBody>
          <a:bodyPr wrap="square">
            <a:spAutoFit/>
          </a:bodyPr>
          <a:lstStyle/>
          <a:p>
            <a:r>
              <a:rPr lang="en-NZ" sz="1600" b="1" dirty="0" smtClean="0"/>
              <a:t>Table 3.8 Mechanisms for Interrupting the Execution of a Process</a:t>
            </a:r>
          </a:p>
        </p:txBody>
      </p:sp>
      <p:sp>
        <p:nvSpPr>
          <p:cNvPr id="10" name="Rectangle 9"/>
          <p:cNvSpPr/>
          <p:nvPr/>
        </p:nvSpPr>
        <p:spPr>
          <a:xfrm>
            <a:off x="609600" y="1524000"/>
            <a:ext cx="8077200" cy="1200329"/>
          </a:xfrm>
          <a:prstGeom prst="rect">
            <a:avLst/>
          </a:prstGeom>
        </p:spPr>
        <p:txBody>
          <a:bodyPr wrap="square">
            <a:spAutoFit/>
          </a:bodyPr>
          <a:lstStyle/>
          <a:p>
            <a:r>
              <a:rPr lang="en-NZ" sz="2400" dirty="0" smtClean="0"/>
              <a:t>A process switch may occur any time that the OS has gained control from the currently running process. Possible events giving OS control are: </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Calls</a:t>
            </a:r>
            <a:endParaRPr lang="en-US" dirty="0"/>
          </a:p>
        </p:txBody>
      </p:sp>
      <p:sp>
        <p:nvSpPr>
          <p:cNvPr id="3" name="Content Placeholder 2"/>
          <p:cNvSpPr>
            <a:spLocks noGrp="1"/>
          </p:cNvSpPr>
          <p:nvPr>
            <p:ph idx="1"/>
          </p:nvPr>
        </p:nvSpPr>
        <p:spPr>
          <a:xfrm>
            <a:off x="581891" y="1219200"/>
            <a:ext cx="8229600" cy="4953000"/>
          </a:xfrm>
        </p:spPr>
        <p:txBody>
          <a:bodyPr/>
          <a:lstStyle/>
          <a:p>
            <a:pPr>
              <a:lnSpc>
                <a:spcPct val="90000"/>
              </a:lnSpc>
            </a:pPr>
            <a:r>
              <a:rPr lang="en-US" altLang="en-US" dirty="0"/>
              <a:t>Mostly accessed by programs via a high-level </a:t>
            </a:r>
            <a:r>
              <a:rPr lang="en-US" altLang="en-US" b="1" i="1" dirty="0"/>
              <a:t>A</a:t>
            </a:r>
            <a:r>
              <a:rPr lang="en-US" altLang="en-US" b="1" i="1" dirty="0" smtClean="0"/>
              <a:t>pplication Programming </a:t>
            </a:r>
            <a:r>
              <a:rPr lang="en-US" altLang="en-US" b="1" i="1" dirty="0"/>
              <a:t>Interface </a:t>
            </a:r>
            <a:r>
              <a:rPr lang="en-US" altLang="en-US" dirty="0"/>
              <a:t>(API</a:t>
            </a:r>
            <a:r>
              <a:rPr lang="en-US" altLang="en-US" dirty="0" smtClean="0"/>
              <a:t>).</a:t>
            </a:r>
          </a:p>
          <a:p>
            <a:pPr>
              <a:lnSpc>
                <a:spcPct val="90000"/>
              </a:lnSpc>
            </a:pPr>
            <a:endParaRPr lang="en-US" altLang="en-US" dirty="0" smtClean="0"/>
          </a:p>
        </p:txBody>
      </p:sp>
      <p:sp>
        <p:nvSpPr>
          <p:cNvPr id="4" name="Rectangle 3"/>
          <p:cNvSpPr/>
          <p:nvPr/>
        </p:nvSpPr>
        <p:spPr>
          <a:xfrm>
            <a:off x="838200" y="2057400"/>
            <a:ext cx="4114800" cy="457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#include &lt;</a:t>
            </a:r>
            <a:r>
              <a:rPr lang="en-US" dirty="0" err="1" smtClean="0">
                <a:solidFill>
                  <a:schemeClr val="tx1"/>
                </a:solidFill>
              </a:rPr>
              <a:t>stdio.h</a:t>
            </a:r>
            <a:r>
              <a:rPr lang="en-US" dirty="0">
                <a:solidFill>
                  <a:schemeClr val="tx1"/>
                </a:solidFill>
              </a:rPr>
              <a:t>&gt;</a:t>
            </a:r>
          </a:p>
          <a:p>
            <a:r>
              <a:rPr lang="en-US" dirty="0">
                <a:solidFill>
                  <a:schemeClr val="tx1"/>
                </a:solidFill>
              </a:rPr>
              <a:t>#include &lt;</a:t>
            </a:r>
            <a:r>
              <a:rPr lang="en-US" dirty="0" err="1">
                <a:solidFill>
                  <a:schemeClr val="tx1"/>
                </a:solidFill>
              </a:rPr>
              <a:t>string.h</a:t>
            </a:r>
            <a:r>
              <a:rPr lang="en-US" dirty="0">
                <a:solidFill>
                  <a:schemeClr val="tx1"/>
                </a:solidFill>
              </a:rPr>
              <a:t>&gt;</a:t>
            </a:r>
          </a:p>
          <a:p>
            <a:r>
              <a:rPr lang="en-US" dirty="0">
                <a:solidFill>
                  <a:schemeClr val="tx1"/>
                </a:solidFill>
              </a:rPr>
              <a:t>#include &lt;</a:t>
            </a:r>
            <a:r>
              <a:rPr lang="en-US" dirty="0" err="1">
                <a:solidFill>
                  <a:schemeClr val="tx1"/>
                </a:solidFill>
              </a:rPr>
              <a:t>iostream</a:t>
            </a:r>
            <a:r>
              <a:rPr lang="en-US" dirty="0">
                <a:solidFill>
                  <a:schemeClr val="tx1"/>
                </a:solidFill>
              </a:rPr>
              <a:t>&gt;</a:t>
            </a:r>
          </a:p>
          <a:p>
            <a:endParaRPr lang="en-US" dirty="0">
              <a:solidFill>
                <a:schemeClr val="tx1"/>
              </a:solidFill>
            </a:endParaRPr>
          </a:p>
          <a:p>
            <a:r>
              <a:rPr lang="en-US" dirty="0">
                <a:solidFill>
                  <a:schemeClr val="tx1"/>
                </a:solidFill>
              </a:rPr>
              <a:t>using namespace </a:t>
            </a:r>
            <a:r>
              <a:rPr lang="en-US" dirty="0" err="1">
                <a:solidFill>
                  <a:schemeClr val="tx1"/>
                </a:solidFill>
              </a:rPr>
              <a:t>std</a:t>
            </a:r>
            <a:r>
              <a:rPr lang="en-US" dirty="0">
                <a:solidFill>
                  <a:schemeClr val="tx1"/>
                </a:solidFill>
              </a:rPr>
              <a:t>;</a:t>
            </a:r>
          </a:p>
          <a:p>
            <a:endParaRPr lang="en-US" dirty="0">
              <a:solidFill>
                <a:schemeClr val="tx1"/>
              </a:solidFill>
            </a:endParaRPr>
          </a:p>
          <a:p>
            <a:r>
              <a:rPr lang="en-US" dirty="0" err="1">
                <a:solidFill>
                  <a:schemeClr val="tx1"/>
                </a:solidFill>
              </a:rPr>
              <a:t>int</a:t>
            </a:r>
            <a:r>
              <a:rPr lang="en-US" dirty="0">
                <a:solidFill>
                  <a:schemeClr val="tx1"/>
                </a:solidFill>
              </a:rPr>
              <a:t> main ()</a:t>
            </a:r>
          </a:p>
          <a:p>
            <a:r>
              <a:rPr lang="en-US" dirty="0" smtClean="0">
                <a:solidFill>
                  <a:schemeClr val="tx1"/>
                </a:solidFill>
              </a:rPr>
              <a:t>{	char </a:t>
            </a:r>
            <a:r>
              <a:rPr lang="en-US" dirty="0" err="1">
                <a:solidFill>
                  <a:schemeClr val="tx1"/>
                </a:solidFill>
              </a:rPr>
              <a:t>ch</a:t>
            </a:r>
            <a:r>
              <a:rPr lang="en-US" dirty="0">
                <a:solidFill>
                  <a:schemeClr val="tx1"/>
                </a:solidFill>
              </a:rPr>
              <a:t>;</a:t>
            </a:r>
          </a:p>
          <a:p>
            <a:r>
              <a:rPr lang="en-US" dirty="0" smtClean="0">
                <a:solidFill>
                  <a:schemeClr val="tx1"/>
                </a:solidFill>
              </a:rPr>
              <a:t>	string </a:t>
            </a:r>
            <a:r>
              <a:rPr lang="en-US" dirty="0">
                <a:solidFill>
                  <a:schemeClr val="tx1"/>
                </a:solidFill>
              </a:rPr>
              <a:t>s="";</a:t>
            </a:r>
          </a:p>
          <a:p>
            <a:r>
              <a:rPr lang="en-US" dirty="0" smtClean="0">
                <a:solidFill>
                  <a:schemeClr val="tx1"/>
                </a:solidFill>
              </a:rPr>
              <a:t>  	</a:t>
            </a:r>
            <a:r>
              <a:rPr lang="en-US" dirty="0" err="1" smtClean="0">
                <a:solidFill>
                  <a:schemeClr val="tx1"/>
                </a:solidFill>
              </a:rPr>
              <a:t>ch</a:t>
            </a:r>
            <a:r>
              <a:rPr lang="en-US" dirty="0" smtClean="0">
                <a:solidFill>
                  <a:schemeClr val="tx1"/>
                </a:solidFill>
              </a:rPr>
              <a:t>=</a:t>
            </a:r>
            <a:r>
              <a:rPr lang="en-US" dirty="0" err="1" smtClean="0">
                <a:solidFill>
                  <a:schemeClr val="tx1"/>
                </a:solidFill>
              </a:rPr>
              <a:t>getchar</a:t>
            </a:r>
            <a:r>
              <a:rPr lang="en-US" dirty="0">
                <a:solidFill>
                  <a:schemeClr val="tx1"/>
                </a:solidFill>
              </a:rPr>
              <a:t>();</a:t>
            </a:r>
          </a:p>
          <a:p>
            <a:r>
              <a:rPr lang="en-US" dirty="0" smtClean="0">
                <a:solidFill>
                  <a:schemeClr val="tx1"/>
                </a:solidFill>
              </a:rPr>
              <a:t>  	while </a:t>
            </a:r>
            <a:r>
              <a:rPr lang="en-US" dirty="0">
                <a:solidFill>
                  <a:schemeClr val="tx1"/>
                </a:solidFill>
              </a:rPr>
              <a:t>(</a:t>
            </a:r>
            <a:r>
              <a:rPr lang="en-US" dirty="0" err="1">
                <a:solidFill>
                  <a:schemeClr val="tx1"/>
                </a:solidFill>
              </a:rPr>
              <a:t>ch</a:t>
            </a:r>
            <a:r>
              <a:rPr lang="en-US" dirty="0">
                <a:solidFill>
                  <a:schemeClr val="tx1"/>
                </a:solidFill>
              </a:rPr>
              <a:t>!='.'){</a:t>
            </a:r>
          </a:p>
          <a:p>
            <a:r>
              <a:rPr lang="en-US" dirty="0">
                <a:solidFill>
                  <a:schemeClr val="tx1"/>
                </a:solidFill>
              </a:rPr>
              <a:t>	</a:t>
            </a:r>
            <a:r>
              <a:rPr lang="en-US" dirty="0" smtClean="0">
                <a:solidFill>
                  <a:schemeClr val="tx1"/>
                </a:solidFill>
              </a:rPr>
              <a:t>	s</a:t>
            </a:r>
            <a:r>
              <a:rPr lang="en-US" dirty="0">
                <a:solidFill>
                  <a:schemeClr val="tx1"/>
                </a:solidFill>
              </a:rPr>
              <a:t>+=</a:t>
            </a:r>
            <a:r>
              <a:rPr lang="en-US" dirty="0" err="1">
                <a:solidFill>
                  <a:schemeClr val="tx1"/>
                </a:solidFill>
              </a:rPr>
              <a:t>ch</a:t>
            </a:r>
            <a:r>
              <a:rPr lang="en-US" dirty="0">
                <a:solidFill>
                  <a:schemeClr val="tx1"/>
                </a:solidFill>
              </a:rPr>
              <a:t>;</a:t>
            </a:r>
          </a:p>
          <a:p>
            <a:r>
              <a:rPr lang="en-US" dirty="0">
                <a:solidFill>
                  <a:schemeClr val="tx1"/>
                </a:solidFill>
              </a:rPr>
              <a:t>	</a:t>
            </a:r>
            <a:r>
              <a:rPr lang="en-US" dirty="0" smtClean="0">
                <a:solidFill>
                  <a:schemeClr val="tx1"/>
                </a:solidFill>
              </a:rPr>
              <a:t>	</a:t>
            </a:r>
            <a:r>
              <a:rPr lang="en-US" dirty="0" err="1" smtClean="0">
                <a:solidFill>
                  <a:schemeClr val="tx1"/>
                </a:solidFill>
              </a:rPr>
              <a:t>ch</a:t>
            </a:r>
            <a:r>
              <a:rPr lang="en-US" dirty="0" smtClean="0">
                <a:solidFill>
                  <a:schemeClr val="tx1"/>
                </a:solidFill>
              </a:rPr>
              <a:t>=</a:t>
            </a:r>
            <a:r>
              <a:rPr lang="en-US" dirty="0" err="1" smtClean="0">
                <a:solidFill>
                  <a:schemeClr val="tx1"/>
                </a:solidFill>
              </a:rPr>
              <a:t>getchar</a:t>
            </a:r>
            <a:r>
              <a:rPr lang="en-US" dirty="0">
                <a:solidFill>
                  <a:schemeClr val="tx1"/>
                </a:solidFill>
              </a:rPr>
              <a:t>();</a:t>
            </a:r>
          </a:p>
          <a:p>
            <a:r>
              <a:rPr lang="en-US" dirty="0" smtClean="0">
                <a:solidFill>
                  <a:schemeClr val="tx1"/>
                </a:solidFill>
              </a:rPr>
              <a:t>	}</a:t>
            </a:r>
            <a:endParaRPr lang="en-US" dirty="0">
              <a:solidFill>
                <a:schemeClr val="tx1"/>
              </a:solidFill>
            </a:endParaRPr>
          </a:p>
          <a:p>
            <a:r>
              <a:rPr lang="en-US" dirty="0" smtClean="0">
                <a:solidFill>
                  <a:schemeClr val="tx1"/>
                </a:solidFill>
              </a:rPr>
              <a:t> </a:t>
            </a:r>
            <a:r>
              <a:rPr lang="en-US" dirty="0" err="1">
                <a:solidFill>
                  <a:schemeClr val="tx1"/>
                </a:solidFill>
              </a:rPr>
              <a:t>cout</a:t>
            </a:r>
            <a:r>
              <a:rPr lang="en-US" dirty="0">
                <a:solidFill>
                  <a:schemeClr val="tx1"/>
                </a:solidFill>
              </a:rPr>
              <a:t> &lt;&lt; "Your input is: " &lt;&lt; s &lt;&lt; </a:t>
            </a:r>
            <a:r>
              <a:rPr lang="en-US" dirty="0" err="1">
                <a:solidFill>
                  <a:schemeClr val="tx1"/>
                </a:solidFill>
              </a:rPr>
              <a:t>endl</a:t>
            </a:r>
            <a:r>
              <a:rPr lang="en-US" dirty="0">
                <a:solidFill>
                  <a:schemeClr val="tx1"/>
                </a:solidFill>
              </a:rPr>
              <a:t>;</a:t>
            </a:r>
          </a:p>
          <a:p>
            <a:r>
              <a:rPr lang="en-US" dirty="0">
                <a:solidFill>
                  <a:schemeClr val="tx1"/>
                </a:solidFill>
              </a:rPr>
              <a:t>} </a:t>
            </a:r>
          </a:p>
        </p:txBody>
      </p:sp>
      <p:sp>
        <p:nvSpPr>
          <p:cNvPr id="5" name="Rectangle 4"/>
          <p:cNvSpPr/>
          <p:nvPr/>
        </p:nvSpPr>
        <p:spPr>
          <a:xfrm>
            <a:off x="5101936" y="2064327"/>
            <a:ext cx="3505200" cy="4565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You can use command:</a:t>
            </a:r>
          </a:p>
          <a:p>
            <a:r>
              <a:rPr lang="en-US" dirty="0" smtClean="0">
                <a:solidFill>
                  <a:schemeClr val="tx1"/>
                </a:solidFill>
              </a:rPr>
              <a:t>    </a:t>
            </a:r>
            <a:r>
              <a:rPr lang="en-US" dirty="0" err="1" smtClean="0">
                <a:solidFill>
                  <a:srgbClr val="FF0000"/>
                </a:solidFill>
              </a:rPr>
              <a:t>pgrep</a:t>
            </a:r>
            <a:r>
              <a:rPr lang="en-US" dirty="0" smtClean="0">
                <a:solidFill>
                  <a:srgbClr val="FF0000"/>
                </a:solidFill>
              </a:rPr>
              <a:t> –f [program name]</a:t>
            </a:r>
          </a:p>
          <a:p>
            <a:r>
              <a:rPr lang="en-US" dirty="0" smtClean="0">
                <a:solidFill>
                  <a:schemeClr val="tx1"/>
                </a:solidFill>
              </a:rPr>
              <a:t>to find the PID of this running program in UNIX.</a:t>
            </a:r>
          </a:p>
          <a:p>
            <a:endParaRPr lang="en-US" dirty="0">
              <a:solidFill>
                <a:schemeClr val="tx1"/>
              </a:solidFill>
            </a:endParaRPr>
          </a:p>
          <a:p>
            <a:r>
              <a:rPr lang="en-US" dirty="0" smtClean="0">
                <a:solidFill>
                  <a:schemeClr val="tx1"/>
                </a:solidFill>
              </a:rPr>
              <a:t>Then use command</a:t>
            </a:r>
          </a:p>
          <a:p>
            <a:r>
              <a:rPr lang="en-US" dirty="0" smtClean="0">
                <a:solidFill>
                  <a:srgbClr val="FF0000"/>
                </a:solidFill>
              </a:rPr>
              <a:t>    </a:t>
            </a:r>
            <a:r>
              <a:rPr lang="en-US" dirty="0" err="1" smtClean="0">
                <a:solidFill>
                  <a:srgbClr val="FF0000"/>
                </a:solidFill>
              </a:rPr>
              <a:t>strace</a:t>
            </a:r>
            <a:r>
              <a:rPr lang="en-US" dirty="0" smtClean="0">
                <a:solidFill>
                  <a:srgbClr val="FF0000"/>
                </a:solidFill>
              </a:rPr>
              <a:t> –</a:t>
            </a:r>
            <a:r>
              <a:rPr lang="en-US" dirty="0" err="1" smtClean="0">
                <a:solidFill>
                  <a:srgbClr val="FF0000"/>
                </a:solidFill>
              </a:rPr>
              <a:t>pPID</a:t>
            </a:r>
            <a:r>
              <a:rPr lang="en-US" dirty="0" smtClean="0">
                <a:solidFill>
                  <a:srgbClr val="FF0000"/>
                </a:solidFill>
              </a:rPr>
              <a:t> </a:t>
            </a:r>
          </a:p>
          <a:p>
            <a:r>
              <a:rPr lang="en-US" dirty="0" smtClean="0">
                <a:solidFill>
                  <a:schemeClr val="tx1"/>
                </a:solidFill>
              </a:rPr>
              <a:t>to find all involved system calls of this program.</a:t>
            </a:r>
          </a:p>
          <a:p>
            <a:endParaRPr lang="en-US" dirty="0">
              <a:solidFill>
                <a:schemeClr val="tx1"/>
              </a:solidFill>
            </a:endParaRPr>
          </a:p>
          <a:p>
            <a:r>
              <a:rPr lang="en-US" dirty="0" smtClean="0">
                <a:solidFill>
                  <a:schemeClr val="tx1"/>
                </a:solidFill>
              </a:rPr>
              <a:t>You will find </a:t>
            </a:r>
            <a:r>
              <a:rPr lang="en-US" dirty="0" err="1" smtClean="0">
                <a:solidFill>
                  <a:schemeClr val="tx1"/>
                </a:solidFill>
              </a:rPr>
              <a:t>getchar</a:t>
            </a:r>
            <a:r>
              <a:rPr lang="en-US" dirty="0" smtClean="0">
                <a:solidFill>
                  <a:schemeClr val="tx1"/>
                </a:solidFill>
              </a:rPr>
              <a:t>() will make </a:t>
            </a:r>
            <a:r>
              <a:rPr lang="en-US" dirty="0" smtClean="0">
                <a:solidFill>
                  <a:srgbClr val="FF0000"/>
                </a:solidFill>
              </a:rPr>
              <a:t>read(…) </a:t>
            </a:r>
            <a:r>
              <a:rPr lang="en-US" dirty="0" smtClean="0">
                <a:solidFill>
                  <a:schemeClr val="tx1"/>
                </a:solidFill>
              </a:rPr>
              <a:t>system call and </a:t>
            </a:r>
            <a:r>
              <a:rPr lang="en-US" dirty="0" err="1" smtClean="0">
                <a:solidFill>
                  <a:schemeClr val="tx1"/>
                </a:solidFill>
              </a:rPr>
              <a:t>cout</a:t>
            </a:r>
            <a:r>
              <a:rPr lang="en-US" dirty="0" smtClean="0">
                <a:solidFill>
                  <a:schemeClr val="tx1"/>
                </a:solidFill>
              </a:rPr>
              <a:t> will make </a:t>
            </a:r>
            <a:r>
              <a:rPr lang="en-US" dirty="0" smtClean="0">
                <a:solidFill>
                  <a:srgbClr val="FF0000"/>
                </a:solidFill>
              </a:rPr>
              <a:t>write (..) </a:t>
            </a:r>
            <a:r>
              <a:rPr lang="en-US" dirty="0" smtClean="0">
                <a:solidFill>
                  <a:schemeClr val="tx1"/>
                </a:solidFill>
              </a:rPr>
              <a:t>system call  </a:t>
            </a:r>
            <a:endParaRPr lang="en-US" dirty="0">
              <a:solidFill>
                <a:schemeClr val="tx1"/>
              </a:solidFill>
            </a:endParaRPr>
          </a:p>
        </p:txBody>
      </p:sp>
    </p:spTree>
    <p:extLst>
      <p:ext uri="{BB962C8B-B14F-4D97-AF65-F5344CB8AC3E}">
        <p14:creationId xmlns:p14="http://schemas.microsoft.com/office/powerpoint/2010/main" val="371631125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p:cNvSpPr>
          <p:nvPr>
            <p:ph type="title" idx="4294967295"/>
          </p:nvPr>
        </p:nvSpPr>
        <p:spPr/>
        <p:txBody>
          <a:bodyPr/>
          <a:lstStyle/>
          <a:p>
            <a:r>
              <a:rPr lang="en-NZ" dirty="0" smtClean="0"/>
              <a:t>Process Switching</a:t>
            </a:r>
            <a:endParaRPr lang="en-US" dirty="0" smtClean="0"/>
          </a:p>
        </p:txBody>
      </p:sp>
      <p:pic>
        <p:nvPicPr>
          <p:cNvPr id="137220" name="Picture 4"/>
          <p:cNvPicPr>
            <a:picLocks noChangeAspect="1" noChangeArrowheads="1"/>
          </p:cNvPicPr>
          <p:nvPr/>
        </p:nvPicPr>
        <p:blipFill>
          <a:blip r:embed="rId3">
            <a:extLst>
              <a:ext uri="{28A0092B-C50C-407E-A947-70E740481C1C}">
                <a14:useLocalDpi xmlns:a14="http://schemas.microsoft.com/office/drawing/2010/main" val="0"/>
              </a:ext>
            </a:extLst>
          </a:blip>
          <a:srcRect l="4802" t="873" r="4802" b="291"/>
          <a:stretch>
            <a:fillRect/>
          </a:stretch>
        </p:blipFill>
        <p:spPr bwMode="auto">
          <a:xfrm>
            <a:off x="1752600" y="1371600"/>
            <a:ext cx="5697538" cy="4672013"/>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251268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smtClean="0"/>
              <a:t>Process Switching</a:t>
            </a:r>
          </a:p>
        </p:txBody>
      </p:sp>
      <p:sp>
        <p:nvSpPr>
          <p:cNvPr id="51203" name="Content Placeholder 2"/>
          <p:cNvSpPr>
            <a:spLocks noGrp="1"/>
          </p:cNvSpPr>
          <p:nvPr>
            <p:ph idx="1"/>
          </p:nvPr>
        </p:nvSpPr>
        <p:spPr/>
        <p:txBody>
          <a:bodyPr/>
          <a:lstStyle/>
          <a:p>
            <a:pPr>
              <a:lnSpc>
                <a:spcPct val="90000"/>
              </a:lnSpc>
              <a:spcBef>
                <a:spcPts val="1200"/>
              </a:spcBef>
            </a:pPr>
            <a:r>
              <a:rPr lang="en-NZ" dirty="0" smtClean="0"/>
              <a:t>The steps in a process switch are:</a:t>
            </a:r>
          </a:p>
          <a:p>
            <a:pPr marL="971550" lvl="1" indent="-514350">
              <a:lnSpc>
                <a:spcPct val="90000"/>
              </a:lnSpc>
              <a:spcBef>
                <a:spcPts val="1200"/>
              </a:spcBef>
              <a:buFont typeface="+mj-lt"/>
              <a:buAutoNum type="arabicPeriod"/>
            </a:pPr>
            <a:r>
              <a:rPr lang="en-US" dirty="0" smtClean="0"/>
              <a:t>Save context of processor including program counter and other registers</a:t>
            </a:r>
          </a:p>
          <a:p>
            <a:pPr marL="971550" lvl="1" indent="-514350">
              <a:lnSpc>
                <a:spcPct val="90000"/>
              </a:lnSpc>
              <a:spcBef>
                <a:spcPts val="1200"/>
              </a:spcBef>
              <a:buFont typeface="+mj-lt"/>
              <a:buAutoNum type="arabicPeriod"/>
            </a:pPr>
            <a:r>
              <a:rPr lang="en-US" dirty="0" smtClean="0"/>
              <a:t>Update the PCB of the process currently in the Running state</a:t>
            </a:r>
          </a:p>
          <a:p>
            <a:pPr marL="971550" lvl="1" indent="-514350">
              <a:lnSpc>
                <a:spcPct val="90000"/>
              </a:lnSpc>
              <a:spcBef>
                <a:spcPts val="1200"/>
              </a:spcBef>
              <a:buFont typeface="+mj-lt"/>
              <a:buAutoNum type="arabicPeriod"/>
            </a:pPr>
            <a:r>
              <a:rPr lang="en-US" dirty="0" smtClean="0"/>
              <a:t>Move the PCB of this process to appropriate queue – ready; blocked; ready/suspend</a:t>
            </a:r>
          </a:p>
          <a:p>
            <a:pPr marL="968375" lvl="1" indent="-511175">
              <a:spcBef>
                <a:spcPts val="1200"/>
              </a:spcBef>
              <a:buFont typeface="+mj-lt"/>
              <a:buAutoNum type="arabicPeriod"/>
            </a:pPr>
            <a:r>
              <a:rPr lang="en-US" dirty="0"/>
              <a:t>Select another process for execution</a:t>
            </a:r>
          </a:p>
          <a:p>
            <a:pPr marL="968375" lvl="1" indent="-511175">
              <a:spcBef>
                <a:spcPts val="1200"/>
              </a:spcBef>
              <a:buFont typeface="+mj-lt"/>
              <a:buAutoNum type="arabicPeriod"/>
            </a:pPr>
            <a:r>
              <a:rPr lang="en-US" dirty="0"/>
              <a:t>Update the </a:t>
            </a:r>
            <a:r>
              <a:rPr lang="en-US" dirty="0" smtClean="0"/>
              <a:t>PCB </a:t>
            </a:r>
            <a:r>
              <a:rPr lang="en-US" dirty="0"/>
              <a:t>of the process selected</a:t>
            </a:r>
          </a:p>
          <a:p>
            <a:pPr marL="968375" lvl="1" indent="-511175">
              <a:spcBef>
                <a:spcPts val="1200"/>
              </a:spcBef>
              <a:buFont typeface="+mj-lt"/>
              <a:buAutoNum type="arabicPeriod"/>
            </a:pPr>
            <a:r>
              <a:rPr lang="en-US" dirty="0"/>
              <a:t>Update </a:t>
            </a:r>
            <a:r>
              <a:rPr lang="en-US" dirty="0" smtClean="0"/>
              <a:t>memory management </a:t>
            </a:r>
            <a:r>
              <a:rPr lang="en-US" dirty="0"/>
              <a:t>data structures</a:t>
            </a:r>
          </a:p>
          <a:p>
            <a:pPr marL="968375" lvl="1" indent="-511175">
              <a:spcBef>
                <a:spcPts val="1200"/>
              </a:spcBef>
              <a:buFont typeface="+mj-lt"/>
              <a:buAutoNum type="arabicPeriod"/>
            </a:pPr>
            <a:r>
              <a:rPr lang="en-US" dirty="0"/>
              <a:t>Restore context of </a:t>
            </a:r>
            <a:r>
              <a:rPr lang="en-US" dirty="0" smtClean="0"/>
              <a:t>the processor to that which existed at the time the </a:t>
            </a:r>
            <a:r>
              <a:rPr lang="en-US" dirty="0"/>
              <a:t>selected </a:t>
            </a:r>
            <a:r>
              <a:rPr lang="en-US" dirty="0" smtClean="0"/>
              <a:t>process was last switched out.</a:t>
            </a:r>
            <a:endParaRPr lang="en-US" dirty="0"/>
          </a:p>
          <a:p>
            <a:pPr marL="971550" lvl="1" indent="-514350">
              <a:lnSpc>
                <a:spcPct val="90000"/>
              </a:lnSpc>
              <a:spcBef>
                <a:spcPts val="1200"/>
              </a:spcBef>
              <a:buFont typeface="+mj-lt"/>
              <a:buAutoNum type="arabicPeriod"/>
            </a:pPr>
            <a:endParaRPr lang="en-US" dirty="0" smtClean="0"/>
          </a:p>
          <a:p>
            <a:pPr>
              <a:spcBef>
                <a:spcPts val="1200"/>
              </a:spcBef>
            </a:pPr>
            <a:endParaRPr lang="en-US" dirty="0"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p:cNvSpPr>
          <p:nvPr>
            <p:ph type="title" idx="4294967295"/>
          </p:nvPr>
        </p:nvSpPr>
        <p:spPr/>
        <p:txBody>
          <a:bodyPr/>
          <a:lstStyle/>
          <a:p>
            <a:r>
              <a:rPr lang="en-NZ" dirty="0" smtClean="0"/>
              <a:t>Mode Switching </a:t>
            </a:r>
            <a:endParaRPr lang="en-US" dirty="0" smtClean="0"/>
          </a:p>
        </p:txBody>
      </p:sp>
      <p:sp>
        <p:nvSpPr>
          <p:cNvPr id="136195" name="Rectangle 3"/>
          <p:cNvSpPr>
            <a:spLocks noGrp="1"/>
          </p:cNvSpPr>
          <p:nvPr>
            <p:ph type="body" idx="4294967295"/>
          </p:nvPr>
        </p:nvSpPr>
        <p:spPr>
          <a:xfrm>
            <a:off x="457200" y="1600200"/>
            <a:ext cx="8305800" cy="4525963"/>
          </a:xfrm>
        </p:spPr>
        <p:txBody>
          <a:bodyPr/>
          <a:lstStyle/>
          <a:p>
            <a:pPr>
              <a:spcBef>
                <a:spcPts val="1200"/>
              </a:spcBef>
            </a:pPr>
            <a:r>
              <a:rPr lang="en-US" sz="2400" dirty="0" smtClean="0"/>
              <a:t>The occurrence of an interrupt does not necessarily mean a process switch.</a:t>
            </a:r>
          </a:p>
          <a:p>
            <a:pPr>
              <a:spcBef>
                <a:spcPts val="1200"/>
              </a:spcBef>
            </a:pPr>
            <a:r>
              <a:rPr lang="en-US" sz="2400" dirty="0" smtClean="0"/>
              <a:t>It is possible that, after the processor switches from user mode to kernel mode in order to execute the interrupt handler (which may include privileged instructions), the currently running process will resume execution.</a:t>
            </a:r>
          </a:p>
          <a:p>
            <a:pPr>
              <a:spcBef>
                <a:spcPts val="1200"/>
              </a:spcBef>
            </a:pPr>
            <a:r>
              <a:rPr lang="en-US" sz="2400" dirty="0" smtClean="0"/>
              <a:t>In such a </a:t>
            </a:r>
            <a:r>
              <a:rPr lang="en-US" sz="2400" i="1" dirty="0" smtClean="0">
                <a:solidFill>
                  <a:schemeClr val="tx2"/>
                </a:solidFill>
              </a:rPr>
              <a:t>mode switching</a:t>
            </a:r>
            <a:r>
              <a:rPr lang="en-US" sz="2400" dirty="0" smtClean="0"/>
              <a:t> case, only need to save / restore the processor state information. </a:t>
            </a:r>
          </a:p>
        </p:txBody>
      </p:sp>
    </p:spTree>
    <p:extLst>
      <p:ext uri="{BB962C8B-B14F-4D97-AF65-F5344CB8AC3E}">
        <p14:creationId xmlns:p14="http://schemas.microsoft.com/office/powerpoint/2010/main" val="385326460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Process Elements</a:t>
            </a:r>
          </a:p>
        </p:txBody>
      </p:sp>
      <p:sp>
        <p:nvSpPr>
          <p:cNvPr id="10243" name="Content Placeholder 2"/>
          <p:cNvSpPr>
            <a:spLocks noGrp="1"/>
          </p:cNvSpPr>
          <p:nvPr>
            <p:ph idx="1"/>
          </p:nvPr>
        </p:nvSpPr>
        <p:spPr>
          <a:xfrm>
            <a:off x="457200" y="1600200"/>
            <a:ext cx="3886200" cy="4953000"/>
          </a:xfrm>
        </p:spPr>
        <p:txBody>
          <a:bodyPr/>
          <a:lstStyle/>
          <a:p>
            <a:pPr>
              <a:spcBef>
                <a:spcPts val="600"/>
              </a:spcBef>
            </a:pPr>
            <a:r>
              <a:rPr lang="en-US" dirty="0" smtClean="0"/>
              <a:t>A process is comprised of:</a:t>
            </a:r>
          </a:p>
          <a:p>
            <a:pPr lvl="1">
              <a:spcBef>
                <a:spcPts val="600"/>
              </a:spcBef>
            </a:pPr>
            <a:r>
              <a:rPr lang="en-US" dirty="0" smtClean="0"/>
              <a:t>Program code</a:t>
            </a:r>
          </a:p>
          <a:p>
            <a:pPr lvl="1">
              <a:spcBef>
                <a:spcPts val="600"/>
              </a:spcBef>
            </a:pPr>
            <a:r>
              <a:rPr lang="en-US" dirty="0" smtClean="0"/>
              <a:t>Associated </a:t>
            </a:r>
            <a:r>
              <a:rPr lang="en-US" dirty="0"/>
              <a:t>data needed by the program</a:t>
            </a:r>
          </a:p>
          <a:p>
            <a:pPr lvl="1">
              <a:spcBef>
                <a:spcPts val="1200"/>
              </a:spcBef>
            </a:pPr>
            <a:r>
              <a:rPr lang="en-US" dirty="0" smtClean="0"/>
              <a:t>Execution </a:t>
            </a:r>
            <a:r>
              <a:rPr lang="en-US" dirty="0"/>
              <a:t>context of the program, </a:t>
            </a:r>
            <a:r>
              <a:rPr lang="en-US" dirty="0" smtClean="0"/>
              <a:t>containing </a:t>
            </a:r>
            <a:r>
              <a:rPr lang="en-US" dirty="0"/>
              <a:t>all information </a:t>
            </a:r>
            <a:r>
              <a:rPr lang="en-US" dirty="0" smtClean="0"/>
              <a:t>the OS </a:t>
            </a:r>
            <a:r>
              <a:rPr lang="en-US" dirty="0"/>
              <a:t>needs to manage the </a:t>
            </a:r>
            <a:r>
              <a:rPr lang="en-US" dirty="0" smtClean="0"/>
              <a:t>process</a:t>
            </a:r>
            <a:endParaRPr lang="en-US" dirty="0"/>
          </a:p>
        </p:txBody>
      </p:sp>
      <p:pic>
        <p:nvPicPr>
          <p:cNvPr id="4" name="Content Placeholder 3" descr="Fig02_08.gif"/>
          <p:cNvPicPr>
            <a:picLocks noChangeAspect="1"/>
          </p:cNvPicPr>
          <p:nvPr/>
        </p:nvPicPr>
        <p:blipFill rotWithShape="1">
          <a:blip r:embed="rId3" cstate="print">
            <a:clrChange>
              <a:clrFrom>
                <a:srgbClr val="FFFFFF"/>
              </a:clrFrom>
              <a:clrTo>
                <a:srgbClr val="FFFFFF">
                  <a:alpha val="0"/>
                </a:srgbClr>
              </a:clrTo>
            </a:clrChange>
          </a:blip>
          <a:srcRect r="8667" b="4068"/>
          <a:stretch/>
        </p:blipFill>
        <p:spPr bwMode="auto">
          <a:xfrm>
            <a:off x="4191000" y="1045969"/>
            <a:ext cx="4442983" cy="5583431"/>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pPr lvl="1"/>
            <a:r>
              <a:rPr lang="en-NZ" sz="2400" dirty="0" smtClean="0"/>
              <a:t>How are processes represented and controlled by the OS</a:t>
            </a:r>
          </a:p>
          <a:p>
            <a:pPr lvl="1"/>
            <a:r>
              <a:rPr lang="en-NZ" sz="2400" dirty="0"/>
              <a:t>A flavour of creating a process in UNIX</a:t>
            </a:r>
          </a:p>
          <a:p>
            <a:pPr lvl="1"/>
            <a:r>
              <a:rPr lang="en-NZ" sz="2400" b="1" i="1" dirty="0" smtClean="0"/>
              <a:t>Process states </a:t>
            </a:r>
            <a:r>
              <a:rPr lang="en-NZ" sz="2400" dirty="0" smtClean="0"/>
              <a:t>which characterize the behaviour of processes</a:t>
            </a:r>
          </a:p>
          <a:p>
            <a:pPr lvl="1"/>
            <a:r>
              <a:rPr lang="en-NZ" sz="2400" b="1" i="1" dirty="0" smtClean="0"/>
              <a:t>Data structures </a:t>
            </a:r>
            <a:r>
              <a:rPr lang="en-NZ" sz="2400" dirty="0" smtClean="0"/>
              <a:t>used to manage processes</a:t>
            </a:r>
          </a:p>
          <a:p>
            <a:pPr lvl="1"/>
            <a:r>
              <a:rPr lang="en-NZ" sz="2400" dirty="0" smtClean="0"/>
              <a:t>Ways in which the OS uses these data structures to control process execution</a:t>
            </a:r>
          </a:p>
          <a:p>
            <a:pPr lvl="1"/>
            <a:r>
              <a:rPr lang="en-NZ" sz="3200" dirty="0" smtClean="0">
                <a:solidFill>
                  <a:schemeClr val="accent1">
                    <a:lumMod val="75000"/>
                  </a:schemeClr>
                </a:solidFill>
              </a:rPr>
              <a:t>Discuss process management in UNIX</a:t>
            </a:r>
            <a:endParaRPr lang="en-NZ" sz="3200" dirty="0">
              <a:solidFill>
                <a:schemeClr val="accent1">
                  <a:lumMod val="75000"/>
                </a:schemeClr>
              </a:solidFill>
            </a:endParaRPr>
          </a:p>
        </p:txBody>
      </p:sp>
      <p:cxnSp>
        <p:nvCxnSpPr>
          <p:cNvPr id="5" name="Straight Arrow Connector 4"/>
          <p:cNvCxnSpPr/>
          <p:nvPr/>
        </p:nvCxnSpPr>
        <p:spPr>
          <a:xfrm>
            <a:off x="275771" y="52562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a:t>
            </a:r>
            <a:endParaRPr lang="en-US" dirty="0"/>
          </a:p>
        </p:txBody>
      </p:sp>
      <p:sp>
        <p:nvSpPr>
          <p:cNvPr id="3" name="Content Placeholder 2"/>
          <p:cNvSpPr>
            <a:spLocks noGrp="1"/>
          </p:cNvSpPr>
          <p:nvPr>
            <p:ph idx="1"/>
          </p:nvPr>
        </p:nvSpPr>
        <p:spPr/>
        <p:txBody>
          <a:bodyPr/>
          <a:lstStyle/>
          <a:p>
            <a:r>
              <a:rPr lang="en-NZ" dirty="0"/>
              <a:t>System processes run in kernel mode </a:t>
            </a:r>
          </a:p>
          <a:p>
            <a:pPr lvl="1"/>
            <a:r>
              <a:rPr lang="en-NZ" dirty="0"/>
              <a:t>executes operating system code to perform administrative and housekeeping functions</a:t>
            </a:r>
          </a:p>
          <a:p>
            <a:r>
              <a:rPr lang="en-NZ" dirty="0"/>
              <a:t>User </a:t>
            </a:r>
            <a:r>
              <a:rPr lang="en-NZ" dirty="0" smtClean="0"/>
              <a:t>processes</a:t>
            </a:r>
            <a:endParaRPr lang="en-NZ" dirty="0"/>
          </a:p>
          <a:p>
            <a:pPr lvl="1"/>
            <a:r>
              <a:rPr lang="en-NZ" dirty="0"/>
              <a:t>operate in user mode to execute user programs and utilities</a:t>
            </a:r>
          </a:p>
          <a:p>
            <a:pPr lvl="1"/>
            <a:r>
              <a:rPr lang="en-NZ" dirty="0"/>
              <a:t>operate in kernel mode to execute instructions that belong to the kernel</a:t>
            </a:r>
          </a:p>
          <a:p>
            <a:pPr lvl="1"/>
            <a:r>
              <a:rPr lang="en-NZ" dirty="0"/>
              <a:t>enter kernel mode by issuing a system call, when an exception is generated, or when an interrupt occurs</a:t>
            </a:r>
          </a:p>
          <a:p>
            <a:endParaRPr lang="en-US" dirty="0"/>
          </a:p>
        </p:txBody>
      </p:sp>
    </p:spTree>
    <p:extLst>
      <p:ext uri="{BB962C8B-B14F-4D97-AF65-F5344CB8AC3E}">
        <p14:creationId xmlns:p14="http://schemas.microsoft.com/office/powerpoint/2010/main" val="156546013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1143000" y="274638"/>
            <a:ext cx="7543800" cy="1143000"/>
          </a:xfrm>
        </p:spPr>
        <p:txBody>
          <a:bodyPr/>
          <a:lstStyle/>
          <a:p>
            <a:r>
              <a:rPr lang="en-US" dirty="0" smtClean="0"/>
              <a:t>UNIX Process State Transition Diagram</a:t>
            </a:r>
          </a:p>
        </p:txBody>
      </p:sp>
      <p:pic>
        <p:nvPicPr>
          <p:cNvPr id="60419" name="Content Placeholder 3" descr="Fig03_17.gif"/>
          <p:cNvPicPr>
            <a:picLocks noGrp="1" noChangeAspect="1"/>
          </p:cNvPicPr>
          <p:nvPr>
            <p:ph idx="1"/>
          </p:nvPr>
        </p:nvPicPr>
        <p:blipFill>
          <a:blip r:embed="rId3">
            <a:clrChange>
              <a:clrFrom>
                <a:srgbClr val="FFFFFF"/>
              </a:clrFrom>
              <a:clrTo>
                <a:srgbClr val="FFFFFF">
                  <a:alpha val="0"/>
                </a:srgbClr>
              </a:clrTo>
            </a:clrChange>
          </a:blip>
          <a:srcRect/>
          <a:stretch>
            <a:fillRect/>
          </a:stretch>
        </p:blipFill>
        <p:spPr>
          <a:xfrm>
            <a:off x="1111421" y="1600200"/>
            <a:ext cx="6541917" cy="5257800"/>
          </a:xfrm>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dirty="0" smtClean="0"/>
              <a:t>UNIX Process States</a:t>
            </a:r>
          </a:p>
        </p:txBody>
      </p:sp>
      <p:pic>
        <p:nvPicPr>
          <p:cNvPr id="59395" name="Content Placeholder 3" descr="Table03_09.gif"/>
          <p:cNvPicPr>
            <a:picLocks noGrp="1" noChangeAspect="1"/>
          </p:cNvPicPr>
          <p:nvPr>
            <p:ph idx="1"/>
          </p:nvPr>
        </p:nvPicPr>
        <p:blipFill>
          <a:blip r:embed="rId3"/>
          <a:srcRect/>
          <a:stretch>
            <a:fillRect/>
          </a:stretch>
        </p:blipFill>
        <p:spPr>
          <a:xfrm>
            <a:off x="1143000" y="1295400"/>
            <a:ext cx="7305675" cy="4752975"/>
          </a:xfrm>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143000"/>
          </a:xfrm>
        </p:spPr>
        <p:txBody>
          <a:bodyPr/>
          <a:lstStyle/>
          <a:p>
            <a:r>
              <a:rPr lang="en-NZ" dirty="0" smtClean="0"/>
              <a:t>Deep Dive: </a:t>
            </a:r>
            <a:r>
              <a:rPr lang="en-NZ" dirty="0" smtClean="0"/>
              <a:t/>
            </a:r>
            <a:br>
              <a:rPr lang="en-NZ" dirty="0" smtClean="0"/>
            </a:br>
            <a:r>
              <a:rPr lang="en-NZ" dirty="0" smtClean="0"/>
              <a:t>Process Creation in Unix</a:t>
            </a:r>
            <a:endParaRPr lang="en-NZ" dirty="0"/>
          </a:p>
        </p:txBody>
      </p:sp>
      <p:sp>
        <p:nvSpPr>
          <p:cNvPr id="3" name="Content Placeholder 2"/>
          <p:cNvSpPr>
            <a:spLocks noGrp="1"/>
          </p:cNvSpPr>
          <p:nvPr>
            <p:ph idx="1"/>
          </p:nvPr>
        </p:nvSpPr>
        <p:spPr/>
        <p:txBody>
          <a:bodyPr/>
          <a:lstStyle/>
          <a:p>
            <a:pPr>
              <a:spcBef>
                <a:spcPts val="600"/>
              </a:spcBef>
            </a:pPr>
            <a:r>
              <a:rPr lang="en-NZ" dirty="0" smtClean="0"/>
              <a:t>Process creation is by means of the kernel system call, </a:t>
            </a:r>
            <a:r>
              <a:rPr lang="en-NZ" b="1" dirty="0" smtClean="0">
                <a:latin typeface="Courier New" panose="02070309020205020404" pitchFamily="49" charset="0"/>
                <a:cs typeface="Courier New" panose="02070309020205020404" pitchFamily="49" charset="0"/>
              </a:rPr>
              <a:t>fork( )</a:t>
            </a:r>
            <a:r>
              <a:rPr lang="en-NZ" dirty="0" smtClean="0"/>
              <a:t>.</a:t>
            </a:r>
          </a:p>
          <a:p>
            <a:pPr>
              <a:spcBef>
                <a:spcPts val="600"/>
              </a:spcBef>
            </a:pPr>
            <a:r>
              <a:rPr lang="en-NZ" dirty="0" smtClean="0"/>
              <a:t>This causes the OS, in kernel mode, to:</a:t>
            </a:r>
          </a:p>
          <a:p>
            <a:pPr marL="914400" lvl="1" indent="-514350">
              <a:spcBef>
                <a:spcPts val="600"/>
              </a:spcBef>
              <a:buFont typeface="+mj-lt"/>
              <a:buAutoNum type="arabicPeriod"/>
            </a:pPr>
            <a:r>
              <a:rPr lang="en-NZ" dirty="0" smtClean="0"/>
              <a:t>Allocate a slot in the process table for the new process.</a:t>
            </a:r>
          </a:p>
          <a:p>
            <a:pPr marL="914400" lvl="1" indent="-514350">
              <a:spcBef>
                <a:spcPts val="600"/>
              </a:spcBef>
              <a:buFont typeface="+mj-lt"/>
              <a:buAutoNum type="arabicPeriod"/>
            </a:pPr>
            <a:r>
              <a:rPr lang="en-NZ" dirty="0" smtClean="0"/>
              <a:t>Assign a unique process ID to the child process.</a:t>
            </a:r>
          </a:p>
          <a:p>
            <a:pPr marL="914400" lvl="1" indent="-514350">
              <a:spcBef>
                <a:spcPts val="600"/>
              </a:spcBef>
              <a:buFont typeface="+mj-lt"/>
              <a:buAutoNum type="arabicPeriod"/>
            </a:pPr>
            <a:r>
              <a:rPr lang="en-NZ" b="1" dirty="0" smtClean="0"/>
              <a:t>Make a copy of the process image of the parent</a:t>
            </a:r>
            <a:r>
              <a:rPr lang="en-NZ" dirty="0" smtClean="0"/>
              <a:t>, with the exception of any shared memory.</a:t>
            </a:r>
          </a:p>
          <a:p>
            <a:pPr marL="914400" lvl="1" indent="-511175">
              <a:spcBef>
                <a:spcPts val="600"/>
              </a:spcBef>
              <a:buFont typeface="+mj-lt"/>
              <a:buAutoNum type="arabicPeriod" startAt="4"/>
            </a:pPr>
            <a:r>
              <a:rPr lang="en-NZ" dirty="0"/>
              <a:t>Increment </a:t>
            </a:r>
            <a:r>
              <a:rPr lang="en-NZ" dirty="0" smtClean="0"/>
              <a:t>counters </a:t>
            </a:r>
            <a:r>
              <a:rPr lang="en-NZ" dirty="0"/>
              <a:t>for any files owned by the parent, to reflect that an additional process now also owns those files.</a:t>
            </a:r>
          </a:p>
          <a:p>
            <a:pPr marL="914400" lvl="1" indent="-511175">
              <a:spcBef>
                <a:spcPts val="600"/>
              </a:spcBef>
              <a:buFont typeface="+mj-lt"/>
              <a:buAutoNum type="arabicPeriod" startAt="4"/>
            </a:pPr>
            <a:r>
              <a:rPr lang="en-NZ" dirty="0"/>
              <a:t>Assign the child process to the Ready to Run state.</a:t>
            </a:r>
          </a:p>
          <a:p>
            <a:pPr marL="914400" lvl="1" indent="-511175">
              <a:spcBef>
                <a:spcPts val="600"/>
              </a:spcBef>
              <a:buFont typeface="+mj-lt"/>
              <a:buAutoNum type="arabicPeriod" startAt="4"/>
            </a:pPr>
            <a:r>
              <a:rPr lang="en-NZ" dirty="0" smtClean="0"/>
              <a:t>Return </a:t>
            </a:r>
            <a:r>
              <a:rPr lang="en-NZ" dirty="0"/>
              <a:t>the ID number of the child to the parent process, and a 0 value to the child process.</a:t>
            </a:r>
          </a:p>
          <a:p>
            <a:pPr marL="914400" lvl="1" indent="-514350">
              <a:spcBef>
                <a:spcPts val="600"/>
              </a:spcBef>
              <a:buFont typeface="+mj-lt"/>
              <a:buAutoNum type="arabicPeriod"/>
            </a:pPr>
            <a:endParaRPr lang="en-NZ" dirty="0" smtClean="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After Creation</a:t>
            </a:r>
            <a:endParaRPr lang="en-NZ" dirty="0"/>
          </a:p>
        </p:txBody>
      </p:sp>
      <p:sp>
        <p:nvSpPr>
          <p:cNvPr id="3" name="Content Placeholder 2"/>
          <p:cNvSpPr>
            <a:spLocks noGrp="1"/>
          </p:cNvSpPr>
          <p:nvPr>
            <p:ph idx="1"/>
          </p:nvPr>
        </p:nvSpPr>
        <p:spPr/>
        <p:txBody>
          <a:bodyPr/>
          <a:lstStyle/>
          <a:p>
            <a:pPr>
              <a:spcBef>
                <a:spcPts val="1200"/>
              </a:spcBef>
            </a:pPr>
            <a:r>
              <a:rPr lang="en-NZ" dirty="0" smtClean="0"/>
              <a:t>After creating the process, the Kernel can do one of the following, as part of the dispatcher routine:</a:t>
            </a:r>
          </a:p>
          <a:p>
            <a:pPr lvl="1">
              <a:spcBef>
                <a:spcPts val="1200"/>
              </a:spcBef>
            </a:pPr>
            <a:r>
              <a:rPr lang="en-NZ" dirty="0" smtClean="0"/>
              <a:t>Stay in the parent process</a:t>
            </a:r>
          </a:p>
          <a:p>
            <a:pPr lvl="2">
              <a:spcBef>
                <a:spcPts val="1200"/>
              </a:spcBef>
            </a:pPr>
            <a:r>
              <a:rPr lang="en-US" dirty="0"/>
              <a:t>Control returns to </a:t>
            </a:r>
            <a:r>
              <a:rPr lang="en-US" b="1" i="1" dirty="0">
                <a:solidFill>
                  <a:srgbClr val="0070C0"/>
                </a:solidFill>
              </a:rPr>
              <a:t>user mode </a:t>
            </a:r>
            <a:r>
              <a:rPr lang="en-US" dirty="0"/>
              <a:t>at the point of the fork call of the </a:t>
            </a:r>
            <a:r>
              <a:rPr lang="en-US" dirty="0" smtClean="0"/>
              <a:t>parent</a:t>
            </a:r>
            <a:endParaRPr lang="en-NZ" dirty="0" smtClean="0"/>
          </a:p>
          <a:p>
            <a:pPr lvl="1">
              <a:spcBef>
                <a:spcPts val="1200"/>
              </a:spcBef>
            </a:pPr>
            <a:r>
              <a:rPr lang="en-NZ" dirty="0" smtClean="0"/>
              <a:t>Transfer control to the child process</a:t>
            </a:r>
          </a:p>
          <a:p>
            <a:pPr lvl="2">
              <a:spcBef>
                <a:spcPts val="1200"/>
              </a:spcBef>
            </a:pPr>
            <a:r>
              <a:rPr lang="en-US" dirty="0"/>
              <a:t>The child process begins executing at the same point in the code as the parent, namely at the return from the fork </a:t>
            </a:r>
            <a:r>
              <a:rPr lang="en-US" dirty="0" smtClean="0"/>
              <a:t>call</a:t>
            </a:r>
            <a:endParaRPr lang="en-NZ" dirty="0" smtClean="0"/>
          </a:p>
          <a:p>
            <a:pPr lvl="1">
              <a:spcBef>
                <a:spcPts val="1200"/>
              </a:spcBef>
            </a:pPr>
            <a:r>
              <a:rPr lang="en-NZ" dirty="0" smtClean="0"/>
              <a:t>Transfer control to another process</a:t>
            </a:r>
          </a:p>
          <a:p>
            <a:pPr lvl="2">
              <a:spcBef>
                <a:spcPts val="1200"/>
              </a:spcBef>
            </a:pPr>
            <a:r>
              <a:rPr lang="en-US" dirty="0"/>
              <a:t>Both parent and child are left in the </a:t>
            </a:r>
            <a:r>
              <a:rPr lang="en-US" b="1" i="1" dirty="0">
                <a:solidFill>
                  <a:srgbClr val="0070C0"/>
                </a:solidFill>
              </a:rPr>
              <a:t>Ready to Run </a:t>
            </a:r>
            <a:r>
              <a:rPr lang="en-US" dirty="0" smtClean="0"/>
              <a:t>state</a:t>
            </a:r>
            <a:endParaRPr lang="en-NZ" dirty="0" smtClean="0"/>
          </a:p>
          <a:p>
            <a:pPr lvl="1">
              <a:spcBef>
                <a:spcPts val="1200"/>
              </a:spcBef>
            </a:pPr>
            <a:endParaRPr lang="en-NZ" dirty="0" smtClean="0"/>
          </a:p>
          <a:p>
            <a:pPr lvl="1">
              <a:spcBef>
                <a:spcPts val="1200"/>
              </a:spcBef>
            </a:pPr>
            <a:endParaRPr lang="en-NZ" dirty="0" smtClean="0"/>
          </a:p>
          <a:p>
            <a:pPr>
              <a:spcBef>
                <a:spcPts val="1200"/>
              </a:spcBef>
            </a:pPr>
            <a:endParaRPr lang="en-NZ"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886200" y="1790700"/>
            <a:ext cx="4953000" cy="4572000"/>
          </a:xfrm>
        </p:spPr>
        <p:txBody>
          <a:bodyPr/>
          <a:lstStyle/>
          <a:p>
            <a:pPr marL="0" indent="0">
              <a:spcBef>
                <a:spcPts val="0"/>
              </a:spcBef>
              <a:buNone/>
            </a:pPr>
            <a:r>
              <a:rPr lang="en-US" sz="1600" dirty="0">
                <a:latin typeface="+mj-lt"/>
              </a:rPr>
              <a:t>#include &lt;</a:t>
            </a:r>
            <a:r>
              <a:rPr lang="en-US" sz="1600" dirty="0" err="1">
                <a:latin typeface="+mj-lt"/>
              </a:rPr>
              <a:t>iostream</a:t>
            </a:r>
            <a:r>
              <a:rPr lang="en-US" sz="1600" dirty="0">
                <a:latin typeface="+mj-lt"/>
              </a:rPr>
              <a:t>&gt;</a:t>
            </a:r>
          </a:p>
          <a:p>
            <a:pPr marL="0" indent="0">
              <a:spcBef>
                <a:spcPts val="0"/>
              </a:spcBef>
              <a:buNone/>
            </a:pPr>
            <a:r>
              <a:rPr lang="en-US" sz="1600" dirty="0">
                <a:latin typeface="+mj-lt"/>
              </a:rPr>
              <a:t>#include &lt;</a:t>
            </a:r>
            <a:r>
              <a:rPr lang="en-US" sz="1600" dirty="0" err="1">
                <a:latin typeface="+mj-lt"/>
              </a:rPr>
              <a:t>unistd.h</a:t>
            </a:r>
            <a:r>
              <a:rPr lang="en-US" sz="1600" dirty="0">
                <a:latin typeface="+mj-lt"/>
              </a:rPr>
              <a:t>&gt;</a:t>
            </a:r>
          </a:p>
          <a:p>
            <a:pPr marL="0" indent="0">
              <a:spcBef>
                <a:spcPts val="0"/>
              </a:spcBef>
              <a:buNone/>
            </a:pPr>
            <a:r>
              <a:rPr lang="en-US" sz="1600" dirty="0" smtClean="0">
                <a:latin typeface="+mj-lt"/>
              </a:rPr>
              <a:t>using </a:t>
            </a:r>
            <a:r>
              <a:rPr lang="en-US" sz="1600" dirty="0">
                <a:latin typeface="+mj-lt"/>
              </a:rPr>
              <a:t>namespace </a:t>
            </a:r>
            <a:r>
              <a:rPr lang="en-US" sz="1600" dirty="0" err="1">
                <a:latin typeface="+mj-lt"/>
              </a:rPr>
              <a:t>std</a:t>
            </a:r>
            <a:r>
              <a:rPr lang="en-US" sz="1600" dirty="0">
                <a:latin typeface="+mj-lt"/>
              </a:rPr>
              <a:t>;</a:t>
            </a:r>
          </a:p>
          <a:p>
            <a:pPr marL="0" indent="0">
              <a:spcBef>
                <a:spcPts val="0"/>
              </a:spcBef>
              <a:buNone/>
            </a:pPr>
            <a:endParaRPr lang="en-US" sz="1600" dirty="0" smtClean="0">
              <a:latin typeface="+mj-lt"/>
            </a:endParaRPr>
          </a:p>
          <a:p>
            <a:pPr marL="0" indent="0">
              <a:spcBef>
                <a:spcPts val="0"/>
              </a:spcBef>
              <a:buNone/>
            </a:pPr>
            <a:r>
              <a:rPr lang="en-US" sz="1600" dirty="0" err="1" smtClean="0">
                <a:latin typeface="+mj-lt"/>
              </a:rPr>
              <a:t>int</a:t>
            </a:r>
            <a:r>
              <a:rPr lang="en-US" sz="1600" dirty="0" smtClean="0">
                <a:latin typeface="+mj-lt"/>
              </a:rPr>
              <a:t> </a:t>
            </a:r>
            <a:r>
              <a:rPr lang="en-US" sz="1600" dirty="0">
                <a:latin typeface="+mj-lt"/>
              </a:rPr>
              <a:t>x = 10;</a:t>
            </a:r>
          </a:p>
          <a:p>
            <a:pPr marL="0" indent="0">
              <a:spcBef>
                <a:spcPts val="0"/>
              </a:spcBef>
              <a:buNone/>
            </a:pPr>
            <a:endParaRPr lang="en-US" sz="1600" dirty="0" smtClean="0">
              <a:latin typeface="+mj-lt"/>
            </a:endParaRPr>
          </a:p>
          <a:p>
            <a:pPr marL="0" indent="0">
              <a:spcBef>
                <a:spcPts val="0"/>
              </a:spcBef>
              <a:buNone/>
            </a:pPr>
            <a:r>
              <a:rPr lang="en-US" sz="1600" dirty="0" err="1" smtClean="0">
                <a:latin typeface="+mj-lt"/>
              </a:rPr>
              <a:t>int</a:t>
            </a:r>
            <a:r>
              <a:rPr lang="en-US" sz="1600" dirty="0" smtClean="0">
                <a:latin typeface="+mj-lt"/>
              </a:rPr>
              <a:t> </a:t>
            </a:r>
            <a:r>
              <a:rPr lang="en-US" sz="1600" dirty="0">
                <a:latin typeface="+mj-lt"/>
              </a:rPr>
              <a:t>main(void)</a:t>
            </a:r>
          </a:p>
          <a:p>
            <a:pPr marL="0" indent="0">
              <a:spcBef>
                <a:spcPts val="0"/>
              </a:spcBef>
              <a:buNone/>
            </a:pPr>
            <a:r>
              <a:rPr lang="en-US" sz="1600" dirty="0" smtClean="0">
                <a:latin typeface="+mj-lt"/>
              </a:rPr>
              <a:t>{   </a:t>
            </a:r>
            <a:r>
              <a:rPr lang="en-US" sz="1600" dirty="0" err="1">
                <a:latin typeface="+mj-lt"/>
              </a:rPr>
              <a:t>int</a:t>
            </a:r>
            <a:r>
              <a:rPr lang="en-US" sz="1600" dirty="0">
                <a:latin typeface="+mj-lt"/>
              </a:rPr>
              <a:t> </a:t>
            </a:r>
            <a:r>
              <a:rPr lang="en-US" sz="1600" dirty="0" err="1">
                <a:latin typeface="+mj-lt"/>
              </a:rPr>
              <a:t>pid</a:t>
            </a:r>
            <a:r>
              <a:rPr lang="en-US" sz="1600" dirty="0">
                <a:latin typeface="+mj-lt"/>
              </a:rPr>
              <a:t>;</a:t>
            </a:r>
          </a:p>
          <a:p>
            <a:pPr marL="0" indent="0">
              <a:spcBef>
                <a:spcPts val="0"/>
              </a:spcBef>
              <a:buNone/>
            </a:pPr>
            <a:r>
              <a:rPr lang="en-US" sz="1600" dirty="0" smtClean="0">
                <a:latin typeface="+mj-lt"/>
              </a:rPr>
              <a:t>    </a:t>
            </a:r>
            <a:r>
              <a:rPr lang="en-US" sz="1600" dirty="0" err="1">
                <a:latin typeface="+mj-lt"/>
              </a:rPr>
              <a:t>pid</a:t>
            </a:r>
            <a:r>
              <a:rPr lang="en-US" sz="1600" dirty="0">
                <a:latin typeface="+mj-lt"/>
              </a:rPr>
              <a:t> = fork(); /* Spawn a new process */</a:t>
            </a:r>
          </a:p>
          <a:p>
            <a:pPr marL="0" indent="0">
              <a:spcBef>
                <a:spcPts val="0"/>
              </a:spcBef>
              <a:buNone/>
            </a:pPr>
            <a:r>
              <a:rPr lang="en-US" sz="1600" dirty="0" smtClean="0">
                <a:latin typeface="+mj-lt"/>
              </a:rPr>
              <a:t>    </a:t>
            </a:r>
            <a:r>
              <a:rPr lang="en-US" sz="1600" dirty="0" err="1">
                <a:latin typeface="+mj-lt"/>
              </a:rPr>
              <a:t>cout</a:t>
            </a:r>
            <a:r>
              <a:rPr lang="en-US" sz="1600" dirty="0">
                <a:latin typeface="+mj-lt"/>
              </a:rPr>
              <a:t> &lt;&lt; "(1) x = " &lt;&lt; x &lt;&lt; " in " &lt;&lt; </a:t>
            </a:r>
            <a:r>
              <a:rPr lang="en-US" sz="1600" dirty="0" err="1">
                <a:latin typeface="+mj-lt"/>
              </a:rPr>
              <a:t>pid</a:t>
            </a:r>
            <a:r>
              <a:rPr lang="en-US" sz="1600" dirty="0">
                <a:latin typeface="+mj-lt"/>
              </a:rPr>
              <a:t> &lt;&lt; </a:t>
            </a:r>
            <a:r>
              <a:rPr lang="en-US" sz="1600" dirty="0" err="1">
                <a:latin typeface="+mj-lt"/>
              </a:rPr>
              <a:t>endl</a:t>
            </a:r>
            <a:r>
              <a:rPr lang="en-US" sz="1600" dirty="0">
                <a:latin typeface="+mj-lt"/>
              </a:rPr>
              <a:t>;</a:t>
            </a:r>
          </a:p>
          <a:p>
            <a:pPr marL="0" indent="0">
              <a:spcBef>
                <a:spcPts val="0"/>
              </a:spcBef>
              <a:buNone/>
            </a:pPr>
            <a:r>
              <a:rPr lang="en-US" sz="1600" dirty="0" smtClean="0">
                <a:latin typeface="+mj-lt"/>
              </a:rPr>
              <a:t>    </a:t>
            </a:r>
            <a:r>
              <a:rPr lang="en-US" sz="1600" dirty="0">
                <a:latin typeface="+mj-lt"/>
              </a:rPr>
              <a:t>if ( </a:t>
            </a:r>
            <a:r>
              <a:rPr lang="en-US" sz="1600" dirty="0" err="1">
                <a:latin typeface="+mj-lt"/>
              </a:rPr>
              <a:t>pid</a:t>
            </a:r>
            <a:r>
              <a:rPr lang="en-US" sz="1600" dirty="0">
                <a:latin typeface="+mj-lt"/>
              </a:rPr>
              <a:t> == 0 ) {</a:t>
            </a:r>
          </a:p>
          <a:p>
            <a:pPr marL="0" indent="0">
              <a:spcBef>
                <a:spcPts val="0"/>
              </a:spcBef>
              <a:buNone/>
            </a:pPr>
            <a:r>
              <a:rPr lang="en-US" sz="1600" dirty="0">
                <a:latin typeface="+mj-lt"/>
              </a:rPr>
              <a:t>        </a:t>
            </a:r>
            <a:r>
              <a:rPr lang="en-US" sz="1600" dirty="0" err="1">
                <a:latin typeface="+mj-lt"/>
              </a:rPr>
              <a:t>cout</a:t>
            </a:r>
            <a:r>
              <a:rPr lang="en-US" sz="1600" dirty="0">
                <a:latin typeface="+mj-lt"/>
              </a:rPr>
              <a:t> &lt;&lt; "(2) x = " &lt;&lt; x &lt;&lt; " in " &lt;&lt; </a:t>
            </a:r>
            <a:r>
              <a:rPr lang="en-US" sz="1600" dirty="0" err="1">
                <a:latin typeface="+mj-lt"/>
              </a:rPr>
              <a:t>pid</a:t>
            </a:r>
            <a:r>
              <a:rPr lang="en-US" sz="1600" dirty="0">
                <a:latin typeface="+mj-lt"/>
              </a:rPr>
              <a:t> &lt;&lt; </a:t>
            </a:r>
            <a:r>
              <a:rPr lang="en-US" sz="1600" dirty="0" err="1">
                <a:latin typeface="+mj-lt"/>
              </a:rPr>
              <a:t>endl</a:t>
            </a:r>
            <a:r>
              <a:rPr lang="en-US" sz="1600" dirty="0">
                <a:latin typeface="+mj-lt"/>
              </a:rPr>
              <a:t>;</a:t>
            </a:r>
          </a:p>
          <a:p>
            <a:pPr marL="0" indent="0">
              <a:spcBef>
                <a:spcPts val="0"/>
              </a:spcBef>
              <a:buNone/>
            </a:pPr>
            <a:r>
              <a:rPr lang="en-US" sz="1600" dirty="0">
                <a:latin typeface="+mj-lt"/>
              </a:rPr>
              <a:t>        x = x + 5;</a:t>
            </a:r>
          </a:p>
          <a:p>
            <a:pPr marL="0" indent="0">
              <a:spcBef>
                <a:spcPts val="0"/>
              </a:spcBef>
              <a:buNone/>
            </a:pPr>
            <a:r>
              <a:rPr lang="en-US" sz="1600" dirty="0">
                <a:latin typeface="+mj-lt"/>
              </a:rPr>
              <a:t>        </a:t>
            </a:r>
            <a:r>
              <a:rPr lang="en-US" sz="1600" dirty="0" err="1">
                <a:latin typeface="+mj-lt"/>
              </a:rPr>
              <a:t>cout</a:t>
            </a:r>
            <a:r>
              <a:rPr lang="en-US" sz="1600" dirty="0">
                <a:latin typeface="+mj-lt"/>
              </a:rPr>
              <a:t> &lt;&lt; "(3) x = " &lt;&lt; x &lt;&lt; " in " &lt;&lt; </a:t>
            </a:r>
            <a:r>
              <a:rPr lang="en-US" sz="1600" dirty="0" err="1">
                <a:latin typeface="+mj-lt"/>
              </a:rPr>
              <a:t>pid</a:t>
            </a:r>
            <a:r>
              <a:rPr lang="en-US" sz="1600" dirty="0">
                <a:latin typeface="+mj-lt"/>
              </a:rPr>
              <a:t> &lt;&lt; </a:t>
            </a:r>
            <a:r>
              <a:rPr lang="en-US" sz="1600" dirty="0" err="1">
                <a:latin typeface="+mj-lt"/>
              </a:rPr>
              <a:t>endl</a:t>
            </a:r>
            <a:r>
              <a:rPr lang="en-US" sz="1600" dirty="0">
                <a:latin typeface="+mj-lt"/>
              </a:rPr>
              <a:t>;</a:t>
            </a:r>
          </a:p>
          <a:p>
            <a:pPr marL="0" indent="0">
              <a:spcBef>
                <a:spcPts val="0"/>
              </a:spcBef>
              <a:buNone/>
            </a:pPr>
            <a:r>
              <a:rPr lang="en-US" sz="1600" dirty="0">
                <a:latin typeface="+mj-lt"/>
              </a:rPr>
              <a:t>    }</a:t>
            </a:r>
          </a:p>
          <a:p>
            <a:pPr marL="0" indent="0">
              <a:spcBef>
                <a:spcPts val="0"/>
              </a:spcBef>
              <a:buNone/>
            </a:pPr>
            <a:r>
              <a:rPr lang="en-US" sz="1600" dirty="0" smtClean="0">
                <a:latin typeface="+mj-lt"/>
              </a:rPr>
              <a:t>    </a:t>
            </a:r>
            <a:r>
              <a:rPr lang="en-US" sz="1600" dirty="0" err="1">
                <a:latin typeface="+mj-lt"/>
              </a:rPr>
              <a:t>cout</a:t>
            </a:r>
            <a:r>
              <a:rPr lang="en-US" sz="1600" dirty="0">
                <a:latin typeface="+mj-lt"/>
              </a:rPr>
              <a:t> &lt;&lt; "(4) x = " &lt;&lt; x &lt;&lt; " in " &lt;&lt; </a:t>
            </a:r>
            <a:r>
              <a:rPr lang="en-US" sz="1600" dirty="0" err="1">
                <a:latin typeface="+mj-lt"/>
              </a:rPr>
              <a:t>pid</a:t>
            </a:r>
            <a:r>
              <a:rPr lang="en-US" sz="1600" dirty="0">
                <a:latin typeface="+mj-lt"/>
              </a:rPr>
              <a:t> &lt;&lt; </a:t>
            </a:r>
            <a:r>
              <a:rPr lang="en-US" sz="1600" dirty="0" err="1">
                <a:latin typeface="+mj-lt"/>
              </a:rPr>
              <a:t>endl</a:t>
            </a:r>
            <a:r>
              <a:rPr lang="en-US" sz="1600" dirty="0">
                <a:latin typeface="+mj-lt"/>
              </a:rPr>
              <a:t>;</a:t>
            </a:r>
          </a:p>
          <a:p>
            <a:pPr marL="0" indent="0">
              <a:spcBef>
                <a:spcPts val="0"/>
              </a:spcBef>
              <a:buNone/>
            </a:pPr>
            <a:r>
              <a:rPr lang="en-US" sz="1600" dirty="0">
                <a:latin typeface="+mj-lt"/>
              </a:rPr>
              <a:t>}</a:t>
            </a:r>
          </a:p>
        </p:txBody>
      </p:sp>
      <p:sp>
        <p:nvSpPr>
          <p:cNvPr id="6" name="Content Placeholder 2"/>
          <p:cNvSpPr txBox="1">
            <a:spLocks/>
          </p:cNvSpPr>
          <p:nvPr/>
        </p:nvSpPr>
        <p:spPr bwMode="auto">
          <a:xfrm>
            <a:off x="304800" y="1790700"/>
            <a:ext cx="3429000" cy="190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NZ" dirty="0" smtClean="0"/>
              <a:t>Is </a:t>
            </a:r>
            <a:r>
              <a:rPr lang="en-NZ" dirty="0" smtClean="0"/>
              <a:t>there any difference </a:t>
            </a:r>
            <a:r>
              <a:rPr lang="en-NZ" dirty="0" smtClean="0"/>
              <a:t>of the program output if </a:t>
            </a:r>
            <a:r>
              <a:rPr lang="en-NZ" dirty="0" smtClean="0"/>
              <a:t>the following change is made to the if statement?</a:t>
            </a:r>
          </a:p>
          <a:p>
            <a:pPr>
              <a:spcBef>
                <a:spcPts val="1200"/>
              </a:spcBef>
            </a:pPr>
            <a:endParaRPr lang="en-NZ" i="1" dirty="0" smtClean="0"/>
          </a:p>
          <a:p>
            <a:pPr lvl="1">
              <a:spcBef>
                <a:spcPts val="1200"/>
              </a:spcBef>
            </a:pPr>
            <a:endParaRPr lang="en-NZ" i="1" dirty="0" smtClean="0"/>
          </a:p>
          <a:p>
            <a:pPr>
              <a:spcBef>
                <a:spcPts val="1200"/>
              </a:spcBef>
            </a:pPr>
            <a:endParaRPr lang="en-NZ" i="1" dirty="0"/>
          </a:p>
        </p:txBody>
      </p:sp>
      <p:sp>
        <p:nvSpPr>
          <p:cNvPr id="7" name="Content Placeholder 2"/>
          <p:cNvSpPr txBox="1">
            <a:spLocks/>
          </p:cNvSpPr>
          <p:nvPr/>
        </p:nvSpPr>
        <p:spPr bwMode="auto">
          <a:xfrm>
            <a:off x="533400" y="3886200"/>
            <a:ext cx="26289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charset="0"/>
              <a:buNone/>
            </a:pPr>
            <a:r>
              <a:rPr lang="en-US" dirty="0" smtClean="0">
                <a:latin typeface="Arial Narrow" panose="020B0606020202030204" pitchFamily="34" charset="0"/>
              </a:rPr>
              <a:t>if ( </a:t>
            </a:r>
            <a:r>
              <a:rPr lang="en-US" dirty="0" err="1" smtClean="0">
                <a:latin typeface="Arial Narrow" panose="020B0606020202030204" pitchFamily="34" charset="0"/>
              </a:rPr>
              <a:t>pid</a:t>
            </a:r>
            <a:r>
              <a:rPr lang="en-US" dirty="0" smtClean="0">
                <a:latin typeface="Arial Narrow" panose="020B0606020202030204" pitchFamily="34" charset="0"/>
              </a:rPr>
              <a:t> == 0 ) {</a:t>
            </a:r>
          </a:p>
          <a:p>
            <a:pPr marL="0" indent="0">
              <a:spcBef>
                <a:spcPts val="0"/>
              </a:spcBef>
              <a:buFont typeface="Arial" charset="0"/>
              <a:buNone/>
            </a:pPr>
            <a:r>
              <a:rPr lang="en-US" dirty="0" smtClean="0">
                <a:latin typeface="Arial Narrow" panose="020B0606020202030204" pitchFamily="34" charset="0"/>
              </a:rPr>
              <a:t>	…</a:t>
            </a:r>
          </a:p>
          <a:p>
            <a:pPr marL="0" indent="0">
              <a:spcBef>
                <a:spcPts val="0"/>
              </a:spcBef>
              <a:buFont typeface="Arial" charset="0"/>
              <a:buNone/>
            </a:pPr>
            <a:r>
              <a:rPr lang="en-US" dirty="0" smtClean="0">
                <a:latin typeface="Arial Narrow" panose="020B0606020202030204" pitchFamily="34" charset="0"/>
              </a:rPr>
              <a:t>}</a:t>
            </a:r>
          </a:p>
          <a:p>
            <a:pPr marL="0" indent="0">
              <a:spcBef>
                <a:spcPts val="0"/>
              </a:spcBef>
              <a:buFont typeface="Arial" charset="0"/>
              <a:buNone/>
            </a:pPr>
            <a:r>
              <a:rPr lang="en-US" dirty="0" smtClean="0">
                <a:latin typeface="Arial Narrow" panose="020B0606020202030204" pitchFamily="34" charset="0"/>
              </a:rPr>
              <a:t>else wait (NULL);</a:t>
            </a:r>
            <a:endParaRPr lang="en-US" dirty="0">
              <a:latin typeface="Arial Narrow" panose="020B0606020202030204" pitchFamily="34" charset="0"/>
            </a:endParaRPr>
          </a:p>
        </p:txBody>
      </p:sp>
      <p:pic>
        <p:nvPicPr>
          <p:cNvPr id="8" name="Picture 2" descr="http://www.cs.uic.edu/~jbell/CourseNotes/OperatingSystems/images/Chapter3/3_10_ProcessCre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1" y="228600"/>
            <a:ext cx="70657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62314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smtClean="0"/>
              <a:t>Requirements of an</a:t>
            </a:r>
            <a:br>
              <a:rPr lang="en-US" dirty="0" smtClean="0"/>
            </a:br>
            <a:r>
              <a:rPr lang="en-US" dirty="0" smtClean="0"/>
              <a:t>Operating System</a:t>
            </a:r>
          </a:p>
        </p:txBody>
      </p:sp>
      <p:sp>
        <p:nvSpPr>
          <p:cNvPr id="4" name="Content Placeholder 3"/>
          <p:cNvSpPr>
            <a:spLocks noGrp="1"/>
          </p:cNvSpPr>
          <p:nvPr>
            <p:ph idx="1"/>
          </p:nvPr>
        </p:nvSpPr>
        <p:spPr/>
        <p:txBody>
          <a:bodyPr/>
          <a:lstStyle/>
          <a:p>
            <a:pPr>
              <a:spcBef>
                <a:spcPts val="1200"/>
              </a:spcBef>
            </a:pPr>
            <a:r>
              <a:rPr lang="en-US" sz="2800" dirty="0" smtClean="0"/>
              <a:t>Fundamental Task: </a:t>
            </a:r>
            <a:r>
              <a:rPr lang="en-US" sz="2800" b="1" i="1" dirty="0" smtClean="0">
                <a:solidFill>
                  <a:schemeClr val="tx2"/>
                </a:solidFill>
              </a:rPr>
              <a:t>Process Management</a:t>
            </a:r>
          </a:p>
          <a:p>
            <a:pPr>
              <a:spcBef>
                <a:spcPts val="1200"/>
              </a:spcBef>
            </a:pPr>
            <a:r>
              <a:rPr lang="en-US" sz="2800" dirty="0" smtClean="0"/>
              <a:t>The Operating System must</a:t>
            </a:r>
          </a:p>
          <a:p>
            <a:pPr lvl="1">
              <a:spcBef>
                <a:spcPts val="1200"/>
              </a:spcBef>
            </a:pPr>
            <a:r>
              <a:rPr lang="en-NZ" sz="2400" dirty="0" smtClean="0"/>
              <a:t>Interleave the execution of multiple processes</a:t>
            </a:r>
          </a:p>
          <a:p>
            <a:pPr lvl="1">
              <a:spcBef>
                <a:spcPts val="1200"/>
              </a:spcBef>
            </a:pPr>
            <a:r>
              <a:rPr lang="en-NZ" sz="2400" dirty="0" smtClean="0"/>
              <a:t>Allocate resources</a:t>
            </a:r>
            <a:r>
              <a:rPr lang="en-NZ" sz="2400" i="1" dirty="0" smtClean="0"/>
              <a:t> </a:t>
            </a:r>
            <a:r>
              <a:rPr lang="en-NZ" sz="2400" dirty="0" smtClean="0"/>
              <a:t>to processes and protect the resources of each process from other processes</a:t>
            </a:r>
          </a:p>
          <a:p>
            <a:pPr lvl="1">
              <a:spcBef>
                <a:spcPts val="1200"/>
              </a:spcBef>
            </a:pPr>
            <a:r>
              <a:rPr lang="en-NZ" sz="2400" dirty="0" smtClean="0"/>
              <a:t>Enable processes to share and exchange information</a:t>
            </a:r>
          </a:p>
          <a:p>
            <a:pPr lvl="1">
              <a:spcBef>
                <a:spcPts val="1200"/>
              </a:spcBef>
            </a:pPr>
            <a:r>
              <a:rPr lang="en-NZ" sz="2400" dirty="0" smtClean="0"/>
              <a:t>Enable synchronization among processes</a:t>
            </a:r>
            <a:endParaRPr lang="en-US" sz="2400"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696200" cy="1143000"/>
          </a:xfrm>
        </p:spPr>
        <p:txBody>
          <a:bodyPr/>
          <a:lstStyle/>
          <a:p>
            <a:r>
              <a:rPr lang="en-NZ" dirty="0" smtClean="0"/>
              <a:t>Example: Interleaved Execution of Processes</a:t>
            </a:r>
            <a:endParaRPr lang="en-NZ" dirty="0"/>
          </a:p>
        </p:txBody>
      </p:sp>
      <p:sp>
        <p:nvSpPr>
          <p:cNvPr id="38" name="Content Placeholder 37"/>
          <p:cNvSpPr>
            <a:spLocks noGrp="1"/>
          </p:cNvSpPr>
          <p:nvPr>
            <p:ph idx="1"/>
          </p:nvPr>
        </p:nvSpPr>
        <p:spPr>
          <a:xfrm>
            <a:off x="3505200" y="1600200"/>
            <a:ext cx="5181600" cy="4419600"/>
          </a:xfrm>
        </p:spPr>
        <p:txBody>
          <a:bodyPr/>
          <a:lstStyle/>
          <a:p>
            <a:pPr>
              <a:spcBef>
                <a:spcPts val="1200"/>
              </a:spcBef>
            </a:pPr>
            <a:r>
              <a:rPr lang="en-NZ" dirty="0" smtClean="0"/>
              <a:t>Consider three processes being executed</a:t>
            </a:r>
          </a:p>
          <a:p>
            <a:pPr>
              <a:spcBef>
                <a:spcPts val="1200"/>
              </a:spcBef>
            </a:pPr>
            <a:r>
              <a:rPr lang="en-NZ" dirty="0" smtClean="0"/>
              <a:t>Plus a </a:t>
            </a:r>
            <a:r>
              <a:rPr lang="en-US" b="1" i="1" dirty="0" smtClean="0">
                <a:solidFill>
                  <a:schemeClr val="tx2"/>
                </a:solidFill>
              </a:rPr>
              <a:t>dispatcher</a:t>
            </a:r>
            <a:r>
              <a:rPr lang="en-US" dirty="0" smtClean="0">
                <a:solidFill>
                  <a:schemeClr val="tx2"/>
                </a:solidFill>
              </a:rPr>
              <a:t> </a:t>
            </a:r>
            <a:r>
              <a:rPr lang="en-US" dirty="0" smtClean="0"/>
              <a:t>- </a:t>
            </a:r>
            <a:r>
              <a:rPr lang="en-US" dirty="0"/>
              <a:t>a small program which switches the processor from one process to </a:t>
            </a:r>
            <a:r>
              <a:rPr lang="en-US" dirty="0" smtClean="0"/>
              <a:t>another</a:t>
            </a:r>
            <a:endParaRPr lang="en-NZ" dirty="0" smtClean="0"/>
          </a:p>
          <a:p>
            <a:pPr>
              <a:spcBef>
                <a:spcPts val="1200"/>
              </a:spcBef>
            </a:pPr>
            <a:r>
              <a:rPr lang="en-NZ" dirty="0" smtClean="0"/>
              <a:t>All are in memory</a:t>
            </a:r>
          </a:p>
        </p:txBody>
      </p:sp>
      <p:pic>
        <p:nvPicPr>
          <p:cNvPr id="1028" name="Picture 4"/>
          <p:cNvPicPr>
            <a:picLocks noChangeAspect="1" noChangeArrowheads="1"/>
          </p:cNvPicPr>
          <p:nvPr/>
        </p:nvPicPr>
        <p:blipFill>
          <a:blip r:embed="rId3"/>
          <a:srcRect/>
          <a:stretch>
            <a:fillRect/>
          </a:stretch>
        </p:blipFill>
        <p:spPr bwMode="auto">
          <a:xfrm>
            <a:off x="1219200" y="1600200"/>
            <a:ext cx="1806575" cy="43592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768202"/>
            <a:ext cx="5257800" cy="3861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NZ" dirty="0" smtClean="0"/>
              <a:t>Trace from Processes’</a:t>
            </a:r>
            <a:br>
              <a:rPr lang="en-NZ" dirty="0" smtClean="0"/>
            </a:br>
            <a:r>
              <a:rPr lang="en-NZ" dirty="0" smtClean="0"/>
              <a:t>Point of View</a:t>
            </a:r>
            <a:endParaRPr lang="en-NZ" dirty="0"/>
          </a:p>
        </p:txBody>
      </p:sp>
      <p:sp>
        <p:nvSpPr>
          <p:cNvPr id="3" name="Content Placeholder 2"/>
          <p:cNvSpPr>
            <a:spLocks noGrp="1"/>
          </p:cNvSpPr>
          <p:nvPr>
            <p:ph idx="1"/>
          </p:nvPr>
        </p:nvSpPr>
        <p:spPr>
          <a:xfrm>
            <a:off x="457200" y="1600200"/>
            <a:ext cx="8229600" cy="1371600"/>
          </a:xfrm>
        </p:spPr>
        <p:txBody>
          <a:bodyPr/>
          <a:lstStyle/>
          <a:p>
            <a:r>
              <a:rPr lang="en-US" dirty="0"/>
              <a:t>The behavior of an individual process </a:t>
            </a:r>
            <a:r>
              <a:rPr lang="en-US" dirty="0" smtClean="0"/>
              <a:t>can be characterized by </a:t>
            </a:r>
            <a:r>
              <a:rPr lang="en-US" dirty="0"/>
              <a:t>listing the sequence of instructions that execute for that </a:t>
            </a:r>
            <a:r>
              <a:rPr lang="en-US" dirty="0" smtClean="0"/>
              <a:t>process: a </a:t>
            </a:r>
            <a:r>
              <a:rPr lang="en-US" i="1" dirty="0" smtClean="0">
                <a:solidFill>
                  <a:schemeClr val="tx2"/>
                </a:solidFill>
              </a:rPr>
              <a:t>trace</a:t>
            </a:r>
            <a:r>
              <a:rPr lang="en-US" dirty="0"/>
              <a:t> </a:t>
            </a:r>
            <a:r>
              <a:rPr lang="en-US" dirty="0" smtClean="0"/>
              <a:t>of the process.</a:t>
            </a:r>
            <a:endParaRPr lang="en-NZ" dirty="0" smtClean="0"/>
          </a:p>
          <a:p>
            <a:endParaRPr lang="en-NZ"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A Combined Trace from Processor’s Point of View</a:t>
            </a:r>
          </a:p>
        </p:txBody>
      </p:sp>
      <p:pic>
        <p:nvPicPr>
          <p:cNvPr id="17411" name="Content Placeholder 3" descr="Fig03_04.gif"/>
          <p:cNvPicPr>
            <a:picLocks noGrp="1" noChangeAspect="1"/>
          </p:cNvPicPr>
          <p:nvPr>
            <p:ph idx="1"/>
          </p:nvPr>
        </p:nvPicPr>
        <p:blipFill>
          <a:blip r:embed="rId3"/>
          <a:srcRect/>
          <a:stretch>
            <a:fillRect/>
          </a:stretch>
        </p:blipFill>
        <p:spPr>
          <a:xfrm>
            <a:off x="5334000" y="1431925"/>
            <a:ext cx="3657600" cy="5502275"/>
          </a:xfrm>
        </p:spPr>
      </p:pic>
      <p:pic>
        <p:nvPicPr>
          <p:cNvPr id="4" name="Picture 4"/>
          <p:cNvPicPr>
            <a:picLocks noChangeAspect="1" noChangeArrowheads="1"/>
          </p:cNvPicPr>
          <p:nvPr/>
        </p:nvPicPr>
        <p:blipFill>
          <a:blip r:embed="rId4"/>
          <a:srcRect/>
          <a:stretch>
            <a:fillRect/>
          </a:stretch>
        </p:blipFill>
        <p:spPr bwMode="auto">
          <a:xfrm>
            <a:off x="381000" y="1676400"/>
            <a:ext cx="1806575" cy="4359275"/>
          </a:xfrm>
          <a:prstGeom prst="rect">
            <a:avLst/>
          </a:prstGeom>
          <a:noFill/>
          <a:ln w="9525">
            <a:noFill/>
            <a:miter lim="800000"/>
            <a:headEnd/>
            <a:tailEnd/>
          </a:ln>
          <a:effectLst/>
        </p:spPr>
      </p:pic>
      <p:cxnSp>
        <p:nvCxnSpPr>
          <p:cNvPr id="9" name="Straight Arrow Connector 8"/>
          <p:cNvCxnSpPr/>
          <p:nvPr/>
        </p:nvCxnSpPr>
        <p:spPr>
          <a:xfrm flipH="1">
            <a:off x="2133600" y="2894012"/>
            <a:ext cx="1143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486400" y="1524000"/>
            <a:ext cx="838200" cy="914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1" name="Rectangle 10"/>
          <p:cNvSpPr/>
          <p:nvPr/>
        </p:nvSpPr>
        <p:spPr>
          <a:xfrm>
            <a:off x="5486400" y="2438400"/>
            <a:ext cx="838200" cy="914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2" name="Rectangle 11"/>
          <p:cNvSpPr/>
          <p:nvPr/>
        </p:nvSpPr>
        <p:spPr>
          <a:xfrm>
            <a:off x="5486400" y="3352800"/>
            <a:ext cx="838200" cy="533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3" name="Rectangle 12"/>
          <p:cNvSpPr/>
          <p:nvPr/>
        </p:nvSpPr>
        <p:spPr>
          <a:xfrm>
            <a:off x="5486400" y="39624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4" name="Rectangle 13"/>
          <p:cNvSpPr/>
          <p:nvPr/>
        </p:nvSpPr>
        <p:spPr>
          <a:xfrm>
            <a:off x="5486400" y="4800600"/>
            <a:ext cx="838200" cy="6096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5" name="Rectangle 14"/>
          <p:cNvSpPr/>
          <p:nvPr/>
        </p:nvSpPr>
        <p:spPr>
          <a:xfrm>
            <a:off x="7467600" y="1524000"/>
            <a:ext cx="838200" cy="3810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6" name="Rectangle 15"/>
          <p:cNvSpPr/>
          <p:nvPr/>
        </p:nvSpPr>
        <p:spPr>
          <a:xfrm>
            <a:off x="7467600" y="19812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7" name="Rectangle 16"/>
          <p:cNvSpPr/>
          <p:nvPr/>
        </p:nvSpPr>
        <p:spPr>
          <a:xfrm>
            <a:off x="7467600" y="28194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8" name="Rectangle 17"/>
          <p:cNvSpPr/>
          <p:nvPr/>
        </p:nvSpPr>
        <p:spPr>
          <a:xfrm>
            <a:off x="7467600" y="37338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9" name="Rectangle 18"/>
          <p:cNvSpPr/>
          <p:nvPr/>
        </p:nvSpPr>
        <p:spPr>
          <a:xfrm>
            <a:off x="7467600" y="45720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2" name="Explosion 1 21"/>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Timeout</a:t>
            </a:r>
            <a:endParaRPr lang="en-NZ" dirty="0"/>
          </a:p>
        </p:txBody>
      </p:sp>
      <p:sp>
        <p:nvSpPr>
          <p:cNvPr id="23" name="Explosion 1 22"/>
          <p:cNvSpPr/>
          <p:nvPr/>
        </p:nvSpPr>
        <p:spPr>
          <a:xfrm>
            <a:off x="3352800" y="2667000"/>
            <a:ext cx="1981200" cy="1752600"/>
          </a:xfrm>
          <a:prstGeom prst="irregularSeal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I/O</a:t>
            </a:r>
            <a:endParaRPr lang="en-NZ" dirty="0"/>
          </a:p>
        </p:txBody>
      </p:sp>
      <p:sp>
        <p:nvSpPr>
          <p:cNvPr id="24" name="Explosion 1 23"/>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Timeout</a:t>
            </a:r>
            <a:endParaRPr lang="en-NZ" dirty="0"/>
          </a:p>
        </p:txBody>
      </p:sp>
      <p:sp>
        <p:nvSpPr>
          <p:cNvPr id="25" name="Explosion 1 24"/>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Timeout</a:t>
            </a:r>
            <a:endParaRPr lang="en-NZ" dirty="0"/>
          </a:p>
        </p:txBody>
      </p:sp>
      <p:sp>
        <p:nvSpPr>
          <p:cNvPr id="2" name="TextBox 1"/>
          <p:cNvSpPr txBox="1"/>
          <p:nvPr/>
        </p:nvSpPr>
        <p:spPr>
          <a:xfrm>
            <a:off x="6477000" y="1828800"/>
            <a:ext cx="228600" cy="338554"/>
          </a:xfrm>
          <a:prstGeom prst="rect">
            <a:avLst/>
          </a:prstGeom>
          <a:noFill/>
        </p:spPr>
        <p:txBody>
          <a:bodyPr wrap="square" rtlCol="0">
            <a:spAutoFit/>
          </a:bodyPr>
          <a:lstStyle/>
          <a:p>
            <a:r>
              <a:rPr lang="en-US" sz="1600" dirty="0" smtClean="0">
                <a:latin typeface="Calibri" panose="020F0502020204030204" pitchFamily="34" charset="0"/>
              </a:rPr>
              <a:t>A</a:t>
            </a:r>
            <a:endParaRPr lang="en-US" dirty="0">
              <a:latin typeface="Calibri" panose="020F0502020204030204" pitchFamily="34" charset="0"/>
            </a:endParaRPr>
          </a:p>
        </p:txBody>
      </p:sp>
      <p:sp>
        <p:nvSpPr>
          <p:cNvPr id="21" name="TextBox 20"/>
          <p:cNvSpPr txBox="1"/>
          <p:nvPr/>
        </p:nvSpPr>
        <p:spPr>
          <a:xfrm>
            <a:off x="6477000" y="2726323"/>
            <a:ext cx="228600" cy="338554"/>
          </a:xfrm>
          <a:prstGeom prst="rect">
            <a:avLst/>
          </a:prstGeom>
          <a:noFill/>
        </p:spPr>
        <p:txBody>
          <a:bodyPr wrap="square" rtlCol="0">
            <a:spAutoFit/>
          </a:bodyPr>
          <a:lstStyle/>
          <a:p>
            <a:r>
              <a:rPr lang="en-US" sz="1600" dirty="0" smtClean="0">
                <a:latin typeface="Calibri" panose="020F0502020204030204" pitchFamily="34" charset="0"/>
              </a:rPr>
              <a:t>D</a:t>
            </a:r>
            <a:endParaRPr lang="en-US" dirty="0">
              <a:latin typeface="Calibri" panose="020F0502020204030204" pitchFamily="34" charset="0"/>
            </a:endParaRPr>
          </a:p>
        </p:txBody>
      </p:sp>
      <p:sp>
        <p:nvSpPr>
          <p:cNvPr id="26" name="TextBox 25"/>
          <p:cNvSpPr txBox="1"/>
          <p:nvPr/>
        </p:nvSpPr>
        <p:spPr>
          <a:xfrm>
            <a:off x="6477000" y="3395246"/>
            <a:ext cx="228600" cy="338554"/>
          </a:xfrm>
          <a:prstGeom prst="rect">
            <a:avLst/>
          </a:prstGeom>
          <a:noFill/>
        </p:spPr>
        <p:txBody>
          <a:bodyPr wrap="square" rtlCol="0">
            <a:spAutoFit/>
          </a:bodyPr>
          <a:lstStyle/>
          <a:p>
            <a:r>
              <a:rPr lang="en-US" sz="1600" dirty="0" smtClean="0">
                <a:latin typeface="Calibri" panose="020F0502020204030204" pitchFamily="34" charset="0"/>
              </a:rPr>
              <a:t>B</a:t>
            </a:r>
            <a:endParaRPr lang="en-US" dirty="0">
              <a:latin typeface="Calibri" panose="020F0502020204030204" pitchFamily="34" charset="0"/>
            </a:endParaRPr>
          </a:p>
        </p:txBody>
      </p:sp>
      <p:sp>
        <p:nvSpPr>
          <p:cNvPr id="27" name="TextBox 26"/>
          <p:cNvSpPr txBox="1"/>
          <p:nvPr/>
        </p:nvSpPr>
        <p:spPr>
          <a:xfrm>
            <a:off x="6477000" y="4250323"/>
            <a:ext cx="228600" cy="338554"/>
          </a:xfrm>
          <a:prstGeom prst="rect">
            <a:avLst/>
          </a:prstGeom>
          <a:noFill/>
        </p:spPr>
        <p:txBody>
          <a:bodyPr wrap="square" rtlCol="0">
            <a:spAutoFit/>
          </a:bodyPr>
          <a:lstStyle/>
          <a:p>
            <a:r>
              <a:rPr lang="en-US" sz="1600" dirty="0" smtClean="0">
                <a:latin typeface="Calibri" panose="020F0502020204030204" pitchFamily="34" charset="0"/>
              </a:rPr>
              <a:t>D</a:t>
            </a:r>
            <a:endParaRPr lang="en-US" dirty="0">
              <a:latin typeface="Calibri" panose="020F0502020204030204" pitchFamily="34" charset="0"/>
            </a:endParaRPr>
          </a:p>
        </p:txBody>
      </p:sp>
      <p:sp>
        <p:nvSpPr>
          <p:cNvPr id="28" name="TextBox 27"/>
          <p:cNvSpPr txBox="1"/>
          <p:nvPr/>
        </p:nvSpPr>
        <p:spPr>
          <a:xfrm>
            <a:off x="6477000" y="4936123"/>
            <a:ext cx="228600" cy="338554"/>
          </a:xfrm>
          <a:prstGeom prst="rect">
            <a:avLst/>
          </a:prstGeom>
          <a:noFill/>
        </p:spPr>
        <p:txBody>
          <a:bodyPr wrap="square" rtlCol="0">
            <a:spAutoFit/>
          </a:bodyPr>
          <a:lstStyle/>
          <a:p>
            <a:r>
              <a:rPr lang="en-US" sz="1600" dirty="0" smtClean="0">
                <a:latin typeface="Calibri" panose="020F0502020204030204" pitchFamily="34" charset="0"/>
              </a:rPr>
              <a:t>C</a:t>
            </a:r>
            <a:endParaRPr lang="en-US" dirty="0">
              <a:latin typeface="Calibri" panose="020F0502020204030204" pitchFamily="34" charset="0"/>
            </a:endParaRPr>
          </a:p>
        </p:txBody>
      </p:sp>
      <p:sp>
        <p:nvSpPr>
          <p:cNvPr id="29" name="TextBox 28"/>
          <p:cNvSpPr txBox="1"/>
          <p:nvPr/>
        </p:nvSpPr>
        <p:spPr>
          <a:xfrm>
            <a:off x="8534400" y="2167354"/>
            <a:ext cx="228600" cy="338554"/>
          </a:xfrm>
          <a:prstGeom prst="rect">
            <a:avLst/>
          </a:prstGeom>
          <a:noFill/>
        </p:spPr>
        <p:txBody>
          <a:bodyPr wrap="square" rtlCol="0">
            <a:spAutoFit/>
          </a:bodyPr>
          <a:lstStyle/>
          <a:p>
            <a:r>
              <a:rPr lang="en-US" sz="1600" dirty="0" smtClean="0">
                <a:latin typeface="Calibri" panose="020F0502020204030204" pitchFamily="34" charset="0"/>
              </a:rPr>
              <a:t>D</a:t>
            </a:r>
            <a:endParaRPr lang="en-US" dirty="0">
              <a:latin typeface="Calibri" panose="020F0502020204030204" pitchFamily="34" charset="0"/>
            </a:endParaRPr>
          </a:p>
        </p:txBody>
      </p:sp>
      <p:sp>
        <p:nvSpPr>
          <p:cNvPr id="30" name="TextBox 29"/>
          <p:cNvSpPr txBox="1"/>
          <p:nvPr/>
        </p:nvSpPr>
        <p:spPr>
          <a:xfrm>
            <a:off x="8534400" y="4021723"/>
            <a:ext cx="228600" cy="338554"/>
          </a:xfrm>
          <a:prstGeom prst="rect">
            <a:avLst/>
          </a:prstGeom>
          <a:noFill/>
        </p:spPr>
        <p:txBody>
          <a:bodyPr wrap="square" rtlCol="0">
            <a:spAutoFit/>
          </a:bodyPr>
          <a:lstStyle/>
          <a:p>
            <a:r>
              <a:rPr lang="en-US" sz="1600" dirty="0" smtClean="0">
                <a:latin typeface="Calibri" panose="020F0502020204030204" pitchFamily="34" charset="0"/>
              </a:rPr>
              <a:t>D</a:t>
            </a:r>
            <a:endParaRPr lang="en-US" dirty="0">
              <a:latin typeface="Calibri" panose="020F0502020204030204" pitchFamily="34" charset="0"/>
            </a:endParaRPr>
          </a:p>
        </p:txBody>
      </p:sp>
      <p:sp>
        <p:nvSpPr>
          <p:cNvPr id="31" name="TextBox 30"/>
          <p:cNvSpPr txBox="1"/>
          <p:nvPr/>
        </p:nvSpPr>
        <p:spPr>
          <a:xfrm>
            <a:off x="8534400" y="2976146"/>
            <a:ext cx="228600" cy="338554"/>
          </a:xfrm>
          <a:prstGeom prst="rect">
            <a:avLst/>
          </a:prstGeom>
          <a:noFill/>
        </p:spPr>
        <p:txBody>
          <a:bodyPr wrap="square" rtlCol="0">
            <a:spAutoFit/>
          </a:bodyPr>
          <a:lstStyle/>
          <a:p>
            <a:r>
              <a:rPr lang="en-US" sz="1600" dirty="0" smtClean="0">
                <a:latin typeface="Calibri" panose="020F0502020204030204" pitchFamily="34" charset="0"/>
              </a:rPr>
              <a:t>A</a:t>
            </a:r>
            <a:endParaRPr lang="en-US" dirty="0">
              <a:latin typeface="Calibri" panose="020F0502020204030204" pitchFamily="34" charset="0"/>
            </a:endParaRPr>
          </a:p>
        </p:txBody>
      </p:sp>
      <p:sp>
        <p:nvSpPr>
          <p:cNvPr id="32" name="TextBox 31"/>
          <p:cNvSpPr txBox="1"/>
          <p:nvPr/>
        </p:nvSpPr>
        <p:spPr>
          <a:xfrm>
            <a:off x="8534400" y="4766846"/>
            <a:ext cx="228600" cy="338554"/>
          </a:xfrm>
          <a:prstGeom prst="rect">
            <a:avLst/>
          </a:prstGeom>
          <a:noFill/>
        </p:spPr>
        <p:txBody>
          <a:bodyPr wrap="square" rtlCol="0">
            <a:spAutoFit/>
          </a:bodyPr>
          <a:lstStyle/>
          <a:p>
            <a:r>
              <a:rPr lang="en-US" sz="1600" dirty="0" smtClean="0">
                <a:latin typeface="Calibri" panose="020F0502020204030204" pitchFamily="34" charset="0"/>
              </a:rPr>
              <a:t>C</a:t>
            </a:r>
            <a:endParaRPr lang="en-US" dirty="0">
              <a:latin typeface="Calibri" panose="020F0502020204030204" pitchFamily="34" charset="0"/>
            </a:endParaRPr>
          </a:p>
        </p:txBody>
      </p:sp>
      <p:sp>
        <p:nvSpPr>
          <p:cNvPr id="33" name="Content Placeholder 2"/>
          <p:cNvSpPr txBox="1">
            <a:spLocks/>
          </p:cNvSpPr>
          <p:nvPr/>
        </p:nvSpPr>
        <p:spPr bwMode="auto">
          <a:xfrm>
            <a:off x="2339975" y="4436476"/>
            <a:ext cx="2983961" cy="1735723"/>
          </a:xfrm>
          <a:prstGeom prst="rect">
            <a:avLst/>
          </a:prstGeom>
          <a:noFill/>
          <a:ln w="22225">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ts val="2100"/>
              </a:lnSpc>
              <a:spcBef>
                <a:spcPts val="0"/>
              </a:spcBef>
              <a:buNone/>
            </a:pPr>
            <a:r>
              <a:rPr lang="en-US" sz="2000" dirty="0"/>
              <a:t>The behavior of the processor can be characterized by showing how the traces of the various processes are </a:t>
            </a:r>
            <a:r>
              <a:rPr lang="en-US" sz="2000" dirty="0" smtClean="0"/>
              <a:t>interleaved.</a:t>
            </a: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6.66667E-6 -1.48148E-6 L 6.66667E-6 0.03334 " pathEditMode="relative" ptsTypes="AA">
                                      <p:cBhvr>
                                        <p:cTn id="11" dur="2000" fill="hold"/>
                                        <p:tgtEl>
                                          <p:spTgt spid="9"/>
                                        </p:tgtEl>
                                        <p:attrNameLst>
                                          <p:attrName>ppt_x</p:attrName>
                                          <p:attrName>ppt_y</p:attrName>
                                        </p:attrNameLst>
                                      </p:cBhvr>
                                    </p:animMotion>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2"/>
                                        </p:tgtEl>
                                        <p:attrNameLst>
                                          <p:attrName>style.visibility</p:attrName>
                                        </p:attrNameLst>
                                      </p:cBhvr>
                                      <p:to>
                                        <p:strVal val="hidden"/>
                                      </p:to>
                                    </p:set>
                                  </p:childTnLst>
                                </p:cTn>
                              </p:par>
                            </p:childTnLst>
                          </p:cTn>
                        </p:par>
                        <p:par>
                          <p:cTn id="19" fill="hold">
                            <p:stCondLst>
                              <p:cond delay="0"/>
                            </p:stCondLst>
                            <p:childTnLst>
                              <p:par>
                                <p:cTn id="20" presetID="9" presetClass="exit" presetSubtype="0" fill="hold" grpId="1" nodeType="afterEffect">
                                  <p:stCondLst>
                                    <p:cond delay="0"/>
                                  </p:stCondLst>
                                  <p:childTnLst>
                                    <p:animEffect transition="out" filter="dissolv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nodeType="clickEffect">
                                  <p:stCondLst>
                                    <p:cond delay="0"/>
                                  </p:stCondLst>
                                  <p:childTnLst>
                                    <p:animMotion origin="layout" path="M 0.00417 -0.11088 L 0.00417 -0.06643 " pathEditMode="relative" rAng="0" ptsTypes="AA">
                                      <p:cBhvr>
                                        <p:cTn id="29" dur="2000" fill="hold"/>
                                        <p:tgtEl>
                                          <p:spTgt spid="9"/>
                                        </p:tgtEl>
                                        <p:attrNameLst>
                                          <p:attrName>ppt_x</p:attrName>
                                          <p:attrName>ppt_y</p:attrName>
                                        </p:attrNameLst>
                                      </p:cBhvr>
                                      <p:rCtr x="0" y="22"/>
                                    </p:animMotion>
                                  </p:childTnLst>
                                </p:cTn>
                              </p:par>
                            </p:childTnLst>
                          </p:cTn>
                        </p:par>
                      </p:childTnLst>
                    </p:cTn>
                  </p:par>
                  <p:par>
                    <p:cTn id="30" fill="hold">
                      <p:stCondLst>
                        <p:cond delay="indefinite"/>
                      </p:stCondLst>
                      <p:childTnLst>
                        <p:par>
                          <p:cTn id="31" fill="hold">
                            <p:stCondLst>
                              <p:cond delay="0"/>
                            </p:stCondLst>
                            <p:childTnLst>
                              <p:par>
                                <p:cTn id="32" presetID="9" presetClass="exit" presetSubtype="0" fill="hold" grpId="1" nodeType="clickEffect">
                                  <p:stCondLst>
                                    <p:cond delay="0"/>
                                  </p:stCondLst>
                                  <p:childTnLst>
                                    <p:animEffect transition="out" filter="dissolv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nodeType="clickEffect">
                                  <p:stCondLst>
                                    <p:cond delay="0"/>
                                  </p:stCondLst>
                                  <p:childTnLst>
                                    <p:animMotion origin="layout" path="M 0.00417 0.11134 L 0.00417 0.13357 " pathEditMode="relative" rAng="0" ptsTypes="AA">
                                      <p:cBhvr>
                                        <p:cTn id="41" dur="2000" fill="hold"/>
                                        <p:tgtEl>
                                          <p:spTgt spid="9"/>
                                        </p:tgtEl>
                                        <p:attrNameLst>
                                          <p:attrName>ppt_x</p:attrName>
                                          <p:attrName>ppt_y</p:attrName>
                                        </p:attrNameLst>
                                      </p:cBhvr>
                                      <p:rCtr x="0" y="11"/>
                                    </p:animMotion>
                                  </p:childTnLst>
                                </p:cTn>
                              </p:par>
                            </p:childTnLst>
                          </p:cTn>
                        </p:par>
                        <p:par>
                          <p:cTn id="42" fill="hold">
                            <p:stCondLst>
                              <p:cond delay="2000"/>
                            </p:stCondLst>
                            <p:childTnLst>
                              <p:par>
                                <p:cTn id="43" presetID="1" presetClass="entr" presetSubtype="0"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9" presetClass="exit" presetSubtype="0" fill="hold" grpId="1" nodeType="clickEffect">
                                  <p:stCondLst>
                                    <p:cond delay="0"/>
                                  </p:stCondLst>
                                  <p:childTnLst>
                                    <p:animEffect transition="out" filter="dissolve">
                                      <p:cBhvr>
                                        <p:cTn id="48" dur="500"/>
                                        <p:tgtEl>
                                          <p:spTgt spid="12"/>
                                        </p:tgtEl>
                                      </p:cBhvr>
                                    </p:animEffect>
                                    <p:set>
                                      <p:cBhvr>
                                        <p:cTn id="49" dur="1" fill="hold">
                                          <p:stCondLst>
                                            <p:cond delay="499"/>
                                          </p:stCondLst>
                                        </p:cTn>
                                        <p:tgtEl>
                                          <p:spTgt spid="12"/>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23"/>
                                        </p:tgtEl>
                                        <p:attrNameLst>
                                          <p:attrName>style.visibility</p:attrName>
                                        </p:attrNameLst>
                                      </p:cBhvr>
                                      <p:to>
                                        <p:strVal val="hidden"/>
                                      </p:to>
                                    </p:se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nodeType="clickEffect">
                                  <p:stCondLst>
                                    <p:cond delay="0"/>
                                  </p:stCondLst>
                                  <p:childTnLst>
                                    <p:animMotion origin="layout" path="M 0.00417 -0.11088 L 0.00417 -0.06643 " pathEditMode="relative" rAng="0" ptsTypes="AA">
                                      <p:cBhvr>
                                        <p:cTn id="58" dur="2000" fill="hold"/>
                                        <p:tgtEl>
                                          <p:spTgt spid="9"/>
                                        </p:tgtEl>
                                        <p:attrNameLst>
                                          <p:attrName>ppt_x</p:attrName>
                                          <p:attrName>ppt_y</p:attrName>
                                        </p:attrNameLst>
                                      </p:cBhvr>
                                      <p:rCtr x="0" y="22"/>
                                    </p:animMotion>
                                  </p:childTnLst>
                                </p:cTn>
                              </p:par>
                            </p:childTnLst>
                          </p:cTn>
                        </p:par>
                      </p:childTnLst>
                    </p:cTn>
                  </p:par>
                  <p:par>
                    <p:cTn id="59" fill="hold">
                      <p:stCondLst>
                        <p:cond delay="indefinite"/>
                      </p:stCondLst>
                      <p:childTnLst>
                        <p:par>
                          <p:cTn id="60" fill="hold">
                            <p:stCondLst>
                              <p:cond delay="0"/>
                            </p:stCondLst>
                            <p:childTnLst>
                              <p:par>
                                <p:cTn id="61" presetID="9" presetClass="exit" presetSubtype="0" fill="hold" grpId="1" nodeType="clickEffect">
                                  <p:stCondLst>
                                    <p:cond delay="0"/>
                                  </p:stCondLst>
                                  <p:childTnLst>
                                    <p:animEffect transition="out" filter="dissolve">
                                      <p:cBhvr>
                                        <p:cTn id="62" dur="500"/>
                                        <p:tgtEl>
                                          <p:spTgt spid="13"/>
                                        </p:tgtEl>
                                      </p:cBhvr>
                                    </p:animEffect>
                                    <p:set>
                                      <p:cBhvr>
                                        <p:cTn id="63" dur="1" fill="hold">
                                          <p:stCondLst>
                                            <p:cond delay="499"/>
                                          </p:stCondLst>
                                        </p:cTn>
                                        <p:tgtEl>
                                          <p:spTgt spid="13"/>
                                        </p:tgtEl>
                                        <p:attrNameLst>
                                          <p:attrName>style.visibility</p:attrName>
                                        </p:attrNameLst>
                                      </p:cBhvr>
                                      <p:to>
                                        <p:strVal val="hidden"/>
                                      </p:to>
                                    </p:set>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0" presetClass="path" presetSubtype="0" accel="50000" decel="50000" fill="hold" nodeType="clickEffect">
                                  <p:stCondLst>
                                    <p:cond delay="0"/>
                                  </p:stCondLst>
                                  <p:childTnLst>
                                    <p:animMotion origin="layout" path="M 0.0125 0.24468 L 0.0125 0.28912 " pathEditMode="relative" rAng="0" ptsTypes="AA">
                                      <p:cBhvr>
                                        <p:cTn id="72" dur="2000" fill="hold"/>
                                        <p:tgtEl>
                                          <p:spTgt spid="9"/>
                                        </p:tgtEl>
                                        <p:attrNameLst>
                                          <p:attrName>ppt_x</p:attrName>
                                          <p:attrName>ppt_y</p:attrName>
                                        </p:attrNameLst>
                                      </p:cBhvr>
                                      <p:rCtr x="0" y="22"/>
                                    </p:animMotion>
                                  </p:childTnLst>
                                </p:cTn>
                              </p:par>
                            </p:childTnLst>
                          </p:cTn>
                        </p:par>
                        <p:par>
                          <p:cTn id="73" fill="hold">
                            <p:stCondLst>
                              <p:cond delay="2000"/>
                            </p:stCondLst>
                            <p:childTnLst>
                              <p:par>
                                <p:cTn id="74" presetID="1" presetClass="entr" presetSubtype="0"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25"/>
                                        </p:tgtEl>
                                        <p:attrNameLst>
                                          <p:attrName>style.visibility</p:attrName>
                                        </p:attrNameLst>
                                      </p:cBhvr>
                                      <p:to>
                                        <p:strVal val="hidden"/>
                                      </p:to>
                                    </p:set>
                                  </p:childTnLst>
                                </p:cTn>
                              </p:par>
                            </p:childTnLst>
                          </p:cTn>
                        </p:par>
                        <p:par>
                          <p:cTn id="80" fill="hold">
                            <p:stCondLst>
                              <p:cond delay="0"/>
                            </p:stCondLst>
                            <p:childTnLst>
                              <p:par>
                                <p:cTn id="81" presetID="9" presetClass="exit" presetSubtype="0" fill="hold" grpId="1" nodeType="afterEffect">
                                  <p:stCondLst>
                                    <p:cond delay="0"/>
                                  </p:stCondLst>
                                  <p:childTnLst>
                                    <p:animEffect transition="out" filter="dissolv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9" presetClass="exit" presetSubtype="0" fill="hold" grpId="1" nodeType="withEffect">
                                  <p:stCondLst>
                                    <p:cond delay="0"/>
                                  </p:stCondLst>
                                  <p:childTnLst>
                                    <p:animEffect transition="out" filter="dissolve">
                                      <p:cBhvr>
                                        <p:cTn id="85" dur="500"/>
                                        <p:tgtEl>
                                          <p:spTgt spid="15"/>
                                        </p:tgtEl>
                                      </p:cBhvr>
                                    </p:animEffect>
                                    <p:set>
                                      <p:cBhvr>
                                        <p:cTn id="86" dur="1" fill="hold">
                                          <p:stCondLst>
                                            <p:cond delay="499"/>
                                          </p:stCondLst>
                                        </p:cTn>
                                        <p:tgtEl>
                                          <p:spTgt spid="15"/>
                                        </p:tgtEl>
                                        <p:attrNameLst>
                                          <p:attrName>style.visibility</p:attrName>
                                        </p:attrNameLst>
                                      </p:cBhvr>
                                      <p:to>
                                        <p:strVal val="hidden"/>
                                      </p:to>
                                    </p:set>
                                  </p:childTnLst>
                                </p:cTn>
                              </p:par>
                            </p:childTnLst>
                          </p:cTn>
                        </p:par>
                        <p:par>
                          <p:cTn id="87" fill="hold">
                            <p:stCondLst>
                              <p:cond delay="500"/>
                            </p:stCondLst>
                            <p:childTnLst>
                              <p:par>
                                <p:cTn id="88" presetID="1" presetClass="entr" presetSubtype="0" fill="hold" grpId="0" nodeType="afterEffect">
                                  <p:stCondLst>
                                    <p:cond delay="0"/>
                                  </p:stCondLst>
                                  <p:childTnLst>
                                    <p:set>
                                      <p:cBhvr>
                                        <p:cTn id="89" dur="1" fill="hold">
                                          <p:stCondLst>
                                            <p:cond delay="0"/>
                                          </p:stCondLst>
                                        </p:cTn>
                                        <p:tgtEl>
                                          <p:spTgt spid="1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0" presetClass="path" presetSubtype="0" accel="50000" decel="50000" fill="hold" nodeType="clickEffect">
                                  <p:stCondLst>
                                    <p:cond delay="0"/>
                                  </p:stCondLst>
                                  <p:childTnLst>
                                    <p:animMotion origin="layout" path="M 0.00417 -0.11088 L 0.00417 -0.06643 " pathEditMode="relative" rAng="0" ptsTypes="AA">
                                      <p:cBhvr>
                                        <p:cTn id="93" dur="2000" fill="hold"/>
                                        <p:tgtEl>
                                          <p:spTgt spid="9"/>
                                        </p:tgtEl>
                                        <p:attrNameLst>
                                          <p:attrName>ppt_x</p:attrName>
                                          <p:attrName>ppt_y</p:attrName>
                                        </p:attrNameLst>
                                      </p:cBhvr>
                                      <p:rCtr x="0" y="22"/>
                                    </p:animMotion>
                                  </p:childTnLst>
                                </p:cTn>
                              </p:par>
                            </p:childTnLst>
                          </p:cTn>
                        </p:par>
                      </p:childTnLst>
                    </p:cTn>
                  </p:par>
                  <p:par>
                    <p:cTn id="94" fill="hold">
                      <p:stCondLst>
                        <p:cond delay="indefinite"/>
                      </p:stCondLst>
                      <p:childTnLst>
                        <p:par>
                          <p:cTn id="95" fill="hold">
                            <p:stCondLst>
                              <p:cond delay="0"/>
                            </p:stCondLst>
                            <p:childTnLst>
                              <p:par>
                                <p:cTn id="96" presetID="9" presetClass="exit" presetSubtype="0" fill="hold" grpId="1" nodeType="clickEffect">
                                  <p:stCondLst>
                                    <p:cond delay="0"/>
                                  </p:stCondLst>
                                  <p:childTnLst>
                                    <p:animEffect transition="out" filter="dissolve">
                                      <p:cBhvr>
                                        <p:cTn id="97" dur="500"/>
                                        <p:tgtEl>
                                          <p:spTgt spid="16"/>
                                        </p:tgtEl>
                                      </p:cBhvr>
                                    </p:animEffect>
                                    <p:set>
                                      <p:cBhvr>
                                        <p:cTn id="98" dur="1" fill="hold">
                                          <p:stCondLst>
                                            <p:cond delay="499"/>
                                          </p:stCondLst>
                                        </p:cTn>
                                        <p:tgtEl>
                                          <p:spTgt spid="16"/>
                                        </p:tgtEl>
                                        <p:attrNameLst>
                                          <p:attrName>style.visibility</p:attrName>
                                        </p:attrNameLst>
                                      </p:cBhvr>
                                      <p:to>
                                        <p:strVal val="hidden"/>
                                      </p:to>
                                    </p:set>
                                  </p:childTnLst>
                                </p:cTn>
                              </p:par>
                            </p:childTnLst>
                          </p:cTn>
                        </p:par>
                        <p:par>
                          <p:cTn id="99" fill="hold">
                            <p:stCondLst>
                              <p:cond delay="500"/>
                            </p:stCondLst>
                            <p:childTnLst>
                              <p:par>
                                <p:cTn id="100" presetID="1" presetClass="entr" presetSubtype="0" fill="hold" grpId="0" nodeType="afterEffect">
                                  <p:stCondLst>
                                    <p:cond delay="0"/>
                                  </p:stCondLst>
                                  <p:childTnLst>
                                    <p:set>
                                      <p:cBhvr>
                                        <p:cTn id="101" dur="1" fill="hold">
                                          <p:stCondLst>
                                            <p:cond delay="0"/>
                                          </p:stCondLst>
                                        </p:cTn>
                                        <p:tgtEl>
                                          <p:spTgt spid="17"/>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0" presetClass="path" presetSubtype="0" accel="50000" decel="50000" fill="hold" nodeType="clickEffect">
                                  <p:stCondLst>
                                    <p:cond delay="0"/>
                                  </p:stCondLst>
                                  <p:childTnLst>
                                    <p:animMotion origin="layout" path="M 6.66667E-6 0.03334 L 6.66667E-6 0.06667 " pathEditMode="relative" ptsTypes="AA">
                                      <p:cBhvr>
                                        <p:cTn id="105" dur="2000" fill="hold"/>
                                        <p:tgtEl>
                                          <p:spTgt spid="9"/>
                                        </p:tgtEl>
                                        <p:attrNameLst>
                                          <p:attrName>ppt_x</p:attrName>
                                          <p:attrName>ppt_y</p:attrName>
                                        </p:attrNameLst>
                                      </p:cBhvr>
                                    </p:animMotion>
                                  </p:childTnLst>
                                </p:cTn>
                              </p:par>
                            </p:childTnLst>
                          </p:cTn>
                        </p:par>
                        <p:par>
                          <p:cTn id="106" fill="hold">
                            <p:stCondLst>
                              <p:cond delay="2000"/>
                            </p:stCondLst>
                            <p:childTnLst>
                              <p:par>
                                <p:cTn id="107" presetID="1" presetClass="entr" presetSubtype="0" fill="hold" grpId="0" nodeType="afterEffect">
                                  <p:stCondLst>
                                    <p:cond delay="0"/>
                                  </p:stCondLst>
                                  <p:childTnLst>
                                    <p:set>
                                      <p:cBhvr>
                                        <p:cTn id="108" dur="1" fill="hold">
                                          <p:stCondLst>
                                            <p:cond delay="0"/>
                                          </p:stCondLst>
                                        </p:cTn>
                                        <p:tgtEl>
                                          <p:spTgt spid="2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9" presetClass="exit" presetSubtype="0" fill="hold" grpId="1" nodeType="clickEffect">
                                  <p:stCondLst>
                                    <p:cond delay="0"/>
                                  </p:stCondLst>
                                  <p:childTnLst>
                                    <p:animEffect transition="out" filter="dissolve">
                                      <p:cBhvr>
                                        <p:cTn id="112" dur="500"/>
                                        <p:tgtEl>
                                          <p:spTgt spid="17"/>
                                        </p:tgtEl>
                                      </p:cBhvr>
                                    </p:animEffect>
                                    <p:set>
                                      <p:cBhvr>
                                        <p:cTn id="113" dur="1" fill="hold">
                                          <p:stCondLst>
                                            <p:cond delay="499"/>
                                          </p:stCondLst>
                                        </p:cTn>
                                        <p:tgtEl>
                                          <p:spTgt spid="17"/>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24"/>
                                        </p:tgtEl>
                                        <p:attrNameLst>
                                          <p:attrName>style.visibility</p:attrName>
                                        </p:attrNameLst>
                                      </p:cBhvr>
                                      <p:to>
                                        <p:strVal val="hidden"/>
                                      </p:to>
                                    </p:set>
                                  </p:childTnLst>
                                </p:cTn>
                              </p:par>
                            </p:childTnLst>
                          </p:cTn>
                        </p:par>
                        <p:par>
                          <p:cTn id="116" fill="hold">
                            <p:stCondLst>
                              <p:cond delay="500"/>
                            </p:stCondLst>
                            <p:childTnLst>
                              <p:par>
                                <p:cTn id="117" presetID="1" presetClass="entr" presetSubtype="0" fill="hold" grpId="0" nodeType="afterEffect">
                                  <p:stCondLst>
                                    <p:cond delay="0"/>
                                  </p:stCondLst>
                                  <p:childTnLst>
                                    <p:set>
                                      <p:cBhvr>
                                        <p:cTn id="118" dur="1" fill="hold">
                                          <p:stCondLst>
                                            <p:cond delay="0"/>
                                          </p:stCondLst>
                                        </p:cTn>
                                        <p:tgtEl>
                                          <p:spTgt spid="1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0" presetClass="path" presetSubtype="0" accel="50000" decel="50000" fill="hold" nodeType="clickEffect">
                                  <p:stCondLst>
                                    <p:cond delay="0"/>
                                  </p:stCondLst>
                                  <p:childTnLst>
                                    <p:animMotion origin="layout" path="M 0.00417 -0.11088 L 0.00417 -0.06643 " pathEditMode="relative" rAng="0" ptsTypes="AA">
                                      <p:cBhvr>
                                        <p:cTn id="122" dur="2000" fill="hold"/>
                                        <p:tgtEl>
                                          <p:spTgt spid="9"/>
                                        </p:tgtEl>
                                        <p:attrNameLst>
                                          <p:attrName>ppt_x</p:attrName>
                                          <p:attrName>ppt_y</p:attrName>
                                        </p:attrNameLst>
                                      </p:cBhvr>
                                      <p:rCtr x="0" y="22"/>
                                    </p:animMotion>
                                  </p:childTnLst>
                                </p:cTn>
                              </p:par>
                            </p:childTnLst>
                          </p:cTn>
                        </p:par>
                      </p:childTnLst>
                    </p:cTn>
                  </p:par>
                  <p:par>
                    <p:cTn id="123" fill="hold">
                      <p:stCondLst>
                        <p:cond delay="indefinite"/>
                      </p:stCondLst>
                      <p:childTnLst>
                        <p:par>
                          <p:cTn id="124" fill="hold">
                            <p:stCondLst>
                              <p:cond delay="0"/>
                            </p:stCondLst>
                            <p:childTnLst>
                              <p:par>
                                <p:cTn id="125" presetID="9" presetClass="exit" presetSubtype="0" fill="hold" grpId="1" nodeType="clickEffect">
                                  <p:stCondLst>
                                    <p:cond delay="0"/>
                                  </p:stCondLst>
                                  <p:childTnLst>
                                    <p:animEffect transition="out" filter="dissolv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19"/>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0" presetClass="path" presetSubtype="0" accel="50000" decel="50000" fill="hold" nodeType="clickEffect">
                                  <p:stCondLst>
                                    <p:cond delay="0"/>
                                  </p:stCondLst>
                                  <p:childTnLst>
                                    <p:animMotion origin="layout" path="M 0.0125 0.28912 L 0.0125 0.3669 " pathEditMode="relative" ptsTypes="AA">
                                      <p:cBhvr>
                                        <p:cTn id="134" dur="2000" fill="hold"/>
                                        <p:tgtEl>
                                          <p:spTgt spid="9"/>
                                        </p:tgtEl>
                                        <p:attrNameLst>
                                          <p:attrName>ppt_x</p:attrName>
                                          <p:attrName>ppt_y</p:attrName>
                                        </p:attrNameLst>
                                      </p:cBhvr>
                                    </p:animMotion>
                                  </p:childTnLst>
                                  <p:subTnLst>
                                    <p:set>
                                      <p:cBhvr override="childStyle">
                                        <p:cTn dur="1" fill="hold" display="0" masterRel="sameClick" afterEffect="1">
                                          <p:stCondLst>
                                            <p:cond evt="end" delay="0">
                                              <p:tn val="133"/>
                                            </p:cond>
                                          </p:stCondLst>
                                        </p:cTn>
                                        <p:tgtEl>
                                          <p:spTgt spid="9"/>
                                        </p:tgtEl>
                                        <p:attrNameLst>
                                          <p:attrName>style.visibility</p:attrName>
                                        </p:attrNameLst>
                                      </p:cBhvr>
                                      <p:to>
                                        <p:strVal val="hidden"/>
                                      </p:to>
                                    </p:set>
                                  </p:subTnLst>
                                </p:cTn>
                              </p:par>
                            </p:childTnLst>
                          </p:cTn>
                        </p:par>
                        <p:par>
                          <p:cTn id="135" fill="hold">
                            <p:stCondLst>
                              <p:cond delay="2000"/>
                            </p:stCondLst>
                            <p:childTnLst>
                              <p:par>
                                <p:cTn id="136" presetID="9" presetClass="exit" presetSubtype="0" fill="hold" nodeType="afterEffect">
                                  <p:stCondLst>
                                    <p:cond delay="0"/>
                                  </p:stCondLst>
                                  <p:childTnLst>
                                    <p:animEffect transition="out" filter="dissolve">
                                      <p:cBhvr>
                                        <p:cTn id="137" dur="500"/>
                                        <p:tgtEl>
                                          <p:spTgt spid="19"/>
                                        </p:tgtEl>
                                      </p:cBhvr>
                                    </p:animEffect>
                                    <p:set>
                                      <p:cBhvr>
                                        <p:cTn id="138" dur="1" fill="hold">
                                          <p:stCondLst>
                                            <p:cond delay="499"/>
                                          </p:stCondLst>
                                        </p:cTn>
                                        <p:tgtEl>
                                          <p:spTgt spid="19"/>
                                        </p:tgtEl>
                                        <p:attrNameLst>
                                          <p:attrName>style.visibility</p:attrName>
                                        </p:attrNameLst>
                                      </p:cBhvr>
                                      <p:to>
                                        <p:strVal val="hidden"/>
                                      </p:to>
                                    </p:set>
                                  </p:childTnLst>
                                </p:cTn>
                              </p:par>
                            </p:childTnLst>
                          </p:cTn>
                        </p:par>
                        <p:par>
                          <p:cTn id="139" fill="hold">
                            <p:stCondLst>
                              <p:cond delay="2500"/>
                            </p:stCondLst>
                            <p:childTnLst>
                              <p:par>
                                <p:cTn id="140" presetID="1" presetClass="entr" presetSubtype="0" fill="hold" grpId="0" nodeType="afterEffect">
                                  <p:stCondLst>
                                    <p:cond delay="0"/>
                                  </p:stCondLst>
                                  <p:childTnLst>
                                    <p:set>
                                      <p:cBhvr>
                                        <p:cTn id="141"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22" grpId="0" animBg="1"/>
      <p:bldP spid="22" grpId="1" animBg="1"/>
      <p:bldP spid="23" grpId="0" animBg="1"/>
      <p:bldP spid="23" grpId="1" animBg="1"/>
      <p:bldP spid="24" grpId="0" animBg="1"/>
      <p:bldP spid="24" grpId="1" animBg="1"/>
      <p:bldP spid="25" grpId="0" animBg="1"/>
      <p:bldP spid="25" grpId="1" animBg="1"/>
      <p:bldP spid="3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2996</Words>
  <Application>Microsoft Office PowerPoint</Application>
  <PresentationFormat>On-screen Show (4:3)</PresentationFormat>
  <Paragraphs>435</Paragraphs>
  <Slides>56</Slides>
  <Notes>54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56</vt:i4>
      </vt:variant>
    </vt:vector>
  </HeadingPairs>
  <TitlesOfParts>
    <vt:vector size="63" baseType="lpstr">
      <vt:lpstr>Arial</vt:lpstr>
      <vt:lpstr>Arial Narrow</vt:lpstr>
      <vt:lpstr>Calibri</vt:lpstr>
      <vt:lpstr>Courier New</vt:lpstr>
      <vt:lpstr>Wingdings</vt:lpstr>
      <vt:lpstr>Office Theme</vt:lpstr>
      <vt:lpstr>Custom Design</vt:lpstr>
      <vt:lpstr>Chapter 3 Process Description and Control</vt:lpstr>
      <vt:lpstr>Roadmap</vt:lpstr>
      <vt:lpstr>Applications vs. Processes</vt:lpstr>
      <vt:lpstr>What is a “process”?</vt:lpstr>
      <vt:lpstr>Process Elements</vt:lpstr>
      <vt:lpstr>Requirements of an Operating System</vt:lpstr>
      <vt:lpstr>Example: Interleaved Execution of Processes</vt:lpstr>
      <vt:lpstr>Trace from Processes’ Point of View</vt:lpstr>
      <vt:lpstr>A Combined Trace from Processor’s Point of View</vt:lpstr>
      <vt:lpstr>Roadmap</vt:lpstr>
      <vt:lpstr>Creating Process in UNIX</vt:lpstr>
      <vt:lpstr>Creating Process in UNIX</vt:lpstr>
      <vt:lpstr>Roadmap</vt:lpstr>
      <vt:lpstr>Two-State Process Model</vt:lpstr>
      <vt:lpstr>Queuing Diagram</vt:lpstr>
      <vt:lpstr>Process Birth and Death</vt:lpstr>
      <vt:lpstr>Five-State  Process Model</vt:lpstr>
      <vt:lpstr>Using Two Queues</vt:lpstr>
      <vt:lpstr>Multiple Blocked Queues</vt:lpstr>
      <vt:lpstr>Suspended Processes</vt:lpstr>
      <vt:lpstr>One Suspend State</vt:lpstr>
      <vt:lpstr>Two Suspend States</vt:lpstr>
      <vt:lpstr>Reason for Process Suspension</vt:lpstr>
      <vt:lpstr>Roadmap</vt:lpstr>
      <vt:lpstr>Processes  and Resources</vt:lpstr>
      <vt:lpstr>Operating System  Control Structures</vt:lpstr>
      <vt:lpstr>OS Control Tables</vt:lpstr>
      <vt:lpstr>Memory Tables</vt:lpstr>
      <vt:lpstr>I/O Tables</vt:lpstr>
      <vt:lpstr>File Tables</vt:lpstr>
      <vt:lpstr>Process Table</vt:lpstr>
      <vt:lpstr>Process Control Block</vt:lpstr>
      <vt:lpstr>Process Attributes</vt:lpstr>
      <vt:lpstr>Process Identification</vt:lpstr>
      <vt:lpstr>Processor State  Information</vt:lpstr>
      <vt:lpstr>Process Control Information</vt:lpstr>
      <vt:lpstr>Process List Structures</vt:lpstr>
      <vt:lpstr>Structure of Process  Images in Virtual Memory</vt:lpstr>
      <vt:lpstr>Role of the  Process Control Block</vt:lpstr>
      <vt:lpstr>Roadmap</vt:lpstr>
      <vt:lpstr>Modes of Execution</vt:lpstr>
      <vt:lpstr>Typical Functions of an OS Kernel</vt:lpstr>
      <vt:lpstr>Process Creation</vt:lpstr>
      <vt:lpstr>Process Switching</vt:lpstr>
      <vt:lpstr>When to Switch Processes</vt:lpstr>
      <vt:lpstr>System Calls</vt:lpstr>
      <vt:lpstr>Process Switching</vt:lpstr>
      <vt:lpstr>Process Switching</vt:lpstr>
      <vt:lpstr>Mode Switching </vt:lpstr>
      <vt:lpstr>Roadmap</vt:lpstr>
      <vt:lpstr>Unix</vt:lpstr>
      <vt:lpstr>UNIX Process State Transition Diagram</vt:lpstr>
      <vt:lpstr>UNIX Process States</vt:lpstr>
      <vt:lpstr>Deep Dive:  Process Creation in Unix</vt:lpstr>
      <vt:lpstr>After Creation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2008-04-03T13:44:07Z</dcterms:created>
  <dcterms:modified xsi:type="dcterms:W3CDTF">2019-01-21T13:35:13Z</dcterms:modified>
</cp:coreProperties>
</file>