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304" r:id="rId4"/>
    <p:sldId id="305" r:id="rId5"/>
    <p:sldId id="306" r:id="rId6"/>
    <p:sldId id="258" r:id="rId7"/>
    <p:sldId id="308" r:id="rId8"/>
    <p:sldId id="259" r:id="rId9"/>
    <p:sldId id="268" r:id="rId10"/>
    <p:sldId id="261" r:id="rId11"/>
    <p:sldId id="262" r:id="rId12"/>
    <p:sldId id="263" r:id="rId13"/>
    <p:sldId id="310" r:id="rId14"/>
    <p:sldId id="265" r:id="rId15"/>
    <p:sldId id="266" r:id="rId16"/>
    <p:sldId id="267" r:id="rId17"/>
    <p:sldId id="319" r:id="rId18"/>
    <p:sldId id="269" r:id="rId19"/>
    <p:sldId id="270" r:id="rId20"/>
    <p:sldId id="312" r:id="rId21"/>
    <p:sldId id="309" r:id="rId22"/>
    <p:sldId id="313" r:id="rId23"/>
    <p:sldId id="314" r:id="rId24"/>
    <p:sldId id="272" r:id="rId25"/>
    <p:sldId id="273" r:id="rId26"/>
    <p:sldId id="274" r:id="rId27"/>
    <p:sldId id="275" r:id="rId28"/>
    <p:sldId id="276" r:id="rId29"/>
    <p:sldId id="277" r:id="rId30"/>
    <p:sldId id="320" r:id="rId31"/>
    <p:sldId id="280" r:id="rId32"/>
    <p:sldId id="281" r:id="rId33"/>
    <p:sldId id="285" r:id="rId34"/>
    <p:sldId id="322" r:id="rId35"/>
    <p:sldId id="286" r:id="rId36"/>
    <p:sldId id="323" r:id="rId37"/>
    <p:sldId id="287" r:id="rId38"/>
    <p:sldId id="317" r:id="rId39"/>
    <p:sldId id="296" r:id="rId40"/>
    <p:sldId id="324" r:id="rId41"/>
    <p:sldId id="298" r:id="rId42"/>
    <p:sldId id="325" r:id="rId43"/>
    <p:sldId id="326" r:id="rId44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6" autoAdjust="0"/>
    <p:restoredTop sz="84095" autoAdjust="0"/>
  </p:normalViewPr>
  <p:slideViewPr>
    <p:cSldViewPr>
      <p:cViewPr varScale="1">
        <p:scale>
          <a:sx n="94" d="100"/>
          <a:sy n="94" d="100"/>
        </p:scale>
        <p:origin x="1446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87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0"/>
    </p:cViewPr>
  </p:sorterViewPr>
  <p:notesViewPr>
    <p:cSldViewPr>
      <p:cViewPr varScale="1">
        <p:scale>
          <a:sx n="93" d="100"/>
          <a:sy n="93" d="100"/>
        </p:scale>
        <p:origin x="-3714" y="-12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05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5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6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48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6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51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89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61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80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4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3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2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0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51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56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7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88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59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25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03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4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5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3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20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02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58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333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757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52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30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418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904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33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7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361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684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756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4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3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42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6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458200" y="64770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312DB61-18D7-4E59-BAE2-FECAE18F9AD8}" type="slidenum">
              <a:rPr lang="en-US" sz="1400" b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1400"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 smtClean="0"/>
              <a:pPr>
                <a:defRPr/>
              </a:pPr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gi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gi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Chapter 9</a:t>
            </a:r>
            <a:br>
              <a:rPr lang="en-US" dirty="0" smtClean="0"/>
            </a:br>
            <a:r>
              <a:rPr lang="en-US" dirty="0" smtClean="0"/>
              <a:t>Uniprocessor Scheduling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 smtClean="0"/>
              <a:t>Operating Systems:</a:t>
            </a:r>
            <a:br>
              <a:rPr lang="en-US" i="1" dirty="0" smtClean="0"/>
            </a:br>
            <a:r>
              <a:rPr lang="en-US" i="1" dirty="0" smtClean="0"/>
              <a:t>Internals and Design Principles</a:t>
            </a:r>
            <a:br>
              <a:rPr lang="en-US" i="1" dirty="0" smtClean="0"/>
            </a:br>
            <a:r>
              <a:rPr lang="en-US" dirty="0" smtClean="0"/>
              <a:t>William Stallings</a:t>
            </a:r>
            <a:endParaRPr lang="en-US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Medium-Term </a:t>
            </a:r>
            <a:br>
              <a:rPr lang="en-US" dirty="0" smtClean="0"/>
            </a:b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Part of the swapping function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Swapping-in decisions are based on 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the need to manage the degree of multiprogramming</a:t>
            </a:r>
          </a:p>
          <a:p>
            <a:pPr lvl="1">
              <a:spcBef>
                <a:spcPts val="1200"/>
              </a:spcBef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the memory requirements of the swapped-out processes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Short-Term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Short-term scheduler is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also known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as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2"/>
                </a:solidFill>
              </a:rPr>
              <a:t>dispatcher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Executes most frequently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to decide which process to execute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next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Invoked when an event </a:t>
            </a:r>
            <a:r>
              <a:rPr lang="en-US" dirty="0"/>
              <a:t>occurs that may lead to the </a:t>
            </a:r>
            <a:r>
              <a:rPr lang="en-US" b="1" dirty="0"/>
              <a:t>blocking of the current process </a:t>
            </a:r>
            <a:r>
              <a:rPr lang="en-US" dirty="0"/>
              <a:t>or that may provide an opportunity to </a:t>
            </a:r>
            <a:r>
              <a:rPr lang="en-US" b="1" dirty="0"/>
              <a:t>preempt a currently running process </a:t>
            </a:r>
            <a:r>
              <a:rPr lang="en-US" dirty="0"/>
              <a:t>in favor of </a:t>
            </a:r>
            <a:r>
              <a:rPr lang="en-US" dirty="0" smtClean="0"/>
              <a:t>another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Clock interrupts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I/O interrupts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Operating system calls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Signals (e.g., semaphores)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Short-Term Scheduling </a:t>
            </a:r>
            <a:br>
              <a:rPr lang="en-US"/>
            </a:br>
            <a:r>
              <a:rPr lang="en-US"/>
              <a:t>Criteria: </a:t>
            </a:r>
            <a:r>
              <a:rPr lang="en-US" altLang="zh-TW" smtClean="0"/>
              <a:t>User / System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NZ" dirty="0" smtClean="0"/>
              <a:t>Main objective is to allocate processor time to optimize certain aspects of system behaviour.</a:t>
            </a:r>
          </a:p>
          <a:p>
            <a:pPr>
              <a:spcBef>
                <a:spcPts val="600"/>
              </a:spcBef>
            </a:pPr>
            <a:r>
              <a:rPr lang="en-NZ" dirty="0" smtClean="0"/>
              <a:t>A set of criteria is needed to evaluate the scheduling policy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User-oriented criteria</a:t>
            </a:r>
            <a:endParaRPr lang="en-US" dirty="0"/>
          </a:p>
          <a:p>
            <a:pPr lvl="2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Behavior of the system as perceived by individual user or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process</a:t>
            </a:r>
            <a:endParaRPr lang="en-US" dirty="0" smtClean="0"/>
          </a:p>
          <a:p>
            <a:pPr lvl="2">
              <a:spcBef>
                <a:spcPts val="600"/>
              </a:spcBef>
            </a:pPr>
            <a:r>
              <a:rPr lang="en-US" dirty="0" smtClean="0"/>
              <a:t>Example: response time in an interactive system</a:t>
            </a:r>
            <a:endParaRPr lang="en-US" dirty="0"/>
          </a:p>
          <a:p>
            <a:pPr lvl="3">
              <a:spcBef>
                <a:spcPts val="600"/>
              </a:spcBef>
            </a:pPr>
            <a:r>
              <a:rPr lang="en-US" dirty="0"/>
              <a:t>Elapsed time between the submission of a request until there is output.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System-oriented criteria</a:t>
            </a:r>
          </a:p>
          <a:p>
            <a:pPr lvl="2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Effective and efficient utilization of the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processor</a:t>
            </a:r>
            <a:endParaRPr lang="en-US" dirty="0"/>
          </a:p>
          <a:p>
            <a:pPr lvl="2">
              <a:spcBef>
                <a:spcPts val="600"/>
              </a:spcBef>
            </a:pPr>
            <a:r>
              <a:rPr lang="en-US" dirty="0" smtClean="0"/>
              <a:t>Example: throughput</a:t>
            </a:r>
          </a:p>
          <a:p>
            <a:pPr lvl="3">
              <a:spcBef>
                <a:spcPts val="600"/>
              </a:spcBef>
            </a:pPr>
            <a:r>
              <a:rPr lang="en-US" dirty="0" smtClean="0"/>
              <a:t>Number of processes completed within a unit of time</a:t>
            </a:r>
            <a:endParaRPr lang="en-US" dirty="0"/>
          </a:p>
          <a:p>
            <a:pPr>
              <a:spcBef>
                <a:spcPts val="600"/>
              </a:spcBef>
            </a:pPr>
            <a:endParaRPr lang="en-NZ" dirty="0" smtClean="0"/>
          </a:p>
          <a:p>
            <a:pPr>
              <a:spcBef>
                <a:spcPts val="600"/>
              </a:spcBef>
            </a:pP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Short-Term Scheduling </a:t>
            </a:r>
            <a:br>
              <a:rPr lang="en-US" dirty="0" smtClean="0"/>
            </a:br>
            <a:r>
              <a:rPr lang="en-US" dirty="0" smtClean="0"/>
              <a:t>Criteria: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Performance-related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Quantitative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Easily measured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Example:</a:t>
            </a:r>
            <a:r>
              <a:rPr lang="en-US" dirty="0" smtClean="0"/>
              <a:t> response time and throughput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Non-performance related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Qualitative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Hard to measure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Example: predictability (stable service provided to users over time)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</a:t>
            </a:r>
            <a:r>
              <a:rPr lang="en-US" dirty="0" smtClean="0"/>
              <a:t>Criteria</a:t>
            </a:r>
            <a:endParaRPr lang="en-US" dirty="0"/>
          </a:p>
        </p:txBody>
      </p:sp>
      <p:pic>
        <p:nvPicPr>
          <p:cNvPr id="4" name="Content Placeholder 3" descr="Table09_02a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668" y="1417638"/>
            <a:ext cx="8382570" cy="461168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Scheduling Criteria (cont.)</a:t>
            </a:r>
            <a:endParaRPr lang="en-US" dirty="0"/>
          </a:p>
        </p:txBody>
      </p:sp>
      <p:pic>
        <p:nvPicPr>
          <p:cNvPr id="4" name="Content Placeholder 3" descr="Table09_02b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95400"/>
            <a:ext cx="8054204" cy="4800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Interdependent 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Scheduling </a:t>
            </a:r>
            <a:r>
              <a:rPr lang="en-US" altLang="zh-TW" smtClean="0">
                <a:ea typeface="新細明體" pitchFamily="18" charset="-120"/>
              </a:rPr>
              <a:t>Criteria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dirty="0">
                <a:ea typeface="新細明體" pitchFamily="18" charset="-120"/>
              </a:rPr>
              <a:t>Impossible to optimize all criteria simultaneously.</a:t>
            </a:r>
          </a:p>
          <a:p>
            <a:pPr lvl="1">
              <a:spcBef>
                <a:spcPts val="1800"/>
              </a:spcBef>
            </a:pPr>
            <a:r>
              <a:rPr lang="en-US" altLang="zh-TW" dirty="0">
                <a:ea typeface="新細明體" pitchFamily="18" charset="-120"/>
              </a:rPr>
              <a:t>Example: response time vs. throughput</a:t>
            </a:r>
          </a:p>
          <a:p>
            <a:pPr lvl="2">
              <a:spcBef>
                <a:spcPts val="1800"/>
              </a:spcBef>
            </a:pPr>
            <a:r>
              <a:rPr lang="en-US" altLang="zh-TW" dirty="0">
                <a:ea typeface="新細明體" pitchFamily="18" charset="-120"/>
              </a:rPr>
              <a:t>good response time requires frequent process switching which increases the system overhead, reducing throughput</a:t>
            </a:r>
          </a:p>
          <a:p>
            <a:pPr>
              <a:spcBef>
                <a:spcPts val="1800"/>
              </a:spcBef>
            </a:pPr>
            <a:r>
              <a:rPr lang="en-US" altLang="zh-TW" dirty="0">
                <a:ea typeface="新細明體" pitchFamily="18" charset="-120"/>
              </a:rPr>
              <a:t>Design of a scheduling policy involves compromising among competing requirements.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66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NZ" dirty="0">
                <a:latin typeface="Arial" charset="0"/>
              </a:rPr>
              <a:t>In many systems, each process is assigned a priority</a:t>
            </a:r>
            <a:r>
              <a:rPr lang="en-NZ" dirty="0" smtClean="0">
                <a:latin typeface="Arial" charset="0"/>
              </a:rPr>
              <a:t>.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altLang="zh-HK" dirty="0"/>
              <a:t>Scheduler will always choose a process of higher priority over one of lower priority</a:t>
            </a:r>
          </a:p>
          <a:p>
            <a:pPr lvl="1">
              <a:spcBef>
                <a:spcPts val="1800"/>
              </a:spcBef>
            </a:pPr>
            <a:r>
              <a:rPr lang="en-US" altLang="zh-HK" dirty="0"/>
              <a:t>Problem: lower-priority may suffer </a:t>
            </a:r>
            <a:r>
              <a:rPr lang="en-US" altLang="zh-HK" b="1" dirty="0">
                <a:solidFill>
                  <a:schemeClr val="accent2"/>
                </a:solidFill>
              </a:rPr>
              <a:t>starvation</a:t>
            </a:r>
            <a:r>
              <a:rPr lang="en-US" altLang="zh-HK" dirty="0">
                <a:solidFill>
                  <a:schemeClr val="accent2"/>
                </a:solidFill>
              </a:rPr>
              <a:t> </a:t>
            </a:r>
            <a:r>
              <a:rPr lang="en-US" altLang="zh-HK" dirty="0"/>
              <a:t>if there is a steady supply of high priority processes</a:t>
            </a:r>
          </a:p>
          <a:p>
            <a:pPr lvl="1">
              <a:spcBef>
                <a:spcPts val="1800"/>
              </a:spcBef>
            </a:pPr>
            <a:r>
              <a:rPr lang="en-US" altLang="zh-HK" dirty="0"/>
              <a:t>Solution: allow a process to change its priority based on its age or execution history</a:t>
            </a:r>
          </a:p>
          <a:p>
            <a:pPr lvl="1">
              <a:spcBef>
                <a:spcPts val="1800"/>
              </a:spcBef>
            </a:pPr>
            <a:endParaRPr lang="en-US" dirty="0"/>
          </a:p>
          <a:p>
            <a:pPr lvl="1">
              <a:spcBef>
                <a:spcPts val="1800"/>
              </a:spcBef>
            </a:pPr>
            <a:endParaRPr lang="en-US" b="1" dirty="0" smtClean="0">
              <a:solidFill>
                <a:schemeClr val="accent2"/>
              </a:solidFill>
            </a:endParaRPr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Queuing</a:t>
            </a:r>
            <a:endParaRPr lang="en-US" dirty="0"/>
          </a:p>
        </p:txBody>
      </p:sp>
      <p:pic>
        <p:nvPicPr>
          <p:cNvPr id="4" name="Content Placeholder 3" descr="Fig09_04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6200" y="1828800"/>
            <a:ext cx="5024521" cy="42672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676400"/>
            <a:ext cx="3733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6538" indent="-23653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HK" sz="2400" dirty="0"/>
              <a:t>Have multiple ready </a:t>
            </a:r>
            <a:r>
              <a:rPr lang="en-US" altLang="zh-HK" sz="2400" dirty="0" smtClean="0"/>
              <a:t>queues, in descending order of priority: RQ0, RQ1, …, </a:t>
            </a:r>
            <a:r>
              <a:rPr lang="en-US" altLang="zh-HK" sz="2400" dirty="0" err="1" smtClean="0"/>
              <a:t>RQ</a:t>
            </a:r>
            <a:r>
              <a:rPr lang="en-US" altLang="zh-HK" sz="2400" i="1" dirty="0" err="1" smtClean="0"/>
              <a:t>n</a:t>
            </a:r>
            <a:r>
              <a:rPr lang="en-US" altLang="zh-HK" sz="2400" dirty="0" smtClean="0"/>
              <a:t>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 smtClean="0">
                <a:ea typeface="新細明體" pitchFamily="18" charset="-120"/>
              </a:rPr>
              <a:t>The scheduler will start at the highest-priority ready queue (RQ0).</a:t>
            </a:r>
            <a:endParaRPr lang="en-US" altLang="zh-TW" sz="2400" dirty="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Alternative Scheduling </a:t>
            </a:r>
            <a:br>
              <a:rPr lang="en-NZ" dirty="0" smtClean="0"/>
            </a:br>
            <a:r>
              <a:rPr lang="en-NZ" dirty="0" smtClean="0"/>
              <a:t>Policies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602014"/>
            <a:ext cx="65627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556E-6 L 3.33333E-6 -0.14445 " pathEditMode="relative" ptsTypes="AA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 smtClean="0">
                <a:solidFill>
                  <a:schemeClr val="accent1">
                    <a:lumMod val="75000"/>
                  </a:schemeClr>
                </a:solidFill>
              </a:rPr>
              <a:t>Types of Processor Scheduling</a:t>
            </a:r>
          </a:p>
          <a:p>
            <a:r>
              <a:rPr lang="en-NZ" sz="2800" dirty="0" smtClean="0"/>
              <a:t>Scheduling Algorithms</a:t>
            </a:r>
          </a:p>
          <a:p>
            <a:pPr lvl="1"/>
            <a:r>
              <a:rPr lang="en-NZ" dirty="0" smtClean="0"/>
              <a:t>FCFS (First-Come-First-Serve)</a:t>
            </a:r>
          </a:p>
          <a:p>
            <a:pPr lvl="1"/>
            <a:r>
              <a:rPr lang="en-NZ" dirty="0" smtClean="0"/>
              <a:t>RR (Round-Robin)</a:t>
            </a:r>
          </a:p>
          <a:p>
            <a:pPr lvl="1"/>
            <a:r>
              <a:rPr lang="en-NZ" dirty="0" smtClean="0"/>
              <a:t>SPN (Shortest-Process-Next)</a:t>
            </a:r>
          </a:p>
          <a:p>
            <a:pPr lvl="1"/>
            <a:r>
              <a:rPr lang="en-NZ" dirty="0" smtClean="0"/>
              <a:t>SRT (Shortest-Remaining-Time)</a:t>
            </a:r>
          </a:p>
          <a:p>
            <a:pPr lvl="1"/>
            <a:r>
              <a:rPr lang="en-NZ" dirty="0" smtClean="0"/>
              <a:t>HRRN (Highest-Response-Ratio-Next)</a:t>
            </a:r>
          </a:p>
          <a:p>
            <a:pPr lvl="1"/>
            <a:r>
              <a:rPr lang="en-NZ" dirty="0" smtClean="0"/>
              <a:t>FB (Feedback)</a:t>
            </a:r>
          </a:p>
          <a:p>
            <a:r>
              <a:rPr lang="en-NZ" sz="2800" dirty="0"/>
              <a:t>Fair-Share Scheduling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1903412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800" dirty="0" smtClean="0"/>
              <a:t>Types of Processor Scheduling</a:t>
            </a:r>
          </a:p>
          <a:p>
            <a:r>
              <a:rPr lang="en-NZ" sz="3200" dirty="0" smtClean="0">
                <a:solidFill>
                  <a:schemeClr val="accent1">
                    <a:lumMod val="75000"/>
                  </a:schemeClr>
                </a:solidFill>
              </a:rPr>
              <a:t>Scheduling Algorithms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FCFS (First-Come-First-Serve)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RR (Round-Robin)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SPN (Shortest-Process-Next)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SRT (Shortest-Remaining-Time)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HRRN (Highest-Response-Ratio-Next)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FB (Feedback</a:t>
            </a:r>
            <a:r>
              <a:rPr lang="en-NZ" dirty="0" smtClean="0">
                <a:solidFill>
                  <a:schemeClr val="tx2"/>
                </a:solidFill>
              </a:rPr>
              <a:t>)</a:t>
            </a:r>
            <a:endParaRPr lang="en-NZ" sz="3200" dirty="0" smtClean="0">
              <a:solidFill>
                <a:schemeClr val="tx2"/>
              </a:solidFill>
            </a:endParaRPr>
          </a:p>
          <a:p>
            <a:r>
              <a:rPr lang="en-NZ" sz="2800" dirty="0" smtClean="0"/>
              <a:t>Fair-Share Scheduling</a:t>
            </a:r>
            <a:endParaRPr lang="en-NZ" sz="2800" dirty="0"/>
          </a:p>
          <a:p>
            <a:endParaRPr lang="en-NZ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2436812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Selection Function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NZ" dirty="0" smtClean="0"/>
              <a:t>Determines which process is selected next for execution</a:t>
            </a:r>
          </a:p>
          <a:p>
            <a:pPr>
              <a:spcBef>
                <a:spcPts val="1800"/>
              </a:spcBef>
            </a:pPr>
            <a:r>
              <a:rPr lang="en-NZ" dirty="0" smtClean="0"/>
              <a:t>Important quantities based on </a:t>
            </a:r>
            <a:r>
              <a:rPr lang="en-NZ" dirty="0"/>
              <a:t>execution </a:t>
            </a:r>
            <a:r>
              <a:rPr lang="en-NZ" dirty="0" smtClean="0"/>
              <a:t>characteristics are:</a:t>
            </a:r>
          </a:p>
          <a:p>
            <a:pPr lvl="1">
              <a:spcBef>
                <a:spcPts val="1800"/>
              </a:spcBef>
              <a:buFont typeface="Arial" pitchFamily="34" charset="0"/>
              <a:buChar char="•"/>
            </a:pPr>
            <a:r>
              <a:rPr lang="en-NZ" sz="2400" b="1" i="1" dirty="0" smtClean="0"/>
              <a:t>w </a:t>
            </a:r>
            <a:r>
              <a:rPr lang="en-NZ" sz="2400" dirty="0" smtClean="0"/>
              <a:t>= time spent waiting in system so far</a:t>
            </a:r>
          </a:p>
          <a:p>
            <a:pPr lvl="1">
              <a:spcBef>
                <a:spcPts val="1800"/>
              </a:spcBef>
              <a:buFont typeface="Arial" pitchFamily="34" charset="0"/>
              <a:buChar char="•"/>
            </a:pPr>
            <a:r>
              <a:rPr lang="en-NZ" sz="2400" b="1" i="1" dirty="0" smtClean="0"/>
              <a:t>e</a:t>
            </a:r>
            <a:r>
              <a:rPr lang="en-NZ" sz="2400" dirty="0" smtClean="0"/>
              <a:t> = time spent in execution so far</a:t>
            </a:r>
          </a:p>
          <a:p>
            <a:pPr lvl="1">
              <a:spcBef>
                <a:spcPts val="1800"/>
              </a:spcBef>
              <a:buFont typeface="Arial" pitchFamily="34" charset="0"/>
              <a:buChar char="•"/>
            </a:pPr>
            <a:r>
              <a:rPr lang="en-NZ" sz="2400" b="1" i="1" dirty="0" smtClean="0"/>
              <a:t>s</a:t>
            </a:r>
            <a:r>
              <a:rPr lang="en-NZ" sz="2400" dirty="0" smtClean="0"/>
              <a:t> = total service time required by the process, including </a:t>
            </a:r>
            <a:r>
              <a:rPr lang="en-NZ" sz="2400" i="1" dirty="0" smtClean="0"/>
              <a:t>e</a:t>
            </a:r>
            <a:r>
              <a:rPr lang="en-US" sz="2400" i="1" dirty="0"/>
              <a:t>; </a:t>
            </a:r>
            <a:r>
              <a:rPr lang="en-US" sz="2400" dirty="0"/>
              <a:t>generally, this quantity must be estimated or supplied by the </a:t>
            </a:r>
            <a:r>
              <a:rPr lang="en-US" sz="2400" dirty="0" smtClean="0"/>
              <a:t>user</a:t>
            </a:r>
            <a:endParaRPr lang="en-NZ" dirty="0" smtClean="0"/>
          </a:p>
          <a:p>
            <a:pPr>
              <a:spcBef>
                <a:spcPts val="1800"/>
              </a:spcBef>
            </a:pPr>
            <a:endParaRPr lang="en-NZ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Mode: </a:t>
            </a:r>
            <a:br>
              <a:rPr lang="en-US" dirty="0" smtClean="0"/>
            </a:br>
            <a:r>
              <a:rPr lang="en-US" sz="4000" dirty="0" smtClean="0"/>
              <a:t>Non-preemptive vs Preemptive</a:t>
            </a:r>
            <a:endParaRPr lang="en-NZ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NZ" dirty="0"/>
              <a:t>Specifies the instants in time at which the selection function is </a:t>
            </a:r>
            <a:r>
              <a:rPr lang="en-NZ" dirty="0" smtClean="0"/>
              <a:t>exercised. </a:t>
            </a:r>
          </a:p>
          <a:p>
            <a:pPr>
              <a:spcBef>
                <a:spcPts val="0"/>
              </a:spcBef>
            </a:pPr>
            <a:r>
              <a:rPr lang="en-NZ" dirty="0" smtClean="0"/>
              <a:t>Two categories of decision mode: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Non-preemptive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Once a process is in the running state, it will continue until it </a:t>
            </a:r>
            <a:r>
              <a:rPr lang="en-US" sz="2000" b="1" dirty="0" smtClean="0"/>
              <a:t>terminates or blocks itself </a:t>
            </a:r>
            <a:r>
              <a:rPr lang="en-US" sz="2000" dirty="0" smtClean="0"/>
              <a:t>for I/O or OS service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Preemptive 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Currently running process may be </a:t>
            </a:r>
            <a:r>
              <a:rPr lang="en-US" sz="2000" b="1" dirty="0" smtClean="0"/>
              <a:t>interrupted</a:t>
            </a:r>
            <a:r>
              <a:rPr lang="en-US" sz="2000" dirty="0" smtClean="0"/>
              <a:t> and moved to ready state by the OS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Preemption may occur 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when a new process </a:t>
            </a:r>
            <a:r>
              <a:rPr lang="en-US" sz="1800" dirty="0" smtClean="0"/>
              <a:t>arrives</a:t>
            </a:r>
          </a:p>
          <a:p>
            <a:pPr lvl="3">
              <a:spcBef>
                <a:spcPts val="0"/>
              </a:spcBef>
            </a:pPr>
            <a:r>
              <a:rPr lang="en-US" sz="1800" dirty="0" smtClean="0"/>
              <a:t>when </a:t>
            </a:r>
            <a:r>
              <a:rPr lang="en-US" sz="1800" dirty="0"/>
              <a:t>an interrupt occurs that places a blocked process in the Ready state, or </a:t>
            </a:r>
            <a:endParaRPr lang="en-US" sz="1800" dirty="0" smtClean="0"/>
          </a:p>
          <a:p>
            <a:pPr lvl="3">
              <a:spcBef>
                <a:spcPts val="0"/>
              </a:spcBef>
            </a:pPr>
            <a:r>
              <a:rPr lang="en-US" sz="1800" dirty="0" smtClean="0"/>
              <a:t>periodically</a:t>
            </a:r>
            <a:r>
              <a:rPr lang="en-US" sz="1800" dirty="0"/>
              <a:t>, based on a clock interrupt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95300" y="1752600"/>
            <a:ext cx="5600700" cy="458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set of processes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 smtClean="0"/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/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 smtClean="0"/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Process </a:t>
            </a:r>
            <a:r>
              <a:rPr lang="en-US" sz="2400" dirty="0"/>
              <a:t>requires alternate use of the processor and I/O in a repetitive fashion.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service times represent the processor </a:t>
            </a:r>
            <a:r>
              <a:rPr lang="en-US" sz="2400" dirty="0" smtClean="0"/>
              <a:t>time required </a:t>
            </a:r>
            <a:r>
              <a:rPr lang="en-US" sz="2400" dirty="0"/>
              <a:t>in one cycle</a:t>
            </a:r>
            <a:r>
              <a:rPr lang="en-US" sz="2400" dirty="0" smtClean="0"/>
              <a:t>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Scheduling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Table09_04.gi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9233"/>
          <a:stretch/>
        </p:blipFill>
        <p:spPr>
          <a:xfrm>
            <a:off x="838200" y="2133601"/>
            <a:ext cx="3810000" cy="1925414"/>
          </a:xfr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6286500" y="2286000"/>
            <a:ext cx="2036618" cy="3733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First-Come-First-Served</a:t>
            </a:r>
            <a:br>
              <a:rPr lang="en-US" smtClean="0"/>
            </a:br>
            <a:r>
              <a:rPr lang="en-US" smtClean="0"/>
              <a:t>(FCFS)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Also known as first-in-first-out (FIFO) or a strict queuing scheme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When the current process ceases to execute, select </a:t>
            </a:r>
            <a:r>
              <a:rPr lang="en-NZ" dirty="0" smtClean="0"/>
              <a:t>the </a:t>
            </a:r>
            <a:r>
              <a:rPr lang="en-NZ" dirty="0"/>
              <a:t>process that has been in the ready queue the </a:t>
            </a:r>
            <a:r>
              <a:rPr lang="en-NZ" dirty="0" smtClean="0"/>
              <a:t>longest</a:t>
            </a:r>
            <a:endParaRPr lang="en-US" dirty="0"/>
          </a:p>
        </p:txBody>
      </p:sp>
      <p:pic>
        <p:nvPicPr>
          <p:cNvPr id="4" name="Picture 3" descr="Fig09_05a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3879" y="3200400"/>
            <a:ext cx="7189521" cy="1664567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008" y="4821784"/>
            <a:ext cx="7287327" cy="1807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FCFS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334001" cy="4953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TW" altLang="en-US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dirty="0" smtClean="0">
                <a:ea typeface="新細明體" pitchFamily="18" charset="-120"/>
                <a:sym typeface="Wingdings" pitchFamily="2" charset="2"/>
              </a:rPr>
              <a:t>Favors long processes over short ones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A short process has to wait a long time when it arrives just after a long process</a:t>
            </a:r>
          </a:p>
          <a:p>
            <a:pPr>
              <a:spcBef>
                <a:spcPts val="300"/>
              </a:spcBef>
            </a:pPr>
            <a:r>
              <a:rPr lang="zh-TW" altLang="en-US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 smtClean="0"/>
              <a:t>Favors CPU-bound processes</a:t>
            </a:r>
            <a:r>
              <a:rPr lang="en-US" altLang="zh-TW" dirty="0">
                <a:ea typeface="新細明體" pitchFamily="18" charset="-120"/>
              </a:rPr>
              <a:t> over I/O-bound </a:t>
            </a:r>
            <a:r>
              <a:rPr lang="en-US" altLang="zh-TW" dirty="0" smtClean="0">
                <a:ea typeface="新細明體" pitchFamily="18" charset="-120"/>
              </a:rPr>
              <a:t>ones</a:t>
            </a:r>
          </a:p>
          <a:p>
            <a:pPr lvl="1">
              <a:spcBef>
                <a:spcPts val="300"/>
              </a:spcBef>
            </a:pPr>
            <a:r>
              <a:rPr lang="en-US" dirty="0" smtClean="0">
                <a:ea typeface="新細明體" pitchFamily="18" charset="-120"/>
              </a:rPr>
              <a:t>May result in inefficient use of both the processor and the I/O devices</a:t>
            </a:r>
            <a:endParaRPr lang="en-US" dirty="0" smtClean="0"/>
          </a:p>
          <a:p>
            <a:pPr>
              <a:spcBef>
                <a:spcPts val="300"/>
              </a:spcBef>
            </a:pP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5950857" y="1676400"/>
            <a:ext cx="2543175" cy="46624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52499" y="4419600"/>
            <a:ext cx="4343400" cy="2239962"/>
            <a:chOff x="533400" y="4495800"/>
            <a:chExt cx="4343400" cy="2499519"/>
          </a:xfrm>
        </p:grpSpPr>
        <p:sp>
          <p:nvSpPr>
            <p:cNvPr id="6" name="Cloud 5"/>
            <p:cNvSpPr/>
            <p:nvPr/>
          </p:nvSpPr>
          <p:spPr>
            <a:xfrm>
              <a:off x="533400" y="4495800"/>
              <a:ext cx="4343400" cy="2209800"/>
            </a:xfrm>
            <a:prstGeom prst="cloud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 txBox="1">
              <a:spLocks/>
            </p:cNvSpPr>
            <p:nvPr/>
          </p:nvSpPr>
          <p:spPr bwMode="auto">
            <a:xfrm>
              <a:off x="1295400" y="4876800"/>
              <a:ext cx="3116943" cy="2118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smtClean="0">
                  <a:solidFill>
                    <a:schemeClr val="tx2"/>
                  </a:solidFill>
                  <a:latin typeface="Arial" charset="0"/>
                </a:rPr>
                <a:t>CPU-bound</a:t>
              </a:r>
              <a:r>
                <a:rPr lang="en-US" sz="1800" dirty="0" smtClean="0">
                  <a:latin typeface="Arial" charset="0"/>
                </a:rPr>
                <a:t> process:</a:t>
              </a:r>
            </a:p>
            <a:p>
              <a:pPr lvl="1"/>
              <a:r>
                <a:rPr lang="en-US" sz="1800" dirty="0" smtClean="0">
                  <a:latin typeface="Arial" charset="0"/>
                </a:rPr>
                <a:t>Long CPU bursts</a:t>
              </a:r>
            </a:p>
            <a:p>
              <a:r>
                <a:rPr lang="en-US" sz="1800" b="1" dirty="0" smtClean="0">
                  <a:solidFill>
                    <a:schemeClr val="tx2"/>
                  </a:solidFill>
                  <a:latin typeface="Arial" charset="0"/>
                </a:rPr>
                <a:t>I/O-bound</a:t>
              </a:r>
              <a:r>
                <a:rPr lang="en-US" sz="1800" dirty="0" smtClean="0">
                  <a:latin typeface="Arial" charset="0"/>
                </a:rPr>
                <a:t> process: </a:t>
              </a:r>
            </a:p>
            <a:p>
              <a:pPr lvl="1"/>
              <a:r>
                <a:rPr lang="en-US" sz="1800" dirty="0" smtClean="0">
                  <a:latin typeface="Arial" charset="0"/>
                </a:rPr>
                <a:t>Short CPU bursts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(RR)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RR uses </a:t>
            </a:r>
            <a:r>
              <a:rPr lang="en-US" b="1" dirty="0" smtClean="0"/>
              <a:t>preemption</a:t>
            </a:r>
            <a:r>
              <a:rPr lang="en-US" dirty="0" smtClean="0"/>
              <a:t> based on a clock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Clock </a:t>
            </a:r>
            <a:r>
              <a:rPr lang="en-US" dirty="0" smtClean="0"/>
              <a:t>interrupts are </a:t>
            </a:r>
            <a:r>
              <a:rPr lang="en-US" dirty="0"/>
              <a:t>generated at periodic intervals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When an interrupt occurs, the currently running process is placed in the ready </a:t>
            </a:r>
            <a:r>
              <a:rPr lang="en-US" dirty="0" smtClean="0"/>
              <a:t>queue, select next </a:t>
            </a:r>
            <a:r>
              <a:rPr lang="en-US" dirty="0"/>
              <a:t>ready job </a:t>
            </a:r>
            <a:r>
              <a:rPr lang="en-US" dirty="0" smtClean="0"/>
              <a:t>on a FCFS basis</a:t>
            </a:r>
            <a:endParaRPr lang="en-NZ" dirty="0" smtClean="0"/>
          </a:p>
          <a:p>
            <a:pPr lvl="1">
              <a:spcBef>
                <a:spcPts val="1200"/>
              </a:spcBef>
            </a:pPr>
            <a:r>
              <a:rPr lang="en-NZ" dirty="0" smtClean="0"/>
              <a:t>also known as </a:t>
            </a:r>
            <a:r>
              <a:rPr lang="en-NZ" i="1" dirty="0" smtClean="0">
                <a:solidFill>
                  <a:schemeClr val="tx2"/>
                </a:solidFill>
              </a:rPr>
              <a:t>time slicing</a:t>
            </a:r>
            <a:r>
              <a:rPr lang="en-NZ" dirty="0" smtClean="0"/>
              <a:t>, because each process is given a slice of time (time quantum) before being </a:t>
            </a:r>
            <a:r>
              <a:rPr lang="en-NZ" dirty="0" err="1" smtClean="0"/>
              <a:t>preempted</a:t>
            </a:r>
            <a:r>
              <a:rPr lang="en-NZ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zh-TW" altLang="en-US" dirty="0" smtClean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Reduce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the penalty that short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jobs suffer with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FCFS</a:t>
            </a:r>
          </a:p>
          <a:p>
            <a:pPr lvl="1">
              <a:spcBef>
                <a:spcPts val="1200"/>
              </a:spcBef>
            </a:pPr>
            <a:r>
              <a:rPr lang="zh-TW" altLang="en-US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dirty="0" smtClean="0"/>
              <a:t>Particularly </a:t>
            </a:r>
            <a:r>
              <a:rPr lang="en-US" dirty="0"/>
              <a:t>effective in a general-purpose time-sharing </a:t>
            </a:r>
            <a:r>
              <a:rPr lang="en-US" dirty="0" smtClean="0"/>
              <a:t>system</a:t>
            </a:r>
            <a:endParaRPr lang="en-NZ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</a:t>
            </a:r>
            <a:endParaRPr lang="en-US" dirty="0"/>
          </a:p>
        </p:txBody>
      </p:sp>
      <p:pic>
        <p:nvPicPr>
          <p:cNvPr id="4" name="Picture 3" descr="Fig09_05b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" y="1717154"/>
            <a:ext cx="7955280" cy="133084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62"/>
          <a:stretch/>
        </p:blipFill>
        <p:spPr bwMode="auto">
          <a:xfrm>
            <a:off x="1119700" y="3505205"/>
            <a:ext cx="7338500" cy="182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Size of </a:t>
            </a:r>
            <a:br>
              <a:rPr lang="en-US" dirty="0" smtClean="0"/>
            </a:br>
            <a:r>
              <a:rPr lang="en-US" dirty="0" smtClean="0"/>
              <a:t>Preemption Time Quantum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9850" y="1905000"/>
            <a:ext cx="449455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6213" indent="-176213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9113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Principal design </a:t>
            </a:r>
            <a:r>
              <a:rPr lang="en-US" sz="2400" dirty="0" smtClean="0"/>
              <a:t>issue: </a:t>
            </a:r>
            <a:r>
              <a:rPr lang="en-US" sz="2400" dirty="0"/>
              <a:t>length of the time </a:t>
            </a:r>
            <a:r>
              <a:rPr lang="en-US" sz="2400" dirty="0" smtClean="0"/>
              <a:t>quantum</a:t>
            </a:r>
            <a:endParaRPr lang="en-US" sz="2400" dirty="0"/>
          </a:p>
          <a:p>
            <a:pPr marL="742950" lvl="1" indent="-285750" eaLnBrk="0" hangingPunct="0">
              <a:spcBef>
                <a:spcPts val="600"/>
              </a:spcBef>
              <a:buFont typeface="Arial" charset="0"/>
              <a:buChar char="–"/>
            </a:pPr>
            <a:r>
              <a:rPr lang="en-US" altLang="zh-TW" sz="2000" dirty="0" smtClean="0">
                <a:latin typeface="+mn-lt"/>
                <a:sym typeface="Wingdings" pitchFamily="2" charset="2"/>
              </a:rPr>
              <a:t>Very </a:t>
            </a:r>
            <a:r>
              <a:rPr lang="en-US" altLang="zh-TW" sz="2000" dirty="0">
                <a:latin typeface="+mn-lt"/>
                <a:sym typeface="Wingdings" pitchFamily="2" charset="2"/>
              </a:rPr>
              <a:t>short time quanta should be avoided because t</a:t>
            </a:r>
            <a:r>
              <a:rPr lang="en-US" altLang="zh-TW" sz="2000" dirty="0">
                <a:latin typeface="+mn-lt"/>
              </a:rPr>
              <a:t>here is processing over-head in handling the clock interrupt and performing the scheduling and dispatching </a:t>
            </a:r>
            <a:r>
              <a:rPr lang="en-US" altLang="zh-TW" sz="2000" dirty="0" smtClean="0">
                <a:latin typeface="+mn-lt"/>
              </a:rPr>
              <a:t>function.</a:t>
            </a:r>
            <a:endParaRPr lang="en-US" altLang="zh-TW" sz="2000" dirty="0">
              <a:latin typeface="+mn-lt"/>
            </a:endParaRPr>
          </a:p>
          <a:p>
            <a:pPr marL="742950" lvl="1" indent="-285750" eaLnBrk="0" hangingPunct="0">
              <a:spcBef>
                <a:spcPts val="600"/>
              </a:spcBef>
              <a:buFont typeface="Arial" charset="0"/>
              <a:buChar char="–"/>
            </a:pPr>
            <a:r>
              <a:rPr lang="en-US" altLang="zh-TW" sz="2000" dirty="0">
                <a:latin typeface="+mn-lt"/>
              </a:rPr>
              <a:t>The time quantum should be slightly greater than the time required for a typical </a:t>
            </a:r>
            <a:r>
              <a:rPr lang="en-US" altLang="zh-TW" sz="2000" dirty="0" smtClean="0">
                <a:latin typeface="+mn-lt"/>
              </a:rPr>
              <a:t>interaction.</a:t>
            </a:r>
            <a:endParaRPr lang="en-US" altLang="zh-TW" sz="2000" dirty="0">
              <a:latin typeface="+mn-lt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043" y="1981200"/>
            <a:ext cx="418382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RR Performance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dirty="0">
                <a:ea typeface="新細明體" pitchFamily="18" charset="-120"/>
              </a:rPr>
              <a:t>Favors CPU-bound processes over I/O-bound </a:t>
            </a:r>
            <a:r>
              <a:rPr lang="en-US" altLang="zh-TW" dirty="0" smtClean="0">
                <a:ea typeface="新細明體" pitchFamily="18" charset="-120"/>
              </a:rPr>
              <a:t>ones</a:t>
            </a:r>
            <a:endParaRPr lang="zh-TW" altLang="en-US" dirty="0">
              <a:ea typeface="新細明體" pitchFamily="18" charset="-120"/>
              <a:sym typeface="Wingdings" pitchFamily="2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TW" dirty="0">
                <a:ea typeface="新細明體" pitchFamily="18" charset="-120"/>
              </a:rPr>
              <a:t>An I/O-bound process uses a processor for a </a:t>
            </a:r>
            <a:r>
              <a:rPr lang="en-US" altLang="zh-TW" b="1" i="1" dirty="0">
                <a:ea typeface="新細明體" pitchFamily="18" charset="-120"/>
              </a:rPr>
              <a:t>short</a:t>
            </a:r>
            <a:r>
              <a:rPr lang="en-US" altLang="zh-TW" dirty="0">
                <a:ea typeface="新細明體" pitchFamily="18" charset="-120"/>
              </a:rPr>
              <a:t> period and then is </a:t>
            </a:r>
            <a:r>
              <a:rPr lang="en-US" altLang="zh-TW" b="1" i="1" dirty="0">
                <a:ea typeface="新細明體" pitchFamily="18" charset="-120"/>
              </a:rPr>
              <a:t>blocked</a:t>
            </a:r>
            <a:r>
              <a:rPr lang="en-US" altLang="zh-TW" dirty="0">
                <a:ea typeface="新細明體" pitchFamily="18" charset="-120"/>
              </a:rPr>
              <a:t> before joining the ready queue again </a:t>
            </a:r>
            <a:endParaRPr lang="en-US" altLang="zh-TW" dirty="0" smtClean="0">
              <a:ea typeface="新細明體" pitchFamily="18" charset="-120"/>
            </a:endParaRPr>
          </a:p>
          <a:p>
            <a:pPr marL="457200" lvl="1" indent="0" algn="ctr">
              <a:spcBef>
                <a:spcPts val="1200"/>
              </a:spcBef>
              <a:buNone/>
            </a:pPr>
            <a:r>
              <a:rPr lang="en-US" altLang="zh-TW" b="1" i="1" dirty="0" smtClean="0">
                <a:ea typeface="新細明體" pitchFamily="18" charset="-120"/>
              </a:rPr>
              <a:t>vs</a:t>
            </a:r>
            <a:r>
              <a:rPr lang="en-US" altLang="zh-TW" b="1" i="1" dirty="0">
                <a:ea typeface="新細明體" pitchFamily="18" charset="-120"/>
              </a:rPr>
              <a:t>.</a:t>
            </a:r>
            <a:r>
              <a:rPr lang="en-US" altLang="zh-TW" dirty="0">
                <a:ea typeface="新細明體" pitchFamily="18" charset="-120"/>
              </a:rPr>
              <a:t> </a:t>
            </a:r>
            <a:endParaRPr lang="en-US" altLang="zh-TW" dirty="0" smtClean="0">
              <a:ea typeface="新細明體" pitchFamily="18" charset="-120"/>
            </a:endParaRPr>
          </a:p>
          <a:p>
            <a:pPr marL="739775" lvl="2" indent="0">
              <a:spcBef>
                <a:spcPts val="1200"/>
              </a:spcBef>
              <a:buNone/>
            </a:pPr>
            <a:r>
              <a:rPr lang="en-US" altLang="zh-TW" sz="2000" dirty="0">
                <a:ea typeface="新細明體" pitchFamily="18" charset="-120"/>
              </a:rPr>
              <a:t>A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CPU-bound process uses a </a:t>
            </a:r>
            <a:r>
              <a:rPr lang="en-US" altLang="zh-TW" sz="2000" b="1" i="1" dirty="0">
                <a:ea typeface="新細明體" pitchFamily="18" charset="-120"/>
              </a:rPr>
              <a:t>complete</a:t>
            </a:r>
            <a:r>
              <a:rPr lang="en-US" altLang="zh-TW" sz="2000" dirty="0">
                <a:ea typeface="新細明體" pitchFamily="18" charset="-120"/>
              </a:rPr>
              <a:t> time quantum while executing and </a:t>
            </a:r>
            <a:r>
              <a:rPr lang="en-US" altLang="zh-TW" sz="2000" b="1" i="1" dirty="0">
                <a:ea typeface="新細明體" pitchFamily="18" charset="-120"/>
              </a:rPr>
              <a:t>immediately</a:t>
            </a:r>
            <a:r>
              <a:rPr lang="en-US" altLang="zh-TW" sz="2000" dirty="0">
                <a:ea typeface="新細明體" pitchFamily="18" charset="-120"/>
              </a:rPr>
              <a:t> returns to the ready queue.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ea typeface="新細明體" pitchFamily="18" charset="-120"/>
              </a:rPr>
              <a:t>CPU-bound processes receive an unfair </a:t>
            </a:r>
            <a:r>
              <a:rPr lang="en-US" altLang="zh-TW" dirty="0" smtClean="0">
                <a:ea typeface="新細明體" pitchFamily="18" charset="-120"/>
              </a:rPr>
              <a:t>(greater) portion </a:t>
            </a:r>
            <a:r>
              <a:rPr lang="en-US" altLang="zh-TW" dirty="0">
                <a:ea typeface="新細明體" pitchFamily="18" charset="-120"/>
              </a:rPr>
              <a:t>of processor time 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 </a:t>
            </a:r>
          </a:p>
          <a:p>
            <a:pPr lvl="2">
              <a:spcBef>
                <a:spcPts val="1200"/>
              </a:spcBef>
            </a:pPr>
            <a:r>
              <a:rPr lang="en-US" altLang="zh-TW" dirty="0">
                <a:ea typeface="新細明體" pitchFamily="18" charset="-120"/>
              </a:rPr>
              <a:t>poor performance for I/O-bound processes</a:t>
            </a:r>
          </a:p>
          <a:p>
            <a:pPr lvl="2">
              <a:spcBef>
                <a:spcPts val="1200"/>
              </a:spcBef>
            </a:pPr>
            <a:r>
              <a:rPr lang="en-US" altLang="zh-TW" dirty="0">
                <a:ea typeface="新細明體" pitchFamily="18" charset="-120"/>
              </a:rPr>
              <a:t>inefficient use of I/O devices, and </a:t>
            </a:r>
          </a:p>
          <a:p>
            <a:pPr lvl="2">
              <a:spcBef>
                <a:spcPts val="1200"/>
              </a:spcBef>
            </a:pPr>
            <a:r>
              <a:rPr lang="en-US" altLang="zh-TW" dirty="0">
                <a:ea typeface="新細明體" pitchFamily="18" charset="-120"/>
              </a:rPr>
              <a:t>an increase in the variance of response time.</a:t>
            </a:r>
          </a:p>
          <a:p>
            <a:pPr>
              <a:spcBef>
                <a:spcPts val="12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2579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Scheduling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An OS must allocate resources amongst competing processes.</a:t>
            </a:r>
            <a:endParaRPr lang="en-NZ" dirty="0"/>
          </a:p>
          <a:p>
            <a:pPr>
              <a:spcBef>
                <a:spcPts val="1200"/>
              </a:spcBef>
            </a:pPr>
            <a:r>
              <a:rPr lang="en-NZ" dirty="0"/>
              <a:t>The resource provided by a processor is execution </a:t>
            </a:r>
            <a:r>
              <a:rPr lang="en-NZ" dirty="0" smtClean="0"/>
              <a:t>time.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Processor </a:t>
            </a:r>
            <a:r>
              <a:rPr lang="en-US" dirty="0"/>
              <a:t>resource is allocated by means of </a:t>
            </a:r>
            <a:r>
              <a:rPr lang="en-US" b="1" dirty="0" smtClean="0">
                <a:solidFill>
                  <a:srgbClr val="0070C0"/>
                </a:solidFill>
              </a:rPr>
              <a:t>scheduling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- d</a:t>
            </a:r>
            <a:r>
              <a:rPr lang="en-NZ" altLang="zh-TW" dirty="0" err="1" smtClean="0">
                <a:latin typeface="Arial" charset="0"/>
                <a:ea typeface="新細明體" pitchFamily="18" charset="-120"/>
              </a:rPr>
              <a:t>etermines</a:t>
            </a:r>
            <a:r>
              <a:rPr lang="en-NZ" altLang="zh-TW" dirty="0" smtClean="0">
                <a:latin typeface="Arial" charset="0"/>
                <a:ea typeface="新細明體" pitchFamily="18" charset="-120"/>
              </a:rPr>
              <a:t> </a:t>
            </a:r>
            <a:r>
              <a:rPr lang="en-NZ" altLang="zh-TW" dirty="0">
                <a:latin typeface="Arial" charset="0"/>
                <a:ea typeface="新細明體" pitchFamily="18" charset="-120"/>
              </a:rPr>
              <a:t>which processes will wait and which will </a:t>
            </a:r>
            <a:r>
              <a:rPr lang="en-NZ" altLang="zh-TW" dirty="0" smtClean="0">
                <a:latin typeface="Arial" charset="0"/>
                <a:ea typeface="新細明體" pitchFamily="18" charset="-120"/>
              </a:rPr>
              <a:t>progress.</a:t>
            </a:r>
          </a:p>
          <a:p>
            <a:pPr>
              <a:spcBef>
                <a:spcPts val="1200"/>
              </a:spcBef>
            </a:pPr>
            <a:r>
              <a:rPr lang="en-NZ" dirty="0"/>
              <a:t>The aim of processor scheduling is to assign processes to be executed by the </a:t>
            </a:r>
            <a:r>
              <a:rPr lang="en-NZ" dirty="0" smtClean="0"/>
              <a:t>processor in </a:t>
            </a:r>
            <a:r>
              <a:rPr lang="en-NZ" dirty="0"/>
              <a:t>a way that meets system objectives, such as </a:t>
            </a:r>
            <a:r>
              <a:rPr lang="en-NZ" b="1" dirty="0">
                <a:solidFill>
                  <a:schemeClr val="tx2"/>
                </a:solidFill>
              </a:rPr>
              <a:t>response time</a:t>
            </a:r>
            <a:r>
              <a:rPr lang="en-NZ" dirty="0"/>
              <a:t>, </a:t>
            </a:r>
            <a:r>
              <a:rPr lang="en-NZ" b="1" dirty="0">
                <a:solidFill>
                  <a:schemeClr val="tx2"/>
                </a:solidFill>
              </a:rPr>
              <a:t>turnaround time</a:t>
            </a:r>
            <a:r>
              <a:rPr lang="en-NZ" dirty="0"/>
              <a:t>, </a:t>
            </a:r>
            <a:r>
              <a:rPr lang="en-NZ" b="1" dirty="0">
                <a:solidFill>
                  <a:schemeClr val="tx2"/>
                </a:solidFill>
              </a:rPr>
              <a:t>throughput</a:t>
            </a:r>
            <a:r>
              <a:rPr lang="en-NZ" dirty="0"/>
              <a:t>, and </a:t>
            </a:r>
            <a:r>
              <a:rPr lang="en-NZ" b="1" dirty="0">
                <a:solidFill>
                  <a:schemeClr val="tx2"/>
                </a:solidFill>
              </a:rPr>
              <a:t>processor utilization</a:t>
            </a:r>
            <a:r>
              <a:rPr lang="en-NZ" dirty="0"/>
              <a:t>. </a:t>
            </a:r>
            <a:endParaRPr lang="en-US" dirty="0"/>
          </a:p>
          <a:p>
            <a:pPr>
              <a:spcBef>
                <a:spcPts val="1200"/>
              </a:spcBef>
            </a:pPr>
            <a:endParaRPr lang="en-NZ" dirty="0" smtClean="0"/>
          </a:p>
          <a:p>
            <a:pPr>
              <a:spcBef>
                <a:spcPts val="1200"/>
              </a:spcBef>
            </a:pPr>
            <a:endParaRPr lang="en-NZ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Shortest Process Next (SPN)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Nonpreemptive</a:t>
            </a:r>
            <a:r>
              <a:rPr lang="en-US" dirty="0" smtClean="0"/>
              <a:t> policy</a:t>
            </a:r>
          </a:p>
          <a:p>
            <a:r>
              <a:rPr lang="en-US" dirty="0" smtClean="0"/>
              <a:t>Select process with </a:t>
            </a:r>
            <a:r>
              <a:rPr lang="en-US" b="1" i="1" dirty="0" smtClean="0"/>
              <a:t>shortest</a:t>
            </a:r>
            <a:r>
              <a:rPr lang="en-US" dirty="0" smtClean="0"/>
              <a:t> </a:t>
            </a:r>
            <a:r>
              <a:rPr lang="en-US" b="1" i="1" dirty="0" smtClean="0"/>
              <a:t>expected</a:t>
            </a:r>
            <a:r>
              <a:rPr lang="en-US" dirty="0" smtClean="0"/>
              <a:t> processing time</a:t>
            </a:r>
          </a:p>
          <a:p>
            <a:r>
              <a:rPr lang="en-US" altLang="zh-TW" dirty="0" smtClean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Reduce the bias in favor of long processes in FCFS by allowing s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hort processes jump ahead of longer processes.</a:t>
            </a:r>
          </a:p>
          <a:p>
            <a:endParaRPr lang="en-US" dirty="0"/>
          </a:p>
        </p:txBody>
      </p:sp>
      <p:pic>
        <p:nvPicPr>
          <p:cNvPr id="9" name="Picture 8" descr="Fig09_05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733800"/>
            <a:ext cx="8046720" cy="134757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081376"/>
            <a:ext cx="7135807" cy="101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NZ" dirty="0" smtClean="0"/>
              <a:t>Overall </a:t>
            </a:r>
            <a:r>
              <a:rPr lang="en-NZ" dirty="0"/>
              <a:t>performance is significantly improved in terms of response time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Need to know or estimate the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required processing time of each process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For batch jobs, programmers may be required to supply an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estimate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For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repeating jobs, statistics may be gathered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 smtClean="0"/>
              <a:t>Variability of response times is increased, especially for longer processes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 smtClean="0"/>
              <a:t>Possibility of starvation for longer processes</a:t>
            </a:r>
          </a:p>
          <a:p>
            <a:pPr>
              <a:spcBef>
                <a:spcPts val="600"/>
              </a:spcBef>
            </a:pPr>
            <a:r>
              <a:rPr lang="zh-TW" altLang="en-US" dirty="0" smtClean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Because of the lack of preemption, late short processes may still be heavily penalized.</a:t>
            </a:r>
            <a:endParaRPr lang="en-US" dirty="0">
              <a:latin typeface="Arial" charset="0"/>
              <a:ea typeface="新細明體" pitchFamily="18" charset="-120"/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29759"/>
            <a:ext cx="6910712" cy="171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Remaining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Time (SRT)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953000"/>
          </a:xfrm>
        </p:spPr>
        <p:txBody>
          <a:bodyPr/>
          <a:lstStyle/>
          <a:p>
            <a:r>
              <a:rPr lang="en-US" b="1" dirty="0" smtClean="0"/>
              <a:t>Preemptive</a:t>
            </a:r>
            <a:r>
              <a:rPr lang="en-US" dirty="0" smtClean="0"/>
              <a:t> version of SPN</a:t>
            </a:r>
          </a:p>
          <a:p>
            <a:r>
              <a:rPr lang="en-US" altLang="zh-TW" dirty="0" smtClean="0">
                <a:latin typeface="Arial" charset="0"/>
                <a:ea typeface="新細明體" pitchFamily="18" charset="-120"/>
              </a:rPr>
              <a:t>Select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the process with the </a:t>
            </a:r>
            <a:r>
              <a:rPr lang="en-US" altLang="zh-TW" b="1" i="1" dirty="0">
                <a:latin typeface="Arial" charset="0"/>
                <a:ea typeface="新細明體" pitchFamily="18" charset="-120"/>
              </a:rPr>
              <a:t>shortest expected remaining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processing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time</a:t>
            </a:r>
            <a:endParaRPr lang="en-US" dirty="0" smtClean="0"/>
          </a:p>
        </p:txBody>
      </p:sp>
      <p:pic>
        <p:nvPicPr>
          <p:cNvPr id="5" name="Picture 4" descr="Fig09_05d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044328"/>
            <a:ext cx="7772400" cy="120252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SRT Performance</a:t>
            </a:r>
          </a:p>
        </p:txBody>
      </p:sp>
      <p:sp>
        <p:nvSpPr>
          <p:cNvPr id="14848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24000"/>
            <a:ext cx="8382000" cy="4525963"/>
          </a:xfrm>
        </p:spPr>
        <p:txBody>
          <a:bodyPr/>
          <a:lstStyle/>
          <a:p>
            <a:r>
              <a:rPr lang="en-NZ" sz="2400" dirty="0" smtClean="0">
                <a:latin typeface="Arial" charset="0"/>
                <a:sym typeface="Wingdings" pitchFamily="2" charset="2"/>
              </a:rPr>
              <a:t> D</a:t>
            </a:r>
            <a:r>
              <a:rPr lang="en-NZ" sz="2400" dirty="0" smtClean="0">
                <a:latin typeface="Arial" charset="0"/>
              </a:rPr>
              <a:t>oes not have the bias in </a:t>
            </a:r>
            <a:r>
              <a:rPr lang="en-NZ" sz="2400" dirty="0" err="1" smtClean="0">
                <a:latin typeface="Arial" charset="0"/>
              </a:rPr>
              <a:t>favor</a:t>
            </a:r>
            <a:r>
              <a:rPr lang="en-NZ" sz="2400" dirty="0" smtClean="0">
                <a:latin typeface="Arial" charset="0"/>
              </a:rPr>
              <a:t> of long processes found in FCFS. </a:t>
            </a:r>
          </a:p>
          <a:p>
            <a:r>
              <a:rPr lang="en-NZ" sz="2400" dirty="0" smtClean="0">
                <a:latin typeface="Arial" charset="0"/>
                <a:sym typeface="Wingdings" pitchFamily="2" charset="2"/>
              </a:rPr>
              <a:t> </a:t>
            </a:r>
            <a:r>
              <a:rPr lang="en-NZ" sz="2400" dirty="0" smtClean="0">
                <a:latin typeface="Arial" charset="0"/>
              </a:rPr>
              <a:t>Unlike RR, no additional interrupts are generated, reducing overhead. </a:t>
            </a:r>
          </a:p>
          <a:p>
            <a:pPr lvl="1"/>
            <a:r>
              <a:rPr lang="en-NZ" sz="2000" dirty="0" err="1" smtClean="0">
                <a:latin typeface="Arial" charset="0"/>
              </a:rPr>
              <a:t>Preemption</a:t>
            </a:r>
            <a:r>
              <a:rPr lang="en-NZ" sz="2000" dirty="0" smtClean="0">
                <a:latin typeface="Arial" charset="0"/>
              </a:rPr>
              <a:t> may occur when a new process becomes ready.</a:t>
            </a:r>
          </a:p>
          <a:p>
            <a:r>
              <a:rPr lang="en-NZ" sz="2400" dirty="0" smtClean="0">
                <a:latin typeface="Arial" charset="0"/>
                <a:sym typeface="Wingdings" pitchFamily="2" charset="2"/>
              </a:rPr>
              <a:t> G</a:t>
            </a:r>
            <a:r>
              <a:rPr lang="en-NZ" sz="2400" dirty="0" smtClean="0">
                <a:latin typeface="Arial" charset="0"/>
              </a:rPr>
              <a:t>ive superior turnaround time performance to SPN, because a short job is given immediate preference to a running longer job. </a:t>
            </a:r>
          </a:p>
          <a:p>
            <a:r>
              <a:rPr lang="en-NZ" sz="2400" dirty="0" smtClean="0">
                <a:latin typeface="Arial" charset="0"/>
                <a:sym typeface="Wingdings" pitchFamily="2" charset="2"/>
              </a:rPr>
              <a:t>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Must estimate processing time and record elapsed service time.</a:t>
            </a:r>
          </a:p>
          <a:p>
            <a:r>
              <a:rPr lang="en-NZ" sz="2400" dirty="0" smtClean="0">
                <a:latin typeface="Arial" charset="0"/>
                <a:sym typeface="Wingdings" pitchFamily="2" charset="2"/>
              </a:rPr>
              <a:t> A risk of starvation of longer processes.</a:t>
            </a:r>
          </a:p>
        </p:txBody>
      </p:sp>
    </p:spTree>
    <p:extLst>
      <p:ext uri="{BB962C8B-B14F-4D97-AF65-F5344CB8AC3E}">
        <p14:creationId xmlns:p14="http://schemas.microsoft.com/office/powerpoint/2010/main" val="2626375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Highest Response </a:t>
            </a:r>
            <a:br>
              <a:rPr lang="en-US" dirty="0" smtClean="0"/>
            </a:br>
            <a:r>
              <a:rPr lang="en-US" dirty="0" smtClean="0"/>
              <a:t>Ratio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 smtClean="0"/>
              <a:t>Non-preemptive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Select next process with the </a:t>
            </a:r>
            <a:r>
              <a:rPr lang="en-US" b="1" i="1" dirty="0" smtClean="0"/>
              <a:t>greatest</a:t>
            </a:r>
            <a:r>
              <a:rPr lang="en-US" dirty="0" smtClean="0"/>
              <a:t> </a:t>
            </a:r>
            <a:r>
              <a:rPr lang="en-US" b="1" i="1" dirty="0" smtClean="0"/>
              <a:t>ratio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,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trying to minimize the </a:t>
            </a:r>
            <a:r>
              <a:rPr lang="en-US" altLang="zh-TW" b="1" i="1" dirty="0">
                <a:latin typeface="Arial" charset="0"/>
                <a:ea typeface="新細明體" pitchFamily="18" charset="-120"/>
              </a:rPr>
              <a:t>normalized turnaround </a:t>
            </a:r>
            <a:r>
              <a:rPr lang="en-US" altLang="zh-TW" b="1" i="1" dirty="0" smtClean="0">
                <a:latin typeface="Arial" charset="0"/>
                <a:ea typeface="新細明體" pitchFamily="18" charset="-120"/>
              </a:rPr>
              <a:t>time</a:t>
            </a:r>
          </a:p>
        </p:txBody>
      </p:sp>
      <p:pic>
        <p:nvPicPr>
          <p:cNvPr id="4" name="Picture 3" descr="Rati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89" y="2819400"/>
            <a:ext cx="5794986" cy="812581"/>
          </a:xfrm>
          <a:prstGeom prst="rect">
            <a:avLst/>
          </a:prstGeom>
        </p:spPr>
      </p:pic>
      <p:pic>
        <p:nvPicPr>
          <p:cNvPr id="5" name="Picture 4" descr="Fig09_05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60556"/>
            <a:ext cx="7772400" cy="1175578"/>
          </a:xfrm>
          <a:prstGeom prst="rect">
            <a:avLst/>
          </a:prstGeom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82" y="4836134"/>
            <a:ext cx="6922255" cy="171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Callout 1 5"/>
          <p:cNvSpPr/>
          <p:nvPr/>
        </p:nvSpPr>
        <p:spPr>
          <a:xfrm>
            <a:off x="7239000" y="2590800"/>
            <a:ext cx="1905000" cy="1298356"/>
          </a:xfrm>
          <a:prstGeom prst="borderCallout1">
            <a:avLst>
              <a:gd name="adj1" fmla="val 99576"/>
              <a:gd name="adj2" fmla="val -992"/>
              <a:gd name="adj3" fmla="val 128072"/>
              <a:gd name="adj4" fmla="val -27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Response ratio (D) = (13-6+5)/5 = 2.4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Response ratio (E) = (13-8+2)/2= 3.5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HRRN Performance</a:t>
            </a:r>
          </a:p>
        </p:txBody>
      </p:sp>
      <p:sp>
        <p:nvSpPr>
          <p:cNvPr id="149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sz="2400" dirty="0" smtClean="0"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 smtClean="0">
                <a:latin typeface="+mj-lt"/>
                <a:ea typeface="新細明體" pitchFamily="18" charset="-120"/>
                <a:sym typeface="Wingdings" pitchFamily="2" charset="2"/>
              </a:rPr>
              <a:t>S</a:t>
            </a:r>
            <a:r>
              <a:rPr lang="en-US" altLang="zh-TW" sz="2400" dirty="0" smtClean="0">
                <a:latin typeface="+mj-lt"/>
                <a:ea typeface="新細明體" pitchFamily="18" charset="-120"/>
              </a:rPr>
              <a:t>horter jobs are favored (a smaller denominator yields a larger ratio).</a:t>
            </a:r>
          </a:p>
          <a:p>
            <a:pPr>
              <a:lnSpc>
                <a:spcPct val="120000"/>
              </a:lnSpc>
            </a:pPr>
            <a:r>
              <a:rPr lang="zh-TW" altLang="en-US" sz="2400" dirty="0">
                <a:latin typeface="+mj-lt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>
                <a:latin typeface="+mj-lt"/>
                <a:ea typeface="新細明體" pitchFamily="18" charset="-120"/>
                <a:sym typeface="Wingdings" pitchFamily="2" charset="2"/>
              </a:rPr>
              <a:t>Attractive because it accounts for the age of the process</a:t>
            </a:r>
            <a:r>
              <a:rPr lang="en-US" altLang="zh-TW" sz="2400" dirty="0" smtClean="0">
                <a:latin typeface="+mj-lt"/>
                <a:ea typeface="新細明體" pitchFamily="18" charset="-120"/>
                <a:sym typeface="Wingdings" pitchFamily="2" charset="2"/>
              </a:rPr>
              <a:t>.  L</a:t>
            </a:r>
            <a:r>
              <a:rPr lang="en-US" altLang="zh-TW" sz="2400" dirty="0" smtClean="0">
                <a:latin typeface="+mj-lt"/>
                <a:ea typeface="新細明體" pitchFamily="18" charset="-120"/>
              </a:rPr>
              <a:t>onger processes will eventually get past competing shorter jobs</a:t>
            </a:r>
            <a:r>
              <a:rPr lang="en-US" altLang="zh-TW" sz="2400" dirty="0" smtClean="0">
                <a:latin typeface="+mj-lt"/>
                <a:ea typeface="新細明體" pitchFamily="18" charset="-120"/>
                <a:sym typeface="Wingdings" pitchFamily="2" charset="2"/>
              </a:rPr>
              <a:t> (</a:t>
            </a:r>
            <a:r>
              <a:rPr lang="en-US" altLang="zh-TW" sz="2400" dirty="0" smtClean="0">
                <a:latin typeface="+mj-lt"/>
                <a:ea typeface="新細明體" pitchFamily="18" charset="-120"/>
              </a:rPr>
              <a:t>aging without service also increases the ratio).</a:t>
            </a:r>
          </a:p>
          <a:p>
            <a:pPr>
              <a:lnSpc>
                <a:spcPct val="120000"/>
              </a:lnSpc>
            </a:pPr>
            <a:r>
              <a:rPr lang="en-US" altLang="zh-TW" sz="2400" dirty="0" smtClean="0">
                <a:latin typeface="+mj-lt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sz="2400" dirty="0" smtClean="0">
                <a:latin typeface="+mj-lt"/>
                <a:ea typeface="新細明體" pitchFamily="18" charset="-120"/>
              </a:rPr>
              <a:t>As with SRT and SPN, the expected service time must be estimated.</a:t>
            </a:r>
          </a:p>
          <a:p>
            <a:pPr>
              <a:lnSpc>
                <a:spcPct val="120000"/>
              </a:lnSpc>
            </a:pPr>
            <a:endParaRPr lang="zh-TW" altLang="en-US" sz="2400" dirty="0" smtClean="0">
              <a:latin typeface="+mj-lt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1185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Scheduling (FB)</a:t>
            </a:r>
            <a:endParaRPr lang="en-US" dirty="0"/>
          </a:p>
        </p:txBody>
      </p:sp>
      <p:pic>
        <p:nvPicPr>
          <p:cNvPr id="5" name="Content Placeholder 3" descr="Fig09_10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55160" y="1874520"/>
            <a:ext cx="463296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/>
          </p:cNvSpPr>
          <p:nvPr/>
        </p:nvSpPr>
        <p:spPr bwMode="auto">
          <a:xfrm>
            <a:off x="5463540" y="2486026"/>
            <a:ext cx="914400" cy="419100"/>
          </a:xfrm>
          <a:prstGeom prst="borderCallout1">
            <a:avLst>
              <a:gd name="adj1" fmla="val 27273"/>
              <a:gd name="adj2" fmla="val 108333"/>
              <a:gd name="adj3" fmla="val -35456"/>
              <a:gd name="adj4" fmla="val 190593"/>
            </a:avLst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dirty="0"/>
              <a:t>FCFS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5577840" y="4953000"/>
            <a:ext cx="685800" cy="419100"/>
          </a:xfrm>
          <a:prstGeom prst="borderCallout1">
            <a:avLst>
              <a:gd name="adj1" fmla="val 27273"/>
              <a:gd name="adj2" fmla="val 111111"/>
              <a:gd name="adj3" fmla="val -140315"/>
              <a:gd name="adj4" fmla="val 142626"/>
            </a:avLst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dirty="0"/>
              <a:t>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7630"/>
            <a:ext cx="42672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Service time may not be available or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cannot be estimated.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Alternative solution: s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cheduling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with preemptive and dynamic priority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mechanism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Penalize jobs that have been running longer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by demoting to the next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lower priority queue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Favors newer, shorter processes over older, longer ones.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Arial" charset="0"/>
                <a:ea typeface="新細明體" pitchFamily="18" charset="-120"/>
              </a:rPr>
              <a:t> </a:t>
            </a:r>
            <a:endParaRPr lang="en-US" altLang="zh-TW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1494632"/>
            <a:ext cx="2931161" cy="49244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When a process first enters the system, it is placed in RQ0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3911440"/>
            <a:ext cx="3609340" cy="49244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Each time it is preempted, it is demoted to the next lower-priority queue</a:t>
            </a:r>
            <a:endParaRPr lang="en-US" sz="1600" dirty="0"/>
          </a:p>
        </p:txBody>
      </p:sp>
      <p:sp>
        <p:nvSpPr>
          <p:cNvPr id="11" name="AutoShape 5"/>
          <p:cNvSpPr>
            <a:spLocks/>
          </p:cNvSpPr>
          <p:nvPr/>
        </p:nvSpPr>
        <p:spPr bwMode="auto">
          <a:xfrm>
            <a:off x="5461000" y="3566160"/>
            <a:ext cx="914400" cy="419100"/>
          </a:xfrm>
          <a:prstGeom prst="borderCallout1">
            <a:avLst>
              <a:gd name="adj1" fmla="val 27273"/>
              <a:gd name="adj2" fmla="val 108333"/>
              <a:gd name="adj3" fmla="val -35456"/>
              <a:gd name="adj4" fmla="val 190593"/>
            </a:avLst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dirty="0"/>
              <a:t>FCFS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Feedback Performance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Variations: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Pre-empts periodically, similar to round robin</a:t>
            </a:r>
          </a:p>
          <a:p>
            <a:pPr lvl="2">
              <a:spcBef>
                <a:spcPts val="1200"/>
              </a:spcBef>
            </a:pPr>
            <a:r>
              <a:rPr lang="en-NZ" dirty="0" smtClean="0"/>
              <a:t>Longer processes may suffer starvation if new jobs are entering the system frequently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A process scheduled from </a:t>
            </a:r>
            <a:r>
              <a:rPr lang="en-NZ" dirty="0" err="1" smtClean="0"/>
              <a:t>RQ</a:t>
            </a:r>
            <a:r>
              <a:rPr lang="en-NZ" i="1" dirty="0" err="1" smtClean="0"/>
              <a:t>i</a:t>
            </a:r>
            <a:r>
              <a:rPr lang="en-NZ" dirty="0" smtClean="0"/>
              <a:t> is allowed to execute 2</a:t>
            </a:r>
            <a:r>
              <a:rPr lang="en-NZ" i="1" baseline="30000" dirty="0" smtClean="0"/>
              <a:t>i</a:t>
            </a:r>
            <a:r>
              <a:rPr lang="en-NZ" dirty="0" smtClean="0"/>
              <a:t> time units before </a:t>
            </a:r>
            <a:r>
              <a:rPr lang="en-NZ" dirty="0" err="1" smtClean="0"/>
              <a:t>preemption</a:t>
            </a:r>
            <a:endParaRPr lang="en-NZ" dirty="0" smtClean="0"/>
          </a:p>
          <a:p>
            <a:pPr lvl="2">
              <a:spcBef>
                <a:spcPts val="1200"/>
              </a:spcBef>
            </a:pPr>
            <a:r>
              <a:rPr lang="en-NZ" dirty="0" smtClean="0"/>
              <a:t>allow a greater time allocation at lower priority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Promote a process to a higher-priority queue after it spends a certain amount of time waiting for service in its current queue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Performance Comparison</a:t>
            </a:r>
            <a:endParaRPr lang="en-US" dirty="0"/>
          </a:p>
        </p:txBody>
      </p:sp>
      <p:pic>
        <p:nvPicPr>
          <p:cNvPr id="4" name="Content Placeholder 3" descr="Fig09_14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2401962"/>
            <a:ext cx="6096000" cy="4426660"/>
          </a:xfr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09800" y="5895201"/>
            <a:ext cx="1905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 b="1" dirty="0">
                <a:solidFill>
                  <a:schemeClr val="accent1"/>
                </a:solidFill>
                <a:ea typeface="新細明體" pitchFamily="18" charset="-120"/>
              </a:rPr>
              <a:t>short processes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638800" y="5895201"/>
            <a:ext cx="13335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 b="1" dirty="0">
                <a:solidFill>
                  <a:schemeClr val="accent1"/>
                </a:solidFill>
                <a:ea typeface="新細明體" pitchFamily="18" charset="-120"/>
              </a:rPr>
              <a:t>long processes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62891" y="1676400"/>
            <a:ext cx="81559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It is impossible to make definitive comparisons because relative performance will depend on a variety of factors.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800" dirty="0" smtClean="0"/>
              <a:t>Types of Processor Scheduling</a:t>
            </a:r>
          </a:p>
          <a:p>
            <a:r>
              <a:rPr lang="en-NZ" sz="2800" smtClean="0"/>
              <a:t>Scheduling Algorithms</a:t>
            </a:r>
          </a:p>
          <a:p>
            <a:pPr lvl="1"/>
            <a:r>
              <a:rPr lang="en-NZ" smtClean="0"/>
              <a:t>FCFS (First-Come-First-Serve)</a:t>
            </a:r>
          </a:p>
          <a:p>
            <a:pPr lvl="1"/>
            <a:r>
              <a:rPr lang="en-NZ" smtClean="0"/>
              <a:t>RR (Round-Robin)</a:t>
            </a:r>
          </a:p>
          <a:p>
            <a:pPr lvl="1"/>
            <a:r>
              <a:rPr lang="en-NZ" smtClean="0"/>
              <a:t>SPN (Shortest-Process-Next)</a:t>
            </a:r>
          </a:p>
          <a:p>
            <a:pPr lvl="1"/>
            <a:r>
              <a:rPr lang="en-NZ" smtClean="0"/>
              <a:t>SRT (Shortest-Remaining-Time)</a:t>
            </a:r>
          </a:p>
          <a:p>
            <a:pPr lvl="1"/>
            <a:r>
              <a:rPr lang="en-NZ" smtClean="0"/>
              <a:t>HRRN (Highest-Response-Ratio-Next)</a:t>
            </a:r>
          </a:p>
          <a:p>
            <a:pPr lvl="1"/>
            <a:r>
              <a:rPr lang="en-NZ" smtClean="0"/>
              <a:t>FB (Feedback)</a:t>
            </a:r>
          </a:p>
          <a:p>
            <a:r>
              <a:rPr lang="en-NZ" sz="3200" smtClean="0">
                <a:solidFill>
                  <a:schemeClr val="tx2"/>
                </a:solidFill>
              </a:rPr>
              <a:t>Fair-Share Scheduling</a:t>
            </a:r>
            <a:endParaRPr lang="en-NZ" sz="3200" dirty="0" smtClean="0">
              <a:solidFill>
                <a:schemeClr val="tx2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480" y="51054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5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Scheduling Objectives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NZ" dirty="0" smtClean="0"/>
              <a:t>The scheduling function should</a:t>
            </a:r>
          </a:p>
          <a:p>
            <a:pPr lvl="1">
              <a:spcBef>
                <a:spcPts val="1800"/>
              </a:spcBef>
            </a:pPr>
            <a:r>
              <a:rPr lang="en-NZ" sz="2400" dirty="0" smtClean="0"/>
              <a:t>Share time </a:t>
            </a:r>
            <a:r>
              <a:rPr lang="en-NZ" sz="2400" b="1" i="1" dirty="0" smtClean="0"/>
              <a:t>fairly </a:t>
            </a:r>
            <a:r>
              <a:rPr lang="en-NZ" sz="2400" dirty="0" smtClean="0"/>
              <a:t>among processes</a:t>
            </a:r>
          </a:p>
          <a:p>
            <a:pPr lvl="1">
              <a:spcBef>
                <a:spcPts val="1800"/>
              </a:spcBef>
            </a:pPr>
            <a:r>
              <a:rPr lang="en-NZ" sz="2400" dirty="0" smtClean="0"/>
              <a:t>Prevent starvation of a process</a:t>
            </a:r>
          </a:p>
          <a:p>
            <a:pPr lvl="1">
              <a:spcBef>
                <a:spcPts val="1800"/>
              </a:spcBef>
            </a:pPr>
            <a:r>
              <a:rPr lang="en-NZ" sz="2400" dirty="0" smtClean="0"/>
              <a:t>Use the processor efficiently</a:t>
            </a:r>
          </a:p>
          <a:p>
            <a:pPr lvl="1">
              <a:spcBef>
                <a:spcPts val="1800"/>
              </a:spcBef>
            </a:pPr>
            <a:r>
              <a:rPr lang="en-NZ" sz="2400" dirty="0" smtClean="0"/>
              <a:t>Have low overhead</a:t>
            </a:r>
          </a:p>
          <a:p>
            <a:pPr lvl="1">
              <a:spcBef>
                <a:spcPts val="1800"/>
              </a:spcBef>
            </a:pPr>
            <a:r>
              <a:rPr lang="en-NZ" sz="2400" dirty="0" smtClean="0"/>
              <a:t>Prioritise processes when necessary (e.g. real time deadlines)</a:t>
            </a:r>
          </a:p>
          <a:p>
            <a:pPr>
              <a:spcBef>
                <a:spcPts val="1800"/>
              </a:spcBef>
            </a:pP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Fair-Share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User’s application runs as a collection of processes (threads).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User is more concerned about the performance of the application, not a particular process.</a:t>
            </a:r>
          </a:p>
          <a:p>
            <a:pPr>
              <a:spcBef>
                <a:spcPts val="1200"/>
              </a:spcBef>
            </a:pPr>
            <a:r>
              <a:rPr lang="en-US" altLang="zh-TW" sz="2800" b="1" i="1" dirty="0">
                <a:solidFill>
                  <a:schemeClr val="accent1"/>
                </a:solidFill>
                <a:latin typeface="Arial" charset="0"/>
                <a:ea typeface="新細明體" pitchFamily="18" charset="-120"/>
              </a:rPr>
              <a:t>Fair-share scheduling</a:t>
            </a:r>
            <a:r>
              <a:rPr lang="en-US" altLang="zh-TW" sz="2800" dirty="0">
                <a:latin typeface="Arial" charset="0"/>
                <a:ea typeface="新細明體" pitchFamily="18" charset="-120"/>
              </a:rPr>
              <a:t>: make scheduling decisions based on process sets.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This concept can be extended to groups of users.</a:t>
            </a:r>
          </a:p>
          <a:p>
            <a:pPr>
              <a:spcBef>
                <a:spcPts val="1200"/>
              </a:spcBef>
            </a:pPr>
            <a:endParaRPr lang="en-US" sz="2800" dirty="0"/>
          </a:p>
          <a:p>
            <a:pPr>
              <a:spcBef>
                <a:spcPts val="1200"/>
              </a:spcBef>
            </a:pPr>
            <a:endParaRPr lang="en-US" altLang="zh-TW" sz="2800" dirty="0" smtClean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 8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00200"/>
            <a:ext cx="5410200" cy="449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Fair-Share Scheduling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953000"/>
          </a:xfrm>
        </p:spPr>
        <p:txBody>
          <a:bodyPr/>
          <a:lstStyle/>
          <a:p>
            <a:pPr marL="400050">
              <a:spcBef>
                <a:spcPts val="1200"/>
              </a:spcBef>
            </a:pPr>
            <a:r>
              <a:rPr lang="en-US" altLang="zh-TW" sz="2800" dirty="0">
                <a:ea typeface="新細明體" pitchFamily="18" charset="-120"/>
              </a:rPr>
              <a:t>The user community is divided into a set of fair-share groups and a fraction of the processor resource is allocated to each group</a:t>
            </a:r>
            <a:r>
              <a:rPr lang="en-US" altLang="zh-TW" sz="2800" dirty="0" smtClean="0"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594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Fair-Share Scheduling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953000"/>
          </a:xfrm>
        </p:spPr>
        <p:txBody>
          <a:bodyPr/>
          <a:lstStyle/>
          <a:p>
            <a:pPr marL="400050">
              <a:spcBef>
                <a:spcPts val="600"/>
              </a:spcBef>
            </a:pPr>
            <a:r>
              <a:rPr lang="en-US" altLang="zh-TW" sz="2800" dirty="0" smtClean="0">
                <a:ea typeface="新細明體" pitchFamily="18" charset="-120"/>
              </a:rPr>
              <a:t>Scheduling is done on the basis of priority.</a:t>
            </a:r>
          </a:p>
          <a:p>
            <a:pPr marL="400050">
              <a:spcBef>
                <a:spcPts val="600"/>
              </a:spcBef>
            </a:pPr>
            <a:r>
              <a:rPr lang="en-US" altLang="zh-TW" sz="2800" dirty="0" smtClean="0">
                <a:ea typeface="新細明體" pitchFamily="18" charset="-120"/>
              </a:rPr>
              <a:t>The fair-share groups are prioritized by how close they are to achieving their fair share.</a:t>
            </a:r>
          </a:p>
          <a:p>
            <a:pPr marL="800100" lvl="1">
              <a:spcBef>
                <a:spcPts val="600"/>
              </a:spcBef>
            </a:pPr>
            <a:r>
              <a:rPr lang="en-US" altLang="zh-TW" sz="2400" dirty="0" smtClean="0">
                <a:ea typeface="新細明體" pitchFamily="18" charset="-120"/>
              </a:rPr>
              <a:t>Groups doing poorly receive higher priority</a:t>
            </a:r>
          </a:p>
          <a:p>
            <a:pPr marL="800100" lvl="1">
              <a:spcBef>
                <a:spcPts val="600"/>
              </a:spcBef>
            </a:pPr>
            <a:r>
              <a:rPr lang="en-US" altLang="zh-TW" sz="2400" dirty="0" smtClean="0">
                <a:ea typeface="新細明體" pitchFamily="18" charset="-120"/>
              </a:rPr>
              <a:t>Groups doing well receive lower priority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800" dirty="0">
                <a:ea typeface="新細明體" pitchFamily="18" charset="-120"/>
              </a:rPr>
              <a:t>Objective: </a:t>
            </a:r>
          </a:p>
          <a:p>
            <a:pPr lvl="1">
              <a:spcBef>
                <a:spcPts val="600"/>
              </a:spcBef>
            </a:pPr>
            <a:r>
              <a:rPr lang="en-US" altLang="zh-TW" sz="2400" dirty="0">
                <a:ea typeface="新細明體" pitchFamily="18" charset="-120"/>
              </a:rPr>
              <a:t>To give </a:t>
            </a:r>
            <a:r>
              <a:rPr lang="en-US" altLang="zh-TW" sz="2400" b="1" i="1" dirty="0">
                <a:ea typeface="新細明體" pitchFamily="18" charset="-120"/>
              </a:rPr>
              <a:t>fewer</a:t>
            </a:r>
            <a:r>
              <a:rPr lang="en-US" altLang="zh-TW" sz="2400" dirty="0">
                <a:ea typeface="新細明體" pitchFamily="18" charset="-120"/>
              </a:rPr>
              <a:t> resources to users who have had </a:t>
            </a:r>
            <a:r>
              <a:rPr lang="en-US" altLang="zh-TW" sz="2400" b="1" i="1" dirty="0">
                <a:ea typeface="新細明體" pitchFamily="18" charset="-120"/>
              </a:rPr>
              <a:t>more than their fair share </a:t>
            </a:r>
            <a:r>
              <a:rPr lang="en-US" altLang="zh-TW" sz="2400" dirty="0">
                <a:ea typeface="新細明體" pitchFamily="18" charset="-120"/>
              </a:rPr>
              <a:t>and </a:t>
            </a:r>
          </a:p>
          <a:p>
            <a:pPr lvl="1">
              <a:spcBef>
                <a:spcPts val="600"/>
              </a:spcBef>
            </a:pPr>
            <a:r>
              <a:rPr lang="en-US" altLang="zh-TW" sz="2400" dirty="0">
                <a:ea typeface="新細明體" pitchFamily="18" charset="-120"/>
              </a:rPr>
              <a:t>To give </a:t>
            </a:r>
            <a:r>
              <a:rPr lang="en-US" altLang="zh-TW" sz="2400" b="1" i="1" dirty="0">
                <a:ea typeface="新細明體" pitchFamily="18" charset="-120"/>
              </a:rPr>
              <a:t>more</a:t>
            </a:r>
            <a:r>
              <a:rPr lang="en-US" altLang="zh-TW" sz="2400" dirty="0">
                <a:ea typeface="新細明體" pitchFamily="18" charset="-120"/>
              </a:rPr>
              <a:t> to those who have had </a:t>
            </a:r>
            <a:r>
              <a:rPr lang="en-US" altLang="zh-TW" sz="2400" b="1" i="1" dirty="0">
                <a:ea typeface="新細明體" pitchFamily="18" charset="-120"/>
              </a:rPr>
              <a:t>less than their fair share</a:t>
            </a:r>
          </a:p>
          <a:p>
            <a:pPr marL="400050">
              <a:spcBef>
                <a:spcPts val="600"/>
              </a:spcBef>
            </a:pPr>
            <a:endParaRPr lang="en-US" altLang="zh-TW" sz="3200" dirty="0"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3783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Scheduling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43666" y="1600200"/>
            <a:ext cx="918766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Suspend States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 lvl="0"/>
            <a:r>
              <a:rPr lang="en-US" dirty="0"/>
              <a:t>Remember this diagram from Chapter </a:t>
            </a:r>
            <a:r>
              <a:rPr lang="en-US" dirty="0" smtClean="0"/>
              <a:t>3?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f9.pdf"/>
          <p:cNvPicPr>
            <a:picLocks noChangeAspect="1"/>
          </p:cNvPicPr>
          <p:nvPr/>
        </p:nvPicPr>
        <p:blipFill>
          <a:blip r:embed="rId3"/>
          <a:srcRect t="34545" b="12727"/>
          <a:stretch>
            <a:fillRect/>
          </a:stretch>
        </p:blipFill>
        <p:spPr>
          <a:xfrm>
            <a:off x="1295400" y="2057400"/>
            <a:ext cx="6888093" cy="47000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and </a:t>
            </a:r>
            <a:br>
              <a:rPr lang="en-US" dirty="0" smtClean="0"/>
            </a:br>
            <a:r>
              <a:rPr lang="en-US" dirty="0" smtClean="0"/>
              <a:t>Process State Transitions</a:t>
            </a:r>
            <a:endParaRPr lang="en-US" dirty="0"/>
          </a:p>
        </p:txBody>
      </p:sp>
      <p:pic>
        <p:nvPicPr>
          <p:cNvPr id="4" name="Content Placeholder 3" descr="Fig09_0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525" y="1600200"/>
            <a:ext cx="5973275" cy="4301369"/>
          </a:xfrm>
        </p:spPr>
      </p:pic>
      <p:sp>
        <p:nvSpPr>
          <p:cNvPr id="5" name="Content Placeholder 4"/>
          <p:cNvSpPr>
            <a:spLocks/>
          </p:cNvSpPr>
          <p:nvPr/>
        </p:nvSpPr>
        <p:spPr bwMode="auto">
          <a:xfrm>
            <a:off x="4114800" y="2362200"/>
            <a:ext cx="4800600" cy="389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NZ" sz="2000" b="1" dirty="0" smtClean="0"/>
              <a:t>Long-term </a:t>
            </a:r>
            <a:r>
              <a:rPr lang="en-NZ" sz="2000" b="1" dirty="0"/>
              <a:t>scheduling </a:t>
            </a:r>
            <a:r>
              <a:rPr lang="en-NZ" sz="2000" dirty="0"/>
              <a:t>is performed when a new process is created.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n-NZ" altLang="zh-TW" sz="2000" b="1" dirty="0">
              <a:ea typeface="新細明體" pitchFamily="18" charset="-12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n-NZ" altLang="zh-TW" sz="2000" b="1" dirty="0">
              <a:ea typeface="新細明體" pitchFamily="18" charset="-12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NZ" sz="2000" b="1" dirty="0" smtClean="0"/>
              <a:t>Medium-term </a:t>
            </a:r>
            <a:r>
              <a:rPr lang="en-NZ" sz="2000" b="1" dirty="0"/>
              <a:t>scheduling </a:t>
            </a:r>
            <a:r>
              <a:rPr lang="en-NZ" sz="2000" dirty="0"/>
              <a:t>is a part of the </a:t>
            </a:r>
            <a:r>
              <a:rPr lang="en-NZ" sz="2000" dirty="0" smtClean="0"/>
              <a:t>swapping </a:t>
            </a:r>
            <a:r>
              <a:rPr lang="en-NZ" sz="2000" dirty="0"/>
              <a:t>function.</a:t>
            </a:r>
            <a:endParaRPr lang="en-NZ" altLang="zh-TW" sz="2000" dirty="0">
              <a:ea typeface="新細明體" pitchFamily="18" charset="-12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NZ" sz="2000" b="1" dirty="0"/>
              <a:t>Short-term scheduling </a:t>
            </a:r>
            <a:r>
              <a:rPr lang="en-NZ" sz="2000" dirty="0"/>
              <a:t>is the actual decision of which ready process to execute next.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172200" y="5147469"/>
            <a:ext cx="2536825" cy="990600"/>
            <a:chOff x="2242" y="3569"/>
            <a:chExt cx="1598" cy="624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rot="857959">
              <a:off x="2242" y="3569"/>
              <a:ext cx="1536" cy="624"/>
            </a:xfrm>
            <a:prstGeom prst="leftArrow">
              <a:avLst>
                <a:gd name="adj1" fmla="val 50000"/>
                <a:gd name="adj2" fmla="val 6153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 rot="783046">
              <a:off x="2352" y="3792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pitchFamily="18" charset="-120"/>
                </a:rPr>
                <a:t>Focus of this chapter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Diagram</a:t>
            </a:r>
            <a:endParaRPr lang="en-US" dirty="0"/>
          </a:p>
        </p:txBody>
      </p:sp>
      <p:pic>
        <p:nvPicPr>
          <p:cNvPr id="4" name="Content Placeholder 3" descr="Fig09_03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2124" y="1447800"/>
            <a:ext cx="6645523" cy="51054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3429000"/>
            <a:ext cx="2971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Scheduling is a matter of managing queues to minimize queuing delay and to optimize performance.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Long-Term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Determines which programs are admitted to the system for processing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May be first-come-first-served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Or, according to criteria such as priority, I/O requirements or expected execution time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Controls the </a:t>
            </a:r>
            <a:r>
              <a:rPr lang="en-US" b="1" i="1" dirty="0" smtClean="0"/>
              <a:t>degree of multiprogramming </a:t>
            </a:r>
            <a:r>
              <a:rPr lang="en-US" dirty="0" smtClean="0"/>
              <a:t>to </a:t>
            </a:r>
            <a:r>
              <a:rPr lang="en-US" dirty="0"/>
              <a:t>provide satisfactory service to the current set of processes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dirty="0"/>
              <a:t>more processes that are created, the smaller the percentage of time that each process can be executed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1874</Words>
  <Application>Microsoft Office PowerPoint</Application>
  <PresentationFormat>On-screen Show (4:3)</PresentationFormat>
  <Paragraphs>282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新細明體</vt:lpstr>
      <vt:lpstr>Arial</vt:lpstr>
      <vt:lpstr>Arial Narrow</vt:lpstr>
      <vt:lpstr>Calibri</vt:lpstr>
      <vt:lpstr>Wingdings</vt:lpstr>
      <vt:lpstr>Office Theme</vt:lpstr>
      <vt:lpstr>Custom Design</vt:lpstr>
      <vt:lpstr>Chapter 9 Uniprocessor Scheduling</vt:lpstr>
      <vt:lpstr>Roadmap</vt:lpstr>
      <vt:lpstr>Scheduling</vt:lpstr>
      <vt:lpstr>Scheduling Objectives</vt:lpstr>
      <vt:lpstr>Types of Scheduling</vt:lpstr>
      <vt:lpstr>Two Suspend States</vt:lpstr>
      <vt:lpstr>Scheduling and  Process State Transitions</vt:lpstr>
      <vt:lpstr>Queuing Diagram</vt:lpstr>
      <vt:lpstr>Long-Term Scheduling</vt:lpstr>
      <vt:lpstr>Medium-Term  Scheduling</vt:lpstr>
      <vt:lpstr>Short-Term Scheduling</vt:lpstr>
      <vt:lpstr>Short-Term Scheduling  Criteria: User / System</vt:lpstr>
      <vt:lpstr>Short-Term Scheduling  Criteria: Performance</vt:lpstr>
      <vt:lpstr>Scheduling Criteria</vt:lpstr>
      <vt:lpstr> Scheduling Criteria (cont.)</vt:lpstr>
      <vt:lpstr>Interdependent  Scheduling Criteria</vt:lpstr>
      <vt:lpstr>Priorities</vt:lpstr>
      <vt:lpstr>Priority Queuing</vt:lpstr>
      <vt:lpstr>Alternative Scheduling  Policies</vt:lpstr>
      <vt:lpstr>Roadmap</vt:lpstr>
      <vt:lpstr>Selection Function</vt:lpstr>
      <vt:lpstr>Decision Mode:  Non-preemptive vs Preemptive</vt:lpstr>
      <vt:lpstr>Process Scheduling  Example</vt:lpstr>
      <vt:lpstr>First-Come-First-Served (FCFS)</vt:lpstr>
      <vt:lpstr>FCFS Performance</vt:lpstr>
      <vt:lpstr>Round Robin (RR)</vt:lpstr>
      <vt:lpstr>Round Robin</vt:lpstr>
      <vt:lpstr>Effect of Size of  Preemption Time Quantum</vt:lpstr>
      <vt:lpstr>RR Performance</vt:lpstr>
      <vt:lpstr>Shortest Process Next (SPN)</vt:lpstr>
      <vt:lpstr>SPN Performance</vt:lpstr>
      <vt:lpstr>Shortest Remaining Time (SRT)</vt:lpstr>
      <vt:lpstr>SRT Performance</vt:lpstr>
      <vt:lpstr>Highest Response  Ratio Next</vt:lpstr>
      <vt:lpstr>HRRN Performance</vt:lpstr>
      <vt:lpstr>Feedback Scheduling (FB)</vt:lpstr>
      <vt:lpstr>Feedback Performance</vt:lpstr>
      <vt:lpstr>Performance Comparison</vt:lpstr>
      <vt:lpstr>Roadmap</vt:lpstr>
      <vt:lpstr>Fair-Share Scheduling</vt:lpstr>
      <vt:lpstr>Fair-Share Scheduling</vt:lpstr>
      <vt:lpstr>Fair-Share Scheduling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2008-04-03T13:47:32Z</dcterms:created>
  <dcterms:modified xsi:type="dcterms:W3CDTF">2019-03-09T07:31:31Z</dcterms:modified>
</cp:coreProperties>
</file>