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71"/>
  </p:notesMasterIdLst>
  <p:sldIdLst>
    <p:sldId id="256" r:id="rId3"/>
    <p:sldId id="295" r:id="rId4"/>
    <p:sldId id="367" r:id="rId5"/>
    <p:sldId id="307" r:id="rId6"/>
    <p:sldId id="296" r:id="rId7"/>
    <p:sldId id="297" r:id="rId8"/>
    <p:sldId id="258" r:id="rId9"/>
    <p:sldId id="373" r:id="rId10"/>
    <p:sldId id="259" r:id="rId11"/>
    <p:sldId id="372" r:id="rId12"/>
    <p:sldId id="374" r:id="rId13"/>
    <p:sldId id="260" r:id="rId14"/>
    <p:sldId id="261" r:id="rId15"/>
    <p:sldId id="262" r:id="rId16"/>
    <p:sldId id="263" r:id="rId17"/>
    <p:sldId id="368" r:id="rId18"/>
    <p:sldId id="285" r:id="rId19"/>
    <p:sldId id="310" r:id="rId20"/>
    <p:sldId id="311" r:id="rId21"/>
    <p:sldId id="312" r:id="rId22"/>
    <p:sldId id="313" r:id="rId23"/>
    <p:sldId id="314" r:id="rId24"/>
    <p:sldId id="315" r:id="rId25"/>
    <p:sldId id="289" r:id="rId26"/>
    <p:sldId id="316" r:id="rId27"/>
    <p:sldId id="317" r:id="rId28"/>
    <p:sldId id="318" r:id="rId29"/>
    <p:sldId id="369" r:id="rId30"/>
    <p:sldId id="325" r:id="rId31"/>
    <p:sldId id="326" r:id="rId32"/>
    <p:sldId id="327" r:id="rId33"/>
    <p:sldId id="328" r:id="rId34"/>
    <p:sldId id="370" r:id="rId35"/>
    <p:sldId id="330" r:id="rId36"/>
    <p:sldId id="331" r:id="rId37"/>
    <p:sldId id="332" r:id="rId38"/>
    <p:sldId id="333" r:id="rId39"/>
    <p:sldId id="335" r:id="rId40"/>
    <p:sldId id="336" r:id="rId41"/>
    <p:sldId id="337" r:id="rId42"/>
    <p:sldId id="338" r:id="rId43"/>
    <p:sldId id="339" r:id="rId44"/>
    <p:sldId id="37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59" r:id="rId63"/>
    <p:sldId id="360" r:id="rId64"/>
    <p:sldId id="361" r:id="rId65"/>
    <p:sldId id="362" r:id="rId66"/>
    <p:sldId id="363" r:id="rId67"/>
    <p:sldId id="364" r:id="rId68"/>
    <p:sldId id="365" r:id="rId69"/>
    <p:sldId id="366" r:id="rId7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231" autoAdjust="0"/>
    <p:restoredTop sz="83195" autoAdjust="0"/>
  </p:normalViewPr>
  <p:slideViewPr>
    <p:cSldViewPr>
      <p:cViewPr varScale="1">
        <p:scale>
          <a:sx n="89" d="100"/>
          <a:sy n="89" d="100"/>
        </p:scale>
        <p:origin x="1886" y="101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558" y="28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2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71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4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0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88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88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0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64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39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ADA148-6A75-4E8D-A240-CA57A45F6E98}" type="slidenum">
              <a:rPr lang="zh-TW" altLang="en-US">
                <a:latin typeface="Calibri" pitchFamily="34" charset="0"/>
              </a:rPr>
              <a:pPr/>
              <a:t>18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37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0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4E91D-A865-4E7B-A806-2A1243F0523C}" type="slidenum">
              <a:rPr lang="zh-TW" altLang="en-US">
                <a:latin typeface="Calibri" pitchFamily="34" charset="0"/>
              </a:rPr>
              <a:pPr/>
              <a:t>20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92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D07A60-0A52-4351-B6B0-9346EA7D4790}" type="slidenum">
              <a:rPr lang="zh-TW" altLang="en-US">
                <a:latin typeface="Calibri" pitchFamily="34" charset="0"/>
              </a:rPr>
              <a:pPr/>
              <a:t>21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8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24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F4253E-E223-4592-B656-C366899B8560}" type="slidenum">
              <a:rPr lang="zh-TW" altLang="en-US">
                <a:latin typeface="Calibri" pitchFamily="34" charset="0"/>
              </a:rPr>
              <a:pPr/>
              <a:t>23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14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33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73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7B5C42-2756-4B23-9560-83A8F3EA033D}" type="slidenum">
              <a:rPr lang="zh-TW" altLang="en-US">
                <a:latin typeface="Calibri" pitchFamily="34" charset="0"/>
              </a:rPr>
              <a:pPr/>
              <a:t>27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07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00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6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150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806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049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70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778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95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26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94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9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040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9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31F28A-5B39-4E04-96D2-137292965640}" type="slidenum">
              <a:rPr lang="zh-TW" altLang="en-US">
                <a:latin typeface="Calibri" pitchFamily="34" charset="0"/>
              </a:rPr>
              <a:pPr/>
              <a:t>4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04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7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705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656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44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97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116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885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335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745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730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877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859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899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850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162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953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88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884080" y="8684880"/>
            <a:ext cx="2972824" cy="45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FD11EF1-D104-44DF-89E1-F20B3C88BE5A}" type="slidenum">
              <a:rPr lang="zh-TW" altLang="en-US" sz="1200">
                <a:latin typeface="Calibri" pitchFamily="34" charset="0"/>
              </a:rPr>
              <a:pPr algn="r"/>
              <a:t>57</a:t>
            </a:fld>
            <a:endParaRPr lang="en-US" altLang="zh-TW" sz="1200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055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60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37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21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612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113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870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306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632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117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373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617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6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3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6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5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9829F-AA00-4CCD-85DE-8022FD855CCE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5FCAD-0639-4F0B-B611-D203D58AE42E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8B791-7ADC-4A06-A7D5-DA078114373E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3726A-C230-4B38-AAE7-6E5ACBE1AD1A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AF674-ECC3-4C7C-B216-BB65FF69EFBF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0D5B7-B2FA-4C6F-8AF1-C43E4C49BE26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FF908-72C9-4AE2-9071-0581055CB9CA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B6387-FAE7-419E-A3EF-EC674DE98C4A}" type="datetime1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EFD4F-6BF3-465A-B7C7-1BC09D79E1B1}" type="datetime1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8C9DF-8922-4D6F-8195-25BE9A2C3A87}" type="datetime1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77C7-1D10-4483-B869-CB977023A259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0BBC2-5097-4B4C-9A64-8278107A87D6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FFB0F-C510-4C43-BD9C-9B3B39C51A77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D02F4-D43B-4610-85CF-25B548913349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0F6E-2BDA-4D9A-8088-3DBD97C708AD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610D0-C155-4106-BEC4-DD688863B00C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50DB9-B84F-4129-B742-AA45ECCAC4D2}" type="datetime1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30A31-CCC8-43EA-BAEB-8DA43F896B39}" type="datetime1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44A8F-280E-4C9D-B70E-2C7C710EAC69}" type="datetime1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6F088-E8EB-4282-BE15-4460BF987272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584C3-9138-4876-98F6-2D421C3779B0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EC37D0B-76DD-4363-B97B-BD3F306E8163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BC378D3-011C-4BBD-A3F6-3EE84FCE4018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Chapter 7 &amp; 8</a:t>
            </a:r>
            <a:br>
              <a:rPr lang="en-US" dirty="0" smtClean="0"/>
            </a:br>
            <a:r>
              <a:rPr lang="en-US" dirty="0" smtClean="0"/>
              <a:t>Memory Management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Virtual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smtClean="0"/>
              <a:t>Operating Systems:</a:t>
            </a:r>
            <a:br>
              <a:rPr lang="en-US" i="1" dirty="0" smtClean="0"/>
            </a:br>
            <a:r>
              <a:rPr lang="en-US" i="1" dirty="0" smtClean="0"/>
              <a:t>Internals and Design Principles</a:t>
            </a:r>
            <a:br>
              <a:rPr lang="en-US" i="1" dirty="0" smtClean="0"/>
            </a:br>
            <a:r>
              <a:rPr lang="en-US" dirty="0" smtClean="0"/>
              <a:t>William Stallings</a:t>
            </a:r>
            <a:endParaRPr lang="en-US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NZ" altLang="zh-TW" dirty="0">
                <a:ea typeface="新細明體" pitchFamily="18" charset="-120"/>
              </a:rPr>
              <a:t>T</a:t>
            </a:r>
            <a:r>
              <a:rPr lang="en-NZ" dirty="0"/>
              <a:t>he processor and </a:t>
            </a:r>
            <a:r>
              <a:rPr lang="en-NZ" altLang="zh-TW" dirty="0">
                <a:ea typeface="新細明體" pitchFamily="18" charset="-120"/>
              </a:rPr>
              <a:t>OS</a:t>
            </a:r>
            <a:r>
              <a:rPr lang="en-NZ" dirty="0"/>
              <a:t> must be able to translate the memory references </a:t>
            </a:r>
            <a:r>
              <a:rPr lang="en-NZ" dirty="0" smtClean="0"/>
              <a:t>(logical addresses) found </a:t>
            </a:r>
            <a:r>
              <a:rPr lang="en-NZ" dirty="0"/>
              <a:t>in the code of the program into </a:t>
            </a:r>
            <a:r>
              <a:rPr lang="en-NZ" dirty="0" smtClean="0"/>
              <a:t>physical addresses </a:t>
            </a:r>
            <a:r>
              <a:rPr lang="en-US" altLang="zh-TW" dirty="0" smtClean="0">
                <a:ea typeface="新細明體" pitchFamily="18" charset="-120"/>
              </a:rPr>
              <a:t>before </a:t>
            </a:r>
            <a:r>
              <a:rPr lang="en-US" altLang="zh-TW" dirty="0">
                <a:ea typeface="新細明體" pitchFamily="18" charset="-120"/>
              </a:rPr>
              <a:t>memory access can be achieved.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NZ" dirty="0"/>
              <a:t>physical addresses </a:t>
            </a:r>
            <a:r>
              <a:rPr lang="en-US" dirty="0" smtClean="0"/>
              <a:t>are </a:t>
            </a:r>
            <a:r>
              <a:rPr lang="en-US" dirty="0"/>
              <a:t>determined </a:t>
            </a:r>
            <a:r>
              <a:rPr lang="en-US" dirty="0" smtClean="0"/>
              <a:t>when </a:t>
            </a:r>
            <a:r>
              <a:rPr lang="en-US" dirty="0"/>
              <a:t>program </a:t>
            </a:r>
            <a:r>
              <a:rPr lang="en-US" dirty="0" smtClean="0"/>
              <a:t>is loaded </a:t>
            </a:r>
            <a:r>
              <a:rPr lang="en-US" dirty="0"/>
              <a:t>into </a:t>
            </a:r>
            <a:r>
              <a:rPr lang="en-US" dirty="0" smtClean="0"/>
              <a:t>memory.</a:t>
            </a:r>
          </a:p>
        </p:txBody>
      </p:sp>
    </p:spTree>
    <p:extLst>
      <p:ext uri="{BB962C8B-B14F-4D97-AF65-F5344CB8AC3E}">
        <p14:creationId xmlns:p14="http://schemas.microsoft.com/office/powerpoint/2010/main" val="67903833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/>
          <a:lstStyle/>
          <a:p>
            <a:r>
              <a:rPr lang="en-US" dirty="0" smtClean="0"/>
              <a:t>Relocation </a:t>
            </a:r>
            <a:br>
              <a:rPr lang="en-US" dirty="0" smtClean="0"/>
            </a:br>
            <a:r>
              <a:rPr lang="en-US" dirty="0" smtClean="0"/>
              <a:t>Hardware Support</a:t>
            </a:r>
            <a:endParaRPr lang="en-US" dirty="0"/>
          </a:p>
        </p:txBody>
      </p:sp>
      <p:pic>
        <p:nvPicPr>
          <p:cNvPr id="4" name="Content Placeholder 3" descr="Fig07_08.gi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699"/>
          <a:stretch/>
        </p:blipFill>
        <p:spPr>
          <a:xfrm>
            <a:off x="1725125" y="1534886"/>
            <a:ext cx="5437675" cy="4789714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" y="4117975"/>
            <a:ext cx="1905000" cy="17494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0. Initialize base and bounds registers when a process is assigned to the Running </a:t>
            </a:r>
            <a:r>
              <a:rPr lang="en-US" altLang="zh-TW" dirty="0" smtClean="0">
                <a:ea typeface="新細明體" pitchFamily="18" charset="-120"/>
              </a:rPr>
              <a:t>state.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010400" y="1600200"/>
            <a:ext cx="1981200" cy="17494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1. Add the value in the base register to the relative address to produce an absolute </a:t>
            </a:r>
            <a:r>
              <a:rPr lang="en-US" altLang="zh-TW" dirty="0" smtClean="0">
                <a:ea typeface="新細明體" pitchFamily="18" charset="-120"/>
              </a:rPr>
              <a:t>address.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10400" y="3505200"/>
            <a:ext cx="1981200" cy="20313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2. Compare the </a:t>
            </a:r>
            <a:r>
              <a:rPr lang="en-US" altLang="zh-TW" dirty="0" smtClean="0">
                <a:ea typeface="新細明體" pitchFamily="18" charset="-120"/>
              </a:rPr>
              <a:t>address </a:t>
            </a:r>
            <a:r>
              <a:rPr lang="en-US" altLang="zh-TW" dirty="0">
                <a:ea typeface="新細明體" pitchFamily="18" charset="-120"/>
              </a:rPr>
              <a:t>to the value in the bounds </a:t>
            </a:r>
            <a:r>
              <a:rPr lang="en-US" altLang="zh-TW" dirty="0" smtClean="0">
                <a:ea typeface="新細明體" pitchFamily="18" charset="-120"/>
              </a:rPr>
              <a:t>register. If within bounds, execution may proceed.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514600" y="5715000"/>
            <a:ext cx="3276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HK" dirty="0">
                <a:latin typeface="Arial Narrow" panose="020B0606020202030204" pitchFamily="34" charset="0"/>
              </a:rPr>
              <a:t>Bounds </a:t>
            </a:r>
            <a:r>
              <a:rPr lang="en-US" altLang="zh-HK" dirty="0" smtClean="0">
                <a:latin typeface="Arial Narrow" panose="020B0606020202030204" pitchFamily="34" charset="0"/>
              </a:rPr>
              <a:t>register stores </a:t>
            </a:r>
            <a:r>
              <a:rPr lang="en-US" altLang="zh-HK" dirty="0">
                <a:latin typeface="Arial Narrow" panose="020B0606020202030204" pitchFamily="34" charset="0"/>
              </a:rPr>
              <a:t>the ending </a:t>
            </a:r>
            <a:r>
              <a:rPr lang="en-US" altLang="zh-HK" dirty="0" smtClean="0">
                <a:latin typeface="Arial Narrow" panose="020B0606020202030204" pitchFamily="34" charset="0"/>
              </a:rPr>
              <a:t>address of </a:t>
            </a:r>
            <a:r>
              <a:rPr lang="en-US" altLang="zh-HK" dirty="0">
                <a:latin typeface="Arial Narrow" panose="020B0606020202030204" pitchFamily="34" charset="0"/>
              </a:rPr>
              <a:t>the process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2400" y="1752600"/>
            <a:ext cx="39243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HK" dirty="0">
                <a:latin typeface="Arial Narrow" panose="020B0606020202030204" pitchFamily="34" charset="0"/>
              </a:rPr>
              <a:t>Base register stores the starting address of the process in main memory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178300" y="4117975"/>
            <a:ext cx="609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HK" sz="1400" dirty="0" smtClean="0">
                <a:latin typeface="Arial Narrow" panose="020B0606020202030204" pitchFamily="34" charset="0"/>
              </a:rPr>
              <a:t>error</a:t>
            </a:r>
            <a:endParaRPr lang="en-US" altLang="zh-HK" sz="14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0964" y="2667000"/>
            <a:ext cx="1030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LOAD 1200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667500" y="2819400"/>
            <a:ext cx="304800" cy="1554034"/>
            <a:chOff x="6629400" y="2771455"/>
            <a:chExt cx="304800" cy="421015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629400" y="2771455"/>
              <a:ext cx="304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934200" y="2771455"/>
              <a:ext cx="0" cy="4210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6781800" y="3192470"/>
              <a:ext cx="1524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029200" y="410515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1200+x</a:t>
            </a:r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50436" y="2176046"/>
            <a:ext cx="34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x</a:t>
            </a:r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83436" y="2286000"/>
            <a:ext cx="34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x</a:t>
            </a:r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10079" y="14902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1200</a:t>
            </a:r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11353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/>
      <p:bldP spid="3" grpId="0"/>
      <p:bldP spid="43" grpId="0"/>
      <p:bldP spid="44" grpId="0"/>
      <p:bldP spid="45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Processes should not be able to reference memory locations in another process without permission.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Impossible to check absolute addresses at compile time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because the location of a program in main memory is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unpredictable.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Memory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references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generated by a process must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be checked at run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time.</a:t>
            </a:r>
          </a:p>
          <a:p>
            <a:pPr>
              <a:spcBef>
                <a:spcPts val="1200"/>
              </a:spcBef>
            </a:pPr>
            <a:r>
              <a:rPr lang="en-US" dirty="0"/>
              <a:t>Mechanisms that support relocation also support </a:t>
            </a:r>
            <a:r>
              <a:rPr lang="en-US" dirty="0" smtClean="0"/>
              <a:t>protection.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r>
              <a:rPr lang="en-US" smtClean="0"/>
              <a:t>: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Memory management must allow controlled access to shared areas of memory without compromising </a:t>
            </a:r>
            <a:r>
              <a:rPr lang="en-US" dirty="0" smtClean="0"/>
              <a:t>protection.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Better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to allow each process executing the same program access to the same copy of the program rather than have their own separate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copy.</a:t>
            </a:r>
            <a:endParaRPr lang="en-US" altLang="zh-TW" dirty="0">
              <a:latin typeface="Arial" charset="0"/>
              <a:ea typeface="新細明體" pitchFamily="18" charset="-120"/>
            </a:endParaRPr>
          </a:p>
          <a:p>
            <a:pPr lvl="1">
              <a:spcBef>
                <a:spcPts val="1200"/>
              </a:spcBef>
            </a:pPr>
            <a:r>
              <a:rPr lang="en-NZ" dirty="0">
                <a:latin typeface="Arial" charset="0"/>
              </a:rPr>
              <a:t>Processes that are cooperating on some task may </a:t>
            </a:r>
            <a:r>
              <a:rPr lang="en-NZ" dirty="0" smtClean="0">
                <a:latin typeface="Arial" charset="0"/>
              </a:rPr>
              <a:t>also need </a:t>
            </a:r>
            <a:r>
              <a:rPr lang="en-NZ" dirty="0">
                <a:latin typeface="Arial" charset="0"/>
              </a:rPr>
              <a:t>to share access to the same data </a:t>
            </a:r>
            <a:r>
              <a:rPr lang="en-NZ" dirty="0" smtClean="0">
                <a:latin typeface="Arial" charset="0"/>
              </a:rPr>
              <a:t>structure.</a:t>
            </a:r>
          </a:p>
          <a:p>
            <a:pPr>
              <a:spcBef>
                <a:spcPts val="1200"/>
              </a:spcBef>
            </a:pPr>
            <a:r>
              <a:rPr lang="en-US" altLang="zh-HK" dirty="0"/>
              <a:t>Mechanisms used to support relocation support sharing </a:t>
            </a:r>
            <a:r>
              <a:rPr lang="en-US" altLang="zh-HK" dirty="0" smtClean="0"/>
              <a:t>capabilities.</a:t>
            </a:r>
            <a:endParaRPr lang="en-US" altLang="zh-HK" dirty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r>
              <a:rPr lang="en-US" smtClean="0"/>
              <a:t>: Logical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Memory is organized linearly (usually); in contrast, programs are written in modules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If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OS and hardware can deal with user programs and data in the form of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modules</a:t>
            </a:r>
            <a:endParaRPr lang="en-US" altLang="zh-TW" dirty="0">
              <a:latin typeface="Arial" charset="0"/>
              <a:ea typeface="新細明體" pitchFamily="18" charset="-12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modules can be written and compiled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independently</a:t>
            </a:r>
            <a:endParaRPr lang="en-US" altLang="zh-TW" dirty="0">
              <a:latin typeface="Arial" charset="0"/>
              <a:ea typeface="新細明體" pitchFamily="18" charset="-12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different degrees of protection can be given to different modules (read-only, execute-only)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easy to specify sharing on a module level</a:t>
            </a:r>
            <a:endParaRPr lang="en-US" altLang="zh-TW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6781800" y="1905000"/>
            <a:ext cx="2212975" cy="2895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r>
              <a:rPr lang="en-US" smtClean="0"/>
              <a:t>: Physical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altLang="zh-TW" dirty="0">
                <a:latin typeface="Arial" charset="0"/>
                <a:ea typeface="新細明體" pitchFamily="18" charset="-120"/>
              </a:rPr>
              <a:t>T</a:t>
            </a:r>
            <a:r>
              <a:rPr lang="en-NZ" dirty="0">
                <a:latin typeface="Arial" charset="0"/>
              </a:rPr>
              <a:t>he task of moving information between </a:t>
            </a:r>
            <a:r>
              <a:rPr lang="en-NZ" altLang="zh-TW" dirty="0">
                <a:latin typeface="Arial" charset="0"/>
                <a:ea typeface="新細明體" pitchFamily="18" charset="-120"/>
              </a:rPr>
              <a:t>different</a:t>
            </a:r>
            <a:r>
              <a:rPr lang="en-NZ" dirty="0">
                <a:latin typeface="Arial" charset="0"/>
              </a:rPr>
              <a:t> levels of memory should be a system </a:t>
            </a:r>
            <a:r>
              <a:rPr lang="en-NZ" dirty="0" smtClean="0">
                <a:latin typeface="Arial" charset="0"/>
              </a:rPr>
              <a:t>responsibility.</a:t>
            </a: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342" r="487" b="1299"/>
          <a:stretch>
            <a:fillRect/>
          </a:stretch>
        </p:blipFill>
        <p:spPr bwMode="auto">
          <a:xfrm>
            <a:off x="5105400" y="2614862"/>
            <a:ext cx="3733800" cy="27876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1" y="2514600"/>
            <a:ext cx="46481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rial"/>
              </a:rPr>
              <a:t>Cannot leave the programmer with the responsibility to manage </a:t>
            </a:r>
            <a:r>
              <a:rPr lang="en-US" sz="2400" dirty="0" smtClean="0">
                <a:solidFill>
                  <a:prstClr val="black"/>
                </a:solidFill>
                <a:latin typeface="Arial"/>
              </a:rPr>
              <a:t>memory.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  <a:ea typeface="新細明體" pitchFamily="18" charset="-120"/>
              </a:rPr>
              <a:t>Memory available for a program plus its data may be </a:t>
            </a:r>
            <a:r>
              <a:rPr lang="en-US" altLang="zh-TW" sz="2000" dirty="0" smtClean="0">
                <a:solidFill>
                  <a:prstClr val="black"/>
                </a:solidFill>
                <a:ea typeface="新細明體" pitchFamily="18" charset="-120"/>
              </a:rPr>
              <a:t>insufficient.</a:t>
            </a:r>
            <a:endParaRPr lang="en-US" altLang="zh-TW" sz="2000" dirty="0">
              <a:solidFill>
                <a:prstClr val="black"/>
              </a:solidFill>
              <a:ea typeface="新細明體" pitchFamily="18" charset="-12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ts val="1200"/>
              </a:spcBef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  <a:ea typeface="新細明體" pitchFamily="18" charset="-120"/>
              </a:rPr>
              <a:t>Programmer does not know how much space will be </a:t>
            </a:r>
            <a:r>
              <a:rPr lang="en-US" altLang="zh-TW" sz="2000" dirty="0" smtClean="0">
                <a:solidFill>
                  <a:prstClr val="black"/>
                </a:solidFill>
                <a:ea typeface="新細明體" pitchFamily="18" charset="-120"/>
              </a:rPr>
              <a:t>available or where the space will be.</a:t>
            </a:r>
            <a:endParaRPr lang="en-US" altLang="zh-TW" sz="2000" dirty="0">
              <a:solidFill>
                <a:prstClr val="black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sz="2800" dirty="0"/>
              <a:t>Basic requirements of Memory Management</a:t>
            </a:r>
          </a:p>
          <a:p>
            <a:pPr>
              <a:spcBef>
                <a:spcPts val="600"/>
              </a:spcBef>
            </a:pPr>
            <a:r>
              <a:rPr lang="en-NZ" sz="3200" dirty="0">
                <a:solidFill>
                  <a:schemeClr val="accent1"/>
                </a:solidFill>
              </a:rPr>
              <a:t>Basic blocks of memory management</a:t>
            </a:r>
          </a:p>
          <a:p>
            <a:pPr marL="742950" lvl="2" indent="-342900">
              <a:spcBef>
                <a:spcPts val="600"/>
              </a:spcBef>
            </a:pPr>
            <a:r>
              <a:rPr lang="en-NZ" sz="3000" dirty="0">
                <a:solidFill>
                  <a:schemeClr val="accent1"/>
                </a:solidFill>
              </a:rPr>
              <a:t>Paging</a:t>
            </a:r>
          </a:p>
          <a:p>
            <a:pPr marL="742950" lvl="2" indent="-342900">
              <a:spcBef>
                <a:spcPts val="600"/>
              </a:spcBef>
            </a:pPr>
            <a:r>
              <a:rPr lang="en-NZ" sz="3000" dirty="0">
                <a:solidFill>
                  <a:schemeClr val="accent1"/>
                </a:solidFill>
              </a:rPr>
              <a:t>Segmentation</a:t>
            </a:r>
          </a:p>
          <a:p>
            <a:pPr>
              <a:spcBef>
                <a:spcPts val="600"/>
              </a:spcBef>
            </a:pPr>
            <a:r>
              <a:rPr lang="en-NZ" sz="2800" dirty="0"/>
              <a:t>Virtual Memory (VM) Basics</a:t>
            </a:r>
          </a:p>
          <a:p>
            <a:pPr>
              <a:spcBef>
                <a:spcPts val="600"/>
              </a:spcBef>
            </a:pPr>
            <a:r>
              <a:rPr lang="en-NZ" sz="2800" dirty="0"/>
              <a:t>Hardware and Control </a:t>
            </a:r>
            <a:r>
              <a:rPr lang="en-NZ" sz="2800" dirty="0" smtClean="0"/>
              <a:t>Structures of VM</a:t>
            </a:r>
            <a:endParaRPr lang="en-NZ" sz="2800" dirty="0"/>
          </a:p>
          <a:p>
            <a:pPr lvl="1">
              <a:spcBef>
                <a:spcPts val="600"/>
              </a:spcBef>
            </a:pPr>
            <a:r>
              <a:rPr lang="en-NZ" dirty="0"/>
              <a:t>Paging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Segmentation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Combined Paging and Segmentation</a:t>
            </a:r>
          </a:p>
          <a:p>
            <a:pPr>
              <a:spcBef>
                <a:spcPts val="600"/>
              </a:spcBef>
            </a:pPr>
            <a:r>
              <a:rPr lang="en-NZ" sz="2800" dirty="0"/>
              <a:t>VM Management</a:t>
            </a:r>
          </a:p>
          <a:p>
            <a:pPr lvl="1">
              <a:spcBef>
                <a:spcPts val="600"/>
              </a:spcBef>
            </a:pPr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" y="23622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9835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Partition memory into small </a:t>
            </a:r>
            <a:r>
              <a:rPr lang="en-US" b="1" i="1" dirty="0" smtClean="0"/>
              <a:t>equal</a:t>
            </a:r>
            <a:r>
              <a:rPr lang="en-US" dirty="0" smtClean="0"/>
              <a:t> </a:t>
            </a:r>
            <a:r>
              <a:rPr lang="en-US" b="1" i="1" dirty="0" smtClean="0"/>
              <a:t>fixed-size</a:t>
            </a:r>
            <a:r>
              <a:rPr lang="en-US" dirty="0" smtClean="0"/>
              <a:t> chunks (</a:t>
            </a:r>
            <a:r>
              <a:rPr lang="en-US" b="1" i="1" dirty="0" smtClean="0">
                <a:solidFill>
                  <a:srgbClr val="C00000"/>
                </a:solidFill>
              </a:rPr>
              <a:t>frames</a:t>
            </a:r>
            <a:r>
              <a:rPr lang="en-US" dirty="0" smtClean="0"/>
              <a:t>) and divide each process into the </a:t>
            </a:r>
            <a:r>
              <a:rPr lang="en-US" b="1" i="1" dirty="0" smtClean="0"/>
              <a:t>same</a:t>
            </a:r>
            <a:r>
              <a:rPr lang="en-US" dirty="0" smtClean="0"/>
              <a:t> size chunks (</a:t>
            </a:r>
            <a:r>
              <a:rPr lang="en-US" b="1" i="1" dirty="0" smtClean="0">
                <a:solidFill>
                  <a:srgbClr val="C00000"/>
                </a:solidFill>
              </a:rPr>
              <a:t>pages</a:t>
            </a:r>
            <a:r>
              <a:rPr lang="en-US" dirty="0" smtClean="0"/>
              <a:t>).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A process is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loaded by loading all of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its pages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into available,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but </a:t>
            </a:r>
            <a:r>
              <a:rPr lang="en-US" altLang="zh-TW" b="1" i="1" dirty="0" smtClean="0">
                <a:latin typeface="Arial" charset="0"/>
                <a:ea typeface="新細明體" pitchFamily="18" charset="-120"/>
              </a:rPr>
              <a:t>not necessarily contiguous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frames.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</a:t>
            </a:r>
            <a:r>
              <a:rPr lang="en-US" dirty="0" smtClean="0"/>
              <a:t> </a:t>
            </a:r>
            <a:r>
              <a:rPr lang="en-US" b="1" dirty="0"/>
              <a:t>No</a:t>
            </a:r>
            <a:r>
              <a:rPr lang="en-US" dirty="0"/>
              <a:t> external fragmentation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because every frame can be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allocated to a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page and so there is no waste space </a:t>
            </a:r>
            <a:r>
              <a:rPr lang="en-US" altLang="zh-TW" b="1" i="1" dirty="0" smtClean="0">
                <a:latin typeface="Arial" charset="0"/>
                <a:ea typeface="新細明體" pitchFamily="18" charset="-120"/>
              </a:rPr>
              <a:t>outside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 frames.</a:t>
            </a:r>
            <a:endParaRPr lang="en-NZ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1800"/>
              </a:spcBef>
            </a:pPr>
            <a:r>
              <a:rPr lang="en-US" dirty="0" smtClean="0"/>
              <a:t>Only </a:t>
            </a:r>
            <a:r>
              <a:rPr lang="en-US" b="1" dirty="0"/>
              <a:t>little</a:t>
            </a:r>
            <a:r>
              <a:rPr lang="en-US" dirty="0"/>
              <a:t> internal fragmentation </a:t>
            </a:r>
            <a:r>
              <a:rPr lang="en-US" dirty="0" smtClean="0"/>
              <a:t>because there is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wasted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space 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inside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the frame which c</a:t>
            </a:r>
            <a:r>
              <a:rPr lang="en-US" dirty="0" smtClean="0"/>
              <a:t>onsists </a:t>
            </a:r>
            <a:r>
              <a:rPr lang="en-US" dirty="0"/>
              <a:t>of only a fraction of the last page of a </a:t>
            </a:r>
            <a:r>
              <a:rPr lang="en-US" dirty="0" smtClean="0"/>
              <a:t>process.</a:t>
            </a:r>
            <a:endParaRPr lang="en-US" b="1" i="1" dirty="0"/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Paging</a:t>
            </a:r>
            <a:r>
              <a:rPr lang="en-NZ" altLang="zh-TW" smtClean="0">
                <a:latin typeface="Arial" charset="0"/>
                <a:ea typeface="新細明體" pitchFamily="18" charset="-120"/>
              </a:rPr>
              <a:t> </a:t>
            </a:r>
            <a:r>
              <a:rPr lang="en-US"/>
              <a:t>-</a:t>
            </a:r>
            <a:r>
              <a:rPr lang="en-NZ" altLang="zh-TW" smtClean="0">
                <a:latin typeface="Arial" charset="0"/>
                <a:ea typeface="新細明體" pitchFamily="18" charset="-120"/>
              </a:rPr>
              <a:t/>
            </a:r>
            <a:br>
              <a:rPr lang="en-NZ" altLang="zh-TW" smtClean="0">
                <a:latin typeface="Arial" charset="0"/>
                <a:ea typeface="新細明體" pitchFamily="18" charset="-120"/>
              </a:rPr>
            </a:br>
            <a:r>
              <a:rPr lang="en-NZ" sz="4000" smtClean="0">
                <a:latin typeface="Arial" charset="0"/>
              </a:rPr>
              <a:t>Processes and Frames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441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14600" y="1981200"/>
            <a:ext cx="2286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>
                <a:solidFill>
                  <a:schemeClr val="tx1"/>
                </a:solidFill>
              </a:rPr>
              <a:t>A.0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2286000"/>
            <a:ext cx="2286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>
                <a:solidFill>
                  <a:schemeClr val="tx1"/>
                </a:solidFill>
              </a:rPr>
              <a:t>A.1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600" y="2590800"/>
            <a:ext cx="2286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>
                <a:solidFill>
                  <a:schemeClr val="tx1"/>
                </a:solidFill>
              </a:rPr>
              <a:t>A.2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2895600"/>
            <a:ext cx="2286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>
                <a:solidFill>
                  <a:schemeClr val="tx1"/>
                </a:solidFill>
              </a:rPr>
              <a:t>A.3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320040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B.0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4600" y="350520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B.1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381000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B.2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4600" y="4154488"/>
            <a:ext cx="2286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C.0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4600" y="4459288"/>
            <a:ext cx="2286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C.1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4600" y="4764088"/>
            <a:ext cx="2286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C.2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14600" y="5068888"/>
            <a:ext cx="2286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C.3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14600" y="32004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4600" y="35052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4600" y="38100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14600" y="54102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14600" y="57150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D.4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5257800" y="1981200"/>
            <a:ext cx="3505200" cy="23083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dirty="0"/>
              <a:t>OS finds free frames and loads the pages of Process A, B &amp; </a:t>
            </a:r>
            <a:r>
              <a:rPr lang="en-NZ" dirty="0" smtClean="0"/>
              <a:t>C.</a:t>
            </a:r>
            <a:endParaRPr lang="en-NZ" dirty="0"/>
          </a:p>
          <a:p>
            <a:pPr>
              <a:spcBef>
                <a:spcPct val="50000"/>
              </a:spcBef>
            </a:pPr>
            <a:r>
              <a:rPr lang="en-NZ" dirty="0"/>
              <a:t>Process B is suspended and is swapped out of main </a:t>
            </a:r>
            <a:r>
              <a:rPr lang="en-NZ" dirty="0" smtClean="0"/>
              <a:t>memory.</a:t>
            </a:r>
            <a:endParaRPr lang="en-NZ" dirty="0"/>
          </a:p>
          <a:p>
            <a:pPr>
              <a:spcBef>
                <a:spcPct val="50000"/>
              </a:spcBef>
            </a:pPr>
            <a:r>
              <a:rPr lang="en-NZ" dirty="0"/>
              <a:t>All of the processes in main memory are blocked, and OS brings in Process </a:t>
            </a:r>
            <a:r>
              <a:rPr lang="en-NZ" dirty="0" smtClean="0"/>
              <a:t>D.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129457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98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98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983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98324" grpId="0" uiExpand="1" build="p" animBg="1"/>
      <p:bldP spid="98324" grpI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Paging - </a:t>
            </a:r>
            <a:br>
              <a:rPr lang="en-US" smtClean="0"/>
            </a:br>
            <a:r>
              <a:rPr lang="en-US" smtClean="0"/>
              <a:t>Address Translation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953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OS maintains </a:t>
            </a:r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page table 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b="1" i="1" dirty="0"/>
              <a:t>each</a:t>
            </a:r>
            <a:r>
              <a:rPr lang="en-US" b="1" dirty="0"/>
              <a:t> </a:t>
            </a:r>
            <a:r>
              <a:rPr lang="en-US" dirty="0" smtClean="0"/>
              <a:t>process</a:t>
            </a:r>
            <a:r>
              <a:rPr lang="en-US" b="1" dirty="0" smtClean="0"/>
              <a:t> </a:t>
            </a:r>
            <a:r>
              <a:rPr lang="en-US" dirty="0" smtClean="0"/>
              <a:t>which contains </a:t>
            </a:r>
            <a:r>
              <a:rPr lang="en-US" dirty="0"/>
              <a:t>the frame location for </a:t>
            </a:r>
            <a:r>
              <a:rPr lang="en-US" b="1" i="1" dirty="0"/>
              <a:t>each</a:t>
            </a:r>
            <a:r>
              <a:rPr lang="en-US" dirty="0"/>
              <a:t> page in the </a:t>
            </a:r>
            <a:r>
              <a:rPr lang="en-US" dirty="0" smtClean="0"/>
              <a:t>process.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Memory reference in the program uses logical address, which consists of a </a:t>
            </a:r>
            <a:r>
              <a:rPr lang="en-US" b="1" dirty="0">
                <a:solidFill>
                  <a:schemeClr val="tx2"/>
                </a:solidFill>
              </a:rPr>
              <a:t>page number </a:t>
            </a:r>
            <a:r>
              <a:rPr lang="en-US" dirty="0"/>
              <a:t>and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chemeClr val="tx2"/>
                </a:solidFill>
              </a:rPr>
              <a:t>offset</a:t>
            </a:r>
            <a:r>
              <a:rPr lang="en-US" dirty="0" smtClean="0"/>
              <a:t> </a:t>
            </a:r>
            <a:r>
              <a:rPr lang="en-US" dirty="0"/>
              <a:t>within the </a:t>
            </a:r>
            <a:r>
              <a:rPr lang="en-US" dirty="0" smtClean="0"/>
              <a:t>page.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During execution, the processor </a:t>
            </a:r>
            <a:r>
              <a:rPr lang="en-US" b="1" dirty="0"/>
              <a:t>translates</a:t>
            </a:r>
            <a:r>
              <a:rPr lang="en-US" dirty="0"/>
              <a:t> the logical address into a physical address by using the page </a:t>
            </a:r>
            <a:r>
              <a:rPr lang="en-US" dirty="0" smtClean="0"/>
              <a:t>table.</a:t>
            </a:r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9704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r>
              <a:rPr lang="en-NZ" sz="3200" dirty="0" smtClean="0">
                <a:solidFill>
                  <a:schemeClr val="accent1"/>
                </a:solidFill>
              </a:rPr>
              <a:t>Basic requirements of Memory Management</a:t>
            </a:r>
          </a:p>
          <a:p>
            <a:r>
              <a:rPr lang="en-NZ" sz="2800" dirty="0" smtClean="0"/>
              <a:t>Basic blocks of memory management</a:t>
            </a:r>
          </a:p>
          <a:p>
            <a:pPr lvl="1"/>
            <a:r>
              <a:rPr lang="en-NZ" sz="2400" dirty="0" smtClean="0"/>
              <a:t>Paging</a:t>
            </a:r>
          </a:p>
          <a:p>
            <a:pPr lvl="1"/>
            <a:r>
              <a:rPr lang="en-NZ" sz="2400" dirty="0" smtClean="0"/>
              <a:t>Segmentation</a:t>
            </a:r>
          </a:p>
          <a:p>
            <a:r>
              <a:rPr lang="en-NZ" sz="2800" dirty="0"/>
              <a:t>Virtual Memory (VM) Basics</a:t>
            </a:r>
          </a:p>
          <a:p>
            <a:r>
              <a:rPr lang="en-NZ" sz="2800" dirty="0"/>
              <a:t>Hardware and Control </a:t>
            </a:r>
            <a:r>
              <a:rPr lang="en-NZ" sz="2800" dirty="0" smtClean="0"/>
              <a:t>Structures of VM</a:t>
            </a:r>
            <a:endParaRPr lang="en-NZ" sz="2800" dirty="0"/>
          </a:p>
          <a:p>
            <a:pPr lvl="1"/>
            <a:r>
              <a:rPr lang="en-NZ" dirty="0"/>
              <a:t>Paging</a:t>
            </a:r>
          </a:p>
          <a:p>
            <a:pPr lvl="1"/>
            <a:r>
              <a:rPr lang="en-NZ" dirty="0"/>
              <a:t>Segmentation</a:t>
            </a:r>
          </a:p>
          <a:p>
            <a:pPr lvl="1"/>
            <a:r>
              <a:rPr lang="en-NZ" dirty="0"/>
              <a:t>Combined Paging and Segmentation</a:t>
            </a:r>
          </a:p>
          <a:p>
            <a:r>
              <a:rPr lang="en-NZ" sz="2800" dirty="0"/>
              <a:t>VM Management</a:t>
            </a:r>
          </a:p>
          <a:p>
            <a:pPr lvl="1"/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18288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Paging </a:t>
            </a:r>
            <a:r>
              <a:rPr lang="en-US" altLang="zh-TW" sz="4000" smtClean="0">
                <a:latin typeface="Arial" charset="0"/>
                <a:ea typeface="新細明體" pitchFamily="18" charset="-120"/>
              </a:rPr>
              <a:t/>
            </a:r>
            <a:br>
              <a:rPr lang="en-US" altLang="zh-TW" sz="4000" smtClean="0">
                <a:latin typeface="Arial" charset="0"/>
                <a:ea typeface="新細明體" pitchFamily="18" charset="-120"/>
              </a:rPr>
            </a:br>
            <a:r>
              <a:rPr lang="en-US" altLang="zh-TW" sz="4000" smtClean="0">
                <a:latin typeface="Arial" charset="0"/>
                <a:ea typeface="新細明體" pitchFamily="18" charset="-120"/>
              </a:rPr>
              <a:t>Page Table</a:t>
            </a:r>
          </a:p>
        </p:txBody>
      </p:sp>
      <p:pic>
        <p:nvPicPr>
          <p:cNvPr id="100354" name="Content Placeholder 3" descr="Fig07_10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83" b="50900"/>
          <a:stretch>
            <a:fillRect/>
          </a:stretch>
        </p:blipFill>
        <p:spPr>
          <a:xfrm>
            <a:off x="990600" y="1600200"/>
            <a:ext cx="5562600" cy="1905000"/>
          </a:xfrm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3" y="1143000"/>
            <a:ext cx="216693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57" name="Content Placeholder 3" descr="Fig07_10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95" b="42021"/>
          <a:stretch>
            <a:fillRect/>
          </a:stretch>
        </p:blipFill>
        <p:spPr bwMode="auto">
          <a:xfrm>
            <a:off x="3048000" y="3581400"/>
            <a:ext cx="350520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8" name="Content Placeholder 3" descr="Fig07_10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t="85120" r="8247" b="-591"/>
          <a:stretch>
            <a:fillRect/>
          </a:stretch>
        </p:blipFill>
        <p:spPr bwMode="auto">
          <a:xfrm>
            <a:off x="152400" y="56388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0" name="AutoShape 8"/>
          <p:cNvSpPr>
            <a:spLocks/>
          </p:cNvSpPr>
          <p:nvPr/>
        </p:nvSpPr>
        <p:spPr bwMode="auto">
          <a:xfrm>
            <a:off x="457200" y="3886200"/>
            <a:ext cx="1828800" cy="457200"/>
          </a:xfrm>
          <a:prstGeom prst="borderCallout2">
            <a:avLst>
              <a:gd name="adj1" fmla="val 25000"/>
              <a:gd name="adj2" fmla="val 104167"/>
              <a:gd name="adj3" fmla="val 25000"/>
              <a:gd name="adj4" fmla="val 125870"/>
              <a:gd name="adj5" fmla="val -295833"/>
              <a:gd name="adj6" fmla="val 1477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pitchFamily="18" charset="-120"/>
              </a:rPr>
              <a:t>page number</a:t>
            </a:r>
          </a:p>
          <a:p>
            <a:pPr algn="ctr"/>
            <a:endParaRPr lang="zh-TW" altLang="en-US">
              <a:ea typeface="新細明體" pitchFamily="18" charset="-120"/>
            </a:endParaRPr>
          </a:p>
        </p:txBody>
      </p:sp>
      <p:sp>
        <p:nvSpPr>
          <p:cNvPr id="100361" name="AutoShape 9"/>
          <p:cNvSpPr>
            <a:spLocks/>
          </p:cNvSpPr>
          <p:nvPr/>
        </p:nvSpPr>
        <p:spPr bwMode="auto">
          <a:xfrm>
            <a:off x="457200" y="4724400"/>
            <a:ext cx="1828800" cy="457200"/>
          </a:xfrm>
          <a:prstGeom prst="borderCallout2">
            <a:avLst>
              <a:gd name="adj1" fmla="val 25000"/>
              <a:gd name="adj2" fmla="val 104167"/>
              <a:gd name="adj3" fmla="val 25000"/>
              <a:gd name="adj4" fmla="val 140366"/>
              <a:gd name="adj5" fmla="val -179514"/>
              <a:gd name="adj6" fmla="val 1766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pitchFamily="18" charset="-120"/>
              </a:rPr>
              <a:t>frame number</a:t>
            </a:r>
          </a:p>
          <a:p>
            <a:pPr algn="ctr"/>
            <a:endParaRPr lang="zh-TW" altLang="en-US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61323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Paging </a:t>
            </a:r>
            <a:br>
              <a:rPr lang="en-US" altLang="zh-TW" smtClean="0">
                <a:latin typeface="Arial" charset="0"/>
                <a:ea typeface="新細明體" pitchFamily="18" charset="-120"/>
              </a:rPr>
            </a:br>
            <a:r>
              <a:rPr lang="en-US" altLang="zh-TW" sz="4000" smtClean="0">
                <a:latin typeface="Arial" charset="0"/>
                <a:ea typeface="新細明體" pitchFamily="18" charset="-120"/>
              </a:rPr>
              <a:t>Logical Addresses</a:t>
            </a:r>
          </a:p>
        </p:txBody>
      </p:sp>
      <p:pic>
        <p:nvPicPr>
          <p:cNvPr id="104450" name="Content Placeholder 3" descr="Fig07_11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3" b="11060"/>
          <a:stretch>
            <a:fillRect/>
          </a:stretch>
        </p:blipFill>
        <p:spPr>
          <a:xfrm>
            <a:off x="4143375" y="1447800"/>
            <a:ext cx="4467225" cy="5105400"/>
          </a:xfrm>
          <a:noFill/>
        </p:spPr>
      </p:pic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81000" y="1839349"/>
            <a:ext cx="3581400" cy="395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Arial" charset="0"/>
              </a:defRPr>
            </a:lvl1pPr>
            <a:lvl2pPr marL="627063" indent="-169863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zh-TW" sz="2000">
                <a:ea typeface="新細明體" pitchFamily="18" charset="-120"/>
              </a:rPr>
              <a:t>Using a page size that is a power of 2, a logical address (page no</a:t>
            </a:r>
            <a:r>
              <a:rPr lang="en-US" altLang="zh-TW" sz="2000" smtClean="0">
                <a:ea typeface="新細明體" pitchFamily="18" charset="-120"/>
              </a:rPr>
              <a:t>. and </a:t>
            </a:r>
            <a:r>
              <a:rPr lang="en-US" altLang="zh-TW" sz="2000">
                <a:ea typeface="新細明體" pitchFamily="18" charset="-120"/>
              </a:rPr>
              <a:t>offset) is identical to its relative address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NZ" sz="2000"/>
              <a:t>Example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16-bit address 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2</a:t>
            </a:r>
            <a:r>
              <a:rPr lang="en-NZ" baseline="30000"/>
              <a:t>10</a:t>
            </a:r>
            <a:r>
              <a:rPr lang="en-NZ"/>
              <a:t> =1024-byte page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10-bit offset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6-bit page number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A maximum of 2</a:t>
            </a:r>
            <a:r>
              <a:rPr lang="en-NZ" baseline="30000"/>
              <a:t>6</a:t>
            </a:r>
            <a:r>
              <a:rPr lang="en-NZ"/>
              <a:t> =64 pages</a:t>
            </a:r>
          </a:p>
        </p:txBody>
      </p:sp>
    </p:spTree>
    <p:extLst>
      <p:ext uri="{BB962C8B-B14F-4D97-AF65-F5344CB8AC3E}">
        <p14:creationId xmlns:p14="http://schemas.microsoft.com/office/powerpoint/2010/main" val="78828373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Paging </a:t>
            </a:r>
            <a:br>
              <a:rPr lang="en-US" altLang="zh-TW" smtClean="0">
                <a:latin typeface="Arial" charset="0"/>
                <a:ea typeface="新細明體" pitchFamily="18" charset="-120"/>
              </a:rPr>
            </a:br>
            <a:r>
              <a:rPr lang="en-US" altLang="zh-TW" sz="4000" smtClean="0">
                <a:latin typeface="Arial" charset="0"/>
                <a:ea typeface="新細明體" pitchFamily="18" charset="-120"/>
              </a:rPr>
              <a:t>Logical Addresses</a:t>
            </a:r>
            <a:endParaRPr lang="en-US" sz="40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187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dirty="0" smtClean="0">
                <a:latin typeface="Arial" charset="0"/>
              </a:rPr>
              <a:t>Using a page size that is a power of 2,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000" dirty="0" smtClean="0">
                <a:latin typeface="Arial" charset="0"/>
                <a:sym typeface="Wingdings" pitchFamily="2" charset="2"/>
              </a:rPr>
              <a:t> </a:t>
            </a:r>
            <a:r>
              <a:rPr lang="en-US" sz="2000" dirty="0" smtClean="0">
                <a:latin typeface="Arial" charset="0"/>
              </a:rPr>
              <a:t>the logical addressing scheme becomes transparent to the programmer, assembler and linker because a logical address is identical to its relative address.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000" dirty="0" smtClean="0">
                <a:latin typeface="Arial" charset="0"/>
                <a:sym typeface="Wingdings" pitchFamily="2" charset="2"/>
              </a:rPr>
              <a:t> </a:t>
            </a:r>
            <a:r>
              <a:rPr lang="en-US" sz="2000" dirty="0" smtClean="0">
                <a:latin typeface="Arial" charset="0"/>
              </a:rPr>
              <a:t>implementing a function in hardware to perform dynamic address translation at run time becomes relatively easy.</a:t>
            </a:r>
          </a:p>
        </p:txBody>
      </p:sp>
    </p:spTree>
    <p:extLst>
      <p:ext uri="{BB962C8B-B14F-4D97-AF65-F5344CB8AC3E}">
        <p14:creationId xmlns:p14="http://schemas.microsoft.com/office/powerpoint/2010/main" val="256039627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Paging</a:t>
            </a:r>
            <a:br>
              <a:rPr lang="en-US" altLang="zh-TW" smtClean="0">
                <a:latin typeface="Arial" charset="0"/>
                <a:ea typeface="新細明體" pitchFamily="18" charset="-120"/>
              </a:rPr>
            </a:br>
            <a:r>
              <a:rPr lang="en-US" altLang="zh-TW" sz="4000" smtClean="0">
                <a:latin typeface="Arial" charset="0"/>
                <a:ea typeface="新細明體" pitchFamily="18" charset="-120"/>
              </a:rPr>
              <a:t> </a:t>
            </a:r>
            <a:r>
              <a:rPr lang="en-US" altLang="zh-TW" sz="3600" smtClean="0">
                <a:latin typeface="Arial" charset="0"/>
                <a:ea typeface="新細明體" pitchFamily="18" charset="-120"/>
              </a:rPr>
              <a:t>Logical to Physical Address Translation</a:t>
            </a:r>
          </a:p>
        </p:txBody>
      </p:sp>
      <p:pic>
        <p:nvPicPr>
          <p:cNvPr id="106498" name="Content Placeholder 3" descr="Fig07_12a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9"/>
          <a:stretch>
            <a:fillRect/>
          </a:stretch>
        </p:blipFill>
        <p:spPr>
          <a:xfrm>
            <a:off x="1371600" y="1544638"/>
            <a:ext cx="7010400" cy="4094162"/>
          </a:xfrm>
        </p:spPr>
      </p:pic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04800" y="2895600"/>
            <a:ext cx="1600200" cy="64633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altLang="zh-TW">
                <a:latin typeface="+mn-lt"/>
                <a:ea typeface="新細明體" pitchFamily="18" charset="-120"/>
              </a:rPr>
              <a:t>1. Extract the page no.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990600" y="4267200"/>
            <a:ext cx="2133600" cy="147732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TW" dirty="0">
                <a:latin typeface="+mn-lt"/>
                <a:ea typeface="新細明體" pitchFamily="18" charset="-120"/>
              </a:rPr>
              <a:t>2. Use the page no. as an index into the process page table to find the frame number, </a:t>
            </a:r>
            <a:r>
              <a:rPr lang="en-US" altLang="zh-TW" i="1" dirty="0" smtClean="0">
                <a:latin typeface="+mn-lt"/>
                <a:ea typeface="新細明體" pitchFamily="18" charset="-120"/>
              </a:rPr>
              <a:t>k</a:t>
            </a:r>
            <a:r>
              <a:rPr lang="en-US" altLang="zh-TW" dirty="0" smtClean="0">
                <a:latin typeface="+mn-lt"/>
                <a:ea typeface="新細明體" pitchFamily="18" charset="-120"/>
              </a:rPr>
              <a:t>.</a:t>
            </a:r>
            <a:endParaRPr lang="en-US" altLang="zh-TW" dirty="0">
              <a:latin typeface="+mn-lt"/>
              <a:ea typeface="新細明體" pitchFamily="18" charset="-120"/>
            </a:endParaRP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4343400" y="5791200"/>
            <a:ext cx="4114800" cy="64633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TW" dirty="0">
                <a:latin typeface="+mn-lt"/>
                <a:ea typeface="新細明體" pitchFamily="18" charset="-120"/>
              </a:rPr>
              <a:t>3. The physical address is constructed by appending the offset to </a:t>
            </a:r>
            <a:r>
              <a:rPr lang="en-US" altLang="zh-TW" i="1" dirty="0" smtClean="0">
                <a:latin typeface="+mn-lt"/>
                <a:ea typeface="新細明體" pitchFamily="18" charset="-120"/>
              </a:rPr>
              <a:t>k</a:t>
            </a:r>
            <a:r>
              <a:rPr lang="en-US" altLang="zh-TW" dirty="0" smtClean="0">
                <a:latin typeface="+mn-lt"/>
                <a:ea typeface="新細明體" pitchFamily="18" charset="-120"/>
              </a:rPr>
              <a:t>.</a:t>
            </a:r>
            <a:endParaRPr lang="en-US" altLang="zh-TW" dirty="0">
              <a:latin typeface="+mn-lt"/>
              <a:ea typeface="新細明體" pitchFamily="18" charset="-120"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486400" y="1704975"/>
            <a:ext cx="3276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Consider an address of </a:t>
            </a:r>
            <a:r>
              <a:rPr lang="en-US" altLang="zh-TW" i="1" dirty="0" err="1">
                <a:ea typeface="新細明體" pitchFamily="18" charset="-120"/>
              </a:rPr>
              <a:t>n</a:t>
            </a:r>
            <a:r>
              <a:rPr lang="en-US" altLang="zh-TW" dirty="0" err="1">
                <a:ea typeface="新細明體" pitchFamily="18" charset="-120"/>
              </a:rPr>
              <a:t>+</a:t>
            </a:r>
            <a:r>
              <a:rPr lang="en-US" altLang="zh-TW" i="1" dirty="0" err="1">
                <a:ea typeface="新細明體" pitchFamily="18" charset="-120"/>
              </a:rPr>
              <a:t>m</a:t>
            </a:r>
            <a:r>
              <a:rPr lang="en-US" altLang="zh-TW" dirty="0">
                <a:ea typeface="新細明體" pitchFamily="18" charset="-120"/>
              </a:rPr>
              <a:t> bits, where the leftmost </a:t>
            </a:r>
            <a:r>
              <a:rPr lang="en-US" altLang="zh-TW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 bits are the page no. and the rightmost </a:t>
            </a:r>
            <a:r>
              <a:rPr lang="en-US" altLang="zh-TW" i="1" dirty="0">
                <a:ea typeface="新細明體" pitchFamily="18" charset="-120"/>
              </a:rPr>
              <a:t>m</a:t>
            </a:r>
            <a:r>
              <a:rPr lang="en-US" altLang="zh-TW" dirty="0">
                <a:ea typeface="新細明體" pitchFamily="18" charset="-120"/>
              </a:rPr>
              <a:t> bits are the </a:t>
            </a:r>
            <a:r>
              <a:rPr lang="en-US" altLang="zh-TW" dirty="0" smtClean="0">
                <a:ea typeface="新細明體" pitchFamily="18" charset="-120"/>
              </a:rPr>
              <a:t>offset.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5714071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animBg="1"/>
      <p:bldP spid="106502" grpId="1" animBg="1"/>
      <p:bldP spid="106504" grpId="0" animBg="1"/>
      <p:bldP spid="106504" grpId="1" animBg="1"/>
      <p:bldP spid="10650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A program can be subdivided into </a:t>
            </a:r>
            <a:r>
              <a:rPr lang="en-US" b="1" i="1" dirty="0" smtClean="0"/>
              <a:t>variable-sized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segments</a:t>
            </a:r>
            <a:r>
              <a:rPr lang="en-US" dirty="0" smtClean="0"/>
              <a:t> with a maximum length.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process </a:t>
            </a:r>
            <a:r>
              <a:rPr lang="en-US" dirty="0"/>
              <a:t>is loaded by </a:t>
            </a:r>
            <a:r>
              <a:rPr lang="en-US" dirty="0" smtClean="0"/>
              <a:t>loading all </a:t>
            </a:r>
            <a:r>
              <a:rPr lang="en-US" dirty="0"/>
              <a:t>of its segments </a:t>
            </a:r>
            <a:r>
              <a:rPr lang="en-US" dirty="0" smtClean="0"/>
              <a:t>that </a:t>
            </a:r>
            <a:r>
              <a:rPr lang="en-US" b="1" i="1" dirty="0" smtClean="0"/>
              <a:t>need not </a:t>
            </a:r>
            <a:r>
              <a:rPr lang="en-US" b="1" i="1" dirty="0"/>
              <a:t>be </a:t>
            </a:r>
            <a:r>
              <a:rPr lang="en-US" b="1" i="1" dirty="0" smtClean="0"/>
              <a:t>contiguous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Provided as a convenience for </a:t>
            </a:r>
            <a:r>
              <a:rPr lang="en-US" dirty="0" smtClean="0"/>
              <a:t>programmers to organize </a:t>
            </a:r>
            <a:r>
              <a:rPr lang="en-US" dirty="0"/>
              <a:t>programs and </a:t>
            </a:r>
            <a:r>
              <a:rPr lang="en-US" dirty="0" smtClean="0"/>
              <a:t>data into </a:t>
            </a:r>
            <a:r>
              <a:rPr lang="en-US" dirty="0"/>
              <a:t>different segments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NZ" dirty="0" smtClean="0">
                <a:latin typeface="Arial" charset="0"/>
                <a:ea typeface="新細明體" pitchFamily="18" charset="-120"/>
              </a:rPr>
              <a:t>No </a:t>
            </a:r>
            <a:r>
              <a:rPr lang="en-NZ" dirty="0">
                <a:latin typeface="Arial" charset="0"/>
                <a:ea typeface="新細明體" pitchFamily="18" charset="-120"/>
              </a:rPr>
              <a:t>internal </a:t>
            </a:r>
            <a:r>
              <a:rPr lang="en-NZ" dirty="0" smtClean="0">
                <a:latin typeface="Arial" charset="0"/>
                <a:ea typeface="新細明體" pitchFamily="18" charset="-120"/>
              </a:rPr>
              <a:t>fragmentation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ea typeface="新細明體" pitchFamily="18" charset="-120"/>
              </a:rPr>
              <a:t>Segments are allocated </a:t>
            </a:r>
            <a:r>
              <a:rPr lang="en-US" dirty="0">
                <a:ea typeface="新細明體" pitchFamily="18" charset="-120"/>
              </a:rPr>
              <a:t>exactly as much memory as required.</a:t>
            </a:r>
            <a:endParaRPr lang="en-NZ" dirty="0"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r>
              <a:rPr lang="en-NZ" dirty="0" smtClean="0">
                <a:latin typeface="Arial" charset="0"/>
                <a:ea typeface="新細明體" pitchFamily="18" charset="-120"/>
              </a:rPr>
              <a:t>Suffers </a:t>
            </a:r>
            <a:r>
              <a:rPr lang="en-NZ" dirty="0">
                <a:latin typeface="Arial" charset="0"/>
                <a:ea typeface="新細明體" pitchFamily="18" charset="-120"/>
              </a:rPr>
              <a:t>from external </a:t>
            </a:r>
            <a:r>
              <a:rPr lang="en-NZ" dirty="0" smtClean="0">
                <a:latin typeface="Arial" charset="0"/>
                <a:ea typeface="新細明體" pitchFamily="18" charset="-120"/>
              </a:rPr>
              <a:t>fragmentation</a:t>
            </a:r>
          </a:p>
          <a:p>
            <a:pPr lvl="1">
              <a:spcBef>
                <a:spcPts val="600"/>
              </a:spcBef>
            </a:pPr>
            <a:r>
              <a:rPr lang="en-NZ" dirty="0">
                <a:latin typeface="Arial" charset="0"/>
                <a:ea typeface="新細明體" pitchFamily="18" charset="-120"/>
              </a:rPr>
              <a:t>Due to </a:t>
            </a:r>
            <a:r>
              <a:rPr lang="en-NZ" dirty="0" smtClean="0">
                <a:latin typeface="Arial" charset="0"/>
                <a:ea typeface="新細明體" pitchFamily="18" charset="-120"/>
              </a:rPr>
              <a:t>relocation, </a:t>
            </a:r>
            <a:r>
              <a:rPr lang="en-NZ" dirty="0" smtClean="0">
                <a:latin typeface="Arial" charset="0"/>
                <a:ea typeface="新細明體" pitchFamily="18" charset="-120"/>
              </a:rPr>
              <a:t>memory external to all segments becomes more and more fragmented, thus </a:t>
            </a:r>
            <a:r>
              <a:rPr lang="en-NZ" dirty="0" smtClean="0">
                <a:latin typeface="Arial" charset="0"/>
                <a:ea typeface="新細明體" pitchFamily="18" charset="-120"/>
              </a:rPr>
              <a:t>too small to fit any segment and become unusable</a:t>
            </a:r>
            <a:r>
              <a:rPr lang="en-NZ" dirty="0" smtClean="0">
                <a:latin typeface="Arial" charset="0"/>
                <a:ea typeface="新細明體" pitchFamily="18" charset="-120"/>
              </a:rPr>
              <a:t>.</a:t>
            </a:r>
          </a:p>
          <a:p>
            <a:pPr>
              <a:spcBef>
                <a:spcPts val="600"/>
              </a:spcBef>
            </a:pPr>
            <a:endParaRPr lang="en-NZ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endParaRPr lang="en-NZ" dirty="0" smtClean="0">
              <a:latin typeface="Arial" charset="0"/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TW" sz="4400">
                <a:ea typeface="新細明體" pitchFamily="18" charset="-120"/>
              </a:rPr>
              <a:t>Segmentation</a:t>
            </a:r>
          </a:p>
        </p:txBody>
      </p:sp>
      <p:sp>
        <p:nvSpPr>
          <p:cNvPr id="116741" name="Content Placeholder 2"/>
          <p:cNvSpPr>
            <a:spLocks/>
          </p:cNvSpPr>
          <p:nvPr/>
        </p:nvSpPr>
        <p:spPr bwMode="auto">
          <a:xfrm>
            <a:off x="304800" y="1371600"/>
            <a:ext cx="5257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ts val="600"/>
              </a:spcBef>
              <a:buFont typeface="Arial" charset="0"/>
              <a:buChar char="•"/>
            </a:pPr>
            <a:r>
              <a:rPr lang="en-US" altLang="zh-HK" sz="2400" dirty="0"/>
              <a:t>Memory reference in the program uses logical address, which consists of a </a:t>
            </a:r>
            <a:r>
              <a:rPr lang="en-US" altLang="zh-HK" sz="2400" b="1" dirty="0" smtClean="0">
                <a:solidFill>
                  <a:schemeClr val="tx2"/>
                </a:solidFill>
              </a:rPr>
              <a:t>segment </a:t>
            </a:r>
            <a:r>
              <a:rPr lang="en-US" altLang="zh-HK" sz="2400" b="1" dirty="0">
                <a:solidFill>
                  <a:schemeClr val="tx2"/>
                </a:solidFill>
              </a:rPr>
              <a:t>number </a:t>
            </a:r>
            <a:r>
              <a:rPr lang="en-US" altLang="zh-HK" sz="2400" dirty="0" smtClean="0"/>
              <a:t>and an </a:t>
            </a:r>
            <a:r>
              <a:rPr lang="en-US" altLang="zh-HK" sz="2400" b="1" dirty="0" smtClean="0">
                <a:solidFill>
                  <a:schemeClr val="tx2"/>
                </a:solidFill>
              </a:rPr>
              <a:t>offset</a:t>
            </a:r>
            <a:r>
              <a:rPr lang="en-US" altLang="zh-HK" sz="2400" dirty="0" smtClean="0"/>
              <a:t> </a:t>
            </a:r>
            <a:r>
              <a:rPr lang="en-US" altLang="zh-HK" sz="2400" dirty="0"/>
              <a:t>within the </a:t>
            </a:r>
            <a:r>
              <a:rPr lang="en-US" altLang="zh-HK" sz="2400" dirty="0" smtClean="0"/>
              <a:t>segment.</a:t>
            </a:r>
            <a:endParaRPr lang="en-US" altLang="zh-HK" sz="2400" dirty="0"/>
          </a:p>
          <a:p>
            <a:pPr marL="342900" indent="-342900" eaLnBrk="0" hangingPunct="0">
              <a:spcBef>
                <a:spcPts val="600"/>
              </a:spcBef>
              <a:buFont typeface="Arial" charset="0"/>
              <a:buChar char="•"/>
            </a:pPr>
            <a:r>
              <a:rPr lang="en-NZ" sz="2400" dirty="0" smtClean="0"/>
              <a:t>There </a:t>
            </a:r>
            <a:r>
              <a:rPr lang="en-NZ" sz="2400" dirty="0"/>
              <a:t>is a </a:t>
            </a:r>
            <a:r>
              <a:rPr lang="en-NZ" sz="2400" b="1" dirty="0">
                <a:solidFill>
                  <a:schemeClr val="tx2"/>
                </a:solidFill>
              </a:rPr>
              <a:t>segment table </a:t>
            </a:r>
            <a:r>
              <a:rPr lang="en-NZ" sz="2400" dirty="0"/>
              <a:t>for</a:t>
            </a:r>
            <a:r>
              <a:rPr lang="en-NZ" sz="2400" b="1" dirty="0"/>
              <a:t> each </a:t>
            </a:r>
            <a:r>
              <a:rPr lang="en-NZ" sz="2400" dirty="0" smtClean="0"/>
              <a:t>process.</a:t>
            </a:r>
            <a:endParaRPr lang="en-NZ" sz="2400" dirty="0"/>
          </a:p>
          <a:p>
            <a:pPr marL="342900" indent="-342900" eaLnBrk="0" hangingPunct="0">
              <a:spcBef>
                <a:spcPts val="600"/>
              </a:spcBef>
              <a:buFont typeface="Arial" charset="0"/>
              <a:buChar char="•"/>
            </a:pPr>
            <a:r>
              <a:rPr lang="en-NZ" sz="2400" dirty="0"/>
              <a:t>Each segment table entry </a:t>
            </a:r>
            <a:r>
              <a:rPr lang="en-NZ" sz="2400" dirty="0" smtClean="0"/>
              <a:t>contains</a:t>
            </a:r>
            <a:endParaRPr lang="en-NZ" sz="2400" dirty="0"/>
          </a:p>
          <a:p>
            <a:pPr marL="742950" lvl="1" indent="-285750" eaLnBrk="0" hangingPunct="0">
              <a:spcBef>
                <a:spcPts val="600"/>
              </a:spcBef>
              <a:buFont typeface="Arial" charset="0"/>
              <a:buChar char="–"/>
            </a:pPr>
            <a:r>
              <a:rPr lang="en-NZ" sz="2000" dirty="0"/>
              <a:t>the starting </a:t>
            </a:r>
            <a:r>
              <a:rPr lang="en-NZ" sz="2000" dirty="0" smtClean="0"/>
              <a:t>(base) address </a:t>
            </a:r>
            <a:r>
              <a:rPr lang="en-NZ" sz="2000" dirty="0"/>
              <a:t>in main memory of the corresponding </a:t>
            </a:r>
            <a:r>
              <a:rPr lang="en-NZ" sz="2000" dirty="0" smtClean="0"/>
              <a:t>segment.</a:t>
            </a:r>
            <a:endParaRPr lang="en-NZ" sz="2000" dirty="0"/>
          </a:p>
          <a:p>
            <a:pPr marL="742950" lvl="1" indent="-285750" eaLnBrk="0" hangingPunct="0">
              <a:spcBef>
                <a:spcPts val="600"/>
              </a:spcBef>
              <a:buFont typeface="Arial" charset="0"/>
              <a:buChar char="–"/>
            </a:pPr>
            <a:r>
              <a:rPr lang="en-NZ" sz="2000" dirty="0"/>
              <a:t>the length </a:t>
            </a:r>
            <a:r>
              <a:rPr lang="en-NZ" sz="2000" dirty="0" smtClean="0"/>
              <a:t>(limit) of </a:t>
            </a:r>
            <a:r>
              <a:rPr lang="en-NZ" sz="2000" dirty="0"/>
              <a:t>the segment, to assure that invalid addresses are not </a:t>
            </a:r>
            <a:r>
              <a:rPr lang="en-NZ" sz="2000" dirty="0" smtClean="0"/>
              <a:t>used.</a:t>
            </a:r>
            <a:endParaRPr lang="en-NZ" sz="2000" dirty="0"/>
          </a:p>
        </p:txBody>
      </p:sp>
      <p:pic>
        <p:nvPicPr>
          <p:cNvPr id="1167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" t="926" r="7814" b="1534"/>
          <a:stretch>
            <a:fillRect/>
          </a:stretch>
        </p:blipFill>
        <p:spPr bwMode="auto">
          <a:xfrm>
            <a:off x="5486400" y="1600200"/>
            <a:ext cx="3606154" cy="312614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15531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TW" sz="4400" smtClean="0">
                <a:ea typeface="新細明體" pitchFamily="18" charset="-120"/>
              </a:rPr>
              <a:t>Segmentation -  </a:t>
            </a:r>
            <a:r>
              <a:rPr lang="en-US" altLang="zh-TW" sz="4400">
                <a:ea typeface="新細明體" pitchFamily="18" charset="-120"/>
              </a:rPr>
              <a:t/>
            </a:r>
            <a:br>
              <a:rPr lang="en-US" altLang="zh-TW" sz="4400">
                <a:ea typeface="新細明體" pitchFamily="18" charset="-120"/>
              </a:rPr>
            </a:br>
            <a:r>
              <a:rPr lang="en-US" altLang="zh-TW" sz="4000">
                <a:ea typeface="新細明體" pitchFamily="18" charset="-120"/>
              </a:rPr>
              <a:t>Logical Addresses</a:t>
            </a:r>
          </a:p>
        </p:txBody>
      </p:sp>
      <p:grpSp>
        <p:nvGrpSpPr>
          <p:cNvPr id="113671" name="Group 7"/>
          <p:cNvGrpSpPr>
            <a:grpSpLocks/>
          </p:cNvGrpSpPr>
          <p:nvPr/>
        </p:nvGrpSpPr>
        <p:grpSpPr bwMode="auto">
          <a:xfrm>
            <a:off x="4435475" y="1219200"/>
            <a:ext cx="4556125" cy="4876800"/>
            <a:chOff x="2736" y="768"/>
            <a:chExt cx="2534" cy="2784"/>
          </a:xfrm>
        </p:grpSpPr>
        <p:pic>
          <p:nvPicPr>
            <p:cNvPr id="113669" name="Content Placeholder 3" descr="Fig07_11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9" r="69931" b="19398"/>
            <a:stretch>
              <a:fillRect/>
            </a:stretch>
          </p:blipFill>
          <p:spPr bwMode="auto">
            <a:xfrm>
              <a:off x="2736" y="912"/>
              <a:ext cx="1296" cy="2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670" name="Content Placeholder 3" descr="Fig07_11.gif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63" b="20845"/>
            <a:stretch>
              <a:fillRect/>
            </a:stretch>
          </p:blipFill>
          <p:spPr bwMode="auto">
            <a:xfrm>
              <a:off x="3984" y="768"/>
              <a:ext cx="1286" cy="2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381000" y="1524000"/>
            <a:ext cx="4038600" cy="422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Arial" charset="0"/>
              </a:defRPr>
            </a:lvl1pPr>
            <a:lvl2pPr marL="627063" indent="-169863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NZ" sz="2400" dirty="0"/>
              <a:t>There is no simple relationship between a logical address (segment no</a:t>
            </a:r>
            <a:r>
              <a:rPr lang="en-NZ" sz="2400" dirty="0" smtClean="0"/>
              <a:t>. and </a:t>
            </a:r>
            <a:r>
              <a:rPr lang="en-NZ" sz="2400" dirty="0"/>
              <a:t>offset) and the </a:t>
            </a:r>
            <a:r>
              <a:rPr lang="en-NZ" sz="2400" dirty="0" smtClean="0"/>
              <a:t>relative address.</a:t>
            </a:r>
            <a:endParaRPr lang="en-NZ" sz="2400" dirty="0"/>
          </a:p>
          <a:p>
            <a:pPr>
              <a:lnSpc>
                <a:spcPct val="110000"/>
              </a:lnSpc>
              <a:buFontTx/>
              <a:buChar char="•"/>
            </a:pPr>
            <a:r>
              <a:rPr lang="en-NZ" sz="2400" dirty="0"/>
              <a:t>Example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 sz="2000" dirty="0"/>
              <a:t>16-bit address 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 sz="2000" dirty="0"/>
              <a:t>12-bit offset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 sz="2000" dirty="0"/>
              <a:t>4-bit segment number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 sz="2000" dirty="0"/>
              <a:t>maximum segment size= 2</a:t>
            </a:r>
            <a:r>
              <a:rPr lang="en-NZ" sz="2000" baseline="30000" dirty="0"/>
              <a:t>12</a:t>
            </a:r>
            <a:r>
              <a:rPr lang="en-NZ" sz="2000" dirty="0"/>
              <a:t>=4096</a:t>
            </a:r>
          </a:p>
        </p:txBody>
      </p:sp>
    </p:spTree>
    <p:extLst>
      <p:ext uri="{BB962C8B-B14F-4D97-AF65-F5344CB8AC3E}">
        <p14:creationId xmlns:p14="http://schemas.microsoft.com/office/powerpoint/2010/main" val="22273251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Segmentation</a:t>
            </a:r>
            <a:br>
              <a:rPr lang="en-US" altLang="zh-TW" smtClean="0">
                <a:latin typeface="Arial" charset="0"/>
                <a:ea typeface="新細明體" pitchFamily="18" charset="-120"/>
              </a:rPr>
            </a:br>
            <a:r>
              <a:rPr lang="en-US" altLang="zh-TW" sz="3600" smtClean="0">
                <a:latin typeface="Arial" charset="0"/>
                <a:ea typeface="新細明體" pitchFamily="18" charset="-120"/>
              </a:rPr>
              <a:t>Logical to Physical Address Translation</a:t>
            </a:r>
          </a:p>
        </p:txBody>
      </p:sp>
      <p:pic>
        <p:nvPicPr>
          <p:cNvPr id="108546" name="Content Placeholder 3" descr="Fig07_12b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38"/>
          <a:stretch>
            <a:fillRect/>
          </a:stretch>
        </p:blipFill>
        <p:spPr>
          <a:xfrm>
            <a:off x="914400" y="2133600"/>
            <a:ext cx="7391400" cy="3962400"/>
          </a:xfrm>
          <a:noFill/>
        </p:spPr>
      </p:pic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76200" y="3387725"/>
            <a:ext cx="1524000" cy="64633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NZ">
                <a:latin typeface="+mn-lt"/>
              </a:rPr>
              <a:t>1.Extract the segment no.</a:t>
            </a:r>
            <a:endParaRPr lang="en-US" altLang="zh-TW">
              <a:latin typeface="+mn-lt"/>
              <a:ea typeface="新細明體" pitchFamily="18" charset="-120"/>
            </a:endParaRP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533400" y="4895850"/>
            <a:ext cx="2895600" cy="147732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dirty="0">
                <a:latin typeface="+mn-lt"/>
              </a:rPr>
              <a:t>2.Use the segment no. as an index into the process segment table to find the starting physical address of the </a:t>
            </a:r>
            <a:r>
              <a:rPr lang="en-NZ" dirty="0" smtClean="0">
                <a:latin typeface="+mn-lt"/>
              </a:rPr>
              <a:t>segment.</a:t>
            </a:r>
            <a:endParaRPr lang="en-US" altLang="zh-TW" dirty="0">
              <a:latin typeface="+mn-lt"/>
              <a:ea typeface="新細明體" pitchFamily="18" charset="-120"/>
            </a:endParaRP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410200" y="2667000"/>
            <a:ext cx="3124200" cy="92333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NZ" dirty="0">
                <a:latin typeface="+mn-lt"/>
              </a:rPr>
              <a:t>3. If the offset </a:t>
            </a:r>
            <a:r>
              <a:rPr lang="en-NZ" dirty="0">
                <a:latin typeface="+mn-lt"/>
                <a:sym typeface="Symbol" pitchFamily="18" charset="2"/>
              </a:rPr>
              <a:t></a:t>
            </a:r>
            <a:r>
              <a:rPr lang="en-NZ" dirty="0">
                <a:latin typeface="+mn-lt"/>
              </a:rPr>
              <a:t> the length of the segment, the address is </a:t>
            </a:r>
            <a:r>
              <a:rPr lang="en-NZ" dirty="0" smtClean="0">
                <a:latin typeface="+mn-lt"/>
              </a:rPr>
              <a:t>invalid.</a:t>
            </a:r>
            <a:endParaRPr lang="en-NZ" dirty="0">
              <a:latin typeface="+mn-lt"/>
            </a:endParaRP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6248400" y="3886200"/>
            <a:ext cx="2743200" cy="120032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US" altLang="zh-TW" dirty="0">
                <a:latin typeface="+mn-lt"/>
                <a:ea typeface="新細明體" pitchFamily="18" charset="-120"/>
              </a:rPr>
              <a:t>4.The physical address is the sum of the starting physical address of the segment plus the </a:t>
            </a:r>
            <a:r>
              <a:rPr lang="en-US" altLang="zh-TW" dirty="0" smtClean="0">
                <a:latin typeface="+mn-lt"/>
                <a:ea typeface="新細明體" pitchFamily="18" charset="-120"/>
              </a:rPr>
              <a:t>offset.</a:t>
            </a:r>
            <a:endParaRPr lang="en-US" altLang="zh-TW" dirty="0">
              <a:latin typeface="+mn-lt"/>
              <a:ea typeface="新細明體" pitchFamily="18" charset="-120"/>
            </a:endParaRP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4648200" y="1447800"/>
            <a:ext cx="4419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NZ" dirty="0"/>
              <a:t>Consider an address of </a:t>
            </a:r>
            <a:r>
              <a:rPr lang="en-NZ" i="1" dirty="0"/>
              <a:t>n</a:t>
            </a:r>
            <a:r>
              <a:rPr lang="en-NZ" dirty="0"/>
              <a:t> + </a:t>
            </a:r>
            <a:r>
              <a:rPr lang="en-NZ" i="1" dirty="0"/>
              <a:t>m</a:t>
            </a:r>
            <a:r>
              <a:rPr lang="en-NZ" dirty="0"/>
              <a:t> bits, where the leftmost </a:t>
            </a:r>
            <a:r>
              <a:rPr lang="en-NZ" i="1" dirty="0"/>
              <a:t>n</a:t>
            </a:r>
            <a:r>
              <a:rPr lang="en-NZ" dirty="0"/>
              <a:t> bits are the segment no. and the rightmost </a:t>
            </a:r>
            <a:r>
              <a:rPr lang="en-NZ" i="1" dirty="0"/>
              <a:t>m</a:t>
            </a:r>
            <a:r>
              <a:rPr lang="en-NZ" dirty="0"/>
              <a:t> bits are the </a:t>
            </a:r>
            <a:r>
              <a:rPr lang="en-NZ" dirty="0" smtClean="0"/>
              <a:t>offset.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1275482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nimBg="1"/>
      <p:bldP spid="108548" grpId="1" animBg="1"/>
      <p:bldP spid="108549" grpId="0" animBg="1"/>
      <p:bldP spid="108549" grpId="1" animBg="1"/>
      <p:bldP spid="108550" grpId="0" animBg="1"/>
      <p:bldP spid="108550" grpId="1" animBg="1"/>
      <p:bldP spid="1085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r>
              <a:rPr lang="en-NZ" sz="2800" dirty="0"/>
              <a:t>Basic requirements of Memory Management</a:t>
            </a:r>
          </a:p>
          <a:p>
            <a:r>
              <a:rPr lang="en-NZ" sz="2800" dirty="0" smtClean="0"/>
              <a:t>Basic blocks of memory management</a:t>
            </a:r>
          </a:p>
          <a:p>
            <a:pPr lvl="1"/>
            <a:r>
              <a:rPr lang="en-NZ" sz="2400" dirty="0" smtClean="0"/>
              <a:t>Paging</a:t>
            </a:r>
          </a:p>
          <a:p>
            <a:pPr lvl="1"/>
            <a:r>
              <a:rPr lang="en-NZ" sz="2400" dirty="0" smtClean="0"/>
              <a:t>Segmentation</a:t>
            </a:r>
          </a:p>
          <a:p>
            <a:r>
              <a:rPr lang="en-NZ" sz="3200" dirty="0">
                <a:solidFill>
                  <a:schemeClr val="accent1"/>
                </a:solidFill>
              </a:rPr>
              <a:t>Virtual Memory (VM) Basics</a:t>
            </a:r>
          </a:p>
          <a:p>
            <a:r>
              <a:rPr lang="en-NZ" sz="2800" dirty="0"/>
              <a:t>Hardware and Control </a:t>
            </a:r>
            <a:r>
              <a:rPr lang="en-NZ" sz="2800" dirty="0" smtClean="0"/>
              <a:t>Structures of VM</a:t>
            </a:r>
            <a:endParaRPr lang="en-NZ" sz="2800" dirty="0"/>
          </a:p>
          <a:p>
            <a:pPr lvl="1"/>
            <a:r>
              <a:rPr lang="en-NZ" dirty="0"/>
              <a:t>Paging</a:t>
            </a:r>
          </a:p>
          <a:p>
            <a:pPr lvl="1"/>
            <a:r>
              <a:rPr lang="en-NZ" dirty="0"/>
              <a:t>Segmentation</a:t>
            </a:r>
          </a:p>
          <a:p>
            <a:pPr lvl="1"/>
            <a:r>
              <a:rPr lang="en-NZ" dirty="0"/>
              <a:t>Combined Paging and Segmentation</a:t>
            </a:r>
          </a:p>
          <a:p>
            <a:r>
              <a:rPr lang="en-NZ" sz="2800" dirty="0"/>
              <a:t>VM Management</a:t>
            </a:r>
          </a:p>
          <a:p>
            <a:pPr lvl="1"/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" y="37338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6307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in</a:t>
            </a:r>
            <a:br>
              <a:rPr lang="en-US" dirty="0" smtClean="0"/>
            </a:br>
            <a:r>
              <a:rPr lang="en-US" dirty="0" smtClean="0"/>
              <a:t>Memory Management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5300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dirty="0" smtClean="0"/>
              <a:t>1) Memory references are logical addresses that are dynamically translated into physical addresses at run time.</a:t>
            </a:r>
          </a:p>
          <a:p>
            <a:pPr>
              <a:spcBef>
                <a:spcPts val="1200"/>
              </a:spcBef>
              <a:buNone/>
            </a:pPr>
            <a:r>
              <a:rPr lang="en-US" dirty="0" smtClean="0"/>
              <a:t>2) A process may be broken up into pieces (</a:t>
            </a:r>
            <a:r>
              <a:rPr lang="en-US" b="1" i="1" dirty="0" smtClean="0">
                <a:solidFill>
                  <a:srgbClr val="0070C0"/>
                </a:solidFill>
              </a:rPr>
              <a:t>pages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0070C0"/>
                </a:solidFill>
              </a:rPr>
              <a:t>segments</a:t>
            </a:r>
            <a:r>
              <a:rPr lang="en-US" dirty="0" smtClean="0"/>
              <a:t>) that do not need to be contiguously </a:t>
            </a:r>
            <a:r>
              <a:rPr lang="en-US" altLang="zh-HK" dirty="0" smtClean="0"/>
              <a:t>located</a:t>
            </a:r>
            <a:r>
              <a:rPr lang="en-US" dirty="0" smtClean="0"/>
              <a:t> in main memory during execution.</a:t>
            </a:r>
          </a:p>
          <a:p>
            <a:pPr>
              <a:spcBef>
                <a:spcPts val="1200"/>
              </a:spcBef>
              <a:buNone/>
            </a:pPr>
            <a:endParaRPr lang="en-US" dirty="0" smtClean="0"/>
          </a:p>
          <a:p>
            <a:pPr marL="400050" lvl="1" indent="0">
              <a:spcBef>
                <a:spcPts val="1200"/>
              </a:spcBef>
              <a:buNone/>
            </a:pPr>
            <a:r>
              <a:rPr lang="en-NZ" sz="2400" dirty="0"/>
              <a:t>If these</a:t>
            </a:r>
            <a:r>
              <a:rPr lang="en-NZ" sz="2400" b="1" dirty="0"/>
              <a:t> </a:t>
            </a:r>
            <a:r>
              <a:rPr lang="en-NZ" sz="2400" dirty="0"/>
              <a:t>two characteristics are present, it is </a:t>
            </a:r>
            <a:r>
              <a:rPr lang="en-NZ" sz="2400" b="1" i="1" dirty="0"/>
              <a:t>not</a:t>
            </a:r>
            <a:r>
              <a:rPr lang="en-NZ" sz="2400" dirty="0"/>
              <a:t> necessary that all of the pages or </a:t>
            </a:r>
            <a:r>
              <a:rPr lang="en-NZ" sz="2400" dirty="0" smtClean="0"/>
              <a:t>segments </a:t>
            </a:r>
            <a:r>
              <a:rPr lang="en-NZ" sz="2400" dirty="0"/>
              <a:t>of a process be in main memory during </a:t>
            </a:r>
            <a:r>
              <a:rPr lang="en-NZ" sz="2400" dirty="0" smtClean="0"/>
              <a:t>execution.</a:t>
            </a:r>
            <a:endParaRPr lang="en-NZ" sz="2400" dirty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2054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Terminology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Real memory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Main memory, the actual RAM, where a process executes.</a:t>
            </a:r>
          </a:p>
          <a:p>
            <a:pPr lvl="1">
              <a:spcBef>
                <a:spcPts val="600"/>
              </a:spcBef>
            </a:pPr>
            <a:r>
              <a:rPr lang="en-US" b="1" i="1" dirty="0" smtClean="0">
                <a:solidFill>
                  <a:srgbClr val="0070C0"/>
                </a:solidFill>
              </a:rPr>
              <a:t>Real address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physical address</a:t>
            </a:r>
            <a:r>
              <a:rPr lang="en-US" dirty="0" smtClean="0"/>
              <a:t>) is the address of a storage location in main memory.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Virtual memory (memory on disk)</a:t>
            </a:r>
          </a:p>
          <a:p>
            <a:pPr lvl="1">
              <a:spcBef>
                <a:spcPts val="600"/>
              </a:spcBef>
            </a:pPr>
            <a:r>
              <a:rPr lang="en-NZ" dirty="0" smtClean="0">
                <a:latin typeface="Arial" charset="0"/>
              </a:rPr>
              <a:t>A </a:t>
            </a:r>
            <a:r>
              <a:rPr lang="en-NZ" dirty="0">
                <a:latin typeface="Arial" charset="0"/>
              </a:rPr>
              <a:t>storage allocation scheme in which </a:t>
            </a:r>
            <a:r>
              <a:rPr lang="en-NZ" i="1" dirty="0">
                <a:latin typeface="Arial" charset="0"/>
              </a:rPr>
              <a:t>secondary memory</a:t>
            </a:r>
            <a:r>
              <a:rPr lang="en-NZ" dirty="0">
                <a:latin typeface="Arial" charset="0"/>
              </a:rPr>
              <a:t> can be addressed as though it were part of main </a:t>
            </a:r>
            <a:r>
              <a:rPr lang="en-NZ" dirty="0" smtClean="0">
                <a:latin typeface="Arial" charset="0"/>
              </a:rPr>
              <a:t>memory.</a:t>
            </a:r>
          </a:p>
          <a:p>
            <a:pPr lvl="1">
              <a:spcBef>
                <a:spcPts val="600"/>
              </a:spcBef>
            </a:pPr>
            <a:r>
              <a:rPr lang="en-NZ" b="1" i="1" dirty="0">
                <a:solidFill>
                  <a:srgbClr val="0070C0"/>
                </a:solidFill>
                <a:latin typeface="Arial" charset="0"/>
              </a:rPr>
              <a:t>Virtual </a:t>
            </a:r>
            <a:r>
              <a:rPr lang="en-NZ" b="1" i="1" dirty="0" smtClean="0">
                <a:solidFill>
                  <a:srgbClr val="0070C0"/>
                </a:solidFill>
                <a:latin typeface="Arial" charset="0"/>
              </a:rPr>
              <a:t>address </a:t>
            </a:r>
            <a:r>
              <a:rPr lang="en-NZ" dirty="0" smtClean="0">
                <a:latin typeface="Arial" charset="0"/>
              </a:rPr>
              <a:t>(</a:t>
            </a:r>
            <a:r>
              <a:rPr lang="en-NZ" b="1" i="1" dirty="0" smtClean="0">
                <a:solidFill>
                  <a:srgbClr val="0070C0"/>
                </a:solidFill>
                <a:latin typeface="Arial" charset="0"/>
              </a:rPr>
              <a:t>logical address</a:t>
            </a:r>
            <a:r>
              <a:rPr lang="en-NZ" dirty="0" smtClean="0">
                <a:latin typeface="Arial" charset="0"/>
              </a:rPr>
              <a:t>) </a:t>
            </a:r>
            <a:r>
              <a:rPr lang="en-NZ" dirty="0">
                <a:latin typeface="Arial" charset="0"/>
              </a:rPr>
              <a:t>is the address assigned to a location in virtual </a:t>
            </a:r>
            <a:r>
              <a:rPr lang="en-NZ" dirty="0" smtClean="0">
                <a:latin typeface="Arial" charset="0"/>
              </a:rPr>
              <a:t>memory.</a:t>
            </a:r>
          </a:p>
          <a:p>
            <a:pPr>
              <a:spcBef>
                <a:spcPts val="600"/>
              </a:spcBef>
            </a:pPr>
            <a:r>
              <a:rPr lang="en-NZ" dirty="0" smtClean="0">
                <a:latin typeface="Arial" charset="0"/>
              </a:rPr>
              <a:t>Address space</a:t>
            </a:r>
          </a:p>
          <a:p>
            <a:pPr lvl="1">
              <a:spcBef>
                <a:spcPts val="600"/>
              </a:spcBef>
            </a:pPr>
            <a:r>
              <a:rPr lang="en-NZ" dirty="0" smtClean="0">
                <a:latin typeface="Arial" charset="0"/>
              </a:rPr>
              <a:t>The range of memory addresses available to a process.</a:t>
            </a:r>
            <a:endParaRPr lang="en-NZ" dirty="0">
              <a:latin typeface="Arial" charset="0"/>
            </a:endParaRPr>
          </a:p>
          <a:p>
            <a:pPr lvl="1">
              <a:spcBef>
                <a:spcPts val="600"/>
              </a:spcBef>
            </a:pPr>
            <a:endParaRPr lang="en-NZ" dirty="0">
              <a:latin typeface="Arial" charset="0"/>
            </a:endParaRPr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7327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Execution of a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OS 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brings into main memory </a:t>
            </a:r>
            <a:r>
              <a:rPr lang="en-US" altLang="zh-TW" sz="2000" i="1" dirty="0">
                <a:latin typeface="Arial" charset="0"/>
                <a:ea typeface="新細明體" pitchFamily="18" charset="-120"/>
              </a:rPr>
              <a:t>a few pieces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 of the 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program.</a:t>
            </a:r>
            <a:endParaRPr lang="en-US" altLang="zh-TW" sz="2000" dirty="0">
              <a:latin typeface="Arial" charset="0"/>
              <a:ea typeface="新細明體" pitchFamily="18" charset="-12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zh-TW" sz="1800" b="1" i="1" dirty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Resident set</a:t>
            </a:r>
            <a:r>
              <a:rPr lang="en-US" altLang="zh-TW" sz="1800" dirty="0">
                <a:latin typeface="Arial" charset="0"/>
                <a:ea typeface="新細明體" pitchFamily="18" charset="-120"/>
              </a:rPr>
              <a:t>: portion of process that is in main memory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Execution proceeds smoothly as long as all memory references are to locations that are in the resident 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set.</a:t>
            </a:r>
            <a:endParaRPr lang="en-US" altLang="zh-TW" sz="2000" dirty="0">
              <a:latin typeface="Arial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When a needed address is 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not in main 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memory, an 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interrupt (</a:t>
            </a:r>
            <a:r>
              <a:rPr lang="en-US" altLang="zh-TW" sz="2000" b="1" i="1" dirty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memory access fault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) is 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generated.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OS 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places the 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interrupted process in 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a </a:t>
            </a:r>
            <a:r>
              <a:rPr lang="en-US" altLang="zh-TW" sz="2000" i="1" dirty="0" smtClean="0">
                <a:latin typeface="Arial" charset="0"/>
                <a:ea typeface="新細明體" pitchFamily="18" charset="-120"/>
              </a:rPr>
              <a:t>Blocked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 state.</a:t>
            </a:r>
            <a:endParaRPr lang="en-US" altLang="zh-TW" sz="2000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r>
              <a:rPr lang="en-US" sz="2000" dirty="0"/>
              <a:t>OS issues a disk I/O Read </a:t>
            </a:r>
            <a:r>
              <a:rPr lang="en-US" sz="2000" dirty="0" smtClean="0"/>
              <a:t>request.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Another process is dispatched to run while the disk I/O takes </a:t>
            </a:r>
            <a:r>
              <a:rPr lang="en-US" sz="2000" dirty="0" smtClean="0"/>
              <a:t>place.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P</a:t>
            </a:r>
            <a:r>
              <a:rPr lang="en-US" sz="2000" dirty="0"/>
              <a:t>iece of the </a:t>
            </a:r>
            <a:r>
              <a:rPr lang="en-US" sz="2000" dirty="0" smtClean="0"/>
              <a:t>interrupted </a:t>
            </a:r>
            <a:r>
              <a:rPr lang="en-US" sz="2000" dirty="0"/>
              <a:t>process that contains the logical address is brought into main </a:t>
            </a:r>
            <a:r>
              <a:rPr lang="en-US" sz="2000" dirty="0" smtClean="0"/>
              <a:t>memory.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Another interrupt is issued when disk I/O </a:t>
            </a:r>
            <a:r>
              <a:rPr lang="en-US" sz="2000" dirty="0" smtClean="0"/>
              <a:t>is complete, </a:t>
            </a:r>
            <a:r>
              <a:rPr lang="en-US" sz="2000" dirty="0"/>
              <a:t>which causes OS to place the </a:t>
            </a:r>
            <a:r>
              <a:rPr lang="en-US" sz="2000" dirty="0" smtClean="0"/>
              <a:t>interrupted process in </a:t>
            </a:r>
            <a:r>
              <a:rPr lang="en-US" sz="2000" dirty="0"/>
              <a:t>the </a:t>
            </a:r>
            <a:r>
              <a:rPr lang="en-US" sz="2000" i="1" dirty="0"/>
              <a:t>Ready</a:t>
            </a:r>
            <a:r>
              <a:rPr lang="en-US" sz="2000" dirty="0"/>
              <a:t> </a:t>
            </a:r>
            <a:r>
              <a:rPr lang="en-US" sz="2000" dirty="0" smtClean="0"/>
              <a:t>state.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1246839963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HK" dirty="0"/>
              <a:t>More processes may be maintained in main </a:t>
            </a:r>
            <a:r>
              <a:rPr lang="en-US" altLang="zh-HK" dirty="0" smtClean="0"/>
              <a:t>memory.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Only </a:t>
            </a:r>
            <a:r>
              <a:rPr lang="en-US" dirty="0"/>
              <a:t>some of the pieces of any particular process are loaded, there is room for more processes.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More </a:t>
            </a:r>
            <a:r>
              <a:rPr lang="en-US" dirty="0"/>
              <a:t>efficient utilization of the processor because it is more likely that at least one of the </a:t>
            </a:r>
            <a:r>
              <a:rPr lang="en-US" dirty="0" smtClean="0"/>
              <a:t>many processes </a:t>
            </a:r>
            <a:r>
              <a:rPr lang="en-US" dirty="0"/>
              <a:t>will be in a Ready state at any particular </a:t>
            </a:r>
            <a:r>
              <a:rPr lang="en-US" dirty="0" smtClean="0"/>
              <a:t>time.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A process may be larger </a:t>
            </a:r>
            <a:r>
              <a:rPr lang="en-US" dirty="0"/>
              <a:t>than all of main </a:t>
            </a:r>
            <a:r>
              <a:rPr lang="en-US" dirty="0" smtClean="0"/>
              <a:t>memory.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This restriction in programming is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lifted.</a:t>
            </a:r>
            <a:endParaRPr lang="en-US" altLang="zh-TW" dirty="0">
              <a:latin typeface="Arial" charset="0"/>
              <a:ea typeface="新細明體" pitchFamily="18" charset="-120"/>
            </a:endParaRP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OS automatically loads pieces of a process into main memory as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required.</a:t>
            </a: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5200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Needed for </a:t>
            </a:r>
            <a:br>
              <a:rPr lang="en-US" dirty="0" smtClean="0"/>
            </a:br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r>
              <a:rPr lang="en-US" dirty="0" smtClean="0"/>
              <a:t>Hardware must support </a:t>
            </a:r>
            <a:r>
              <a:rPr lang="en-US" b="1" i="1" dirty="0" smtClean="0">
                <a:solidFill>
                  <a:srgbClr val="0070C0"/>
                </a:solidFill>
              </a:rPr>
              <a:t>paging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rgbClr val="0070C0"/>
                </a:solidFill>
              </a:rPr>
              <a:t>segmentation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for address translation and other basic functions.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OS must manage the movement of pages and/or segments between secondary memory and main memory.</a:t>
            </a:r>
          </a:p>
        </p:txBody>
      </p:sp>
    </p:spTree>
    <p:extLst>
      <p:ext uri="{BB962C8B-B14F-4D97-AF65-F5344CB8AC3E}">
        <p14:creationId xmlns:p14="http://schemas.microsoft.com/office/powerpoint/2010/main" val="390039629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NZ" sz="2800" dirty="0"/>
              <a:t>Basic requirements of Memory Management</a:t>
            </a:r>
          </a:p>
          <a:p>
            <a:pPr>
              <a:spcBef>
                <a:spcPts val="0"/>
              </a:spcBef>
            </a:pPr>
            <a:r>
              <a:rPr lang="en-NZ" sz="2800" dirty="0" smtClean="0"/>
              <a:t>Basic blocks of memory management</a:t>
            </a:r>
          </a:p>
          <a:p>
            <a:pPr lvl="1">
              <a:spcBef>
                <a:spcPts val="0"/>
              </a:spcBef>
            </a:pPr>
            <a:r>
              <a:rPr lang="en-NZ" sz="2400" dirty="0" smtClean="0"/>
              <a:t>Paging</a:t>
            </a:r>
          </a:p>
          <a:p>
            <a:pPr lvl="1">
              <a:spcBef>
                <a:spcPts val="0"/>
              </a:spcBef>
            </a:pPr>
            <a:r>
              <a:rPr lang="en-NZ" sz="2400" dirty="0" smtClean="0"/>
              <a:t>Segmentation</a:t>
            </a:r>
          </a:p>
          <a:p>
            <a:pPr>
              <a:spcBef>
                <a:spcPts val="0"/>
              </a:spcBef>
            </a:pPr>
            <a:r>
              <a:rPr lang="en-NZ" sz="2800" dirty="0"/>
              <a:t>Virtual Memory (VM) Basics</a:t>
            </a:r>
          </a:p>
          <a:p>
            <a:pPr>
              <a:spcBef>
                <a:spcPts val="0"/>
              </a:spcBef>
            </a:pPr>
            <a:r>
              <a:rPr lang="en-NZ" sz="3200" dirty="0">
                <a:solidFill>
                  <a:schemeClr val="accent1"/>
                </a:solidFill>
              </a:rPr>
              <a:t>Hardware and Control Structures of VM</a:t>
            </a:r>
          </a:p>
          <a:p>
            <a:pPr marL="742950" lvl="2" indent="-342900">
              <a:spcBef>
                <a:spcPts val="0"/>
              </a:spcBef>
            </a:pPr>
            <a:r>
              <a:rPr lang="en-NZ" sz="3000" dirty="0">
                <a:solidFill>
                  <a:schemeClr val="accent1"/>
                </a:solidFill>
              </a:rPr>
              <a:t>Paging</a:t>
            </a:r>
          </a:p>
          <a:p>
            <a:pPr marL="742950" lvl="2" indent="-342900">
              <a:spcBef>
                <a:spcPts val="0"/>
              </a:spcBef>
            </a:pPr>
            <a:r>
              <a:rPr lang="en-NZ" sz="3000" dirty="0">
                <a:solidFill>
                  <a:schemeClr val="accent1"/>
                </a:solidFill>
              </a:rPr>
              <a:t>Segmentation</a:t>
            </a:r>
          </a:p>
          <a:p>
            <a:pPr marL="742950" lvl="2" indent="-342900">
              <a:spcBef>
                <a:spcPts val="0"/>
              </a:spcBef>
            </a:pPr>
            <a:r>
              <a:rPr lang="en-NZ" sz="3000" dirty="0">
                <a:solidFill>
                  <a:schemeClr val="accent1"/>
                </a:solidFill>
              </a:rPr>
              <a:t>Combined Paging and Segmentation</a:t>
            </a:r>
          </a:p>
          <a:p>
            <a:pPr>
              <a:spcBef>
                <a:spcPts val="0"/>
              </a:spcBef>
            </a:pPr>
            <a:r>
              <a:rPr lang="en-NZ" sz="2800" dirty="0"/>
              <a:t>VM Management</a:t>
            </a:r>
          </a:p>
          <a:p>
            <a:pPr lvl="1">
              <a:spcBef>
                <a:spcPts val="0"/>
              </a:spcBef>
            </a:pPr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" y="38100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9538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in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799"/>
            <a:ext cx="8229600" cy="273423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Each process has its own page table.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Each page table entry (PTE) contains the </a:t>
            </a:r>
            <a:r>
              <a:rPr lang="en-US" b="1" dirty="0" smtClean="0"/>
              <a:t>frame number </a:t>
            </a:r>
            <a:r>
              <a:rPr lang="en-US" dirty="0" smtClean="0"/>
              <a:t>of the corresponding page in main memory.</a:t>
            </a:r>
          </a:p>
          <a:p>
            <a:pPr>
              <a:spcBef>
                <a:spcPts val="600"/>
              </a:spcBef>
            </a:pPr>
            <a:r>
              <a:rPr lang="en-US" altLang="zh-HK" dirty="0"/>
              <a:t>Two extra bits are needed to indicate</a:t>
            </a:r>
            <a:r>
              <a:rPr lang="en-US" altLang="zh-HK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</a:t>
            </a:r>
            <a:r>
              <a:rPr lang="en-US" dirty="0"/>
              <a:t>(resent): whether the page is in main memory or not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If a desired page is not in main memory, a memory access fault, called a </a:t>
            </a:r>
            <a:r>
              <a:rPr lang="en-US" b="1" i="1" dirty="0">
                <a:solidFill>
                  <a:srgbClr val="0070C0"/>
                </a:solidFill>
              </a:rPr>
              <a:t>page fault</a:t>
            </a:r>
            <a:r>
              <a:rPr lang="en-US" dirty="0"/>
              <a:t>, occurs</a:t>
            </a:r>
          </a:p>
          <a:p>
            <a:pPr>
              <a:spcBef>
                <a:spcPts val="600"/>
              </a:spcBef>
            </a:pPr>
            <a:endParaRPr lang="en-US" altLang="zh-HK" dirty="0" smtClean="0"/>
          </a:p>
          <a:p>
            <a:pPr lvl="1">
              <a:spcBef>
                <a:spcPts val="600"/>
              </a:spcBef>
            </a:pPr>
            <a:endParaRPr lang="en-US" altLang="zh-HK" dirty="0"/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  <p:pic>
        <p:nvPicPr>
          <p:cNvPr id="4" name="Content Placeholder 3" descr="Fig08_02a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829" b="22659"/>
          <a:stretch/>
        </p:blipFill>
        <p:spPr bwMode="auto">
          <a:xfrm>
            <a:off x="5137773" y="3886200"/>
            <a:ext cx="3979333" cy="188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1027" y="4114800"/>
            <a:ext cx="475677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b="1" dirty="0" smtClean="0"/>
              <a:t>M</a:t>
            </a:r>
            <a:r>
              <a:rPr lang="en-US" dirty="0" smtClean="0"/>
              <a:t>(</a:t>
            </a:r>
            <a:r>
              <a:rPr lang="en-US" dirty="0" err="1" smtClean="0"/>
              <a:t>odified</a:t>
            </a:r>
            <a:r>
              <a:rPr lang="en-US" dirty="0" smtClean="0"/>
              <a:t>): whether the contents of the page has been altered since it was last loaded</a:t>
            </a:r>
          </a:p>
          <a:p>
            <a:pPr lvl="2">
              <a:spcBef>
                <a:spcPts val="600"/>
              </a:spcBef>
            </a:pPr>
            <a:r>
              <a:rPr lang="en-US" altLang="zh-TW" dirty="0">
                <a:ea typeface="新細明體" pitchFamily="18" charset="-120"/>
              </a:rPr>
              <a:t>It is not necessary to write an unmodified page out when it comes to time to replace the page</a:t>
            </a:r>
            <a:endParaRPr lang="en-US" dirty="0"/>
          </a:p>
          <a:p>
            <a:pPr lvl="2"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8021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</a:t>
            </a:r>
            <a:endParaRPr lang="en-US" dirty="0"/>
          </a:p>
        </p:txBody>
      </p:sp>
      <p:pic>
        <p:nvPicPr>
          <p:cNvPr id="4" name="Content Placeholder 3" descr="Fig08_03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066799"/>
            <a:ext cx="7541202" cy="5623947"/>
          </a:xfr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0999" y="4267200"/>
            <a:ext cx="2167467" cy="840230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</a:t>
            </a:r>
            <a:r>
              <a:rPr lang="en-NZ" dirty="0" smtClean="0">
                <a:latin typeface="Arial Narrow" panose="020B0606020202030204" pitchFamily="34" charset="0"/>
              </a:rPr>
              <a:t>page #</a:t>
            </a:r>
            <a:r>
              <a:rPr lang="en-NZ" altLang="zh-TW" dirty="0" smtClean="0">
                <a:latin typeface="Arial Narrow" panose="020B0606020202030204" pitchFamily="34" charset="0"/>
                <a:ea typeface="新細明體" pitchFamily="18" charset="-120"/>
              </a:rPr>
              <a:t> </a:t>
            </a:r>
            <a:r>
              <a:rPr lang="en-NZ" dirty="0">
                <a:latin typeface="Arial Narrow" panose="020B0606020202030204" pitchFamily="34" charset="0"/>
              </a:rPr>
              <a:t>is used to index 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the page</a:t>
            </a:r>
            <a:r>
              <a:rPr lang="en-NZ" dirty="0">
                <a:latin typeface="Arial Narrow" panose="020B0606020202030204" pitchFamily="34" charset="0"/>
              </a:rPr>
              <a:t> table and look up the frame </a:t>
            </a:r>
            <a:r>
              <a:rPr lang="en-NZ" dirty="0" smtClean="0">
                <a:latin typeface="Arial Narrow" panose="020B0606020202030204" pitchFamily="34" charset="0"/>
              </a:rPr>
              <a:t>#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934200" y="1117600"/>
            <a:ext cx="1676400" cy="1092200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e frame </a:t>
            </a:r>
            <a:r>
              <a:rPr lang="en-NZ" altLang="zh-TW" dirty="0" smtClean="0">
                <a:latin typeface="Arial Narrow" panose="020B0606020202030204" pitchFamily="34" charset="0"/>
                <a:ea typeface="新細明體" pitchFamily="18" charset="-120"/>
              </a:rPr>
              <a:t># 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is</a:t>
            </a:r>
            <a:r>
              <a:rPr lang="en-NZ" dirty="0">
                <a:latin typeface="Arial Narrow" panose="020B0606020202030204" pitchFamily="34" charset="0"/>
              </a:rPr>
              <a:t> combined with the offset to produce the real address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114800" y="2362200"/>
            <a:ext cx="1752600" cy="840230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A register holds the starting address of the page </a:t>
            </a:r>
            <a:r>
              <a:rPr lang="en-NZ" altLang="zh-TW" dirty="0" smtClean="0">
                <a:latin typeface="Arial Narrow" panose="020B0606020202030204" pitchFamily="34" charset="0"/>
                <a:ea typeface="新細明體" pitchFamily="18" charset="-120"/>
              </a:rPr>
              <a:t>table</a:t>
            </a:r>
            <a:endParaRPr lang="en-US" altLang="zh-TW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5167675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Page tables can be very large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Consider a system that supports 4-Gbytes (2</a:t>
            </a:r>
            <a:r>
              <a:rPr lang="en-US" altLang="zh-TW" baseline="30000" dirty="0">
                <a:latin typeface="Arial" charset="0"/>
                <a:ea typeface="新細明體" pitchFamily="18" charset="-120"/>
              </a:rPr>
              <a:t>32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) virtual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address space with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4-kbyte (2</a:t>
            </a:r>
            <a:r>
              <a:rPr lang="en-US" altLang="zh-TW" baseline="30000" dirty="0">
                <a:latin typeface="Arial" charset="0"/>
                <a:ea typeface="新細明體" pitchFamily="18" charset="-120"/>
              </a:rPr>
              <a:t>12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) pages.  The number of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page table entries (PTEs) in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a page table can be as many as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2</a:t>
            </a:r>
            <a:r>
              <a:rPr lang="en-US" altLang="zh-TW" baseline="30000" dirty="0" smtClean="0">
                <a:latin typeface="Arial" charset="0"/>
                <a:ea typeface="新細明體" pitchFamily="18" charset="-120"/>
              </a:rPr>
              <a:t>20</a:t>
            </a:r>
            <a:endParaRPr lang="en-US" dirty="0" smtClean="0"/>
          </a:p>
        </p:txBody>
      </p:sp>
      <p:pic>
        <p:nvPicPr>
          <p:cNvPr id="4" name="Content Placeholder 3" descr="Fig08_04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43000" y="2843194"/>
            <a:ext cx="5882777" cy="385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"/>
          <p:cNvSpPr>
            <a:spLocks/>
          </p:cNvSpPr>
          <p:nvPr/>
        </p:nvSpPr>
        <p:spPr bwMode="auto">
          <a:xfrm>
            <a:off x="6400800" y="3962400"/>
            <a:ext cx="2667000" cy="990600"/>
          </a:xfrm>
          <a:prstGeom prst="borderCallout1">
            <a:avLst>
              <a:gd name="adj1" fmla="val 7894"/>
              <a:gd name="adj2" fmla="val -3569"/>
              <a:gd name="adj3" fmla="val 34451"/>
              <a:gd name="adj4" fmla="val -43759"/>
            </a:avLst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Composed of 2</a:t>
            </a:r>
            <a:r>
              <a:rPr lang="en-US" altLang="zh-TW" baseline="30000" dirty="0">
                <a:ea typeface="新細明體" pitchFamily="18" charset="-120"/>
              </a:rPr>
              <a:t>20</a:t>
            </a:r>
            <a:r>
              <a:rPr lang="en-US" altLang="zh-TW" dirty="0">
                <a:ea typeface="新細明體" pitchFamily="18" charset="-120"/>
              </a:rPr>
              <a:t> 4-byte </a:t>
            </a:r>
            <a:r>
              <a:rPr lang="en-US" altLang="zh-TW" dirty="0" smtClean="0">
                <a:ea typeface="新細明體" pitchFamily="18" charset="-120"/>
              </a:rPr>
              <a:t>PTEs, </a:t>
            </a:r>
            <a:r>
              <a:rPr lang="en-US" altLang="zh-TW" dirty="0">
                <a:ea typeface="新細明體" pitchFamily="18" charset="-120"/>
              </a:rPr>
              <a:t>occupying 2</a:t>
            </a:r>
            <a:r>
              <a:rPr lang="en-US" altLang="zh-TW" baseline="30000" dirty="0">
                <a:ea typeface="新細明體" pitchFamily="18" charset="-120"/>
              </a:rPr>
              <a:t>10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pages in virtual memory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4981824" y="3048000"/>
            <a:ext cx="2790576" cy="609600"/>
          </a:xfrm>
          <a:prstGeom prst="borderCallout1">
            <a:avLst>
              <a:gd name="adj1" fmla="val 11537"/>
              <a:gd name="adj2" fmla="val -3704"/>
              <a:gd name="adj3" fmla="val 19063"/>
              <a:gd name="adj4" fmla="val -81126"/>
            </a:avLst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Composed of 2</a:t>
            </a:r>
            <a:r>
              <a:rPr lang="en-US" altLang="zh-TW" baseline="30000" dirty="0">
                <a:ea typeface="新細明體" pitchFamily="18" charset="-120"/>
              </a:rPr>
              <a:t>10</a:t>
            </a:r>
            <a:r>
              <a:rPr lang="en-US" altLang="zh-TW" dirty="0">
                <a:ea typeface="新細明體" pitchFamily="18" charset="-120"/>
              </a:rPr>
              <a:t> 4-byte </a:t>
            </a:r>
            <a:r>
              <a:rPr lang="en-US" altLang="zh-TW" dirty="0" smtClean="0">
                <a:ea typeface="新細明體" pitchFamily="18" charset="-120"/>
              </a:rPr>
              <a:t>PTEs in main memory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536314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for </a:t>
            </a:r>
            <a:r>
              <a:rPr lang="en-US" smtClean="0"/>
              <a:t>Hierarchical Page Table</a:t>
            </a:r>
            <a:endParaRPr lang="en-US" dirty="0"/>
          </a:p>
        </p:txBody>
      </p:sp>
      <p:pic>
        <p:nvPicPr>
          <p:cNvPr id="4" name="Content Placeholder 3" descr="Fig08_05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1" y="1804829"/>
            <a:ext cx="7239000" cy="5053171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524000"/>
            <a:ext cx="2286000" cy="677108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r>
              <a:rPr lang="en-NZ">
                <a:latin typeface="Arial Narrow" panose="020B0606020202030204" pitchFamily="34" charset="0"/>
              </a:rPr>
              <a:t>The root page always remains in main memory</a:t>
            </a:r>
            <a:endParaRPr lang="zh-TW" altLang="en-US" sz="200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81000" y="4648200"/>
            <a:ext cx="2133600" cy="830997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rIns="36000">
            <a:spAutoFit/>
          </a:bodyPr>
          <a:lstStyle/>
          <a:p>
            <a:r>
              <a:rPr lang="en-NZ" sz="1600" dirty="0">
                <a:latin typeface="Arial Narrow" panose="020B0606020202030204" pitchFamily="34" charset="0"/>
              </a:rPr>
              <a:t>The first 10 bits index into root page to find a PTE for a page of user page table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743200" y="1742182"/>
            <a:ext cx="1676400" cy="1077218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r>
              <a:rPr lang="en-NZ" sz="1600" dirty="0">
                <a:latin typeface="Arial Narrow" panose="020B0606020202030204" pitchFamily="34" charset="0"/>
              </a:rPr>
              <a:t>The next 10 bits  index into user </a:t>
            </a:r>
            <a:r>
              <a:rPr lang="en-NZ" sz="1600" dirty="0" smtClean="0">
                <a:latin typeface="Arial Narrow" panose="020B0606020202030204" pitchFamily="34" charset="0"/>
              </a:rPr>
              <a:t>page </a:t>
            </a:r>
            <a:r>
              <a:rPr lang="en-NZ" sz="1600" dirty="0">
                <a:latin typeface="Arial Narrow" panose="020B0606020202030204" pitchFamily="34" charset="0"/>
              </a:rPr>
              <a:t>to find the PTE of the referenced page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2480251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in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dirty="0">
                <a:latin typeface="Arial" charset="0"/>
              </a:rPr>
              <a:t>Each process has its own segment table.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Each segment table entry contains</a:t>
            </a:r>
          </a:p>
          <a:p>
            <a:pPr lvl="1">
              <a:spcBef>
                <a:spcPts val="600"/>
              </a:spcBef>
            </a:pPr>
            <a:r>
              <a:rPr lang="en-US" b="1" dirty="0" smtClean="0"/>
              <a:t>Segment base</a:t>
            </a:r>
            <a:r>
              <a:rPr lang="en-US" dirty="0" smtClean="0"/>
              <a:t>: the starting address of the corresponding segment in main memory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 </a:t>
            </a:r>
            <a:r>
              <a:rPr lang="en-US" b="1" dirty="0"/>
              <a:t>length</a:t>
            </a:r>
            <a:r>
              <a:rPr lang="en-US" dirty="0" smtClean="0"/>
              <a:t> of the segment</a:t>
            </a:r>
          </a:p>
          <a:p>
            <a:pPr lvl="1">
              <a:spcBef>
                <a:spcPts val="600"/>
              </a:spcBef>
            </a:pPr>
            <a:r>
              <a:rPr lang="en-US" b="1" dirty="0" smtClean="0"/>
              <a:t>P-bit </a:t>
            </a:r>
            <a:r>
              <a:rPr lang="en-US" dirty="0" smtClean="0"/>
              <a:t>: determines if the segment is already in main memory</a:t>
            </a:r>
          </a:p>
          <a:p>
            <a:pPr lvl="1">
              <a:spcBef>
                <a:spcPts val="600"/>
              </a:spcBef>
            </a:pPr>
            <a:r>
              <a:rPr lang="en-US" b="1" dirty="0" smtClean="0"/>
              <a:t>M-bit: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 determines if the segment has been modified since it was loaded in main memory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4" name="Content Placeholder 3" descr="Fig08_02b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06"/>
          <a:stretch>
            <a:fillRect/>
          </a:stretch>
        </p:blipFill>
        <p:spPr bwMode="auto">
          <a:xfrm>
            <a:off x="1600200" y="1905000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16147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in Segmentation</a:t>
            </a:r>
            <a:endParaRPr lang="en-US" dirty="0"/>
          </a:p>
        </p:txBody>
      </p:sp>
      <p:pic>
        <p:nvPicPr>
          <p:cNvPr id="4" name="Content Placeholder 3" descr="Fig08_1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8910" y="1600200"/>
            <a:ext cx="7339290" cy="5263619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4495800"/>
            <a:ext cx="2133600" cy="10895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segment </a:t>
            </a:r>
            <a:r>
              <a:rPr lang="en-NZ" dirty="0" smtClean="0">
                <a:latin typeface="Arial Narrow" panose="020B0606020202030204" pitchFamily="34" charset="0"/>
              </a:rPr>
              <a:t>#</a:t>
            </a:r>
            <a:r>
              <a:rPr lang="en-NZ" altLang="zh-TW" dirty="0" smtClean="0">
                <a:latin typeface="Arial Narrow" panose="020B0606020202030204" pitchFamily="34" charset="0"/>
                <a:ea typeface="新細明體" pitchFamily="18" charset="-120"/>
              </a:rPr>
              <a:t> </a:t>
            </a:r>
            <a:r>
              <a:rPr lang="en-NZ" dirty="0">
                <a:latin typeface="Arial Narrow" panose="020B0606020202030204" pitchFamily="34" charset="0"/>
              </a:rPr>
              <a:t>is used to index into 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the segment</a:t>
            </a:r>
            <a:r>
              <a:rPr lang="en-NZ" dirty="0">
                <a:latin typeface="Arial Narrow" panose="020B0606020202030204" pitchFamily="34" charset="0"/>
              </a:rPr>
              <a:t> table and look up the segment base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934200" y="1143000"/>
            <a:ext cx="1676400" cy="10895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>
                <a:latin typeface="Arial Narrow" panose="020B0606020202030204" pitchFamily="34" charset="0"/>
              </a:rPr>
              <a:t>Th</a:t>
            </a:r>
            <a:r>
              <a:rPr lang="en-NZ" altLang="zh-TW">
                <a:latin typeface="Arial Narrow" panose="020B0606020202030204" pitchFamily="34" charset="0"/>
                <a:ea typeface="新細明體" pitchFamily="18" charset="-120"/>
              </a:rPr>
              <a:t>e segment base is added to the</a:t>
            </a:r>
            <a:r>
              <a:rPr lang="en-NZ">
                <a:latin typeface="Arial Narrow" panose="020B0606020202030204" pitchFamily="34" charset="0"/>
              </a:rPr>
              <a:t> offset to produce the real address</a:t>
            </a:r>
            <a:endParaRPr lang="zh-TW" altLang="en-US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343400" y="2971800"/>
            <a:ext cx="2286000" cy="535531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altLang="zh-TW" sz="1600" dirty="0">
                <a:latin typeface="Arial Narrow" panose="020B0606020202030204" pitchFamily="34" charset="0"/>
                <a:ea typeface="新細明體" pitchFamily="18" charset="-120"/>
              </a:rPr>
              <a:t>A register holds the starting address of the segment </a:t>
            </a:r>
            <a:r>
              <a:rPr lang="en-NZ" altLang="zh-TW" sz="1600" dirty="0" smtClean="0">
                <a:latin typeface="Arial Narrow" panose="020B0606020202030204" pitchFamily="34" charset="0"/>
                <a:ea typeface="新細明體" pitchFamily="18" charset="-120"/>
              </a:rPr>
              <a:t>table</a:t>
            </a:r>
            <a:endParaRPr lang="en-US" altLang="zh-TW" sz="1600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937770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Memory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886200"/>
          </a:xfrm>
        </p:spPr>
        <p:txBody>
          <a:bodyPr/>
          <a:lstStyle/>
          <a:p>
            <a:pPr marL="68580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i="1" dirty="0">
                <a:latin typeface="Arial" charset="0"/>
                <a:ea typeface="新細明體" pitchFamily="18" charset="-120"/>
              </a:rPr>
              <a:t>The principal operation of memory management is to bring processes into main memory for execution by the </a:t>
            </a:r>
            <a:r>
              <a:rPr lang="en-US" altLang="zh-TW" i="1" dirty="0" smtClean="0">
                <a:latin typeface="Arial" charset="0"/>
                <a:ea typeface="新細明體" pitchFamily="18" charset="-120"/>
              </a:rPr>
              <a:t>processor.</a:t>
            </a:r>
            <a:endParaRPr lang="en-US" altLang="zh-TW" i="1" dirty="0">
              <a:latin typeface="Arial" charset="0"/>
              <a:ea typeface="新細明體" pitchFamily="18" charset="-120"/>
            </a:endParaRPr>
          </a:p>
          <a:p>
            <a:pPr marL="68580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Memory needs to be allocated to ensure a reasonable supply of ready processes to consume available processor </a:t>
            </a:r>
            <a:r>
              <a:rPr lang="en-US" i="1" dirty="0" smtClean="0"/>
              <a:t>time.</a:t>
            </a:r>
            <a:endParaRPr lang="en-US" i="1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219200" y="1540978"/>
            <a:ext cx="7315200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chemeClr val="accent2"/>
                </a:solidFill>
                <a:ea typeface="新細明體" pitchFamily="18" charset="-120"/>
              </a:rPr>
              <a:t>A program must be loaded into main memory to be executed.</a:t>
            </a:r>
          </a:p>
        </p:txBody>
      </p:sp>
    </p:spTree>
    <p:extLst>
      <p:ext uri="{BB962C8B-B14F-4D97-AF65-F5344CB8AC3E}">
        <p14:creationId xmlns:p14="http://schemas.microsoft.com/office/powerpoint/2010/main" val="34094870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Paging and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NZ" dirty="0" smtClean="0">
                <a:latin typeface="Arial" charset="0"/>
              </a:rPr>
              <a:t>A </a:t>
            </a:r>
            <a:r>
              <a:rPr lang="en-NZ" dirty="0">
                <a:latin typeface="Arial" charset="0"/>
              </a:rPr>
              <a:t>user’s address space is broken up into a number of segments and e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ach segment is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broken up into a number of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fixed-size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pages.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NZ" dirty="0" smtClean="0">
                <a:latin typeface="Arial" charset="0"/>
              </a:rPr>
              <a:t>From </a:t>
            </a:r>
            <a:r>
              <a:rPr lang="en-NZ" dirty="0">
                <a:latin typeface="Arial" charset="0"/>
              </a:rPr>
              <a:t>the programmer’s point of view, a logical address still consists of a segment number and a segment </a:t>
            </a:r>
            <a:r>
              <a:rPr lang="en-NZ" dirty="0" smtClean="0">
                <a:latin typeface="Arial" charset="0"/>
              </a:rPr>
              <a:t>offset.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Segmentation </a:t>
            </a:r>
            <a:r>
              <a:rPr lang="en-US" dirty="0"/>
              <a:t>is visible to the </a:t>
            </a:r>
            <a:r>
              <a:rPr lang="en-US" dirty="0" smtClean="0"/>
              <a:t>programmer.</a:t>
            </a:r>
            <a:endParaRPr lang="en-NZ" dirty="0">
              <a:latin typeface="Arial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NZ" dirty="0">
                <a:latin typeface="Arial" charset="0"/>
              </a:rPr>
              <a:t>From the system’s point of view, the segment offset is viewed as a page number </a:t>
            </a:r>
            <a:r>
              <a:rPr lang="en-NZ" dirty="0" smtClean="0">
                <a:latin typeface="Arial" charset="0"/>
              </a:rPr>
              <a:t>and a </a:t>
            </a:r>
            <a:r>
              <a:rPr lang="en-NZ" dirty="0">
                <a:latin typeface="Arial" charset="0"/>
              </a:rPr>
              <a:t>page </a:t>
            </a:r>
            <a:r>
              <a:rPr lang="en-NZ" dirty="0" smtClean="0">
                <a:latin typeface="Arial" charset="0"/>
              </a:rPr>
              <a:t>offset.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Paging is transparent to the </a:t>
            </a:r>
            <a:r>
              <a:rPr lang="en-US" dirty="0" smtClean="0"/>
              <a:t>programmer.</a:t>
            </a: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zh-TW" altLang="en-US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9609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Paging and Segmentation</a:t>
            </a:r>
            <a:endParaRPr lang="en-US" dirty="0"/>
          </a:p>
        </p:txBody>
      </p:sp>
      <p:pic>
        <p:nvPicPr>
          <p:cNvPr id="4" name="Content Placeholder 3" descr="Fig08_02c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905000"/>
            <a:ext cx="8007955" cy="3381375"/>
          </a:xfrm>
        </p:spPr>
      </p:pic>
      <p:sp>
        <p:nvSpPr>
          <p:cNvPr id="5" name="AutoShape 5"/>
          <p:cNvSpPr>
            <a:spLocks/>
          </p:cNvSpPr>
          <p:nvPr/>
        </p:nvSpPr>
        <p:spPr bwMode="auto">
          <a:xfrm>
            <a:off x="5967186" y="4800600"/>
            <a:ext cx="1612900" cy="990600"/>
          </a:xfrm>
          <a:prstGeom prst="borderCallout1">
            <a:avLst>
              <a:gd name="adj1" fmla="val 9676"/>
              <a:gd name="adj2" fmla="val -4722"/>
              <a:gd name="adj3" fmla="val -121042"/>
              <a:gd name="adj4" fmla="val -5451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base now refers to a page table</a:t>
            </a:r>
            <a:endParaRPr lang="en-US" altLang="zh-TW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887136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</a:t>
            </a:r>
            <a:endParaRPr lang="en-US" dirty="0"/>
          </a:p>
        </p:txBody>
      </p:sp>
      <p:pic>
        <p:nvPicPr>
          <p:cNvPr id="4" name="Content Placeholder 3" descr="Fig08_13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3111" y="1219200"/>
            <a:ext cx="7627496" cy="54102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4191000"/>
            <a:ext cx="2192867" cy="10895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segment </a:t>
            </a:r>
            <a:r>
              <a:rPr lang="en-NZ" dirty="0" smtClean="0">
                <a:latin typeface="Arial Narrow" panose="020B0606020202030204" pitchFamily="34" charset="0"/>
              </a:rPr>
              <a:t>#</a:t>
            </a:r>
            <a:r>
              <a:rPr lang="en-NZ" altLang="zh-TW" dirty="0" smtClean="0">
                <a:latin typeface="Arial Narrow" panose="020B0606020202030204" pitchFamily="34" charset="0"/>
                <a:ea typeface="新細明體" pitchFamily="18" charset="-120"/>
              </a:rPr>
              <a:t> </a:t>
            </a:r>
            <a:r>
              <a:rPr lang="en-NZ" dirty="0">
                <a:latin typeface="Arial Narrow" panose="020B0606020202030204" pitchFamily="34" charset="0"/>
              </a:rPr>
              <a:t>is used to index into 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the segment</a:t>
            </a:r>
            <a:r>
              <a:rPr lang="en-NZ" dirty="0">
                <a:latin typeface="Arial Narrow" panose="020B0606020202030204" pitchFamily="34" charset="0"/>
              </a:rPr>
              <a:t> table to find the page table for that segment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95600" y="1143000"/>
            <a:ext cx="1752600" cy="9787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page </a:t>
            </a:r>
            <a:r>
              <a:rPr lang="en-NZ" dirty="0" smtClean="0">
                <a:latin typeface="Arial Narrow" panose="020B0606020202030204" pitchFamily="34" charset="0"/>
              </a:rPr>
              <a:t># </a:t>
            </a:r>
            <a:r>
              <a:rPr lang="en-NZ" dirty="0">
                <a:latin typeface="Arial Narrow" panose="020B0606020202030204" pitchFamily="34" charset="0"/>
              </a:rPr>
              <a:t>is used to index the page table and look up the frame </a:t>
            </a:r>
            <a:r>
              <a:rPr lang="en-NZ" dirty="0" smtClean="0">
                <a:latin typeface="Arial Narrow" panose="020B0606020202030204" pitchFamily="34" charset="0"/>
              </a:rPr>
              <a:t>#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86600" y="990600"/>
            <a:ext cx="1600200" cy="10895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</a:t>
            </a:r>
            <a:r>
              <a:rPr lang="en-NZ" dirty="0" smtClean="0">
                <a:latin typeface="Arial Narrow" panose="020B0606020202030204" pitchFamily="34" charset="0"/>
              </a:rPr>
              <a:t>frame # </a:t>
            </a:r>
            <a:r>
              <a:rPr lang="en-NZ" dirty="0">
                <a:latin typeface="Arial Narrow" panose="020B0606020202030204" pitchFamily="34" charset="0"/>
              </a:rPr>
              <a:t>is combined with the offset to produce the real address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230633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r>
              <a:rPr lang="en-NZ" sz="2800" dirty="0"/>
              <a:t>Basic requirements of Memory Management</a:t>
            </a:r>
          </a:p>
          <a:p>
            <a:r>
              <a:rPr lang="en-NZ" sz="2800" dirty="0" smtClean="0"/>
              <a:t>Basic blocks of memory management</a:t>
            </a:r>
          </a:p>
          <a:p>
            <a:pPr lvl="1"/>
            <a:r>
              <a:rPr lang="en-NZ" sz="2400" dirty="0" smtClean="0"/>
              <a:t>Paging</a:t>
            </a:r>
          </a:p>
          <a:p>
            <a:pPr lvl="1"/>
            <a:r>
              <a:rPr lang="en-NZ" sz="2400" dirty="0" smtClean="0"/>
              <a:t>Segmentation</a:t>
            </a:r>
          </a:p>
          <a:p>
            <a:r>
              <a:rPr lang="en-NZ" sz="2800" dirty="0"/>
              <a:t>Virtual Memory (VM) Basics</a:t>
            </a:r>
          </a:p>
          <a:p>
            <a:r>
              <a:rPr lang="en-NZ" sz="2800" dirty="0"/>
              <a:t>Hardware and Control </a:t>
            </a:r>
            <a:r>
              <a:rPr lang="en-NZ" sz="2800" dirty="0" smtClean="0"/>
              <a:t>Structures of VM</a:t>
            </a:r>
            <a:endParaRPr lang="en-NZ" sz="2800" dirty="0"/>
          </a:p>
          <a:p>
            <a:pPr lvl="1"/>
            <a:r>
              <a:rPr lang="en-NZ" dirty="0"/>
              <a:t>Paging</a:t>
            </a:r>
          </a:p>
          <a:p>
            <a:pPr lvl="1"/>
            <a:r>
              <a:rPr lang="en-NZ" dirty="0"/>
              <a:t>Segmentation</a:t>
            </a:r>
          </a:p>
          <a:p>
            <a:pPr lvl="1"/>
            <a:r>
              <a:rPr lang="en-NZ" dirty="0"/>
              <a:t>Combined Paging and Segmentation</a:t>
            </a:r>
          </a:p>
          <a:p>
            <a:r>
              <a:rPr lang="en-NZ" sz="3200" dirty="0">
                <a:solidFill>
                  <a:schemeClr val="accent1"/>
                </a:solidFill>
              </a:rPr>
              <a:t>VM Management</a:t>
            </a:r>
          </a:p>
          <a:p>
            <a:pPr lvl="1"/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" y="57912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1241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Fetch policy</a:t>
            </a:r>
          </a:p>
          <a:p>
            <a:r>
              <a:rPr lang="en-NZ" dirty="0" smtClean="0"/>
              <a:t>Placement policy</a:t>
            </a:r>
          </a:p>
          <a:p>
            <a:r>
              <a:rPr lang="en-NZ" dirty="0" smtClean="0"/>
              <a:t>Replacement policy</a:t>
            </a:r>
          </a:p>
          <a:p>
            <a:r>
              <a:rPr lang="en-NZ" dirty="0" smtClean="0"/>
              <a:t>Resident set management</a:t>
            </a:r>
          </a:p>
          <a:p>
            <a:r>
              <a:rPr lang="en-NZ" dirty="0" smtClean="0"/>
              <a:t>Cleaning policy</a:t>
            </a:r>
          </a:p>
          <a:p>
            <a:r>
              <a:rPr lang="en-NZ" dirty="0" smtClean="0"/>
              <a:t>Load control</a:t>
            </a:r>
          </a:p>
          <a:p>
            <a:pPr lvl="1"/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04988" algn="l"/>
              </a:tabLst>
            </a:pPr>
            <a:r>
              <a:rPr lang="en-NZ" dirty="0" smtClean="0"/>
              <a:t>OS Policies for VM</a:t>
            </a:r>
            <a:endParaRPr lang="en-NZ" dirty="0"/>
          </a:p>
        </p:txBody>
      </p:sp>
      <p:sp>
        <p:nvSpPr>
          <p:cNvPr id="4" name="Cloud 3"/>
          <p:cNvSpPr/>
          <p:nvPr/>
        </p:nvSpPr>
        <p:spPr>
          <a:xfrm>
            <a:off x="2772142" y="4038600"/>
            <a:ext cx="3657600" cy="1371600"/>
          </a:xfrm>
          <a:prstGeom prst="cloud">
            <a:avLst/>
          </a:prstGeom>
          <a:solidFill>
            <a:srgbClr val="C4BD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60859" y="4401234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Key aim: to minimize</a:t>
            </a:r>
          </a:p>
          <a:p>
            <a:r>
              <a:rPr lang="en-US" b="1" dirty="0" smtClean="0"/>
              <a:t> page faults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756864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Determines </a:t>
            </a:r>
            <a:r>
              <a:rPr lang="en-US" b="1" i="1" dirty="0" smtClean="0">
                <a:solidFill>
                  <a:schemeClr val="accent2"/>
                </a:solidFill>
              </a:rPr>
              <a:t>when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 page should be brought into memory.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Demand Paging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only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brings pages into main memory when a reference is made to a location on the page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many page faults when process first started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but, as more and more pages are brought in, due to the </a:t>
            </a:r>
            <a:r>
              <a:rPr lang="en-US" altLang="zh-TW" b="1" i="1" dirty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principle of locality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, most future references will be to pages that have recently been brought in, and page faults should drop to a very low level</a:t>
            </a:r>
          </a:p>
          <a:p>
            <a:pPr lvl="2">
              <a:spcBef>
                <a:spcPts val="300"/>
              </a:spcBef>
            </a:pPr>
            <a:r>
              <a:rPr lang="en-US" altLang="zh-HK" dirty="0" smtClean="0"/>
              <a:t>Principle of locality: program </a:t>
            </a:r>
            <a:r>
              <a:rPr lang="en-US" altLang="zh-HK" dirty="0"/>
              <a:t>and data references within a process tend to </a:t>
            </a:r>
            <a:r>
              <a:rPr lang="en-US" altLang="zh-HK" dirty="0" smtClean="0"/>
              <a:t>cluster, so, only </a:t>
            </a:r>
            <a:r>
              <a:rPr lang="en-US" altLang="zh-HK" dirty="0"/>
              <a:t>a few pieces of a process will be needed over a short period of </a:t>
            </a:r>
            <a:r>
              <a:rPr lang="en-US" altLang="zh-HK" dirty="0" smtClean="0"/>
              <a:t>time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 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err="1" smtClean="0"/>
              <a:t>Prepaging</a:t>
            </a:r>
            <a:endParaRPr lang="en-US" dirty="0" smtClean="0"/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NZ" dirty="0">
                <a:latin typeface="Arial" charset="0"/>
              </a:rPr>
              <a:t>pages other than the one demanded by a page fault are brought in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if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pages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are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stored contiguously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on disk, it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is more efficient to bring in a number of pages at one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time</a:t>
            </a:r>
          </a:p>
          <a:p>
            <a:pPr>
              <a:spcBef>
                <a:spcPts val="300"/>
              </a:spcBef>
            </a:pP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86735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Placement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Determines </a:t>
            </a:r>
            <a:r>
              <a:rPr lang="en-US" b="1" i="1" dirty="0" smtClean="0">
                <a:solidFill>
                  <a:schemeClr val="accent2"/>
                </a:solidFill>
              </a:rPr>
              <a:t>where</a:t>
            </a:r>
            <a:r>
              <a:rPr lang="en-US" dirty="0" smtClean="0"/>
              <a:t> in real memory a process piece is to reside.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Important in a segmentation </a:t>
            </a:r>
            <a:r>
              <a:rPr lang="en-US" dirty="0" smtClean="0"/>
              <a:t>system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best-fit</a:t>
            </a:r>
            <a:r>
              <a:rPr lang="en-US" dirty="0"/>
              <a:t>, </a:t>
            </a:r>
            <a:r>
              <a:rPr lang="en-US" dirty="0" smtClean="0"/>
              <a:t>first-fit, next fit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However, </a:t>
            </a:r>
            <a:r>
              <a:rPr lang="en-US" b="1" dirty="0" smtClean="0"/>
              <a:t>irrelevant</a:t>
            </a:r>
            <a:r>
              <a:rPr lang="en-US" dirty="0" smtClean="0"/>
              <a:t> for pure paging or combined paging with segmentation scheme.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4" name="Content Placeholder 3" descr="Fig07_05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9770"/>
          <a:stretch/>
        </p:blipFill>
        <p:spPr bwMode="auto">
          <a:xfrm>
            <a:off x="4495800" y="1417638"/>
            <a:ext cx="451349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497066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When all of the frames in main memory are occupied, the replacement policy determines </a:t>
            </a:r>
            <a:r>
              <a:rPr lang="en-NZ" b="1" i="1" dirty="0" smtClean="0">
                <a:solidFill>
                  <a:schemeClr val="accent2"/>
                </a:solidFill>
              </a:rPr>
              <a:t>which</a:t>
            </a:r>
            <a:r>
              <a:rPr lang="en-NZ" b="1" i="1" dirty="0">
                <a:solidFill>
                  <a:schemeClr val="accent2"/>
                </a:solidFill>
              </a:rPr>
              <a:t> page </a:t>
            </a:r>
            <a:r>
              <a:rPr lang="en-NZ" dirty="0" smtClean="0"/>
              <a:t>in memory to be replaced </a:t>
            </a:r>
            <a:r>
              <a:rPr lang="en-US" dirty="0" smtClean="0"/>
              <a:t>when </a:t>
            </a:r>
            <a:r>
              <a:rPr lang="en-US" dirty="0"/>
              <a:t>a new page must be brought </a:t>
            </a:r>
            <a:r>
              <a:rPr lang="en-US" dirty="0" smtClean="0"/>
              <a:t>in.</a:t>
            </a:r>
            <a:endParaRPr lang="en-NZ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Objective: the page that is removed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should be the page least likely to be referenced in the near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future.</a:t>
            </a:r>
            <a:endParaRPr lang="en-US" altLang="zh-TW" dirty="0">
              <a:latin typeface="Arial" charset="0"/>
              <a:ea typeface="新細明體" pitchFamily="18" charset="-12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Tradeoff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: the more sophisticated the replacement policy, the greater the overhead to implement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it.</a:t>
            </a:r>
            <a:endParaRPr lang="en-NZ" dirty="0">
              <a:latin typeface="Arial" charset="0"/>
            </a:endParaRPr>
          </a:p>
          <a:p>
            <a:pPr>
              <a:spcBef>
                <a:spcPts val="1200"/>
              </a:spcBef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53263662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Replacement Restriction: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Frame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400" dirty="0" smtClean="0"/>
              <a:t>Some of the frames in main memory may be locked</a:t>
            </a:r>
            <a:r>
              <a:rPr lang="en-US" sz="2400" dirty="0"/>
              <a:t>. When a frame is </a:t>
            </a:r>
            <a:r>
              <a:rPr lang="en-US" sz="2400" dirty="0" smtClean="0"/>
              <a:t>locked, </a:t>
            </a:r>
            <a:r>
              <a:rPr lang="en-US" sz="2400" dirty="0"/>
              <a:t>the page currently stored in that frame may not be </a:t>
            </a:r>
            <a:r>
              <a:rPr lang="en-US" sz="2400" dirty="0" smtClean="0"/>
              <a:t>replaced.</a:t>
            </a:r>
          </a:p>
          <a:p>
            <a:pPr lvl="1">
              <a:spcBef>
                <a:spcPts val="1200"/>
              </a:spcBef>
            </a:pPr>
            <a:r>
              <a:rPr lang="en-US" altLang="zh-HK" dirty="0" smtClean="0"/>
              <a:t>Kernel </a:t>
            </a:r>
            <a:r>
              <a:rPr lang="en-US" altLang="zh-HK" dirty="0"/>
              <a:t>of the OS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Key control structures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I/O buffers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Locking </a:t>
            </a:r>
            <a:r>
              <a:rPr lang="en-US" dirty="0"/>
              <a:t>is </a:t>
            </a:r>
            <a:r>
              <a:rPr lang="en-US" dirty="0" smtClean="0"/>
              <a:t>achieved by associating a lock bit with each frame.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0714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Replacement  </a:t>
            </a:r>
            <a:r>
              <a:rPr lang="en-NZ" dirty="0" smtClean="0"/>
              <a:t>Algorithms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NZ" dirty="0" smtClean="0"/>
              <a:t>Algorithms used for the selection of a page to replace:</a:t>
            </a:r>
          </a:p>
          <a:p>
            <a:pPr lvl="1">
              <a:spcBef>
                <a:spcPts val="600"/>
              </a:spcBef>
            </a:pPr>
            <a:r>
              <a:rPr lang="en-NZ" dirty="0" smtClean="0"/>
              <a:t>Optimal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First-in-first-out (FIFO)</a:t>
            </a:r>
            <a:endParaRPr lang="en-NZ" dirty="0" smtClean="0"/>
          </a:p>
          <a:p>
            <a:pPr lvl="1">
              <a:spcBef>
                <a:spcPts val="600"/>
              </a:spcBef>
            </a:pPr>
            <a:r>
              <a:rPr lang="en-NZ" dirty="0" smtClean="0"/>
              <a:t>Least recently used (LRU)</a:t>
            </a:r>
          </a:p>
          <a:p>
            <a:pPr lvl="1">
              <a:spcBef>
                <a:spcPts val="600"/>
              </a:spcBef>
            </a:pPr>
            <a:r>
              <a:rPr lang="en-NZ" dirty="0" smtClean="0"/>
              <a:t>Clock</a:t>
            </a:r>
          </a:p>
          <a:p>
            <a:pPr>
              <a:spcBef>
                <a:spcPts val="600"/>
              </a:spcBef>
            </a:pPr>
            <a:r>
              <a:rPr lang="en-NZ" dirty="0" smtClean="0"/>
              <a:t>Consider the following page address stream formed by executing a program with three frames allocated.</a:t>
            </a:r>
            <a:endParaRPr lang="en-NZ" dirty="0"/>
          </a:p>
          <a:p>
            <a:pPr lvl="1">
              <a:spcBef>
                <a:spcPts val="600"/>
              </a:spcBef>
            </a:pPr>
            <a:r>
              <a:rPr lang="en-NZ" dirty="0"/>
              <a:t>2 3 2 1 5 2 4 5 3 2 5 2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Which means that the first page referenced is 2, </a:t>
            </a:r>
            <a:r>
              <a:rPr lang="en-NZ" dirty="0" smtClean="0"/>
              <a:t>the </a:t>
            </a:r>
            <a:r>
              <a:rPr lang="en-NZ" dirty="0"/>
              <a:t>second page referenced is 3, </a:t>
            </a:r>
            <a:r>
              <a:rPr lang="en-NZ" dirty="0" smtClean="0"/>
              <a:t>and </a:t>
            </a:r>
            <a:r>
              <a:rPr lang="en-NZ" dirty="0"/>
              <a:t>so on. </a:t>
            </a:r>
          </a:p>
        </p:txBody>
      </p:sp>
    </p:spTree>
    <p:extLst>
      <p:ext uri="{BB962C8B-B14F-4D97-AF65-F5344CB8AC3E}">
        <p14:creationId xmlns:p14="http://schemas.microsoft.com/office/powerpoint/2010/main" val="198915818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need for </a:t>
            </a:r>
            <a:r>
              <a:rPr lang="en-NZ" smtClean="0"/>
              <a:t>memory management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NZ" dirty="0" smtClean="0"/>
              <a:t>Memory is cheap today, and getting cheaper.</a:t>
            </a:r>
          </a:p>
          <a:p>
            <a:pPr lvl="1">
              <a:spcBef>
                <a:spcPts val="1800"/>
              </a:spcBef>
            </a:pPr>
            <a:r>
              <a:rPr lang="en-NZ" dirty="0" smtClean="0"/>
              <a:t>But applications are demanding more and more memory, there is never enough! </a:t>
            </a:r>
          </a:p>
          <a:p>
            <a:pPr>
              <a:spcBef>
                <a:spcPts val="1800"/>
              </a:spcBef>
            </a:pPr>
            <a:r>
              <a:rPr lang="en-NZ" dirty="0" smtClean="0"/>
              <a:t>Memory management involves swapping blocks of data to and from secondary storage.</a:t>
            </a:r>
          </a:p>
          <a:p>
            <a:pPr>
              <a:spcBef>
                <a:spcPts val="1800"/>
              </a:spcBef>
            </a:pPr>
            <a:r>
              <a:rPr lang="en-NZ" dirty="0" smtClean="0"/>
              <a:t>However, memory I/O is slow compared to CPU.</a:t>
            </a:r>
          </a:p>
          <a:p>
            <a:pPr lvl="1">
              <a:spcBef>
                <a:spcPts val="1800"/>
              </a:spcBef>
            </a:pPr>
            <a:r>
              <a:rPr lang="en-NZ" dirty="0" smtClean="0"/>
              <a:t>The OS must </a:t>
            </a:r>
            <a:r>
              <a:rPr lang="en-NZ" i="1" dirty="0" smtClean="0"/>
              <a:t>cleverly</a:t>
            </a:r>
            <a:r>
              <a:rPr lang="en-NZ" dirty="0" smtClean="0"/>
              <a:t> time the swapping to maximise CPU efficiency.</a:t>
            </a:r>
          </a:p>
          <a:p>
            <a:pPr lvl="1">
              <a:spcBef>
                <a:spcPts val="1800"/>
              </a:spcBef>
            </a:pPr>
            <a:endParaRPr lang="en-NZ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Replacement Policy - </a:t>
            </a:r>
            <a:br>
              <a:rPr lang="en-US" smtClean="0"/>
            </a:br>
            <a:r>
              <a:rPr lang="en-US" smtClean="0"/>
              <a:t>Optimal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Selects the page for which the time to the </a:t>
            </a:r>
            <a:r>
              <a:rPr lang="en-US" b="1" i="1" dirty="0" smtClean="0"/>
              <a:t>next</a:t>
            </a:r>
            <a:r>
              <a:rPr lang="en-US" dirty="0" smtClean="0"/>
              <a:t> reference</a:t>
            </a:r>
            <a:r>
              <a:rPr lang="en-US" i="1" dirty="0" smtClean="0"/>
              <a:t> </a:t>
            </a:r>
            <a:r>
              <a:rPr lang="en-US" dirty="0" smtClean="0"/>
              <a:t>(i.e., the future reference) is the </a:t>
            </a:r>
            <a:r>
              <a:rPr lang="en-US" b="1" i="1" dirty="0" smtClean="0"/>
              <a:t>longest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Results in the fewest number of page faults but it is impossible to have perfect knowledge of future events.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Serves as a standard to judge real-world practical algorithms.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9847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Optimal Replacement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69142"/>
          </a:xfrm>
        </p:spPr>
        <p:txBody>
          <a:bodyPr/>
          <a:lstStyle/>
          <a:p>
            <a:r>
              <a:rPr lang="en-NZ" dirty="0" smtClean="0"/>
              <a:t>The optimal policy produces 3 page faults after the frame allocation has been filled</a:t>
            </a:r>
            <a:endParaRPr lang="en-NZ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1752598"/>
            <a:ext cx="8077200" cy="2743202"/>
            <a:chOff x="1617165" y="1752599"/>
            <a:chExt cx="5934710" cy="1637030"/>
          </a:xfrm>
        </p:grpSpPr>
        <p:pic>
          <p:nvPicPr>
            <p:cNvPr id="6" name="Picture 5" descr="f14.pdf"/>
            <p:cNvPicPr/>
            <p:nvPr/>
          </p:nvPicPr>
          <p:blipFill rotWithShape="1">
            <a:blip r:embed="rId3"/>
            <a:srcRect t="6547" b="71726"/>
            <a:stretch/>
          </p:blipFill>
          <p:spPr bwMode="auto">
            <a:xfrm>
              <a:off x="1617165" y="1752599"/>
              <a:ext cx="5934710" cy="9956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f14.pdf"/>
            <p:cNvPicPr/>
            <p:nvPr/>
          </p:nvPicPr>
          <p:blipFill rotWithShape="1">
            <a:blip r:embed="rId3"/>
            <a:srcRect t="81548" b="4465"/>
            <a:stretch/>
          </p:blipFill>
          <p:spPr bwMode="auto">
            <a:xfrm>
              <a:off x="1617165" y="2748279"/>
              <a:ext cx="5934710" cy="641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777851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Replacement Policy - 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FIFO (First In First Out) policy treats page frames allocated to a process as a </a:t>
            </a:r>
            <a:r>
              <a:rPr lang="en-US" b="1" i="1" dirty="0" smtClean="0">
                <a:solidFill>
                  <a:srgbClr val="0070C0"/>
                </a:solidFill>
              </a:rPr>
              <a:t>circular buffer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Pages are removed in round-robin style.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Simplest replacement policy to implement (only requires a pointer circle through the page frames)</a:t>
            </a:r>
          </a:p>
          <a:p>
            <a:pPr>
              <a:spcBef>
                <a:spcPts val="1200"/>
              </a:spcBef>
            </a:pPr>
            <a:r>
              <a:rPr lang="en-US" dirty="0"/>
              <a:t>Page that has been in memory the </a:t>
            </a:r>
            <a:r>
              <a:rPr lang="en-US" b="1" i="1" dirty="0"/>
              <a:t>longest</a:t>
            </a:r>
            <a:r>
              <a:rPr lang="en-US" dirty="0"/>
              <a:t> is </a:t>
            </a:r>
            <a:r>
              <a:rPr lang="en-US" dirty="0" smtClean="0"/>
              <a:t>replaced.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But, these pages may be needed again very soon if it hasn’t truly fallen out of use.</a:t>
            </a:r>
          </a:p>
        </p:txBody>
      </p:sp>
    </p:spTree>
    <p:extLst>
      <p:ext uri="{BB962C8B-B14F-4D97-AF65-F5344CB8AC3E}">
        <p14:creationId xmlns:p14="http://schemas.microsoft.com/office/powerpoint/2010/main" val="361338854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NZ" dirty="0" smtClean="0"/>
              <a:t>FIFO Replacement 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67" y="4419599"/>
            <a:ext cx="8229600" cy="144417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The FIFO policy results in 6 page faults.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Note that FIFO does not recognize that pages 2 and 5 are referenced more frequently than other pages.</a:t>
            </a:r>
            <a:endParaRPr lang="en-US" dirty="0" smtClean="0"/>
          </a:p>
          <a:p>
            <a:pPr>
              <a:spcBef>
                <a:spcPts val="1200"/>
              </a:spcBef>
            </a:pPr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1600200"/>
            <a:ext cx="8305800" cy="2743200"/>
            <a:chOff x="1756676" y="1518920"/>
            <a:chExt cx="5943600" cy="1910080"/>
          </a:xfrm>
        </p:grpSpPr>
        <p:pic>
          <p:nvPicPr>
            <p:cNvPr id="5" name="Picture 4" descr="f14.pdf"/>
            <p:cNvPicPr/>
            <p:nvPr/>
          </p:nvPicPr>
          <p:blipFill rotWithShape="1">
            <a:blip r:embed="rId3"/>
            <a:srcRect t="48214" b="39286"/>
            <a:stretch/>
          </p:blipFill>
          <p:spPr bwMode="auto">
            <a:xfrm>
              <a:off x="1761121" y="2214880"/>
              <a:ext cx="5934710" cy="57277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 descr="f14.pdf"/>
            <p:cNvPicPr/>
            <p:nvPr/>
          </p:nvPicPr>
          <p:blipFill rotWithShape="1">
            <a:blip r:embed="rId3"/>
            <a:srcRect b="84950"/>
            <a:stretch/>
          </p:blipFill>
          <p:spPr bwMode="auto">
            <a:xfrm>
              <a:off x="1756676" y="1518920"/>
              <a:ext cx="5943600" cy="6908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f14.pdf"/>
            <p:cNvPicPr/>
            <p:nvPr/>
          </p:nvPicPr>
          <p:blipFill rotWithShape="1">
            <a:blip r:embed="rId3"/>
            <a:srcRect t="81548" b="4465"/>
            <a:stretch/>
          </p:blipFill>
          <p:spPr bwMode="auto">
            <a:xfrm>
              <a:off x="1761121" y="2787650"/>
              <a:ext cx="5934710" cy="641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" name="Down Arrow 7"/>
          <p:cNvSpPr/>
          <p:nvPr/>
        </p:nvSpPr>
        <p:spPr>
          <a:xfrm>
            <a:off x="4724400" y="194391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162800" y="194391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620000" y="194391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15432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Replacment Policy -</a:t>
            </a:r>
            <a:br>
              <a:rPr lang="en-US" smtClean="0"/>
            </a:br>
            <a:r>
              <a:rPr lang="en-US" smtClean="0"/>
              <a:t>Least Recently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LRU (Least Recently Used) policy replaces the page that has not been referenced for the </a:t>
            </a:r>
            <a:r>
              <a:rPr lang="en-US" b="1" i="1" dirty="0" smtClean="0"/>
              <a:t>longest</a:t>
            </a:r>
            <a:r>
              <a:rPr lang="en-US" dirty="0" smtClean="0"/>
              <a:t> time.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By the principle of locality, this should be the page </a:t>
            </a:r>
            <a:r>
              <a:rPr lang="en-US" b="1" i="1" dirty="0" smtClean="0"/>
              <a:t>least</a:t>
            </a:r>
            <a:r>
              <a:rPr lang="en-US" dirty="0" smtClean="0"/>
              <a:t> likely to be referenced in the near future.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Difficult to implement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One approach is to tag each page with the time of last reference.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This requires a great deal of overhead.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5821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LRU Replacment </a:t>
            </a:r>
            <a:r>
              <a:rPr lang="en-NZ" dirty="0" smtClean="0"/>
              <a:t>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495800"/>
            <a:ext cx="8229600" cy="1371600"/>
          </a:xfrm>
        </p:spPr>
        <p:txBody>
          <a:bodyPr/>
          <a:lstStyle/>
          <a:p>
            <a:r>
              <a:rPr lang="en-NZ" dirty="0" smtClean="0"/>
              <a:t>The LRU policy does nearly as well as the optimal policy.</a:t>
            </a:r>
          </a:p>
          <a:p>
            <a:pPr lvl="1"/>
            <a:r>
              <a:rPr lang="en-NZ" dirty="0" smtClean="0"/>
              <a:t>In this example, there are 4 page faults.</a:t>
            </a:r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1371600"/>
            <a:ext cx="7543800" cy="3048000"/>
            <a:chOff x="1678622" y="1290320"/>
            <a:chExt cx="5943600" cy="1986280"/>
          </a:xfrm>
        </p:grpSpPr>
        <p:pic>
          <p:nvPicPr>
            <p:cNvPr id="5" name="Picture 4" descr="f14.pdf"/>
            <p:cNvPicPr/>
            <p:nvPr/>
          </p:nvPicPr>
          <p:blipFill rotWithShape="1">
            <a:blip r:embed="rId3"/>
            <a:srcRect t="81548" b="4465"/>
            <a:stretch/>
          </p:blipFill>
          <p:spPr bwMode="auto">
            <a:xfrm>
              <a:off x="1683067" y="2635250"/>
              <a:ext cx="5934710" cy="641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 descr="f14.pdf"/>
            <p:cNvPicPr/>
            <p:nvPr/>
          </p:nvPicPr>
          <p:blipFill rotWithShape="1">
            <a:blip r:embed="rId3"/>
            <a:srcRect b="84950"/>
            <a:stretch/>
          </p:blipFill>
          <p:spPr bwMode="auto">
            <a:xfrm>
              <a:off x="1678622" y="1290320"/>
              <a:ext cx="5943600" cy="6908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f14.pdf"/>
            <p:cNvPicPr/>
            <p:nvPr/>
          </p:nvPicPr>
          <p:blipFill rotWithShape="1">
            <a:blip r:embed="rId3"/>
            <a:srcRect t="30953" b="55654"/>
            <a:stretch/>
          </p:blipFill>
          <p:spPr bwMode="auto">
            <a:xfrm>
              <a:off x="1683067" y="1981200"/>
              <a:ext cx="5934710" cy="6140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" name="Down Arrow 7"/>
          <p:cNvSpPr/>
          <p:nvPr/>
        </p:nvSpPr>
        <p:spPr>
          <a:xfrm>
            <a:off x="4419600" y="1752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629400" y="1752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086600" y="1752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2171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Replacement Policy -</a:t>
            </a:r>
            <a:br>
              <a:rPr lang="en-US" smtClean="0"/>
            </a:br>
            <a:r>
              <a:rPr lang="en-US" smtClean="0"/>
              <a:t>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300" dirty="0" smtClean="0"/>
              <a:t>Clock replacement policy associates an additional bit called a </a:t>
            </a:r>
            <a:r>
              <a:rPr lang="en-US" sz="2300" b="1" i="1" dirty="0" smtClean="0">
                <a:solidFill>
                  <a:srgbClr val="0070C0"/>
                </a:solidFill>
              </a:rPr>
              <a:t>use-bit</a:t>
            </a:r>
            <a:r>
              <a:rPr lang="en-US" sz="2300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300" dirty="0" smtClean="0"/>
              <a:t>with each memory frame.</a:t>
            </a:r>
            <a:endParaRPr lang="en-US" sz="2300" i="1" dirty="0" smtClean="0"/>
          </a:p>
          <a:p>
            <a:pPr>
              <a:spcBef>
                <a:spcPts val="600"/>
              </a:spcBef>
            </a:pPr>
            <a:r>
              <a:rPr lang="en-US" altLang="zh-TW" sz="2300" dirty="0" smtClean="0">
                <a:latin typeface="Arial" charset="0"/>
                <a:ea typeface="新細明體" pitchFamily="18" charset="-120"/>
              </a:rPr>
              <a:t>The </a:t>
            </a:r>
            <a:r>
              <a:rPr lang="en-US" altLang="zh-TW" sz="2300" dirty="0">
                <a:latin typeface="Arial" charset="0"/>
                <a:ea typeface="新細明體" pitchFamily="18" charset="-120"/>
              </a:rPr>
              <a:t>set of frames is considered to be a circular buffer with a pointer set to the </a:t>
            </a:r>
            <a:r>
              <a:rPr lang="en-US" altLang="zh-TW" sz="2300" b="1" i="1" dirty="0">
                <a:latin typeface="Arial" charset="0"/>
                <a:ea typeface="新細明體" pitchFamily="18" charset="-120"/>
              </a:rPr>
              <a:t>next</a:t>
            </a:r>
            <a:r>
              <a:rPr lang="en-US" altLang="zh-TW" sz="2300" dirty="0">
                <a:latin typeface="Arial" charset="0"/>
                <a:ea typeface="新細明體" pitchFamily="18" charset="-120"/>
              </a:rPr>
              <a:t> frame after the page just </a:t>
            </a:r>
            <a:r>
              <a:rPr lang="en-US" altLang="zh-TW" sz="2300" dirty="0" smtClean="0">
                <a:latin typeface="Arial" charset="0"/>
                <a:ea typeface="新細明體" pitchFamily="18" charset="-120"/>
              </a:rPr>
              <a:t>replaced.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When a page is first loaded in memory or referenced, the </a:t>
            </a:r>
            <a:r>
              <a:rPr lang="en-US" dirty="0" smtClean="0"/>
              <a:t>use-bit </a:t>
            </a:r>
            <a:r>
              <a:rPr lang="en-US" dirty="0"/>
              <a:t>is set to </a:t>
            </a:r>
            <a:r>
              <a:rPr lang="en-US" dirty="0" smtClean="0"/>
              <a:t>1.</a:t>
            </a:r>
            <a:endParaRPr lang="en-US" altLang="zh-TW" dirty="0">
              <a:latin typeface="Arial" charset="0"/>
              <a:ea typeface="新細明體" pitchFamily="18" charset="-120"/>
            </a:endParaRP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When it is time to replace a page,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OS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scans the set of frames, </a:t>
            </a:r>
          </a:p>
          <a:p>
            <a:pPr lvl="2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any frame with a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use-bit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of 1 is passed over and resetting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the bit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to 0</a:t>
            </a:r>
          </a:p>
          <a:p>
            <a:pPr lvl="2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the first frame encountered with the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use-bit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already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being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0 is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replaced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Similar to FIFO, except any frame with a use bit of 1 is passed over.</a:t>
            </a:r>
          </a:p>
        </p:txBody>
      </p:sp>
    </p:spTree>
    <p:extLst>
      <p:ext uri="{BB962C8B-B14F-4D97-AF65-F5344CB8AC3E}">
        <p14:creationId xmlns:p14="http://schemas.microsoft.com/office/powerpoint/2010/main" val="386265524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890" name="Content Placeholder 3" descr="Fig08_16a.gif"/>
          <p:cNvPicPr>
            <a:picLocks noGrp="1" noChangeAspect="1"/>
          </p:cNvPicPr>
          <p:nvPr>
            <p:ph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47800"/>
            <a:ext cx="5334000" cy="4338638"/>
          </a:xfrm>
          <a:noFill/>
        </p:spPr>
      </p:pic>
      <p:sp>
        <p:nvSpPr>
          <p:cNvPr id="29389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Clock Replacment Example</a:t>
            </a:r>
          </a:p>
        </p:txBody>
      </p:sp>
      <p:pic>
        <p:nvPicPr>
          <p:cNvPr id="293892" name="Content Placeholder 3" descr="Fig08_16b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r="13115" b="12444"/>
          <a:stretch>
            <a:fillRect/>
          </a:stretch>
        </p:blipFill>
        <p:spPr bwMode="auto">
          <a:xfrm>
            <a:off x="5268913" y="1828800"/>
            <a:ext cx="3875087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3896" name="Group 8"/>
          <p:cNvGrpSpPr>
            <a:grpSpLocks/>
          </p:cNvGrpSpPr>
          <p:nvPr/>
        </p:nvGrpSpPr>
        <p:grpSpPr bwMode="auto">
          <a:xfrm>
            <a:off x="3886200" y="2971800"/>
            <a:ext cx="1447800" cy="1295400"/>
            <a:chOff x="2448" y="1872"/>
            <a:chExt cx="912" cy="816"/>
          </a:xfrm>
        </p:grpSpPr>
        <p:sp>
          <p:nvSpPr>
            <p:cNvPr id="293894" name="AutoShape 6"/>
            <p:cNvSpPr>
              <a:spLocks noChangeArrowheads="1"/>
            </p:cNvSpPr>
            <p:nvPr/>
          </p:nvSpPr>
          <p:spPr bwMode="auto">
            <a:xfrm>
              <a:off x="2448" y="1872"/>
              <a:ext cx="912" cy="816"/>
            </a:xfrm>
            <a:prstGeom prst="rightArrow">
              <a:avLst>
                <a:gd name="adj1" fmla="val 50000"/>
                <a:gd name="adj2" fmla="val 279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895" name="Text Box 7"/>
            <p:cNvSpPr txBox="1">
              <a:spLocks noChangeArrowheads="1"/>
            </p:cNvSpPr>
            <p:nvPr/>
          </p:nvSpPr>
          <p:spPr bwMode="auto">
            <a:xfrm>
              <a:off x="2544" y="2064"/>
              <a:ext cx="7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pitchFamily="18" charset="-120"/>
                </a:rPr>
                <a:t>incoming page 727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8460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NZ" dirty="0" smtClean="0"/>
              <a:t>Clock Replacement 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76400"/>
          </a:xfrm>
        </p:spPr>
        <p:txBody>
          <a:bodyPr/>
          <a:lstStyle/>
          <a:p>
            <a:r>
              <a:rPr lang="en-NZ" dirty="0" smtClean="0"/>
              <a:t>Note that the clock policy is good at protecting frame 2 from replacement.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81200" y="1295400"/>
            <a:ext cx="68580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NZ"/>
              <a:t>An asterisk indicates that the corresponding use bit is equal to 1.</a:t>
            </a:r>
          </a:p>
          <a:p>
            <a:r>
              <a:rPr lang="en-NZ"/>
              <a:t>The arrow indicates the current position of the pointer. </a:t>
            </a:r>
            <a:endParaRPr lang="en-US" altLang="zh-TW">
              <a:ea typeface="新細明體" pitchFamily="18" charset="-12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1622774"/>
            <a:ext cx="7543800" cy="3406426"/>
            <a:chOff x="1636776" y="2133600"/>
            <a:chExt cx="5943600" cy="2328672"/>
          </a:xfrm>
        </p:grpSpPr>
        <p:pic>
          <p:nvPicPr>
            <p:cNvPr id="6" name="Picture 5" descr="f14.pdf"/>
            <p:cNvPicPr/>
            <p:nvPr/>
          </p:nvPicPr>
          <p:blipFill rotWithShape="1">
            <a:blip r:embed="rId3"/>
            <a:srcRect b="84950"/>
            <a:stretch/>
          </p:blipFill>
          <p:spPr bwMode="auto">
            <a:xfrm>
              <a:off x="1636776" y="2133600"/>
              <a:ext cx="5943600" cy="6908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 descr="f14.pdf"/>
            <p:cNvPicPr/>
            <p:nvPr/>
          </p:nvPicPr>
          <p:blipFill rotWithShape="1">
            <a:blip r:embed="rId3"/>
            <a:srcRect t="64881"/>
            <a:stretch/>
          </p:blipFill>
          <p:spPr bwMode="auto">
            <a:xfrm>
              <a:off x="1641221" y="2851912"/>
              <a:ext cx="5934710" cy="16103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" name="Down Arrow 8"/>
          <p:cNvSpPr/>
          <p:nvPr/>
        </p:nvSpPr>
        <p:spPr>
          <a:xfrm>
            <a:off x="6248400" y="197569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8245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Content Placeholder 3" descr="Fig08_17.gi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914" r="22850" b="17116"/>
          <a:stretch/>
        </p:blipFill>
        <p:spPr>
          <a:xfrm>
            <a:off x="381000" y="1828800"/>
            <a:ext cx="7584198" cy="42672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05400" y="1498600"/>
            <a:ext cx="3352800" cy="1930400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NZ" sz="2000" dirty="0"/>
              <a:t>Two conflicting constraints:</a:t>
            </a:r>
          </a:p>
          <a:p>
            <a:r>
              <a:rPr lang="en-NZ" sz="2000" dirty="0"/>
              <a:t>1. We would like to have a small page fault rate in order to run </a:t>
            </a:r>
            <a:r>
              <a:rPr lang="en-NZ" sz="2000" dirty="0" smtClean="0"/>
              <a:t>efficiently</a:t>
            </a:r>
            <a:endParaRPr lang="en-NZ" sz="2000" dirty="0"/>
          </a:p>
          <a:p>
            <a:r>
              <a:rPr lang="en-NZ" sz="2000" dirty="0"/>
              <a:t>2. We would like to keep a</a:t>
            </a:r>
          </a:p>
          <a:p>
            <a:r>
              <a:rPr lang="en-NZ" sz="2000" dirty="0"/>
              <a:t>small frame </a:t>
            </a:r>
            <a:r>
              <a:rPr lang="en-NZ" sz="2000" dirty="0" smtClean="0"/>
              <a:t>allocation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700765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Memory Management </a:t>
            </a:r>
            <a:r>
              <a:rPr lang="en-NZ" dirty="0" smtClean="0"/>
              <a:t>Requirements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953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NZ" sz="2800" dirty="0" smtClean="0"/>
              <a:t>Relocation</a:t>
            </a:r>
          </a:p>
          <a:p>
            <a:pPr>
              <a:spcBef>
                <a:spcPts val="1800"/>
              </a:spcBef>
            </a:pPr>
            <a:r>
              <a:rPr lang="en-NZ" sz="2800" dirty="0" smtClean="0"/>
              <a:t>Protection</a:t>
            </a:r>
          </a:p>
          <a:p>
            <a:pPr>
              <a:spcBef>
                <a:spcPts val="1800"/>
              </a:spcBef>
            </a:pPr>
            <a:r>
              <a:rPr lang="en-NZ" sz="2800" dirty="0" smtClean="0"/>
              <a:t>Sharing</a:t>
            </a:r>
          </a:p>
          <a:p>
            <a:pPr>
              <a:spcBef>
                <a:spcPts val="1800"/>
              </a:spcBef>
            </a:pPr>
            <a:r>
              <a:rPr lang="en-NZ" sz="2800" dirty="0" smtClean="0"/>
              <a:t>Logical organization</a:t>
            </a:r>
          </a:p>
          <a:p>
            <a:pPr>
              <a:spcBef>
                <a:spcPts val="1800"/>
              </a:spcBef>
            </a:pPr>
            <a:r>
              <a:rPr lang="en-NZ" sz="2800" dirty="0" smtClean="0"/>
              <a:t>Physical organization</a:t>
            </a:r>
            <a:endParaRPr lang="en-NZ" sz="28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 cleaning policy </a:t>
            </a:r>
            <a:r>
              <a:rPr lang="en-NZ" dirty="0" smtClean="0"/>
              <a:t>determines </a:t>
            </a:r>
            <a:r>
              <a:rPr lang="en-NZ" b="1" i="1" dirty="0" smtClean="0">
                <a:solidFill>
                  <a:srgbClr val="C00000"/>
                </a:solidFill>
              </a:rPr>
              <a:t>when</a:t>
            </a:r>
            <a:r>
              <a:rPr lang="en-NZ" dirty="0" smtClean="0">
                <a:solidFill>
                  <a:srgbClr val="C00000"/>
                </a:solidFill>
              </a:rPr>
              <a:t> </a:t>
            </a:r>
            <a:r>
              <a:rPr lang="en-NZ" dirty="0" smtClean="0"/>
              <a:t>a modified page should be written out to secondary memory.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Two approaches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Demand cleaning</a:t>
            </a:r>
          </a:p>
          <a:p>
            <a:pPr lvl="1">
              <a:spcBef>
                <a:spcPts val="1200"/>
              </a:spcBef>
            </a:pPr>
            <a:r>
              <a:rPr lang="en-NZ" sz="2400" dirty="0" err="1" smtClean="0"/>
              <a:t>Precleaning</a:t>
            </a:r>
            <a:endParaRPr lang="en-US" sz="2400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057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Cleaning Policy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Demand cleaning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page is written out to secondary memory </a:t>
            </a:r>
            <a:r>
              <a:rPr lang="en-US" dirty="0" smtClean="0"/>
              <a:t>only </a:t>
            </a:r>
            <a:r>
              <a:rPr lang="en-US" b="1" dirty="0"/>
              <a:t>when</a:t>
            </a:r>
            <a:r>
              <a:rPr lang="en-US" dirty="0"/>
              <a:t> it has been selected for </a:t>
            </a:r>
            <a:r>
              <a:rPr lang="en-US" dirty="0" smtClean="0"/>
              <a:t>replacement.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Minimizes page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writes.</a:t>
            </a:r>
            <a:endParaRPr lang="en-US" altLang="zh-TW" dirty="0">
              <a:latin typeface="Arial" charset="0"/>
              <a:ea typeface="新細明體" pitchFamily="18" charset="-12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A process that suffers a page fault may have to wait for </a:t>
            </a:r>
            <a:r>
              <a:rPr lang="en-US" altLang="zh-TW" i="1" dirty="0">
                <a:latin typeface="Arial" charset="0"/>
                <a:ea typeface="新細明體" pitchFamily="18" charset="-120"/>
              </a:rPr>
              <a:t>two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page transfers before it can be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unblocked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Wingdings" pitchFamily="2" charset="2"/>
              </a:rPr>
              <a:t>.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err="1"/>
              <a:t>Precleaning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Modified pages </a:t>
            </a:r>
            <a:r>
              <a:rPr lang="en-US" dirty="0"/>
              <a:t>are written out </a:t>
            </a:r>
            <a:r>
              <a:rPr lang="en-US" b="1" dirty="0" smtClean="0"/>
              <a:t>before</a:t>
            </a:r>
            <a:r>
              <a:rPr lang="en-US" dirty="0" smtClean="0"/>
              <a:t> their frames are needed.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dirty="0"/>
              <a:t>Pages </a:t>
            </a:r>
            <a:r>
              <a:rPr lang="en-US" dirty="0" smtClean="0"/>
              <a:t>can be written </a:t>
            </a:r>
            <a:r>
              <a:rPr lang="en-US" dirty="0"/>
              <a:t>out in </a:t>
            </a:r>
            <a:r>
              <a:rPr lang="en-US" dirty="0" smtClean="0"/>
              <a:t>batches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Wingdings" pitchFamily="2" charset="2"/>
              </a:rPr>
              <a:t>.</a:t>
            </a:r>
            <a:endParaRPr lang="en-US" altLang="zh-TW" dirty="0">
              <a:latin typeface="Arial" charset="0"/>
              <a:ea typeface="新細明體" pitchFamily="18" charset="-120"/>
              <a:sym typeface="Wingdings" pitchFamily="2" charset="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Pages written out may have been modified again before they are replaced  waste of I/O operations with unnecessary cleaning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Wingdings" pitchFamily="2" charset="2"/>
              </a:rPr>
              <a:t>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31448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Resident Set </a:t>
            </a:r>
            <a:br>
              <a:rPr lang="en-NZ" dirty="0" smtClean="0"/>
            </a:br>
            <a:r>
              <a:rPr lang="en-NZ" dirty="0" smtClean="0"/>
              <a:t>Management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The OS must decide </a:t>
            </a:r>
            <a:r>
              <a:rPr lang="en-NZ" b="1" i="1" dirty="0">
                <a:solidFill>
                  <a:schemeClr val="accent2"/>
                </a:solidFill>
              </a:rPr>
              <a:t>how many pages</a:t>
            </a:r>
            <a:r>
              <a:rPr lang="en-NZ" dirty="0" smtClean="0"/>
              <a:t> to bring into main memory (</a:t>
            </a:r>
            <a:r>
              <a:rPr lang="en-US" dirty="0"/>
              <a:t>how much main memory to allocate to a particular process</a:t>
            </a:r>
            <a:r>
              <a:rPr lang="en-NZ" dirty="0" smtClean="0"/>
              <a:t>).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NZ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6400" y="2872132"/>
            <a:ext cx="3601335" cy="299526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3223" y="2820838"/>
            <a:ext cx="5410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NZ" dirty="0" smtClean="0"/>
              <a:t>The smaller the amount of memory allocated to each process, the more processes that can reside in memory.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Small number of pages loaded increases page faults.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Beyond a certain number, further allocations of pages will have no noticeable effect on the page fault rate for that process because of the principle of locality.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273805276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Resident Set </a:t>
            </a:r>
            <a:br>
              <a:rPr lang="en-NZ" dirty="0" smtClean="0"/>
            </a:br>
            <a:r>
              <a:rPr lang="en-NZ" dirty="0" smtClean="0"/>
              <a:t>Management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Fixed-allocation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Gives a process a fixed number of </a:t>
            </a:r>
            <a:r>
              <a:rPr lang="en-US" dirty="0" smtClean="0"/>
              <a:t>frames in main memory.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When a page fault occurs, one of the pages of that process must be </a:t>
            </a:r>
            <a:r>
              <a:rPr lang="en-US" dirty="0" smtClean="0"/>
              <a:t>replaced.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Variable-allocation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Number of pages allocated to a process varies over the lifetime of the </a:t>
            </a:r>
            <a:r>
              <a:rPr lang="en-US" dirty="0" smtClean="0"/>
              <a:t>process.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Give additional frames to process that is suffering persistently high levels of page faults.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Reduce allocation to a process with an exceptionally low page fault rate.</a:t>
            </a:r>
            <a:endParaRPr lang="en-US" dirty="0"/>
          </a:p>
          <a:p>
            <a:pPr>
              <a:spcBef>
                <a:spcPts val="600"/>
              </a:spcBef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411517318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Resident Set </a:t>
            </a:r>
            <a:br>
              <a:rPr lang="en-NZ" dirty="0" smtClean="0"/>
            </a:br>
            <a:r>
              <a:rPr lang="en-NZ" dirty="0" smtClean="0"/>
              <a:t>Management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038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Replacement scope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scope of a replacement strategy can be categorized as global or </a:t>
            </a:r>
            <a:r>
              <a:rPr lang="en-US" dirty="0" smtClean="0"/>
              <a:t>local.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Both types are activated by a page fault when there are no free page </a:t>
            </a:r>
            <a:r>
              <a:rPr lang="en-US" dirty="0" smtClean="0"/>
              <a:t>frames.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Local replacement policy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Chooses only among the resident pages of the process that generated the page fault.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Global replacement policy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Considers all unlocked pages in main memory.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621355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Resident Set </a:t>
            </a:r>
            <a:br>
              <a:rPr lang="en-NZ" dirty="0" smtClean="0"/>
            </a:br>
            <a:r>
              <a:rPr lang="en-NZ" dirty="0" smtClean="0"/>
              <a:t>Management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400"/>
            <a:ext cx="8062805" cy="43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810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Determines </a:t>
            </a:r>
            <a:r>
              <a:rPr lang="en-US" b="1" i="1" dirty="0" smtClean="0">
                <a:solidFill>
                  <a:schemeClr val="accent2"/>
                </a:solidFill>
              </a:rPr>
              <a:t>the number of processes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that will be resident in main memory.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multiprogramming </a:t>
            </a:r>
            <a:r>
              <a:rPr lang="en-US" dirty="0" smtClean="0"/>
              <a:t>level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Too few processes: many occasions when all processes will be blocked and much time will be spent in swapping.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Too many processes: inadequate resident set leads to frequent faulting and results in </a:t>
            </a:r>
            <a:r>
              <a:rPr lang="en-US" b="1" i="1" dirty="0" smtClean="0">
                <a:solidFill>
                  <a:srgbClr val="0070C0"/>
                </a:solidFill>
              </a:rPr>
              <a:t>thrashing</a:t>
            </a:r>
            <a:r>
              <a:rPr lang="en-US" dirty="0" smtClean="0"/>
              <a:t>.</a:t>
            </a:r>
          </a:p>
          <a:p>
            <a:pPr marL="800100" lvl="3" indent="-342900">
              <a:lnSpc>
                <a:spcPct val="110000"/>
              </a:lnSpc>
              <a:spcBef>
                <a:spcPts val="12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  <a:sym typeface="Wingdings" pitchFamily="2" charset="2"/>
              </a:rPr>
              <a:t>thrashing: a state in which 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t</a:t>
            </a:r>
            <a:r>
              <a:rPr lang="en-NZ" altLang="zh-HK" sz="2000" dirty="0">
                <a:latin typeface="Arial" charset="0"/>
              </a:rPr>
              <a:t>he system spends most of its time swapping process pieces rather than executing </a:t>
            </a:r>
            <a:r>
              <a:rPr lang="en-NZ" altLang="zh-HK" sz="2000" dirty="0" smtClean="0">
                <a:latin typeface="Arial" charset="0"/>
              </a:rPr>
              <a:t>instructions</a:t>
            </a: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153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Load Control</a:t>
            </a:r>
            <a:endParaRPr lang="en-US" dirty="0"/>
          </a:p>
        </p:txBody>
      </p:sp>
      <p:pic>
        <p:nvPicPr>
          <p:cNvPr id="4" name="Content Placeholder 3" descr="Fig08_21.gi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3552"/>
          <a:stretch/>
        </p:blipFill>
        <p:spPr>
          <a:xfrm>
            <a:off x="1981200" y="1890914"/>
            <a:ext cx="5185953" cy="4142972"/>
          </a:xfrm>
        </p:spPr>
      </p:pic>
      <p:sp>
        <p:nvSpPr>
          <p:cNvPr id="5" name="AutoShape 5"/>
          <p:cNvSpPr>
            <a:spLocks/>
          </p:cNvSpPr>
          <p:nvPr/>
        </p:nvSpPr>
        <p:spPr bwMode="auto">
          <a:xfrm>
            <a:off x="228600" y="2286000"/>
            <a:ext cx="1752600" cy="1524000"/>
          </a:xfrm>
          <a:prstGeom prst="borderCallout2">
            <a:avLst>
              <a:gd name="adj1" fmla="val 6819"/>
              <a:gd name="adj2" fmla="val 104347"/>
              <a:gd name="adj3" fmla="val 6819"/>
              <a:gd name="adj4" fmla="val 139583"/>
              <a:gd name="adj5" fmla="val 67370"/>
              <a:gd name="adj6" fmla="val 167159"/>
            </a:avLst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dirty="0"/>
              <a:t>There is less chance that all resident processes are blocked</a:t>
            </a: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6172200" y="1636486"/>
            <a:ext cx="2667000" cy="1640114"/>
          </a:xfrm>
          <a:prstGeom prst="borderCallout2">
            <a:avLst>
              <a:gd name="adj1" fmla="val 5556"/>
              <a:gd name="adj2" fmla="val -3125"/>
              <a:gd name="adj3" fmla="val 5556"/>
              <a:gd name="adj4" fmla="val -23241"/>
              <a:gd name="adj5" fmla="val 142980"/>
              <a:gd name="adj6" fmla="val -36797"/>
            </a:avLst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dirty="0"/>
              <a:t>The average resident set is inadequate and the number of page faults rises </a:t>
            </a:r>
            <a:r>
              <a:rPr lang="en-US" dirty="0" smtClean="0"/>
              <a:t>dramatically (thrashing)</a:t>
            </a:r>
            <a:endParaRPr lang="en-US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868386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800600" y="3508829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9371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One way to approach the problem: monitor the rate at which the pointer scans the circular buffer of frames in the clock page replacement algorithm, using a global scope.</a:t>
            </a:r>
          </a:p>
        </p:txBody>
      </p:sp>
      <p:pic>
        <p:nvPicPr>
          <p:cNvPr id="5" name="Content Placeholder 3" descr="Fig08_16b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1" r="13115" b="18686"/>
          <a:stretch/>
        </p:blipFill>
        <p:spPr bwMode="auto">
          <a:xfrm>
            <a:off x="5943600" y="2819400"/>
            <a:ext cx="3200400" cy="30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819400"/>
            <a:ext cx="57912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If the rate is below a given lower threshold, increase the multiprogramming level.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few page faults are occurring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there are many resident pages not being referenced and are readily replaceable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If the rate exceeds an upper threshold, the multiprogramming level is too high.</a:t>
            </a:r>
          </a:p>
          <a:p>
            <a:pPr marL="457200" lvl="1" indent="0">
              <a:spcBef>
                <a:spcPts val="600"/>
              </a:spcBef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1821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r>
              <a:rPr lang="en-US" smtClean="0"/>
              <a:t>: Relocation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Programmers do not (need to) know where the program will be placed in memory when it is executed.</a:t>
            </a:r>
          </a:p>
          <a:p>
            <a:pPr>
              <a:spcBef>
                <a:spcPts val="1200"/>
              </a:spcBef>
            </a:pPr>
            <a:r>
              <a:rPr lang="en-US" dirty="0"/>
              <a:t>In fact, </a:t>
            </a:r>
            <a:r>
              <a:rPr lang="en-US" dirty="0" smtClean="0"/>
              <a:t>a </a:t>
            </a:r>
            <a:r>
              <a:rPr lang="en-US" dirty="0"/>
              <a:t>process may occupy different </a:t>
            </a:r>
            <a:r>
              <a:rPr lang="en-US" dirty="0" smtClean="0"/>
              <a:t>actual memory </a:t>
            </a:r>
            <a:r>
              <a:rPr lang="en-US" dirty="0"/>
              <a:t>locations during </a:t>
            </a:r>
            <a:r>
              <a:rPr lang="en-US" dirty="0" smtClean="0"/>
              <a:t>execution.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Swapping: </a:t>
            </a:r>
            <a:r>
              <a:rPr lang="en-US" dirty="0"/>
              <a:t>in order to maximize processor </a:t>
            </a:r>
            <a:r>
              <a:rPr lang="en-US" dirty="0" smtClean="0"/>
              <a:t>utilization, active processes need to be swapped out of main memory but in at a different area of memory.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Compaction: processes are shifted so</a:t>
            </a:r>
            <a:r>
              <a:rPr lang="en-NZ" dirty="0" smtClean="0"/>
              <a:t> that they are contiguous.</a:t>
            </a: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Different Types of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i="1" dirty="0" smtClean="0">
                <a:solidFill>
                  <a:schemeClr val="accent2"/>
                </a:solidFill>
              </a:rPr>
              <a:t>Logical address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Reference to a memory location independent of the current assignment of data to memory.</a:t>
            </a:r>
          </a:p>
          <a:p>
            <a:pPr>
              <a:spcBef>
                <a:spcPts val="1200"/>
              </a:spcBef>
            </a:pPr>
            <a:r>
              <a:rPr lang="en-US" altLang="zh-HK" i="1" dirty="0" smtClean="0">
                <a:solidFill>
                  <a:schemeClr val="accent2"/>
                </a:solidFill>
              </a:rPr>
              <a:t>Relative address</a:t>
            </a:r>
            <a:endParaRPr lang="en-US" altLang="zh-HK" i="1" dirty="0">
              <a:solidFill>
                <a:schemeClr val="accent2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dirty="0" smtClean="0"/>
              <a:t>An example of logical address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Address is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expressed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as a location relative to some known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point such as the origin of the program.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i="1" dirty="0" smtClean="0">
                <a:solidFill>
                  <a:schemeClr val="accent2"/>
                </a:solidFill>
              </a:rPr>
              <a:t>Physical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chemeClr val="accent2"/>
                </a:solidFill>
              </a:rPr>
              <a:t>Absolute address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</a:t>
            </a:r>
            <a:r>
              <a:rPr lang="en-US" dirty="0" smtClean="0"/>
              <a:t>ctual location in main memory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0850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References</a:t>
            </a:r>
            <a:endParaRPr lang="en-US" dirty="0"/>
          </a:p>
        </p:txBody>
      </p:sp>
      <p:pic>
        <p:nvPicPr>
          <p:cNvPr id="5" name="Content Placeholder 3" descr="Fig07_01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0"/>
          <a:stretch>
            <a:fillRect/>
          </a:stretch>
        </p:blipFill>
        <p:spPr bwMode="auto">
          <a:xfrm>
            <a:off x="2556639" y="1417638"/>
            <a:ext cx="6587362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200" y="3886200"/>
            <a:ext cx="4084320" cy="11695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Reference </a:t>
            </a:r>
            <a:r>
              <a:rPr lang="en-US" sz="2000" dirty="0"/>
              <a:t>to program code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Reference to variables (data)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Reference to function call </a:t>
            </a:r>
            <a:r>
              <a:rPr lang="en-US" sz="2000" dirty="0" smtClean="0"/>
              <a:t>stack</a:t>
            </a:r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3931</Words>
  <Application>Microsoft Office PowerPoint</Application>
  <PresentationFormat>On-screen Show (4:3)</PresentationFormat>
  <Paragraphs>495</Paragraphs>
  <Slides>68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新細明體</vt:lpstr>
      <vt:lpstr>Arial</vt:lpstr>
      <vt:lpstr>Arial Narrow</vt:lpstr>
      <vt:lpstr>Calibri</vt:lpstr>
      <vt:lpstr>Symbol</vt:lpstr>
      <vt:lpstr>Wingdings</vt:lpstr>
      <vt:lpstr>Office Theme</vt:lpstr>
      <vt:lpstr>Custom Design</vt:lpstr>
      <vt:lpstr>Chapter 7 &amp; 8 Memory Management and Virtual Memory</vt:lpstr>
      <vt:lpstr>Roadmap</vt:lpstr>
      <vt:lpstr>Terminology</vt:lpstr>
      <vt:lpstr>Memory Management</vt:lpstr>
      <vt:lpstr>The need for memory management</vt:lpstr>
      <vt:lpstr>Memory Management Requirements</vt:lpstr>
      <vt:lpstr>Requirements: Relocation</vt:lpstr>
      <vt:lpstr>Different Types of Addresses</vt:lpstr>
      <vt:lpstr>Memory References</vt:lpstr>
      <vt:lpstr>Relocation</vt:lpstr>
      <vt:lpstr>Relocation  Hardware Support</vt:lpstr>
      <vt:lpstr>Requirements: Protection</vt:lpstr>
      <vt:lpstr>Requirements: Sharing</vt:lpstr>
      <vt:lpstr>Requirements: Logical Organization</vt:lpstr>
      <vt:lpstr>Requirements: Physical Organization</vt:lpstr>
      <vt:lpstr>Roadmap</vt:lpstr>
      <vt:lpstr>Paging</vt:lpstr>
      <vt:lpstr>Paging - Processes and Frames</vt:lpstr>
      <vt:lpstr>Paging -  Address Translation</vt:lpstr>
      <vt:lpstr>Paging  Page Table</vt:lpstr>
      <vt:lpstr>Paging  Logical Addresses</vt:lpstr>
      <vt:lpstr>Paging  Logical Addresses</vt:lpstr>
      <vt:lpstr>Paging  Logical to Physical Address Translation</vt:lpstr>
      <vt:lpstr>Segmentation</vt:lpstr>
      <vt:lpstr>PowerPoint Presentation</vt:lpstr>
      <vt:lpstr>PowerPoint Presentation</vt:lpstr>
      <vt:lpstr>Segmentation Logical to Physical Address Translation</vt:lpstr>
      <vt:lpstr>Roadmap</vt:lpstr>
      <vt:lpstr>Key Points in Memory Management</vt:lpstr>
      <vt:lpstr>Execution of a Process</vt:lpstr>
      <vt:lpstr>Implications</vt:lpstr>
      <vt:lpstr>Support Needed for  Virtual Memory</vt:lpstr>
      <vt:lpstr>Roadmap</vt:lpstr>
      <vt:lpstr>Paging in VM</vt:lpstr>
      <vt:lpstr>Address Translation</vt:lpstr>
      <vt:lpstr>Page Tables</vt:lpstr>
      <vt:lpstr>Address Translation for Hierarchical Page Table</vt:lpstr>
      <vt:lpstr>Segmentation in VM</vt:lpstr>
      <vt:lpstr>Address Translation in Segmentation</vt:lpstr>
      <vt:lpstr>Combined Paging and Segmentation</vt:lpstr>
      <vt:lpstr>Combined Paging and Segmentation</vt:lpstr>
      <vt:lpstr>Address Translation</vt:lpstr>
      <vt:lpstr>Roadmap</vt:lpstr>
      <vt:lpstr>OS Policies for VM</vt:lpstr>
      <vt:lpstr>Fetch Policy</vt:lpstr>
      <vt:lpstr>Placement Policy</vt:lpstr>
      <vt:lpstr>Replacement Policy</vt:lpstr>
      <vt:lpstr>Replacement Restriction:  Frame Locking</vt:lpstr>
      <vt:lpstr>Replacement  Algorithms</vt:lpstr>
      <vt:lpstr>Replacement Policy -  Optimal</vt:lpstr>
      <vt:lpstr>Optimal Replacement Example</vt:lpstr>
      <vt:lpstr>Replacement Policy - FIFO</vt:lpstr>
      <vt:lpstr>FIFO Replacement Example</vt:lpstr>
      <vt:lpstr>Replacment Policy - Least Recently Used</vt:lpstr>
      <vt:lpstr>LRU Replacment Example</vt:lpstr>
      <vt:lpstr>Replacement Policy - Clock</vt:lpstr>
      <vt:lpstr>Clock Replacment Example</vt:lpstr>
      <vt:lpstr>Clock Replacement Example</vt:lpstr>
      <vt:lpstr>Comparison</vt:lpstr>
      <vt:lpstr>Cleaning Policy</vt:lpstr>
      <vt:lpstr>Cleaning Policy</vt:lpstr>
      <vt:lpstr>Resident Set  Management</vt:lpstr>
      <vt:lpstr>Resident Set  Management</vt:lpstr>
      <vt:lpstr>Resident Set  Management</vt:lpstr>
      <vt:lpstr>Resident Set  Management</vt:lpstr>
      <vt:lpstr>Load Control</vt:lpstr>
      <vt:lpstr>Load Control</vt:lpstr>
      <vt:lpstr>Load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2009-08-02T01:34:02Z</dcterms:created>
  <dcterms:modified xsi:type="dcterms:W3CDTF">2019-03-27T10:23:35Z</dcterms:modified>
</cp:coreProperties>
</file>