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741" r:id="rId3"/>
  </p:sldMasterIdLst>
  <p:notesMasterIdLst>
    <p:notesMasterId r:id="rId43"/>
  </p:notesMasterIdLst>
  <p:sldIdLst>
    <p:sldId id="256" r:id="rId4"/>
    <p:sldId id="327" r:id="rId5"/>
    <p:sldId id="384" r:id="rId6"/>
    <p:sldId id="409" r:id="rId7"/>
    <p:sldId id="410" r:id="rId8"/>
    <p:sldId id="411" r:id="rId9"/>
    <p:sldId id="413" r:id="rId10"/>
    <p:sldId id="415" r:id="rId11"/>
    <p:sldId id="419" r:id="rId12"/>
    <p:sldId id="405" r:id="rId13"/>
    <p:sldId id="390" r:id="rId14"/>
    <p:sldId id="391" r:id="rId15"/>
    <p:sldId id="392" r:id="rId16"/>
    <p:sldId id="393" r:id="rId17"/>
    <p:sldId id="394" r:id="rId18"/>
    <p:sldId id="418" r:id="rId19"/>
    <p:sldId id="417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20" r:id="rId28"/>
    <p:sldId id="407" r:id="rId29"/>
    <p:sldId id="311" r:id="rId30"/>
    <p:sldId id="380" r:id="rId31"/>
    <p:sldId id="351" r:id="rId32"/>
    <p:sldId id="352" r:id="rId33"/>
    <p:sldId id="388" r:id="rId34"/>
    <p:sldId id="313" r:id="rId35"/>
    <p:sldId id="315" r:id="rId36"/>
    <p:sldId id="316" r:id="rId37"/>
    <p:sldId id="366" r:id="rId38"/>
    <p:sldId id="355" r:id="rId39"/>
    <p:sldId id="321" r:id="rId40"/>
    <p:sldId id="367" r:id="rId41"/>
    <p:sldId id="385" r:id="rId42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83077" autoAdjust="0"/>
  </p:normalViewPr>
  <p:slideViewPr>
    <p:cSldViewPr>
      <p:cViewPr varScale="1">
        <p:scale>
          <a:sx n="89" d="100"/>
          <a:sy n="89" d="100"/>
        </p:scale>
        <p:origin x="1488" y="10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5" y="1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4" tIns="45377" rIns="90754" bIns="4537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54" tIns="45377" rIns="90754" bIns="4537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81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51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3904F0-FD3A-4FDB-837B-1D04197AE645}" type="slidenum">
              <a:rPr lang="zh-TW" altLang="en-US">
                <a:latin typeface="Calibri" pitchFamily="34" charset="0"/>
              </a:rPr>
              <a:pPr/>
              <a:t>12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64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B33DD7-D8D2-4FD8-AC4B-9832186A937F}" type="slidenum">
              <a:rPr lang="zh-TW" altLang="en-US">
                <a:latin typeface="Calibri" pitchFamily="34" charset="0"/>
              </a:rPr>
              <a:pPr/>
              <a:t>13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40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DADE0D-67FA-411D-841E-FDBF9F07B620}" type="slidenum">
              <a:rPr lang="zh-TW" altLang="en-US">
                <a:latin typeface="Calibri" pitchFamily="34" charset="0"/>
              </a:rPr>
              <a:pPr/>
              <a:t>18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64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96E448-88FD-4E63-8A6F-F8523641C34D}" type="slidenum">
              <a:rPr lang="zh-TW" altLang="en-US">
                <a:latin typeface="Calibri" pitchFamily="34" charset="0"/>
              </a:rPr>
              <a:pPr/>
              <a:t>19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5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59DB70-E214-46E5-8B38-416CAA6517B1}" type="slidenum">
              <a:rPr lang="zh-TW" altLang="en-US">
                <a:latin typeface="Calibri" pitchFamily="34" charset="0"/>
              </a:rPr>
              <a:pPr/>
              <a:t>20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40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835926-AE95-467A-831C-BCFC28567800}" type="slidenum">
              <a:rPr lang="zh-TW" altLang="en-US">
                <a:latin typeface="Calibri" pitchFamily="34" charset="0"/>
              </a:rPr>
              <a:pPr/>
              <a:t>21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5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A00C26-4A87-41F3-BA5C-812E277BDE35}" type="slidenum">
              <a:rPr lang="zh-TW" altLang="en-US">
                <a:latin typeface="Calibri" pitchFamily="34" charset="0"/>
              </a:rPr>
              <a:pPr/>
              <a:t>23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35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5C58FD-2E35-442B-A118-1E48012563E6}" type="slidenum">
              <a:rPr lang="zh-TW" altLang="en-US">
                <a:latin typeface="Calibri" pitchFamily="34" charset="0"/>
              </a:rPr>
              <a:pPr/>
              <a:t>24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50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DADE0D-67FA-411D-841E-FDBF9F07B620}" type="slidenum">
              <a:rPr lang="zh-TW" altLang="en-US">
                <a:latin typeface="Calibri" pitchFamily="34" charset="0"/>
              </a:rPr>
              <a:pPr/>
              <a:t>25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10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13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2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7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48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7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7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87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4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81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54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19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7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1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7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630">
              <a:defRPr>
                <a:solidFill>
                  <a:schemeClr val="tx1"/>
                </a:solidFill>
                <a:latin typeface="Arial" charset="0"/>
              </a:defRPr>
            </a:lvl1pPr>
            <a:lvl2pPr marL="764163" indent="-294637" defTabSz="940630">
              <a:defRPr>
                <a:solidFill>
                  <a:schemeClr val="tx1"/>
                </a:solidFill>
                <a:latin typeface="Arial" charset="0"/>
              </a:defRPr>
            </a:lvl2pPr>
            <a:lvl3pPr marL="1175393" indent="-234764" defTabSz="940630">
              <a:defRPr>
                <a:solidFill>
                  <a:schemeClr val="tx1"/>
                </a:solidFill>
                <a:latin typeface="Arial" charset="0"/>
              </a:defRPr>
            </a:lvl3pPr>
            <a:lvl4pPr marL="1646496" indent="-236339" defTabSz="940630">
              <a:defRPr>
                <a:solidFill>
                  <a:schemeClr val="tx1"/>
                </a:solidFill>
                <a:latin typeface="Arial" charset="0"/>
              </a:defRPr>
            </a:lvl4pPr>
            <a:lvl5pPr marL="2116023" indent="-234764" defTabSz="940630">
              <a:defRPr>
                <a:solidFill>
                  <a:schemeClr val="tx1"/>
                </a:solidFill>
                <a:latin typeface="Arial" charset="0"/>
              </a:defRPr>
            </a:lvl5pPr>
            <a:lvl6pPr marL="2569794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3565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7336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1107" indent="-234764" defTabSz="9406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7849A0-1944-4D0B-8207-BE88074A70E4}" type="slidenum">
              <a:rPr lang="zh-TW" altLang="en-US">
                <a:latin typeface="Calibri" pitchFamily="34" charset="0"/>
              </a:rPr>
              <a:pPr/>
              <a:t>11</a:t>
            </a:fld>
            <a:endParaRPr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44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C7850-FE08-469F-A2A0-6A2E13311656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D1E3-5C37-4DCE-856F-F02010D7918A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478FE-D2D7-47A6-BBF3-7B3820FC0535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59DF3-D65E-48D5-9F42-206500483D8C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7F676-3005-4B2C-9E66-CE4F1A3532C2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E3D4B-49DD-4F59-A843-8CD794EFD13D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D92B-A9CC-40E3-8129-9211434C1E5F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54DAD-8F2D-4A0C-AC1E-1DDB806EC2B5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66ACA-0506-4FFF-A5F2-D7149F173C45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5F557-CD53-43A7-8DAC-C36E0ED2055F}" type="datetime1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75C58-0F05-4DBF-A43B-80EACF2054FC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7296D-E173-4E42-96EE-46F64FB57C11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8B1EF-084C-4205-9CC6-8C853B068B02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F4953-3088-48AA-8D0D-FF6DC1DC639A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0181">
            <a:off x="320675" y="-146050"/>
            <a:ext cx="10477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534400" y="6324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4F7CE29C-FB02-423F-81D1-04C62730309A}" type="slidenum">
              <a:rPr lang="zh-TW" altLang="en-US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pPr>
                <a:spcBef>
                  <a:spcPct val="50000"/>
                </a:spcBef>
              </a:pPr>
              <a:t>‹#›</a:t>
            </a:fld>
            <a:endParaRPr lang="en-US" altLang="zh-TW" smtClean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550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41BD2-ABC2-4A25-9E25-D14DEB05DF72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35A0E-A0AC-4526-8879-F38537BA8A04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C1197-ACA9-400F-8337-00E495F1ECB2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33898-79DB-4319-B6E2-CB6246159EAC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FEC71-D7BD-4374-BC07-E6D316D0ACEE}" type="datetime1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642AA-C029-4506-9606-665CA32B30D6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17087-30BF-43AD-9CD2-35C0F3B390BF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B0F373-36C2-4BFA-A989-8B8B1D654F92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A019EDE-3040-439F-B1A4-7836B807B21B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345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25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11 &amp; 12</a:t>
            </a:r>
            <a:br>
              <a:rPr lang="en-US" dirty="0" smtClean="0"/>
            </a:br>
            <a:r>
              <a:rPr lang="en-US" dirty="0" smtClean="0"/>
              <a:t>Disk Scheduling and Secondary Storage Management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</a:t>
            </a:r>
            <a:b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A Big Picture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dirty="0"/>
              <a:t>Record Blocking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Disk </a:t>
            </a:r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Scheduling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File Allocation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1888" y="3429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2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Disk Performance Parameters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NZ" altLang="en-US" sz="2400" dirty="0" smtClean="0">
                <a:latin typeface="Arial" charset="0"/>
              </a:rPr>
              <a:t>Currently, disks are at least four orders of magnitude slower than main memory 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None/>
            </a:pPr>
            <a:r>
              <a:rPr lang="en-NZ" altLang="en-US" sz="2400" dirty="0" smtClean="0">
                <a:latin typeface="Arial" charset="0"/>
                <a:sym typeface="Wingdings" pitchFamily="2" charset="2"/>
              </a:rPr>
              <a:t> performance of disk storage subsystem is of vital concern</a:t>
            </a:r>
          </a:p>
          <a:p>
            <a:pPr>
              <a:lnSpc>
                <a:spcPct val="90000"/>
              </a:lnSpc>
            </a:pPr>
            <a:r>
              <a:rPr lang="en-NZ" altLang="en-US" sz="2400" dirty="0" smtClean="0">
                <a:latin typeface="Arial" charset="0"/>
              </a:rPr>
              <a:t>A general timing diagram of disk I/O transfer is shown here.</a:t>
            </a:r>
            <a:endParaRPr lang="en-US" altLang="zh-TW" sz="2400" dirty="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109571" name="Content Placeholder 3" descr="Fig11_06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67"/>
          <a:stretch/>
        </p:blipFill>
        <p:spPr bwMode="auto">
          <a:xfrm>
            <a:off x="838200" y="4687245"/>
            <a:ext cx="7162800" cy="15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Image result for I/O channel, comput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35" y="1676400"/>
            <a:ext cx="4319357" cy="29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071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Positioning the </a:t>
            </a:r>
            <a:br>
              <a:rPr lang="en-US" altLang="zh-TW" smtClean="0">
                <a:latin typeface="Arial" charset="0"/>
                <a:ea typeface="新細明體" pitchFamily="18" charset="-120"/>
              </a:rPr>
            </a:br>
            <a:r>
              <a:rPr lang="en-US" altLang="zh-TW" smtClean="0">
                <a:latin typeface="Arial" charset="0"/>
                <a:ea typeface="新細明體" pitchFamily="18" charset="-120"/>
              </a:rPr>
              <a:t>Read/Write Heads</a:t>
            </a:r>
          </a:p>
        </p:txBody>
      </p:sp>
      <p:sp>
        <p:nvSpPr>
          <p:cNvPr id="111618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3810000" cy="3124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altLang="en-US" sz="2400" dirty="0" smtClean="0">
                <a:latin typeface="Arial" charset="0"/>
              </a:rPr>
              <a:t>To read or write, the </a:t>
            </a:r>
            <a:r>
              <a:rPr lang="en-NZ" altLang="en-US" sz="2400" b="1" i="1" dirty="0" smtClean="0">
                <a:solidFill>
                  <a:srgbClr val="0070C0"/>
                </a:solidFill>
                <a:latin typeface="Arial" charset="0"/>
              </a:rPr>
              <a:t>head</a:t>
            </a:r>
            <a:r>
              <a:rPr lang="en-NZ" altLang="en-US" sz="2400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NZ" altLang="en-US" sz="2400" dirty="0" smtClean="0">
                <a:latin typeface="Arial" charset="0"/>
              </a:rPr>
              <a:t>must be positioned at the desired </a:t>
            </a:r>
            <a:r>
              <a:rPr lang="en-NZ" altLang="en-US" sz="2400" b="1" i="1" dirty="0" smtClean="0">
                <a:solidFill>
                  <a:srgbClr val="0070C0"/>
                </a:solidFill>
                <a:latin typeface="Arial" charset="0"/>
              </a:rPr>
              <a:t>track</a:t>
            </a:r>
            <a:r>
              <a:rPr lang="en-NZ" altLang="en-US" sz="2400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NZ" altLang="en-US" sz="2400" dirty="0" smtClean="0">
                <a:latin typeface="Arial" charset="0"/>
              </a:rPr>
              <a:t>and at the beginning of the desired </a:t>
            </a:r>
            <a:r>
              <a:rPr lang="en-NZ" altLang="en-US" sz="2400" b="1" i="1" dirty="0" smtClean="0">
                <a:solidFill>
                  <a:srgbClr val="0070C0"/>
                </a:solidFill>
                <a:latin typeface="Arial" charset="0"/>
              </a:rPr>
              <a:t>sector</a:t>
            </a:r>
            <a:r>
              <a:rPr lang="en-NZ" altLang="en-US" sz="2400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NZ" altLang="en-US" sz="2400" dirty="0" smtClean="0">
                <a:latin typeface="Arial" charset="0"/>
              </a:rPr>
              <a:t>on that track</a:t>
            </a: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t="2466" r="801" b="2834"/>
          <a:stretch>
            <a:fillRect/>
          </a:stretch>
        </p:blipFill>
        <p:spPr bwMode="auto">
          <a:xfrm>
            <a:off x="4419600" y="2514600"/>
            <a:ext cx="4116388" cy="29702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621" name="Content Placeholder 2"/>
          <p:cNvSpPr>
            <a:spLocks/>
          </p:cNvSpPr>
          <p:nvPr/>
        </p:nvSpPr>
        <p:spPr bwMode="auto">
          <a:xfrm>
            <a:off x="457200" y="17526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NZ" altLang="en-US" sz="2400" dirty="0"/>
              <a:t>When the disk drive is operating, the disk is rotating at </a:t>
            </a:r>
            <a:r>
              <a:rPr lang="en-NZ" altLang="en-US" sz="2400" b="1" dirty="0"/>
              <a:t>constant</a:t>
            </a:r>
            <a:r>
              <a:rPr lang="en-NZ" altLang="en-US" sz="2400" dirty="0"/>
              <a:t> </a:t>
            </a:r>
            <a:r>
              <a:rPr lang="en-NZ" altLang="en-US" sz="2400" dirty="0" smtClean="0"/>
              <a:t>speed</a:t>
            </a:r>
            <a:endParaRPr lang="en-NZ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946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Disk Performance Parameters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b="1" i="1" dirty="0" smtClean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Seek time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: the time it takes to position the head at (move the disk arm to) the desired track</a:t>
            </a:r>
          </a:p>
          <a:p>
            <a:pPr>
              <a:spcBef>
                <a:spcPts val="1200"/>
              </a:spcBef>
            </a:pPr>
            <a:r>
              <a:rPr lang="en-US" altLang="zh-TW" b="1" i="1" dirty="0" smtClean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Rotational delay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or</a:t>
            </a:r>
            <a:r>
              <a:rPr lang="en-US" altLang="zh-TW" b="1" i="1" dirty="0" smtClean="0">
                <a:latin typeface="Arial" charset="0"/>
                <a:ea typeface="新細明體" pitchFamily="18" charset="-120"/>
              </a:rPr>
              <a:t> </a:t>
            </a:r>
            <a:r>
              <a:rPr lang="en-US" altLang="zh-TW" b="1" i="1" dirty="0" smtClean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rotational latency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: the time it takes for the beginning of the desired sector to reach the head</a:t>
            </a:r>
          </a:p>
          <a:p>
            <a:pPr>
              <a:spcBef>
                <a:spcPts val="1200"/>
              </a:spcBef>
            </a:pPr>
            <a:r>
              <a:rPr lang="en-US" altLang="zh-TW" sz="2400" b="1" i="1" dirty="0" smtClean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Transfer Time</a:t>
            </a:r>
            <a:r>
              <a:rPr lang="en-US" altLang="zh-TW" sz="2400" dirty="0" smtClean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is the time taken to transfer the data (as the sector moves under the head)</a:t>
            </a:r>
            <a:endParaRPr lang="en-US" altLang="zh-TW" sz="2400" b="1" i="1" dirty="0" smtClean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endParaRPr lang="en-US" altLang="zh-TW" sz="2800" dirty="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4" name="Content Placeholder 3" descr="Fig11_06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9432"/>
            <a:ext cx="7314142" cy="266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931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Title 1"/>
          <p:cNvSpPr>
            <a:spLocks/>
          </p:cNvSpPr>
          <p:nvPr/>
        </p:nvSpPr>
        <p:spPr bwMode="auto">
          <a:xfrm>
            <a:off x="1219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>
                <a:ea typeface="新細明體" pitchFamily="18" charset="-120"/>
              </a:rPr>
              <a:t>Disk Performance Parameters</a:t>
            </a:r>
          </a:p>
        </p:txBody>
      </p:sp>
      <p:sp>
        <p:nvSpPr>
          <p:cNvPr id="219141" name="Content Placeholder 2"/>
          <p:cNvSpPr>
            <a:spLocks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TW" sz="2400" dirty="0">
                <a:ea typeface="新細明體" pitchFamily="18" charset="-120"/>
              </a:rPr>
              <a:t>Total average access time </a:t>
            </a:r>
            <a:r>
              <a:rPr lang="en-US" altLang="zh-TW" sz="2400" i="1" dirty="0">
                <a:ea typeface="新細明體" pitchFamily="18" charset="-120"/>
              </a:rPr>
              <a:t>T</a:t>
            </a:r>
            <a:r>
              <a:rPr lang="en-US" altLang="zh-TW" sz="2400" i="1" baseline="-25000" dirty="0"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</a:t>
            </a:r>
          </a:p>
          <a:p>
            <a:pPr lvl="1" algn="ctr">
              <a:spcBef>
                <a:spcPts val="1200"/>
              </a:spcBef>
              <a:buFont typeface="Arial" charset="0"/>
              <a:buNone/>
            </a:pPr>
            <a:r>
              <a:rPr lang="en-US" altLang="zh-TW" sz="2400" i="1" dirty="0">
                <a:ea typeface="新細明體" pitchFamily="18" charset="-120"/>
              </a:rPr>
              <a:t>T</a:t>
            </a:r>
            <a:r>
              <a:rPr lang="en-US" altLang="zh-TW" sz="2400" i="1" baseline="-25000" dirty="0"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= </a:t>
            </a:r>
            <a:r>
              <a:rPr lang="en-US" altLang="zh-TW" sz="2400" i="1" dirty="0" err="1">
                <a:ea typeface="新細明體" pitchFamily="18" charset="-120"/>
              </a:rPr>
              <a:t>T</a:t>
            </a:r>
            <a:r>
              <a:rPr lang="en-US" altLang="zh-TW" sz="2400" i="1" baseline="-25000" dirty="0" err="1"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+ 1 / (2</a:t>
            </a:r>
            <a:r>
              <a:rPr lang="en-US" altLang="zh-TW" sz="2400" i="1" dirty="0">
                <a:ea typeface="新細明體" pitchFamily="18" charset="-120"/>
              </a:rPr>
              <a:t>r</a:t>
            </a:r>
            <a:r>
              <a:rPr lang="en-US" altLang="zh-TW" sz="2400" dirty="0">
                <a:ea typeface="新細明體" pitchFamily="18" charset="-120"/>
              </a:rPr>
              <a:t>) + </a:t>
            </a:r>
            <a:r>
              <a:rPr lang="en-US" altLang="zh-TW" sz="2400" i="1" dirty="0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 / (</a:t>
            </a:r>
            <a:r>
              <a:rPr lang="en-US" altLang="zh-TW" sz="2400" i="1" dirty="0" err="1">
                <a:ea typeface="新細明體" pitchFamily="18" charset="-120"/>
              </a:rPr>
              <a:t>rN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altLang="zh-TW" sz="2400" dirty="0">
                <a:ea typeface="新細明體" pitchFamily="18" charset="-120"/>
              </a:rPr>
              <a:t>where	</a:t>
            </a:r>
            <a:r>
              <a:rPr lang="en-US" altLang="zh-TW" sz="2400" i="1" dirty="0" err="1">
                <a:ea typeface="新細明體" pitchFamily="18" charset="-120"/>
              </a:rPr>
              <a:t>T</a:t>
            </a:r>
            <a:r>
              <a:rPr lang="en-US" altLang="zh-TW" sz="2400" i="1" baseline="-25000" dirty="0" err="1"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= average seek time</a:t>
            </a: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altLang="zh-TW" sz="2400" dirty="0">
                <a:ea typeface="新細明體" pitchFamily="18" charset="-120"/>
              </a:rPr>
              <a:t>			</a:t>
            </a:r>
            <a:r>
              <a:rPr lang="en-US" altLang="zh-TW" sz="2400" i="1" dirty="0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 = no. of bytes to be transferred</a:t>
            </a: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altLang="zh-TW" sz="2400" dirty="0">
                <a:ea typeface="新細明體" pitchFamily="18" charset="-120"/>
              </a:rPr>
              <a:t>			</a:t>
            </a:r>
            <a:r>
              <a:rPr lang="en-US" altLang="zh-TW" sz="2400" i="1" dirty="0"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 = no. of bytes on a track</a:t>
            </a: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altLang="zh-TW" sz="2400" dirty="0">
                <a:ea typeface="新細明體" pitchFamily="18" charset="-120"/>
              </a:rPr>
              <a:t>			</a:t>
            </a:r>
            <a:r>
              <a:rPr lang="en-US" altLang="zh-TW" sz="2400" i="1" dirty="0">
                <a:ea typeface="新細明體" pitchFamily="18" charset="-120"/>
              </a:rPr>
              <a:t>r</a:t>
            </a:r>
            <a:r>
              <a:rPr lang="en-US" altLang="zh-TW" sz="2400" dirty="0">
                <a:ea typeface="新細明體" pitchFamily="18" charset="-120"/>
              </a:rPr>
              <a:t> = rotation speed, in revolutions / sec.</a:t>
            </a:r>
          </a:p>
          <a:p>
            <a:pPr>
              <a:spcBef>
                <a:spcPts val="1200"/>
              </a:spcBef>
            </a:pPr>
            <a:r>
              <a:rPr lang="en-US" altLang="zh-TW" sz="2800" dirty="0">
                <a:ea typeface="新細明體" pitchFamily="18" charset="-120"/>
              </a:rPr>
              <a:t>Due to the seek time, the order in which sectors are read from disk has a tremendous effect on I/O performance </a:t>
            </a:r>
          </a:p>
          <a:p>
            <a:pPr>
              <a:spcBef>
                <a:spcPts val="1200"/>
              </a:spcBef>
            </a:pPr>
            <a:endParaRPr lang="en-US" altLang="zh-TW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8538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Disk Performance </a:t>
            </a:r>
            <a:br>
              <a:rPr lang="en-US" altLang="zh-TW" smtClean="0">
                <a:latin typeface="Arial" charset="0"/>
                <a:ea typeface="新細明體" pitchFamily="18" charset="-120"/>
              </a:rPr>
            </a:br>
            <a:r>
              <a:rPr lang="en-US" altLang="zh-TW" smtClean="0">
                <a:latin typeface="Arial" charset="0"/>
                <a:ea typeface="新細明體" pitchFamily="18" charset="-120"/>
              </a:rPr>
              <a:t>Example</a:t>
            </a:r>
            <a:endParaRPr lang="en-US" altLang="en-US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2222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Given: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Average seek time = 4ms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Rotation speed = 7500rpm</a:t>
            </a:r>
          </a:p>
          <a:p>
            <a:pPr lvl="2">
              <a:spcBef>
                <a:spcPts val="600"/>
              </a:spcBef>
            </a:pPr>
            <a:r>
              <a:rPr lang="en-US" altLang="en-US" sz="2000" dirty="0" smtClean="0">
                <a:latin typeface="Arial" charset="0"/>
              </a:rPr>
              <a:t>Time for one rotation = 1/(7500/60) = 8 </a:t>
            </a:r>
            <a:r>
              <a:rPr lang="en-US" altLang="en-US" sz="2000" dirty="0" err="1" smtClean="0">
                <a:latin typeface="Arial" charset="0"/>
              </a:rPr>
              <a:t>ms</a:t>
            </a:r>
            <a:endParaRPr lang="en-US" altLang="en-US" sz="2000" dirty="0" smtClean="0">
              <a:latin typeface="Arial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500 sectors / track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Read a file consisting of 2,500 sectors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Total time for </a:t>
            </a:r>
            <a:r>
              <a:rPr lang="en-US" altLang="en-US" sz="2400" b="1" dirty="0" smtClean="0">
                <a:latin typeface="Arial" charset="0"/>
              </a:rPr>
              <a:t>sequential</a:t>
            </a:r>
            <a:r>
              <a:rPr lang="en-US" altLang="en-US" sz="2400" dirty="0" smtClean="0">
                <a:latin typeface="Arial" charset="0"/>
              </a:rPr>
              <a:t> access (the file occupies all the sectors on 5 adjacent tracks)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2400" dirty="0" smtClean="0">
                <a:latin typeface="Arial" charset="0"/>
              </a:rPr>
              <a:t>	= </a:t>
            </a:r>
            <a:r>
              <a:rPr lang="en-US" altLang="en-US" sz="2400" dirty="0" smtClean="0">
                <a:solidFill>
                  <a:srgbClr val="0070C0"/>
                </a:solidFill>
                <a:latin typeface="Arial" charset="0"/>
              </a:rPr>
              <a:t>time to read 1</a:t>
            </a:r>
            <a:r>
              <a:rPr lang="en-US" altLang="en-US" sz="2400" baseline="30000" dirty="0" smtClean="0">
                <a:solidFill>
                  <a:srgbClr val="0070C0"/>
                </a:solidFill>
                <a:latin typeface="Arial" charset="0"/>
              </a:rPr>
              <a:t>st</a:t>
            </a:r>
            <a:r>
              <a:rPr lang="en-US" altLang="en-US" sz="2400" dirty="0" smtClean="0">
                <a:solidFill>
                  <a:srgbClr val="0070C0"/>
                </a:solidFill>
                <a:latin typeface="Arial" charset="0"/>
              </a:rPr>
              <a:t> track </a:t>
            </a:r>
            <a:r>
              <a:rPr lang="en-US" altLang="en-US" sz="2400" dirty="0" smtClean="0">
                <a:latin typeface="Arial" charset="0"/>
              </a:rPr>
              <a:t>+ </a:t>
            </a:r>
            <a:r>
              <a:rPr lang="en-US" altLang="en-US" sz="2400" dirty="0" smtClean="0">
                <a:solidFill>
                  <a:srgbClr val="00B050"/>
                </a:solidFill>
                <a:latin typeface="Arial" charset="0"/>
              </a:rPr>
              <a:t>time to read successive tracks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2400" dirty="0" smtClean="0">
                <a:latin typeface="Arial" charset="0"/>
              </a:rPr>
              <a:t>	= </a:t>
            </a:r>
            <a:r>
              <a:rPr lang="en-US" altLang="en-US" sz="2400" dirty="0" smtClean="0">
                <a:solidFill>
                  <a:srgbClr val="0070C0"/>
                </a:solidFill>
                <a:latin typeface="Arial" charset="0"/>
              </a:rPr>
              <a:t>4 + 4 + 8 </a:t>
            </a:r>
            <a:r>
              <a:rPr lang="en-US" altLang="en-US" sz="2400" dirty="0" smtClean="0">
                <a:latin typeface="Arial" charset="0"/>
              </a:rPr>
              <a:t>+ </a:t>
            </a:r>
            <a:r>
              <a:rPr lang="en-US" altLang="en-US" sz="2400" dirty="0" smtClean="0">
                <a:solidFill>
                  <a:srgbClr val="00B050"/>
                </a:solidFill>
                <a:latin typeface="Arial" charset="0"/>
              </a:rPr>
              <a:t>4 * (4 + 8)</a:t>
            </a:r>
            <a:r>
              <a:rPr lang="en-US" altLang="en-US" sz="2400" dirty="0" smtClean="0">
                <a:latin typeface="Arial" charset="0"/>
              </a:rPr>
              <a:t> = 64 </a:t>
            </a:r>
            <a:r>
              <a:rPr lang="en-US" altLang="en-US" sz="2400" dirty="0" err="1" smtClean="0">
                <a:latin typeface="Arial" charset="0"/>
              </a:rPr>
              <a:t>ms</a:t>
            </a:r>
            <a:endParaRPr lang="en-US" altLang="en-US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15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charset="0"/>
                <a:ea typeface="新細明體" pitchFamily="18" charset="-120"/>
              </a:rPr>
              <a:t>Disk Performance </a:t>
            </a:r>
            <a:br>
              <a:rPr lang="en-US" altLang="zh-TW" dirty="0" smtClean="0">
                <a:latin typeface="Arial" charset="0"/>
                <a:ea typeface="新細明體" pitchFamily="18" charset="-120"/>
              </a:rPr>
            </a:br>
            <a:r>
              <a:rPr lang="en-US" altLang="zh-TW" dirty="0" smtClean="0">
                <a:latin typeface="Arial" charset="0"/>
                <a:ea typeface="新細明體" pitchFamily="18" charset="-120"/>
              </a:rPr>
              <a:t>Example (cont.)</a:t>
            </a:r>
            <a:endParaRPr lang="en-US" altLang="en-US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2222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Given: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Average seek time = 4ms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Rotation speed = 7500rpm</a:t>
            </a:r>
          </a:p>
          <a:p>
            <a:pPr lvl="2">
              <a:spcBef>
                <a:spcPts val="600"/>
              </a:spcBef>
            </a:pPr>
            <a:r>
              <a:rPr lang="en-US" altLang="en-US" sz="2000" dirty="0">
                <a:latin typeface="Arial" charset="0"/>
              </a:rPr>
              <a:t>Time for one rotation = 1/(7500/60) = 8 </a:t>
            </a:r>
            <a:r>
              <a:rPr lang="en-US" altLang="en-US" sz="2000" dirty="0" err="1">
                <a:latin typeface="Arial" charset="0"/>
              </a:rPr>
              <a:t>ms</a:t>
            </a:r>
            <a:endParaRPr lang="en-US" altLang="en-US" sz="2000" dirty="0" smtClean="0">
              <a:latin typeface="Arial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500 sectors / track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Read a file consisting of 2,500 sectors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latin typeface="Arial" charset="0"/>
              </a:rPr>
              <a:t>Total time for </a:t>
            </a:r>
            <a:r>
              <a:rPr lang="en-US" altLang="en-US" sz="2400" b="1" dirty="0" smtClean="0">
                <a:latin typeface="Arial" charset="0"/>
              </a:rPr>
              <a:t>random</a:t>
            </a:r>
            <a:r>
              <a:rPr lang="en-US" altLang="en-US" sz="2400" dirty="0" smtClean="0">
                <a:latin typeface="Arial" charset="0"/>
              </a:rPr>
              <a:t> access (sectors of the file are distributed randomly over the disk)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2400" dirty="0" smtClean="0">
                <a:latin typeface="Arial" charset="0"/>
              </a:rPr>
              <a:t>	= 2500 * time to read a sector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altLang="en-US" sz="2400" dirty="0" smtClean="0">
                <a:latin typeface="Arial" charset="0"/>
              </a:rPr>
              <a:t>	= 2500 * (4 + 4 + 0.016) = 20,040 </a:t>
            </a:r>
            <a:r>
              <a:rPr lang="en-US" altLang="en-US" sz="2400" dirty="0" err="1" smtClean="0">
                <a:latin typeface="Arial" charset="0"/>
              </a:rPr>
              <a:t>ms</a:t>
            </a:r>
            <a:endParaRPr lang="en-US" altLang="en-US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charset="0"/>
                <a:ea typeface="新細明體" pitchFamily="18" charset="-120"/>
              </a:rPr>
              <a:t>Disk Performance </a:t>
            </a:r>
            <a:br>
              <a:rPr lang="en-US" altLang="zh-TW" dirty="0" smtClean="0">
                <a:latin typeface="Arial" charset="0"/>
                <a:ea typeface="新細明體" pitchFamily="18" charset="-120"/>
              </a:rPr>
            </a:br>
            <a:endParaRPr lang="en-US" altLang="en-US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2222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400" dirty="0" smtClean="0">
                <a:latin typeface="Arial" charset="0"/>
              </a:rPr>
              <a:t>Observations: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>
                <a:latin typeface="Arial" charset="0"/>
              </a:rPr>
              <a:t>The reason for the difference in performance can be traced to </a:t>
            </a:r>
            <a:r>
              <a:rPr lang="en-US" altLang="en-US" sz="2000" b="1" dirty="0">
                <a:latin typeface="Arial" charset="0"/>
              </a:rPr>
              <a:t>seek time</a:t>
            </a:r>
            <a:r>
              <a:rPr lang="en-US" altLang="en-US" sz="2000" dirty="0">
                <a:latin typeface="Arial" charset="0"/>
              </a:rPr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 smtClean="0">
                <a:latin typeface="Arial" charset="0"/>
              </a:rPr>
              <a:t>In a multiprogramming environment, the OS maintains a queue of requests for each disk from various processes.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 smtClean="0">
                <a:latin typeface="Arial" charset="0"/>
              </a:rPr>
              <a:t>If requests (tracks) are selected (visited) at random, the </a:t>
            </a:r>
            <a:r>
              <a:rPr lang="en-US" altLang="en-US" sz="2000" dirty="0">
                <a:latin typeface="Arial" charset="0"/>
              </a:rPr>
              <a:t>performance </a:t>
            </a:r>
            <a:r>
              <a:rPr lang="en-US" altLang="en-US" sz="2000" dirty="0" smtClean="0">
                <a:latin typeface="Arial" charset="0"/>
              </a:rPr>
              <a:t>will </a:t>
            </a:r>
            <a:r>
              <a:rPr lang="en-US" altLang="en-US" sz="2000" dirty="0">
                <a:latin typeface="Arial" charset="0"/>
              </a:rPr>
              <a:t>be very poor.</a:t>
            </a:r>
          </a:p>
          <a:p>
            <a:pPr>
              <a:spcBef>
                <a:spcPts val="1200"/>
              </a:spcBef>
            </a:pPr>
            <a:r>
              <a:rPr lang="en-US" altLang="en-US" sz="2400" dirty="0" smtClean="0">
                <a:latin typeface="Arial" charset="0"/>
              </a:rPr>
              <a:t>So, there is a need to schedule access requests smartly in order to reduce the average time spent on seeks.</a:t>
            </a:r>
          </a:p>
        </p:txBody>
      </p:sp>
    </p:spTree>
    <p:extLst>
      <p:ext uri="{BB962C8B-B14F-4D97-AF65-F5344CB8AC3E}">
        <p14:creationId xmlns:p14="http://schemas.microsoft.com/office/powerpoint/2010/main" val="4287000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>
                <a:latin typeface="Arial" charset="0"/>
              </a:rPr>
              <a:t>Disk Scheduling</a:t>
            </a:r>
            <a:br>
              <a:rPr lang="en-NZ" altLang="en-US" smtClean="0">
                <a:latin typeface="Arial" charset="0"/>
              </a:rPr>
            </a:br>
            <a:r>
              <a:rPr lang="en-NZ" altLang="en-US" smtClean="0">
                <a:latin typeface="Arial" charset="0"/>
              </a:rPr>
              <a:t>Policies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altLang="en-US" sz="2400" dirty="0" smtClean="0">
                <a:latin typeface="Arial" charset="0"/>
              </a:rPr>
              <a:t>To compare various schemes, consider a disk head initially located at track 100</a:t>
            </a:r>
          </a:p>
          <a:p>
            <a:pPr lvl="1">
              <a:spcBef>
                <a:spcPts val="1200"/>
              </a:spcBef>
            </a:pPr>
            <a:r>
              <a:rPr lang="en-NZ" altLang="en-US" sz="2400" dirty="0" smtClean="0">
                <a:latin typeface="Arial" charset="0"/>
              </a:rPr>
              <a:t>assume a disk with 200 tracks and that the disk request queue has </a:t>
            </a:r>
            <a:r>
              <a:rPr lang="en-NZ" altLang="en-US" sz="2400" b="1" dirty="0" smtClean="0">
                <a:latin typeface="Arial" charset="0"/>
              </a:rPr>
              <a:t>random</a:t>
            </a:r>
            <a:r>
              <a:rPr lang="en-NZ" altLang="en-US" sz="2400" dirty="0" smtClean="0">
                <a:latin typeface="Arial" charset="0"/>
              </a:rPr>
              <a:t> requests from </a:t>
            </a:r>
            <a:r>
              <a:rPr lang="en-NZ" altLang="en-US" sz="2400" b="1" dirty="0" smtClean="0">
                <a:latin typeface="Arial" charset="0"/>
              </a:rPr>
              <a:t>various</a:t>
            </a:r>
            <a:r>
              <a:rPr lang="en-NZ" altLang="en-US" sz="2400" dirty="0" smtClean="0">
                <a:latin typeface="Arial" charset="0"/>
              </a:rPr>
              <a:t> processes in it</a:t>
            </a:r>
          </a:p>
          <a:p>
            <a:pPr>
              <a:spcBef>
                <a:spcPts val="1200"/>
              </a:spcBef>
            </a:pPr>
            <a:r>
              <a:rPr lang="en-NZ" altLang="en-US" sz="2400" dirty="0" smtClean="0">
                <a:latin typeface="Arial" charset="0"/>
              </a:rPr>
              <a:t>The requested tracks, in the order received by the disk scheduler, are </a:t>
            </a:r>
          </a:p>
          <a:p>
            <a:pPr lvl="1">
              <a:spcBef>
                <a:spcPts val="1200"/>
              </a:spcBef>
            </a:pPr>
            <a:r>
              <a:rPr lang="en-NZ" altLang="en-US" sz="2400" dirty="0" smtClean="0">
                <a:latin typeface="Arial" charset="0"/>
              </a:rPr>
              <a:t>55, 58, 39, 18, 90, 160, 150, 38, 184</a:t>
            </a:r>
          </a:p>
          <a:p>
            <a:pPr>
              <a:spcBef>
                <a:spcPts val="1200"/>
              </a:spcBef>
            </a:pPr>
            <a:endParaRPr lang="en-NZ" altLang="en-US" sz="2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9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First-in, first-out (FIFO)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Process requests sequentially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Fair to all processes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May have good performance if most requests are to clustered file sectors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Approximate random scheduling in performance if there are many processes</a:t>
            </a:r>
          </a:p>
          <a:p>
            <a:pPr>
              <a:lnSpc>
                <a:spcPct val="90000"/>
              </a:lnSpc>
            </a:pPr>
            <a:endParaRPr lang="zh-TW" altLang="en-US" sz="2800" dirty="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117763" name="Picture 3" descr="Fig11_07a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6351"/>
            <a:ext cx="7620000" cy="240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6" name="AutoShape 6"/>
          <p:cNvSpPr>
            <a:spLocks/>
          </p:cNvSpPr>
          <p:nvPr/>
        </p:nvSpPr>
        <p:spPr bwMode="auto">
          <a:xfrm>
            <a:off x="4038600" y="3733800"/>
            <a:ext cx="1600200" cy="609600"/>
          </a:xfrm>
          <a:prstGeom prst="borderCallout1">
            <a:avLst>
              <a:gd name="adj1" fmla="val 18750"/>
              <a:gd name="adj2" fmla="val -4764"/>
              <a:gd name="adj3" fmla="val 118074"/>
              <a:gd name="adj4" fmla="val -547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pitchFamily="18" charset="-120"/>
              </a:rPr>
              <a:t>disk arm movement</a:t>
            </a:r>
          </a:p>
        </p:txBody>
      </p:sp>
    </p:spTree>
    <p:extLst>
      <p:ext uri="{BB962C8B-B14F-4D97-AF65-F5344CB8AC3E}">
        <p14:creationId xmlns:p14="http://schemas.microsoft.com/office/powerpoint/2010/main" val="207545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A Big Picture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Record Blocking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Disk Scheduling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File Allocation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057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charset="0"/>
                <a:ea typeface="新細明體" pitchFamily="18" charset="-120"/>
              </a:rPr>
              <a:t>Shortest Service</a:t>
            </a:r>
            <a:br>
              <a:rPr lang="en-US" altLang="zh-TW" dirty="0" smtClean="0">
                <a:latin typeface="Arial" charset="0"/>
                <a:ea typeface="新細明體" pitchFamily="18" charset="-120"/>
              </a:rPr>
            </a:br>
            <a:r>
              <a:rPr lang="en-US" altLang="zh-TW" dirty="0" smtClean="0">
                <a:latin typeface="Arial" charset="0"/>
                <a:ea typeface="新細明體" pitchFamily="18" charset="-120"/>
              </a:rPr>
              <a:t> Time First (SSTF)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Select the disk I/O request that requires the </a:t>
            </a:r>
            <a:r>
              <a:rPr lang="en-US" altLang="zh-TW" sz="2000" b="1" dirty="0" smtClean="0">
                <a:latin typeface="Arial" charset="0"/>
                <a:ea typeface="新細明體" pitchFamily="18" charset="-120"/>
              </a:rPr>
              <a:t>least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 movement of the disk arm from its current position</a:t>
            </a:r>
          </a:p>
          <a:p>
            <a:pPr>
              <a:spcBef>
                <a:spcPts val="1200"/>
              </a:spcBef>
            </a:pPr>
            <a:r>
              <a:rPr lang="en-US" altLang="zh-TW" sz="2000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Always choose the minimum seek time </a:t>
            </a:r>
            <a:r>
              <a:rPr lang="en-US" altLang="zh-TW" sz="2000" dirty="0" smtClean="0">
                <a:latin typeface="Arial" charset="0"/>
                <a:ea typeface="新細明體" pitchFamily="18" charset="-120"/>
                <a:sym typeface="Wingdings" panose="05000000000000000000" pitchFamily="2" charset="2"/>
              </a:rPr>
              <a:t> better performance</a:t>
            </a:r>
            <a:endParaRPr lang="en-US" altLang="zh-TW" sz="2000" dirty="0" smtClean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2000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 Does not ensure fairness and s</a:t>
            </a:r>
            <a:r>
              <a:rPr lang="en-US" altLang="zh-TW" sz="2000" dirty="0" smtClean="0">
                <a:latin typeface="Arial" charset="0"/>
                <a:ea typeface="新細明體" pitchFamily="18" charset="-120"/>
              </a:rPr>
              <a:t>tarvation may occur when new requests are always chosen before an existing request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US" altLang="zh-TW" sz="1600" dirty="0" smtClean="0">
              <a:latin typeface="Arial" charset="0"/>
              <a:ea typeface="新細明體" pitchFamily="18" charset="-120"/>
            </a:endParaRPr>
          </a:p>
          <a:p>
            <a:pPr>
              <a:spcBef>
                <a:spcPts val="1200"/>
              </a:spcBef>
            </a:pPr>
            <a:endParaRPr lang="zh-TW" altLang="en-US" dirty="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123907" name="Picture 3" descr="Fig11_07b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7467600" cy="236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14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SCAN</a:t>
            </a:r>
          </a:p>
        </p:txBody>
      </p:sp>
      <p:sp>
        <p:nvSpPr>
          <p:cNvPr id="12595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Also known as the elevator algorithm</a:t>
            </a:r>
          </a:p>
          <a:p>
            <a:pPr>
              <a:spcBef>
                <a:spcPts val="600"/>
              </a:spcBef>
            </a:pP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Arm moves in one direction, satisfying all outstanding requests until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there are no more requests in t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hat direction, 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then the service direction is reversed.</a:t>
            </a:r>
          </a:p>
        </p:txBody>
      </p:sp>
      <p:pic>
        <p:nvPicPr>
          <p:cNvPr id="125955" name="Picture 3" descr="Fig11_07c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239000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627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>
                <a:ea typeface="新細明體" pitchFamily="18" charset="-120"/>
              </a:rPr>
              <a:t>SCAN</a:t>
            </a:r>
          </a:p>
        </p:txBody>
      </p:sp>
      <p:sp>
        <p:nvSpPr>
          <p:cNvPr id="212997" name="Content Placeholder 2"/>
          <p:cNvSpPr>
            <a:spLocks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2000" dirty="0" smtClean="0">
                <a:ea typeface="新細明體" pitchFamily="18" charset="-120"/>
                <a:sym typeface="Wingdings" pitchFamily="2" charset="2"/>
              </a:rPr>
              <a:t> Reduces unfairness of SSTF</a:t>
            </a:r>
          </a:p>
          <a:p>
            <a:pPr lvl="1">
              <a:spcBef>
                <a:spcPts val="600"/>
              </a:spcBef>
            </a:pPr>
            <a:r>
              <a:rPr lang="en-US" altLang="en-US" sz="1800" dirty="0" smtClean="0">
                <a:ea typeface="新細明體" pitchFamily="18" charset="-120"/>
                <a:sym typeface="Wingdings" pitchFamily="2" charset="2"/>
              </a:rPr>
              <a:t>SCAN ensures that all requests in a given direction will be serviced before the requests in the opposite direction.</a:t>
            </a:r>
            <a:endParaRPr lang="en-NZ" altLang="en-US" sz="1800" dirty="0" smtClean="0"/>
          </a:p>
          <a:p>
            <a:pPr>
              <a:spcBef>
                <a:spcPts val="600"/>
              </a:spcBef>
            </a:pPr>
            <a:r>
              <a:rPr lang="en-US" altLang="zh-TW" sz="2000" dirty="0" smtClean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altLang="en-US" sz="2000" dirty="0" smtClean="0"/>
              <a:t>SCAN </a:t>
            </a:r>
            <a:r>
              <a:rPr lang="en-NZ" altLang="en-US" sz="2000" dirty="0"/>
              <a:t>is biased against the area most recently traversed</a:t>
            </a:r>
          </a:p>
          <a:p>
            <a:pPr lvl="1">
              <a:spcBef>
                <a:spcPts val="600"/>
              </a:spcBef>
              <a:buNone/>
            </a:pPr>
            <a:r>
              <a:rPr lang="en-NZ" altLang="en-US" sz="2000" dirty="0">
                <a:sym typeface="Wingdings" pitchFamily="2" charset="2"/>
              </a:rPr>
              <a:t> </a:t>
            </a:r>
            <a:r>
              <a:rPr lang="en-NZ" altLang="en-US" sz="2000" dirty="0" smtClean="0">
                <a:sym typeface="Wingdings" pitchFamily="2" charset="2"/>
              </a:rPr>
              <a:t>does </a:t>
            </a:r>
            <a:r>
              <a:rPr lang="en-NZ" altLang="en-US" sz="2000" dirty="0">
                <a:sym typeface="Wingdings" pitchFamily="2" charset="2"/>
              </a:rPr>
              <a:t>not exploit </a:t>
            </a:r>
            <a:r>
              <a:rPr lang="en-NZ" altLang="en-US" sz="2000" dirty="0" smtClean="0">
                <a:sym typeface="Wingdings" pitchFamily="2" charset="2"/>
              </a:rPr>
              <a:t>locality as well as SSTF</a:t>
            </a:r>
            <a:endParaRPr lang="en-NZ" altLang="en-US" sz="2000" dirty="0"/>
          </a:p>
          <a:p>
            <a:pPr>
              <a:spcBef>
                <a:spcPts val="600"/>
              </a:spcBef>
            </a:pPr>
            <a:r>
              <a:rPr lang="en-US" altLang="zh-TW" sz="2000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altLang="en-US" sz="2000" dirty="0" smtClean="0"/>
              <a:t>SCAN may still service arriving requests before waiting requests.</a:t>
            </a:r>
          </a:p>
          <a:p>
            <a:pPr lvl="1">
              <a:spcBef>
                <a:spcPts val="600"/>
              </a:spcBef>
            </a:pPr>
            <a:r>
              <a:rPr lang="en-NZ" altLang="en-US" sz="1800" dirty="0"/>
              <a:t>A</a:t>
            </a:r>
            <a:r>
              <a:rPr lang="en-NZ" altLang="en-US" sz="1800" dirty="0" smtClean="0"/>
              <a:t> </a:t>
            </a:r>
            <a:r>
              <a:rPr lang="en-NZ" altLang="en-US" sz="1800" dirty="0"/>
              <a:t>request arriving just behind the head will have to wait until the arm completes one direction, reverses direction and comes </a:t>
            </a:r>
            <a:r>
              <a:rPr lang="en-NZ" altLang="en-US" sz="1800" dirty="0" smtClean="0"/>
              <a:t>back while a </a:t>
            </a:r>
            <a:r>
              <a:rPr lang="en-NZ" altLang="en-US" sz="1800" dirty="0"/>
              <a:t>request arrives just in front of the head, it will be serviced almost </a:t>
            </a:r>
            <a:r>
              <a:rPr lang="en-NZ" altLang="en-US" sz="1800" dirty="0" smtClean="0"/>
              <a:t>immediately</a:t>
            </a:r>
            <a:r>
              <a:rPr lang="en-NZ" altLang="en-US" sz="1800" dirty="0"/>
              <a:t>.</a:t>
            </a:r>
          </a:p>
          <a:p>
            <a:pPr>
              <a:spcBef>
                <a:spcPts val="600"/>
              </a:spcBef>
            </a:pPr>
            <a:r>
              <a:rPr lang="en-NZ" altLang="en-US" sz="2000" dirty="0" smtClean="0"/>
              <a:t>At the point when the head reverses direction, relatively few requests are immediately in front of the head, since these tracks have recently been serviced.</a:t>
            </a:r>
            <a:endParaRPr lang="en-NZ" altLang="en-US" sz="2000" dirty="0"/>
          </a:p>
          <a:p>
            <a:pPr>
              <a:spcBef>
                <a:spcPts val="600"/>
              </a:spcBef>
            </a:pPr>
            <a:endParaRPr lang="en-NZ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9021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C-SCAN (Circular SCAN)</a:t>
            </a:r>
          </a:p>
        </p:txBody>
      </p:sp>
      <p:sp>
        <p:nvSpPr>
          <p:cNvPr id="12800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953000"/>
          </a:xfrm>
        </p:spPr>
        <p:txBody>
          <a:bodyPr/>
          <a:lstStyle/>
          <a:p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Restricts scanning to </a:t>
            </a:r>
            <a:r>
              <a:rPr lang="en-US" altLang="zh-TW" sz="2400" b="1" dirty="0" smtClean="0">
                <a:latin typeface="Arial" charset="0"/>
                <a:ea typeface="新細明體" pitchFamily="18" charset="-120"/>
              </a:rPr>
              <a:t>one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 service direction only.</a:t>
            </a:r>
          </a:p>
          <a:p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When the last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request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in 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the service direction is satisfied</a:t>
            </a:r>
            <a:r>
              <a:rPr lang="en-US" altLang="zh-TW" sz="2400" dirty="0" smtClean="0">
                <a:latin typeface="Arial" charset="0"/>
                <a:ea typeface="新細明體" pitchFamily="18" charset="-120"/>
              </a:rPr>
              <a:t>, the arm reverses its direction without servicing any requests on the return trip and the scan begins again at the first request in the service direction.</a:t>
            </a:r>
          </a:p>
          <a:p>
            <a:r>
              <a:rPr lang="en-US" altLang="zh-TW" sz="2400" dirty="0" smtClean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NZ" altLang="zh-TW" sz="2400" dirty="0" smtClean="0">
                <a:latin typeface="Arial" charset="0"/>
                <a:ea typeface="新細明體" pitchFamily="18" charset="-120"/>
              </a:rPr>
              <a:t>R</a:t>
            </a:r>
            <a:r>
              <a:rPr lang="en-NZ" altLang="en-US" sz="2400" dirty="0" smtClean="0">
                <a:latin typeface="Arial" charset="0"/>
              </a:rPr>
              <a:t>educes the maximum delay experienced by new requests.</a:t>
            </a:r>
            <a:endParaRPr lang="en-US" altLang="zh-TW" sz="2400" dirty="0" smtClean="0">
              <a:latin typeface="Arial" charset="0"/>
              <a:ea typeface="新細明體" pitchFamily="18" charset="-120"/>
            </a:endParaRPr>
          </a:p>
          <a:p>
            <a:endParaRPr lang="zh-TW" altLang="en-US" sz="2400" dirty="0" smtClean="0">
              <a:latin typeface="Arial" charset="0"/>
              <a:ea typeface="新細明體" pitchFamily="18" charset="-120"/>
            </a:endParaRPr>
          </a:p>
        </p:txBody>
      </p:sp>
      <p:pic>
        <p:nvPicPr>
          <p:cNvPr id="128003" name="Picture 3" descr="Fig11_07d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4026970"/>
            <a:ext cx="7027653" cy="22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579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ea typeface="新細明體" pitchFamily="18" charset="-120"/>
              </a:rPr>
              <a:t>Performance Compared</a:t>
            </a:r>
          </a:p>
        </p:txBody>
      </p:sp>
      <p:pic>
        <p:nvPicPr>
          <p:cNvPr id="134146" name="Content Placeholder 3" descr="Table11_02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036465"/>
            <a:ext cx="8485199" cy="3796010"/>
          </a:xfrm>
        </p:spPr>
      </p:pic>
      <p:sp>
        <p:nvSpPr>
          <p:cNvPr id="134147" name="Rectangle 5"/>
          <p:cNvSpPr>
            <a:spLocks noChangeArrowheads="1"/>
          </p:cNvSpPr>
          <p:nvPr/>
        </p:nvSpPr>
        <p:spPr bwMode="auto">
          <a:xfrm>
            <a:off x="1447800" y="1600200"/>
            <a:ext cx="609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NZ" altLang="en-US" sz="2400" dirty="0"/>
              <a:t>Comparison of Disk 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58865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>
                <a:latin typeface="Arial" charset="0"/>
              </a:rPr>
              <a:t>Disk Scheduling</a:t>
            </a:r>
            <a:br>
              <a:rPr lang="en-NZ" altLang="en-US" smtClean="0">
                <a:latin typeface="Arial" charset="0"/>
              </a:rPr>
            </a:br>
            <a:r>
              <a:rPr lang="en-NZ" altLang="en-US" smtClean="0">
                <a:latin typeface="Arial" charset="0"/>
              </a:rPr>
              <a:t>Policies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" b="25604"/>
          <a:stretch/>
        </p:blipFill>
        <p:spPr>
          <a:xfrm>
            <a:off x="604309" y="1524000"/>
            <a:ext cx="824657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52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A Big Picture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Record Blocking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Disk Scheduling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3200" dirty="0" smtClean="0">
                <a:solidFill>
                  <a:schemeClr val="accent1">
                    <a:lumMod val="75000"/>
                  </a:schemeClr>
                </a:solidFill>
              </a:rPr>
              <a:t>File Allocation</a:t>
            </a:r>
            <a:endParaRPr lang="en-NZ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200" y="4007224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2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Storage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i="1" dirty="0" smtClean="0">
                <a:latin typeface="Arial" pitchFamily="34" charset="0"/>
              </a:rPr>
              <a:t>Reminder</a:t>
            </a:r>
            <a:r>
              <a:rPr lang="en-NZ" dirty="0" smtClean="0">
                <a:latin typeface="Arial" pitchFamily="34" charset="0"/>
              </a:rPr>
              <a:t>: on </a:t>
            </a:r>
            <a:r>
              <a:rPr lang="en-NZ" dirty="0">
                <a:latin typeface="Arial" pitchFamily="34" charset="0"/>
              </a:rPr>
              <a:t>secondary storage, a file consists of a collection of blocks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OS is responsible for allocating blocks to files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Space </a:t>
            </a:r>
            <a:r>
              <a:rPr lang="en-US" dirty="0"/>
              <a:t>is allocated to a file as one or more </a:t>
            </a:r>
            <a:r>
              <a:rPr lang="en-US" b="1" i="1" dirty="0">
                <a:solidFill>
                  <a:schemeClr val="accent1"/>
                </a:solidFill>
              </a:rPr>
              <a:t>portions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(contiguous set of allocated blocks)</a:t>
            </a:r>
          </a:p>
          <a:p>
            <a:pPr>
              <a:spcBef>
                <a:spcPts val="1200"/>
              </a:spcBef>
            </a:pPr>
            <a:r>
              <a:rPr lang="en-US" b="1" i="1" dirty="0">
                <a:solidFill>
                  <a:schemeClr val="accent1"/>
                </a:solidFill>
              </a:rPr>
              <a:t>File allocation table</a:t>
            </a:r>
            <a:r>
              <a:rPr lang="en-US" dirty="0"/>
              <a:t> (FAT) is a data structure used to keep track of the portions assigned to a file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Pre-allocation </a:t>
            </a:r>
            <a:r>
              <a:rPr lang="en-US" dirty="0" smtClean="0"/>
              <a:t>vs </a:t>
            </a:r>
            <a:br>
              <a:rPr lang="en-US" dirty="0" smtClean="0"/>
            </a:br>
            <a:r>
              <a:rPr lang="en-US" dirty="0" smtClean="0"/>
              <a:t>Dynamic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 err="1"/>
              <a:t>preallocation</a:t>
            </a:r>
            <a:r>
              <a:rPr lang="en-US" dirty="0"/>
              <a:t> policy requires that the maximum size of a file be declared at the time of the file creation request</a:t>
            </a:r>
          </a:p>
          <a:p>
            <a:pPr>
              <a:spcBef>
                <a:spcPts val="1200"/>
              </a:spcBef>
            </a:pPr>
            <a:r>
              <a:rPr lang="en-US" dirty="0"/>
              <a:t>For many </a:t>
            </a:r>
            <a:r>
              <a:rPr lang="en-US" dirty="0" smtClean="0"/>
              <a:t>applications, </a:t>
            </a:r>
            <a:r>
              <a:rPr lang="en-US" dirty="0"/>
              <a:t>it is difficult to estimate reliably the maximum potential size of the file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tends to be wasteful because users and application programmers tend to overestimate size</a:t>
            </a:r>
          </a:p>
          <a:p>
            <a:pPr>
              <a:spcBef>
                <a:spcPts val="1200"/>
              </a:spcBef>
            </a:pPr>
            <a:r>
              <a:rPr lang="en-US" dirty="0"/>
              <a:t>Dynamic allocation allocates space to a file in portions as needed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35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Portion Size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indent="-282575">
              <a:spcBef>
                <a:spcPts val="1200"/>
              </a:spcBef>
            </a:pPr>
            <a:r>
              <a:rPr lang="en-NZ" dirty="0" smtClean="0">
                <a:latin typeface="Arial" pitchFamily="34" charset="0"/>
              </a:rPr>
              <a:t>In </a:t>
            </a:r>
            <a:r>
              <a:rPr lang="en-NZ" dirty="0">
                <a:latin typeface="Arial" pitchFamily="34" charset="0"/>
              </a:rPr>
              <a:t>choosing a portion </a:t>
            </a:r>
            <a:r>
              <a:rPr lang="en-NZ" dirty="0" smtClean="0">
                <a:latin typeface="Arial" pitchFamily="34" charset="0"/>
              </a:rPr>
              <a:t>size, </a:t>
            </a:r>
            <a:r>
              <a:rPr lang="en-NZ" dirty="0">
                <a:latin typeface="Arial" pitchFamily="34" charset="0"/>
              </a:rPr>
              <a:t>there is a trade-off between efficiency from the point of view of a single file </a:t>
            </a:r>
            <a:r>
              <a:rPr lang="en-NZ" dirty="0" smtClean="0">
                <a:latin typeface="Arial" pitchFamily="34" charset="0"/>
              </a:rPr>
              <a:t>vs. the overall </a:t>
            </a:r>
            <a:r>
              <a:rPr lang="en-NZ" dirty="0">
                <a:latin typeface="Arial" pitchFamily="34" charset="0"/>
              </a:rPr>
              <a:t>system </a:t>
            </a:r>
            <a:r>
              <a:rPr lang="en-NZ" dirty="0" smtClean="0">
                <a:latin typeface="Arial" pitchFamily="34" charset="0"/>
              </a:rPr>
              <a:t>efficiency</a:t>
            </a:r>
          </a:p>
          <a:p>
            <a:pPr marL="282575" indent="-282575">
              <a:spcBef>
                <a:spcPts val="1200"/>
              </a:spcBef>
            </a:pPr>
            <a:r>
              <a:rPr lang="en-NZ" dirty="0" smtClean="0">
                <a:latin typeface="Arial" pitchFamily="34" charset="0"/>
              </a:rPr>
              <a:t>Issues to be considered:</a:t>
            </a:r>
          </a:p>
          <a:p>
            <a:pPr marL="739775" lvl="3" indent="-282575">
              <a:spcBef>
                <a:spcPts val="1200"/>
              </a:spcBef>
            </a:pPr>
            <a:r>
              <a:rPr lang="en-NZ" sz="2000" dirty="0" smtClean="0">
                <a:latin typeface="Arial" pitchFamily="34" charset="0"/>
              </a:rPr>
              <a:t>Large portions: contiguity </a:t>
            </a:r>
            <a:r>
              <a:rPr lang="en-NZ" sz="2000" dirty="0">
                <a:latin typeface="Arial" pitchFamily="34" charset="0"/>
              </a:rPr>
              <a:t>of space increases </a:t>
            </a:r>
            <a:r>
              <a:rPr lang="en-NZ" sz="2000" dirty="0" smtClean="0">
                <a:latin typeface="Arial" pitchFamily="34" charset="0"/>
              </a:rPr>
              <a:t>performance</a:t>
            </a:r>
          </a:p>
          <a:p>
            <a:pPr marL="739775" lvl="3" indent="-282575">
              <a:spcBef>
                <a:spcPts val="1200"/>
              </a:spcBef>
            </a:pPr>
            <a:r>
              <a:rPr lang="en-NZ" sz="2000" dirty="0" smtClean="0"/>
              <a:t>Small portions: a </a:t>
            </a:r>
            <a:r>
              <a:rPr lang="en-NZ" sz="2000" dirty="0"/>
              <a:t>large number of small portions increases the size of tables needed to manage the allocation </a:t>
            </a:r>
            <a:r>
              <a:rPr lang="en-NZ" sz="2000" dirty="0" smtClean="0"/>
              <a:t>information</a:t>
            </a:r>
          </a:p>
          <a:p>
            <a:pPr marL="739775" lvl="3" indent="-282575">
              <a:spcBef>
                <a:spcPts val="1200"/>
              </a:spcBef>
            </a:pPr>
            <a:r>
              <a:rPr lang="en-NZ" sz="2000" dirty="0" smtClean="0"/>
              <a:t>Fixed-size portions: </a:t>
            </a:r>
            <a:r>
              <a:rPr lang="en-NZ" sz="2000" dirty="0"/>
              <a:t>simplifies the reallocation of </a:t>
            </a:r>
            <a:r>
              <a:rPr lang="en-NZ" sz="2000" dirty="0" smtClean="0"/>
              <a:t>space</a:t>
            </a:r>
          </a:p>
          <a:p>
            <a:pPr marL="739775" lvl="3" indent="-282575">
              <a:spcBef>
                <a:spcPts val="1200"/>
              </a:spcBef>
            </a:pPr>
            <a:r>
              <a:rPr lang="en-NZ" sz="2000" dirty="0" smtClean="0"/>
              <a:t>Variable-size </a:t>
            </a:r>
            <a:r>
              <a:rPr lang="en-NZ" sz="2000" dirty="0"/>
              <a:t>or small fixed-size </a:t>
            </a:r>
            <a:r>
              <a:rPr lang="en-NZ" sz="2000" dirty="0" smtClean="0"/>
              <a:t>portions: </a:t>
            </a:r>
            <a:r>
              <a:rPr lang="en-NZ" sz="2000" dirty="0"/>
              <a:t>minimizes waste of unused storage due to </a:t>
            </a:r>
            <a:r>
              <a:rPr lang="en-NZ" sz="2000" dirty="0" err="1" smtClean="0"/>
              <a:t>overallocation</a:t>
            </a:r>
            <a:endParaRPr lang="en-NZ" sz="2000" dirty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3" descr="Fig12_02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093" b="9594"/>
          <a:stretch/>
        </p:blipFill>
        <p:spPr>
          <a:xfrm>
            <a:off x="-391331" y="2209800"/>
            <a:ext cx="7285651" cy="4104232"/>
          </a:xfrm>
        </p:spPr>
      </p:pic>
      <p:sp>
        <p:nvSpPr>
          <p:cNvPr id="2467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236537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新細明體" pitchFamily="18" charset="-120"/>
              </a:rPr>
              <a:t>A Big Picture of </a:t>
            </a:r>
            <a:br>
              <a:rPr lang="en-US" altLang="zh-TW" dirty="0" smtClean="0">
                <a:latin typeface="Arial" pitchFamily="34" charset="0"/>
                <a:ea typeface="新細明體" pitchFamily="18" charset="-120"/>
              </a:rPr>
            </a:br>
            <a:r>
              <a:rPr lang="en-US" altLang="zh-TW" dirty="0" smtClean="0">
                <a:latin typeface="Arial" pitchFamily="34" charset="0"/>
                <a:ea typeface="新細明體" pitchFamily="18" charset="-120"/>
              </a:rPr>
              <a:t>File Management</a:t>
            </a:r>
          </a:p>
        </p:txBody>
      </p:sp>
      <p:sp>
        <p:nvSpPr>
          <p:cNvPr id="246790" name="AutoShape 6"/>
          <p:cNvSpPr>
            <a:spLocks/>
          </p:cNvSpPr>
          <p:nvPr/>
        </p:nvSpPr>
        <p:spPr bwMode="auto">
          <a:xfrm>
            <a:off x="1676400" y="1736298"/>
            <a:ext cx="2590800" cy="560388"/>
          </a:xfrm>
          <a:prstGeom prst="borderCallout2">
            <a:avLst>
              <a:gd name="adj1" fmla="val 103766"/>
              <a:gd name="adj2" fmla="val 79416"/>
              <a:gd name="adj3" fmla="val 138587"/>
              <a:gd name="adj4" fmla="val 88897"/>
              <a:gd name="adj5" fmla="val 244775"/>
              <a:gd name="adj6" fmla="val 9404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 b="1" smtClean="0">
                <a:solidFill>
                  <a:prstClr val="black"/>
                </a:solidFill>
                <a:latin typeface="Arial Narrow" pitchFamily="34" charset="0"/>
                <a:ea typeface="新細明體" pitchFamily="18" charset="-120"/>
              </a:rPr>
              <a:t>How to organize records as a sequence of blocks for I/O?</a:t>
            </a:r>
            <a:endParaRPr lang="zh-TW" altLang="en-US" sz="1600" b="1" smtClean="0">
              <a:solidFill>
                <a:prstClr val="black"/>
              </a:solidFill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246791" name="AutoShape 7"/>
          <p:cNvSpPr>
            <a:spLocks/>
          </p:cNvSpPr>
          <p:nvPr/>
        </p:nvSpPr>
        <p:spPr bwMode="auto">
          <a:xfrm>
            <a:off x="6400800" y="2798976"/>
            <a:ext cx="2514600" cy="879048"/>
          </a:xfrm>
          <a:prstGeom prst="borderCallout2">
            <a:avLst>
              <a:gd name="adj1" fmla="val 42170"/>
              <a:gd name="adj2" fmla="val -28"/>
              <a:gd name="adj3" fmla="val 47141"/>
              <a:gd name="adj4" fmla="val -11620"/>
              <a:gd name="adj5" fmla="val 53676"/>
              <a:gd name="adj6" fmla="val -3386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 b="1" dirty="0" smtClean="0">
                <a:solidFill>
                  <a:prstClr val="black"/>
                </a:solidFill>
                <a:latin typeface="Arial Narrow" pitchFamily="34" charset="0"/>
                <a:ea typeface="新細明體" pitchFamily="18" charset="-120"/>
              </a:rPr>
              <a:t>How to schedule individual block I/O requests for optimizing performance?</a:t>
            </a:r>
          </a:p>
        </p:txBody>
      </p:sp>
      <p:grpSp>
        <p:nvGrpSpPr>
          <p:cNvPr id="246800" name="Group 16"/>
          <p:cNvGrpSpPr>
            <a:grpSpLocks/>
          </p:cNvGrpSpPr>
          <p:nvPr/>
        </p:nvGrpSpPr>
        <p:grpSpPr bwMode="auto">
          <a:xfrm>
            <a:off x="3962400" y="4800601"/>
            <a:ext cx="2667000" cy="764288"/>
            <a:chOff x="3456" y="3024"/>
            <a:chExt cx="1824" cy="614"/>
          </a:xfrm>
        </p:grpSpPr>
        <p:sp>
          <p:nvSpPr>
            <p:cNvPr id="246797" name="Text Box 13"/>
            <p:cNvSpPr txBox="1">
              <a:spLocks noChangeArrowheads="1"/>
            </p:cNvSpPr>
            <p:nvPr/>
          </p:nvSpPr>
          <p:spPr bwMode="auto">
            <a:xfrm>
              <a:off x="3456" y="3168"/>
              <a:ext cx="1824" cy="47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b="1" dirty="0" smtClean="0">
                  <a:solidFill>
                    <a:prstClr val="black"/>
                  </a:solidFill>
                  <a:latin typeface="Arial Narrow" pitchFamily="34" charset="0"/>
                  <a:ea typeface="新細明體" pitchFamily="18" charset="-120"/>
                </a:rPr>
                <a:t>How to allocate files to free blocks on secondary storage?</a:t>
              </a:r>
              <a:endParaRPr lang="en-US" altLang="zh-HK" sz="1600" b="1" dirty="0" smtClean="0">
                <a:solidFill>
                  <a:prstClr val="black"/>
                </a:solidFill>
                <a:latin typeface="Arial Narrow" pitchFamily="34" charset="0"/>
                <a:ea typeface="新細明體" pitchFamily="18" charset="-120"/>
              </a:endParaRPr>
            </a:p>
          </p:txBody>
        </p:sp>
        <p:sp>
          <p:nvSpPr>
            <p:cNvPr id="246798" name="Line 14"/>
            <p:cNvSpPr>
              <a:spLocks noChangeShapeType="1"/>
            </p:cNvSpPr>
            <p:nvPr/>
          </p:nvSpPr>
          <p:spPr bwMode="auto">
            <a:xfrm flipV="1">
              <a:off x="4342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mtClean="0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10000" y="3124200"/>
            <a:ext cx="533400" cy="2286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91100" y="3009900"/>
            <a:ext cx="609600" cy="3429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91100" y="4457699"/>
            <a:ext cx="533400" cy="34290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42046" y="5971132"/>
            <a:ext cx="1872953" cy="15171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51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 animBg="1"/>
      <p:bldP spid="246791" grpId="0" animBg="1"/>
      <p:bldP spid="2" grpId="0" animBg="1"/>
      <p:bldP spid="17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Two Major Alternatives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Variable, large contiguous portions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ym typeface="Wingdings"/>
              </a:rPr>
              <a:t> </a:t>
            </a:r>
            <a:r>
              <a:rPr lang="en-US" dirty="0" smtClean="0"/>
              <a:t>provides </a:t>
            </a:r>
            <a:r>
              <a:rPr lang="en-US" dirty="0"/>
              <a:t>better performance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 </a:t>
            </a:r>
            <a:r>
              <a:rPr lang="en-US" dirty="0" smtClean="0"/>
              <a:t>the </a:t>
            </a:r>
            <a:r>
              <a:rPr lang="en-US" dirty="0"/>
              <a:t>variable size avoids waste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 </a:t>
            </a:r>
            <a:r>
              <a:rPr lang="en-US" dirty="0" smtClean="0"/>
              <a:t>the </a:t>
            </a:r>
            <a:r>
              <a:rPr lang="en-US" dirty="0"/>
              <a:t>file allocation tables are </a:t>
            </a:r>
            <a:r>
              <a:rPr lang="en-US" dirty="0" smtClean="0"/>
              <a:t>small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ym typeface="Wingdings"/>
              </a:rPr>
              <a:t> space is hard to reuse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NZ" dirty="0" smtClean="0"/>
              <a:t>Blocks: small fixed-sized portions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 </a:t>
            </a:r>
            <a:r>
              <a:rPr lang="en-NZ" altLang="zh-HK" dirty="0" smtClean="0"/>
              <a:t>small </a:t>
            </a:r>
            <a:r>
              <a:rPr lang="en-NZ" altLang="zh-HK" dirty="0"/>
              <a:t>fixed portions provide greater flexibility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 </a:t>
            </a:r>
            <a:r>
              <a:rPr lang="en-NZ" altLang="zh-HK" dirty="0" smtClean="0"/>
              <a:t>they </a:t>
            </a:r>
            <a:r>
              <a:rPr lang="en-NZ" altLang="zh-HK" dirty="0"/>
              <a:t>may require large tables or complex structures for their allocation</a:t>
            </a:r>
          </a:p>
          <a:p>
            <a:pPr lvl="1">
              <a:spcBef>
                <a:spcPts val="1200"/>
              </a:spcBef>
            </a:pPr>
            <a:r>
              <a:rPr lang="en-US" altLang="zh-HK" dirty="0">
                <a:sym typeface="Wingdings"/>
              </a:rPr>
              <a:t> </a:t>
            </a:r>
            <a:r>
              <a:rPr lang="en-NZ" altLang="zh-HK" dirty="0" smtClean="0"/>
              <a:t>contiguity </a:t>
            </a:r>
            <a:r>
              <a:rPr lang="en-NZ" altLang="zh-HK" dirty="0"/>
              <a:t>has been abandoned as a primary </a:t>
            </a:r>
            <a:r>
              <a:rPr lang="en-NZ" altLang="zh-HK" dirty="0" smtClean="0"/>
              <a:t>goal; blocks </a:t>
            </a:r>
            <a:r>
              <a:rPr lang="en-NZ" altLang="zh-HK" dirty="0"/>
              <a:t>are allocated as needed</a:t>
            </a:r>
          </a:p>
          <a:p>
            <a:pPr>
              <a:spcBef>
                <a:spcPts val="1200"/>
              </a:spcBef>
            </a:pPr>
            <a:endParaRPr lang="en-NZ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File Allocation Methods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28800"/>
            <a:ext cx="882235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56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File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contiguous set of </a:t>
            </a:r>
            <a:r>
              <a:rPr lang="en-US" i="1" dirty="0" smtClean="0"/>
              <a:t>blocks</a:t>
            </a:r>
            <a:r>
              <a:rPr lang="en-US" dirty="0" smtClean="0"/>
              <a:t> is allocated to a file at the time of creation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preallocation</a:t>
            </a:r>
            <a:r>
              <a:rPr lang="en-US" dirty="0" smtClean="0"/>
              <a:t> with variable-size portions</a:t>
            </a:r>
          </a:p>
        </p:txBody>
      </p:sp>
      <p:pic>
        <p:nvPicPr>
          <p:cNvPr id="4" name="Content Placeholder 3" descr="Fig12_07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52" r="3166" b="24430"/>
          <a:stretch/>
        </p:blipFill>
        <p:spPr bwMode="auto">
          <a:xfrm>
            <a:off x="1828800" y="2743200"/>
            <a:ext cx="5181600" cy="347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Contiguous File Allocation</a:t>
            </a:r>
            <a:endParaRPr lang="en-US" dirty="0"/>
          </a:p>
        </p:txBody>
      </p:sp>
      <p:pic>
        <p:nvPicPr>
          <p:cNvPr id="4" name="Content Placeholder 3" descr="Fig12_08.gi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09" r="12305" b="20272"/>
          <a:stretch/>
        </p:blipFill>
        <p:spPr>
          <a:xfrm>
            <a:off x="4835645" y="2895601"/>
            <a:ext cx="4301291" cy="2961946"/>
          </a:xfrm>
        </p:spPr>
      </p:pic>
      <p:sp>
        <p:nvSpPr>
          <p:cNvPr id="3" name="TextBox 2"/>
          <p:cNvSpPr txBox="1"/>
          <p:nvPr/>
        </p:nvSpPr>
        <p:spPr>
          <a:xfrm>
            <a:off x="5943600" y="56504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After compaction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1600200"/>
            <a:ext cx="8458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HK" dirty="0">
                <a:sym typeface="Wingdings" pitchFamily="2" charset="2"/>
              </a:rPr>
              <a:t> </a:t>
            </a:r>
            <a:r>
              <a:rPr lang="en-US" dirty="0"/>
              <a:t>FAT needs a single entry for each file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ym typeface="Wingdings" pitchFamily="2" charset="2"/>
              </a:rPr>
              <a:t> </a:t>
            </a:r>
            <a:r>
              <a:rPr lang="en-US" dirty="0">
                <a:sym typeface="Wingdings" pitchFamily="2" charset="2"/>
              </a:rPr>
              <a:t>B</a:t>
            </a:r>
            <a:r>
              <a:rPr lang="en-US" dirty="0"/>
              <a:t>est for individual sequential </a:t>
            </a:r>
            <a:r>
              <a:rPr lang="en-US" dirty="0" smtClean="0"/>
              <a:t>file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2438400"/>
            <a:ext cx="487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dirty="0" smtClean="0"/>
              <a:t>multiple </a:t>
            </a:r>
            <a:r>
              <a:rPr lang="en-US" dirty="0"/>
              <a:t>blocks can be read in at a time to improve I/O </a:t>
            </a:r>
            <a:r>
              <a:rPr lang="en-US" dirty="0" smtClean="0"/>
              <a:t>performance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Also easy to retrieve a single block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if </a:t>
            </a:r>
            <a:r>
              <a:rPr lang="en-US" dirty="0"/>
              <a:t>a file starts at block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/>
              <a:t>the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th</a:t>
            </a:r>
            <a:r>
              <a:rPr lang="en-US" dirty="0"/>
              <a:t> block of the file is wanted, its location on secondary storage is simply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 err="1"/>
              <a:t>i</a:t>
            </a:r>
            <a:r>
              <a:rPr lang="en-US" dirty="0"/>
              <a:t> – 1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sym typeface="Wingdings" pitchFamily="2" charset="2"/>
              </a:rPr>
              <a:t> </a:t>
            </a:r>
            <a:r>
              <a:rPr lang="en-US" dirty="0" smtClean="0"/>
              <a:t>External fragmentation will occur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Need to perform </a:t>
            </a:r>
            <a:r>
              <a:rPr lang="en-US" i="1" dirty="0" smtClean="0"/>
              <a:t>compaction (a.k.a</a:t>
            </a:r>
            <a:r>
              <a:rPr lang="en-US" i="1" dirty="0"/>
              <a:t>. disk defragmentation )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160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Allocation is on basis of individual block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Each block contains a pointer to the next block in the chain</a:t>
            </a:r>
          </a:p>
          <a:p>
            <a:pPr>
              <a:spcBef>
                <a:spcPts val="600"/>
              </a:spcBef>
            </a:pPr>
            <a:r>
              <a:rPr lang="en-US" altLang="zh-HK" dirty="0"/>
              <a:t>Allows both </a:t>
            </a:r>
            <a:r>
              <a:rPr lang="en-US" altLang="zh-HK" dirty="0" err="1"/>
              <a:t>preallocation</a:t>
            </a:r>
            <a:r>
              <a:rPr lang="en-US" altLang="zh-HK" dirty="0"/>
              <a:t> and dynamic </a:t>
            </a:r>
            <a:r>
              <a:rPr lang="en-US" altLang="zh-HK" dirty="0" smtClean="0"/>
              <a:t>allocation</a:t>
            </a:r>
          </a:p>
          <a:p>
            <a:pPr>
              <a:spcBef>
                <a:spcPts val="600"/>
              </a:spcBef>
            </a:pPr>
            <a:r>
              <a:rPr lang="en-US" altLang="zh-HK" dirty="0">
                <a:sym typeface="Wingdings" pitchFamily="2" charset="2"/>
              </a:rPr>
              <a:t> </a:t>
            </a:r>
            <a:r>
              <a:rPr lang="en-US" altLang="zh-HK" dirty="0"/>
              <a:t>FAT needs a single entry for each file</a:t>
            </a:r>
          </a:p>
          <a:p>
            <a:pPr>
              <a:spcBef>
                <a:spcPts val="600"/>
              </a:spcBef>
            </a:pPr>
            <a:endParaRPr lang="en-US" altLang="zh-HK" dirty="0"/>
          </a:p>
        </p:txBody>
      </p:sp>
      <p:pic>
        <p:nvPicPr>
          <p:cNvPr id="4" name="Content Placeholder 3" descr="Fig12_09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86" b="26326"/>
          <a:stretch/>
        </p:blipFill>
        <p:spPr bwMode="auto">
          <a:xfrm>
            <a:off x="4929635" y="3390900"/>
            <a:ext cx="406965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799" y="3352800"/>
            <a:ext cx="472440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HK" dirty="0" smtClean="0">
                <a:sym typeface="Wingdings" pitchFamily="2" charset="2"/>
              </a:rPr>
              <a:t> Selection of blocks is simple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ym typeface="Wingdings" pitchFamily="2" charset="2"/>
              </a:rPr>
              <a:t>a</a:t>
            </a:r>
            <a:r>
              <a:rPr lang="en-US" dirty="0" smtClean="0"/>
              <a:t>ny free block can be added to a chain</a:t>
            </a:r>
          </a:p>
          <a:p>
            <a:pPr>
              <a:spcBef>
                <a:spcPts val="600"/>
              </a:spcBef>
            </a:pPr>
            <a:r>
              <a:rPr lang="en-US" altLang="zh-HK" dirty="0">
                <a:sym typeface="Wingdings" pitchFamily="2" charset="2"/>
              </a:rPr>
              <a:t> </a:t>
            </a:r>
            <a:r>
              <a:rPr lang="en-US" altLang="zh-HK" dirty="0"/>
              <a:t>No external </a:t>
            </a:r>
            <a:r>
              <a:rPr lang="en-US" altLang="zh-HK" dirty="0" smtClean="0"/>
              <a:t>fragmentation</a:t>
            </a:r>
          </a:p>
          <a:p>
            <a:pPr>
              <a:spcBef>
                <a:spcPts val="600"/>
              </a:spcBef>
            </a:pPr>
            <a:r>
              <a:rPr lang="en-US" altLang="zh-HK" dirty="0">
                <a:sym typeface="Wingdings" pitchFamily="2" charset="2"/>
              </a:rPr>
              <a:t> </a:t>
            </a:r>
            <a:r>
              <a:rPr lang="en-US" altLang="zh-HK" dirty="0"/>
              <a:t>Best for sequential files that are to be processed sequentially</a:t>
            </a:r>
          </a:p>
          <a:p>
            <a:pPr>
              <a:spcBef>
                <a:spcPts val="600"/>
              </a:spcBef>
            </a:pPr>
            <a:endParaRPr lang="en-US" altLang="zh-HK" dirty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HK" dirty="0" smtClean="0">
                <a:latin typeface="Arial" pitchFamily="34" charset="0"/>
                <a:sym typeface="Wingdings" pitchFamily="2" charset="2"/>
              </a:rPr>
              <a:t> </a:t>
            </a:r>
            <a:r>
              <a:rPr lang="en-US" altLang="zh-HK" dirty="0" smtClean="0"/>
              <a:t>To </a:t>
            </a:r>
            <a:r>
              <a:rPr lang="en-US" altLang="zh-HK" dirty="0"/>
              <a:t>select an individual block </a:t>
            </a:r>
            <a:r>
              <a:rPr lang="en-US" altLang="zh-HK" dirty="0" smtClean="0"/>
              <a:t>of </a:t>
            </a:r>
            <a:r>
              <a:rPr lang="en-US" altLang="zh-HK" dirty="0"/>
              <a:t>a </a:t>
            </a:r>
            <a:r>
              <a:rPr lang="en-US" altLang="zh-HK" dirty="0" smtClean="0"/>
              <a:t>file </a:t>
            </a:r>
            <a:r>
              <a:rPr lang="en-US" altLang="zh-HK" dirty="0"/>
              <a:t>requires tracing through </a:t>
            </a:r>
            <a:r>
              <a:rPr lang="en-US" altLang="zh-HK" dirty="0" smtClean="0"/>
              <a:t>the </a:t>
            </a:r>
            <a:r>
              <a:rPr lang="en-US" altLang="zh-HK" dirty="0"/>
              <a:t>chain to the desired </a:t>
            </a:r>
            <a:r>
              <a:rPr lang="en-US" altLang="zh-HK" dirty="0" smtClean="0"/>
              <a:t>block</a:t>
            </a:r>
          </a:p>
          <a:p>
            <a:pPr>
              <a:spcBef>
                <a:spcPts val="600"/>
              </a:spcBef>
            </a:pPr>
            <a:r>
              <a:rPr lang="en-US" altLang="zh-HK" dirty="0">
                <a:latin typeface="Arial" pitchFamily="34" charset="0"/>
                <a:sym typeface="Wingdings" pitchFamily="2" charset="2"/>
              </a:rPr>
              <a:t> </a:t>
            </a:r>
            <a:r>
              <a:rPr lang="en-US" dirty="0"/>
              <a:t>No accommodation of the principle of locality</a:t>
            </a:r>
          </a:p>
          <a:p>
            <a:pPr>
              <a:spcBef>
                <a:spcPts val="600"/>
              </a:spcBef>
            </a:pPr>
            <a:endParaRPr lang="en-US" altLang="zh-HK" dirty="0"/>
          </a:p>
        </p:txBody>
      </p:sp>
      <p:pic>
        <p:nvPicPr>
          <p:cNvPr id="4" name="Content Placeholder 3" descr="Fig12_10.gi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57" t="2449" r="7361" b="23537"/>
          <a:stretch/>
        </p:blipFill>
        <p:spPr bwMode="auto">
          <a:xfrm>
            <a:off x="4114800" y="2977762"/>
            <a:ext cx="4775200" cy="304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769847" y="5029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After consolidation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2895600"/>
            <a:ext cx="3733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</a:pPr>
            <a:r>
              <a:rPr lang="en-US" dirty="0" smtClean="0"/>
              <a:t>a series of accesses to different parts of the disk are required for sequential processing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has to consolidate files </a:t>
            </a:r>
            <a:r>
              <a:rPr lang="en-US" altLang="zh-HK" dirty="0" smtClean="0"/>
              <a:t>periodically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88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Indexed Allocation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with Block Portions</a:t>
            </a:r>
            <a:endParaRPr lang="en-N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425"/>
          <a:stretch/>
        </p:blipFill>
        <p:spPr bwMode="auto">
          <a:xfrm>
            <a:off x="1524000" y="2927445"/>
            <a:ext cx="5754926" cy="335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Allocation may be either</a:t>
            </a:r>
          </a:p>
          <a:p>
            <a:pPr lvl="1"/>
            <a:r>
              <a:rPr lang="en-NZ" dirty="0" smtClean="0"/>
              <a:t>Fixed-size blocks </a:t>
            </a:r>
          </a:p>
          <a:p>
            <a:pPr lvl="1"/>
            <a:r>
              <a:rPr lang="en-NZ" dirty="0" smtClean="0"/>
              <a:t>Variable-size portions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Allocation with</a:t>
            </a:r>
            <a:br>
              <a:rPr lang="en-US" dirty="0" smtClean="0"/>
            </a:br>
            <a:r>
              <a:rPr lang="en-US" dirty="0" smtClean="0"/>
              <a:t> Variable Length Portions</a:t>
            </a:r>
            <a:endParaRPr lang="en-US" dirty="0"/>
          </a:p>
        </p:txBody>
      </p:sp>
      <p:pic>
        <p:nvPicPr>
          <p:cNvPr id="4" name="Content Placeholder 3" descr="Fig12_12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2143"/>
          <a:stretch/>
        </p:blipFill>
        <p:spPr>
          <a:xfrm>
            <a:off x="1083786" y="1600200"/>
            <a:ext cx="7513076" cy="4152900"/>
          </a:xfrm>
        </p:spPr>
      </p:pic>
      <p:sp>
        <p:nvSpPr>
          <p:cNvPr id="5" name="AutoShape 9"/>
          <p:cNvSpPr>
            <a:spLocks/>
          </p:cNvSpPr>
          <p:nvPr/>
        </p:nvSpPr>
        <p:spPr bwMode="auto">
          <a:xfrm>
            <a:off x="6172200" y="5181600"/>
            <a:ext cx="1905000" cy="685800"/>
          </a:xfrm>
          <a:prstGeom prst="borderCallout1">
            <a:avLst>
              <a:gd name="adj1" fmla="val 13634"/>
              <a:gd name="adj2" fmla="val -4000"/>
              <a:gd name="adj3" fmla="val -52653"/>
              <a:gd name="adj4" fmla="val -99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sz="2000"/>
              <a:t>variable-length portions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/>
          <a:p>
            <a:pPr algn="ctr" eaLnBrk="0" hangingPunct="0"/>
            <a:r>
              <a:rPr lang="en-US" sz="4400"/>
              <a:t>Indexed Allocation</a:t>
            </a:r>
            <a:endParaRPr lang="en-NZ" sz="4400"/>
          </a:p>
        </p:txBody>
      </p:sp>
      <p:sp>
        <p:nvSpPr>
          <p:cNvPr id="289798" name="Text Placeholder 2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HK" sz="2400" dirty="0">
                <a:ea typeface="新細明體" pitchFamily="18" charset="-120"/>
              </a:rPr>
              <a:t>FAT contains an entry for a file that points to the file index block 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HK" sz="2000" dirty="0">
                <a:latin typeface="+mn-lt"/>
              </a:rPr>
              <a:t>The file index block has one entry for each portion allocated to the file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ea typeface="新細明體" pitchFamily="18" charset="-120"/>
              </a:rPr>
              <a:t>Allocation by blocks eliminates external </a:t>
            </a:r>
            <a:r>
              <a:rPr lang="en-US" altLang="zh-TW" sz="2400" dirty="0" smtClean="0">
                <a:ea typeface="新細明體" pitchFamily="18" charset="-120"/>
              </a:rPr>
              <a:t>fragmentation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 smtClean="0">
                <a:ea typeface="新細明體" pitchFamily="18" charset="-120"/>
              </a:rPr>
              <a:t>Allocation </a:t>
            </a:r>
            <a:r>
              <a:rPr lang="en-US" altLang="zh-TW" sz="2400" dirty="0">
                <a:ea typeface="新細明體" pitchFamily="18" charset="-120"/>
              </a:rPr>
              <a:t>by variable-size portions improves locality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ea typeface="新細明體" pitchFamily="18" charset="-120"/>
              </a:rPr>
              <a:t>Supports both sequential and direct access to the file and thus is the most </a:t>
            </a:r>
            <a:r>
              <a:rPr lang="en-US" altLang="zh-TW" sz="2400" dirty="0" smtClean="0">
                <a:ea typeface="新細明體" pitchFamily="18" charset="-120"/>
              </a:rPr>
              <a:t>popular</a:t>
            </a:r>
            <a:endParaRPr lang="en-US" altLang="zh-TW" sz="2400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HK" sz="2400" dirty="0">
                <a:latin typeface="Arial" pitchFamily="34" charset="0"/>
                <a:sym typeface="Wingdings" pitchFamily="2" charset="2"/>
              </a:rPr>
              <a:t> </a:t>
            </a:r>
            <a:r>
              <a:rPr lang="en-US" altLang="zh-TW" sz="2400" dirty="0" smtClean="0">
                <a:ea typeface="新細明體" pitchFamily="18" charset="-120"/>
              </a:rPr>
              <a:t>File </a:t>
            </a:r>
            <a:r>
              <a:rPr lang="en-US" altLang="zh-TW" sz="2400" dirty="0">
                <a:ea typeface="新細明體" pitchFamily="18" charset="-120"/>
              </a:rPr>
              <a:t>consolidation may </a:t>
            </a:r>
            <a:r>
              <a:rPr lang="en-US" altLang="zh-TW" sz="2400">
                <a:ea typeface="新細明體" pitchFamily="18" charset="-120"/>
              </a:rPr>
              <a:t>be </a:t>
            </a:r>
            <a:r>
              <a:rPr lang="en-US" altLang="zh-TW" sz="2400" smtClean="0">
                <a:ea typeface="新細明體" pitchFamily="18" charset="-120"/>
              </a:rPr>
              <a:t>done</a:t>
            </a:r>
            <a:endParaRPr lang="en-US" altLang="zh-TW" sz="2400" dirty="0">
              <a:ea typeface="新細明體" pitchFamily="18" charset="-12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000" dirty="0">
                <a:ea typeface="新細明體" pitchFamily="18" charset="-120"/>
              </a:rPr>
              <a:t>reduces the size of the index in the case of variable-size </a:t>
            </a:r>
            <a:r>
              <a:rPr lang="en-US" altLang="zh-TW" sz="2000" dirty="0" smtClean="0">
                <a:ea typeface="新細明體" pitchFamily="18" charset="-120"/>
              </a:rPr>
              <a:t>portions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2315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atin typeface="Arial" pitchFamily="34" charset="0"/>
                <a:ea typeface="新細明體" pitchFamily="18" charset="-120"/>
              </a:rPr>
              <a:t>Revisit the Big Picture</a:t>
            </a:r>
          </a:p>
        </p:txBody>
      </p:sp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0" y="1866901"/>
            <a:ext cx="753537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1675" name="AutoShape 11"/>
          <p:cNvSpPr>
            <a:spLocks/>
          </p:cNvSpPr>
          <p:nvPr/>
        </p:nvSpPr>
        <p:spPr bwMode="auto">
          <a:xfrm>
            <a:off x="609600" y="1409700"/>
            <a:ext cx="2136775" cy="1143000"/>
          </a:xfrm>
          <a:prstGeom prst="borderCallout2">
            <a:avLst>
              <a:gd name="adj1" fmla="val 10000"/>
              <a:gd name="adj2" fmla="val 103565"/>
              <a:gd name="adj3" fmla="val 10000"/>
              <a:gd name="adj4" fmla="val 118426"/>
              <a:gd name="adj5" fmla="val 132441"/>
              <a:gd name="adj6" fmla="val 21770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latin typeface="Arial Narrow" pitchFamily="34" charset="0"/>
                <a:ea typeface="新細明體" pitchFamily="18" charset="-120"/>
              </a:rPr>
              <a:t>Records must be organized as a sequence of blocks for output and unblocked after input</a:t>
            </a:r>
            <a:endParaRPr lang="zh-TW" altLang="en-US" sz="1600">
              <a:latin typeface="Arial Narrow" pitchFamily="34" charset="0"/>
              <a:ea typeface="新細明體" pitchFamily="18" charset="-120"/>
            </a:endParaRPr>
          </a:p>
        </p:txBody>
      </p:sp>
      <p:sp>
        <p:nvSpPr>
          <p:cNvPr id="241676" name="AutoShape 12"/>
          <p:cNvSpPr>
            <a:spLocks/>
          </p:cNvSpPr>
          <p:nvPr/>
        </p:nvSpPr>
        <p:spPr bwMode="auto">
          <a:xfrm>
            <a:off x="5791200" y="1241425"/>
            <a:ext cx="3200400" cy="560387"/>
          </a:xfrm>
          <a:prstGeom prst="borderCallout2">
            <a:avLst>
              <a:gd name="adj1" fmla="val 10199"/>
              <a:gd name="adj2" fmla="val -3847"/>
              <a:gd name="adj3" fmla="val 10199"/>
              <a:gd name="adj4" fmla="val -11778"/>
              <a:gd name="adj5" fmla="val 271425"/>
              <a:gd name="adj6" fmla="val 2402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latin typeface="Arial Narrow" pitchFamily="34" charset="0"/>
                <a:ea typeface="新細明體" pitchFamily="18" charset="-120"/>
              </a:rPr>
              <a:t>Individual block I/O requests must be scheduled for optimizing performance</a:t>
            </a:r>
          </a:p>
        </p:txBody>
      </p:sp>
      <p:pic>
        <p:nvPicPr>
          <p:cNvPr id="241681" name="Picture 17" descr="MC900434665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801812"/>
            <a:ext cx="685800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682" name="Picture 18" descr="MC900434665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95462"/>
            <a:ext cx="685800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1689" name="Group 25"/>
          <p:cNvGrpSpPr>
            <a:grpSpLocks/>
          </p:cNvGrpSpPr>
          <p:nvPr/>
        </p:nvGrpSpPr>
        <p:grpSpPr bwMode="auto">
          <a:xfrm>
            <a:off x="5349839" y="4648203"/>
            <a:ext cx="3200400" cy="852488"/>
            <a:chOff x="3456" y="3047"/>
            <a:chExt cx="2016" cy="537"/>
          </a:xfrm>
        </p:grpSpPr>
        <p:sp>
          <p:nvSpPr>
            <p:cNvPr id="241686" name="Text Box 22"/>
            <p:cNvSpPr txBox="1">
              <a:spLocks noChangeArrowheads="1"/>
            </p:cNvSpPr>
            <p:nvPr/>
          </p:nvSpPr>
          <p:spPr bwMode="auto">
            <a:xfrm>
              <a:off x="3456" y="3216"/>
              <a:ext cx="2016" cy="36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 dirty="0">
                  <a:latin typeface="Arial Narrow" pitchFamily="34" charset="0"/>
                  <a:ea typeface="新細明體" pitchFamily="18" charset="-120"/>
                </a:rPr>
                <a:t>File allocation is also concerned for optimizing </a:t>
              </a:r>
              <a:r>
                <a:rPr lang="en-US" altLang="zh-TW" sz="1600" dirty="0" smtClean="0">
                  <a:latin typeface="Arial Narrow" pitchFamily="34" charset="0"/>
                  <a:ea typeface="新細明體" pitchFamily="18" charset="-120"/>
                </a:rPr>
                <a:t>performance.</a:t>
              </a:r>
              <a:endParaRPr lang="en-US" altLang="zh-HK" sz="1600" dirty="0">
                <a:latin typeface="Arial Narrow" pitchFamily="34" charset="0"/>
                <a:ea typeface="新細明體" pitchFamily="18" charset="-120"/>
              </a:endParaRPr>
            </a:p>
          </p:txBody>
        </p:sp>
        <p:sp>
          <p:nvSpPr>
            <p:cNvPr id="241687" name="Line 23"/>
            <p:cNvSpPr>
              <a:spLocks noChangeShapeType="1"/>
            </p:cNvSpPr>
            <p:nvPr/>
          </p:nvSpPr>
          <p:spPr bwMode="auto">
            <a:xfrm flipV="1">
              <a:off x="4272" y="3047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pic>
        <p:nvPicPr>
          <p:cNvPr id="241685" name="Picture 21" descr="MC900434665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800600"/>
            <a:ext cx="685800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9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4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5" grpId="0" animBg="1"/>
      <p:bldP spid="2416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/>
              <a:t>A Big Picture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>
                <a:solidFill>
                  <a:schemeClr val="accent1">
                    <a:lumMod val="75000"/>
                  </a:schemeClr>
                </a:solidFill>
              </a:rPr>
              <a:t>Record Blocking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Disk Scheduling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NZ" sz="2800" dirty="0" smtClean="0"/>
              <a:t>File Allocation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667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94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File, Record and Block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2209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NZ" sz="2400" dirty="0" smtClean="0"/>
              <a:t>File is a collection of similar records</a:t>
            </a:r>
          </a:p>
          <a:p>
            <a:pPr>
              <a:spcBef>
                <a:spcPts val="600"/>
              </a:spcBef>
            </a:pPr>
            <a:r>
              <a:rPr lang="en-NZ" sz="2400" dirty="0" smtClean="0"/>
              <a:t>Records are the logical unit of access of a structured file</a:t>
            </a:r>
          </a:p>
          <a:p>
            <a:pPr lvl="1">
              <a:spcBef>
                <a:spcPts val="600"/>
              </a:spcBef>
            </a:pPr>
            <a:r>
              <a:rPr lang="en-NZ" sz="2000" dirty="0" smtClean="0"/>
              <a:t>fixed or variable length</a:t>
            </a:r>
          </a:p>
          <a:p>
            <a:pPr>
              <a:spcBef>
                <a:spcPts val="600"/>
              </a:spcBef>
            </a:pPr>
            <a:r>
              <a:rPr lang="en-NZ" sz="2400" dirty="0" smtClean="0"/>
              <a:t>Blocks are the unit for I/O with secondary storage</a:t>
            </a:r>
          </a:p>
          <a:p>
            <a:pPr lvl="1">
              <a:spcBef>
                <a:spcPts val="600"/>
              </a:spcBef>
            </a:pPr>
            <a:r>
              <a:rPr lang="en-NZ" sz="2000" dirty="0" smtClean="0"/>
              <a:t>Blocks are mapped onto sectors of the disk sequentially</a:t>
            </a:r>
          </a:p>
          <a:p>
            <a:pPr lvl="1">
              <a:spcBef>
                <a:spcPts val="600"/>
              </a:spcBef>
            </a:pPr>
            <a:endParaRPr lang="en-NZ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t="2466" r="801" b="2834"/>
          <a:stretch>
            <a:fillRect/>
          </a:stretch>
        </p:blipFill>
        <p:spPr bwMode="auto">
          <a:xfrm>
            <a:off x="5534851" y="3581400"/>
            <a:ext cx="3484959" cy="2514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3581400"/>
            <a:ext cx="4953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NZ" sz="2400" dirty="0" smtClean="0"/>
              <a:t>For I/O to be performed, records must be organized as blocks</a:t>
            </a:r>
          </a:p>
          <a:p>
            <a:pPr>
              <a:spcBef>
                <a:spcPts val="600"/>
              </a:spcBef>
            </a:pPr>
            <a:r>
              <a:rPr lang="en-NZ" sz="2400" dirty="0" smtClean="0"/>
              <a:t>Three approaches are common</a:t>
            </a:r>
          </a:p>
          <a:p>
            <a:pPr lvl="1">
              <a:spcBef>
                <a:spcPts val="600"/>
              </a:spcBef>
            </a:pPr>
            <a:r>
              <a:rPr lang="en-NZ" sz="2000" dirty="0" smtClean="0"/>
              <a:t>Fixed length blocking</a:t>
            </a:r>
          </a:p>
          <a:p>
            <a:pPr lvl="1">
              <a:spcBef>
                <a:spcPts val="600"/>
              </a:spcBef>
            </a:pPr>
            <a:r>
              <a:rPr lang="en-NZ" sz="2000" dirty="0" smtClean="0"/>
              <a:t>Variable-length spanned blocking</a:t>
            </a:r>
          </a:p>
          <a:p>
            <a:pPr lvl="1">
              <a:spcBef>
                <a:spcPts val="600"/>
              </a:spcBef>
            </a:pPr>
            <a:r>
              <a:rPr lang="en-NZ" sz="2000" dirty="0" smtClean="0"/>
              <a:t>Variable-length </a:t>
            </a:r>
            <a:r>
              <a:rPr lang="en-NZ" sz="2000" dirty="0" err="1" smtClean="0"/>
              <a:t>unspanned</a:t>
            </a:r>
            <a:r>
              <a:rPr lang="en-NZ" sz="2000" dirty="0" smtClean="0"/>
              <a:t> blocking</a:t>
            </a:r>
          </a:p>
          <a:p>
            <a:pPr lvl="1">
              <a:spcBef>
                <a:spcPts val="600"/>
              </a:spcBef>
            </a:pPr>
            <a:endParaRPr lang="en-NZ" sz="2000" dirty="0" smtClean="0"/>
          </a:p>
          <a:p>
            <a:pPr>
              <a:spcBef>
                <a:spcPts val="600"/>
              </a:spcBef>
            </a:pPr>
            <a:endParaRPr lang="en-NZ" sz="2400" dirty="0" smtClean="0"/>
          </a:p>
          <a:p>
            <a:pPr lvl="1">
              <a:spcBef>
                <a:spcPts val="600"/>
              </a:spcBef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589033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Fixed-Length Blocking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5240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NZ" dirty="0" smtClean="0"/>
              <a:t>Fixed-length records are used, and an integral number of records are stored in a block</a:t>
            </a:r>
          </a:p>
          <a:p>
            <a:pPr>
              <a:spcBef>
                <a:spcPts val="1200"/>
              </a:spcBef>
            </a:pPr>
            <a:r>
              <a:rPr lang="en-NZ" altLang="zh-TW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dirty="0"/>
              <a:t>Unused space at the end of a block is </a:t>
            </a:r>
            <a:r>
              <a:rPr lang="en-NZ" b="1" i="1" dirty="0"/>
              <a:t>internal fragmentation</a:t>
            </a:r>
          </a:p>
          <a:p>
            <a:pPr>
              <a:spcBef>
                <a:spcPts val="1200"/>
              </a:spcBef>
            </a:pPr>
            <a:endParaRPr lang="en-NZ" b="1" i="1" dirty="0"/>
          </a:p>
          <a:p>
            <a:pPr>
              <a:spcBef>
                <a:spcPts val="1200"/>
              </a:spcBef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129305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Variable-Length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Spanned Blocking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sz="2400" dirty="0" smtClean="0"/>
              <a:t>Variable-length records are used and are packed into blocks with </a:t>
            </a:r>
            <a:r>
              <a:rPr lang="en-NZ" sz="2400" b="1" dirty="0" smtClean="0"/>
              <a:t>no</a:t>
            </a:r>
            <a:r>
              <a:rPr lang="en-NZ" sz="2400" dirty="0" smtClean="0"/>
              <a:t> unused space</a:t>
            </a:r>
          </a:p>
          <a:p>
            <a:pPr>
              <a:spcBef>
                <a:spcPts val="1200"/>
              </a:spcBef>
            </a:pPr>
            <a:r>
              <a:rPr lang="en-NZ" sz="2400" dirty="0" smtClean="0"/>
              <a:t>Some records may span multiple blocks</a:t>
            </a:r>
          </a:p>
          <a:p>
            <a:pPr lvl="1">
              <a:spcBef>
                <a:spcPts val="1200"/>
              </a:spcBef>
            </a:pPr>
            <a:r>
              <a:rPr lang="en-NZ" sz="2000" dirty="0" smtClean="0"/>
              <a:t>Continuation is indicated by a pointer to the successor block</a:t>
            </a:r>
          </a:p>
          <a:p>
            <a:pPr>
              <a:spcBef>
                <a:spcPts val="1200"/>
              </a:spcBef>
            </a:pPr>
            <a:r>
              <a:rPr lang="en-NZ" sz="2400" dirty="0">
                <a:latin typeface="Arial" pitchFamily="34" charset="0"/>
                <a:sym typeface="Wingdings" pitchFamily="2" charset="2"/>
              </a:rPr>
              <a:t></a:t>
            </a:r>
            <a:r>
              <a:rPr lang="en-NZ" altLang="zh-TW" sz="24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 Efficient for </a:t>
            </a:r>
            <a:r>
              <a:rPr lang="en-NZ" altLang="zh-TW" sz="2400" dirty="0" smtClean="0">
                <a:latin typeface="Arial" pitchFamily="34" charset="0"/>
                <a:ea typeface="新細明體" pitchFamily="18" charset="-120"/>
                <a:sym typeface="Wingdings" pitchFamily="2" charset="2"/>
              </a:rPr>
              <a:t>storage</a:t>
            </a:r>
          </a:p>
          <a:p>
            <a:pPr>
              <a:spcBef>
                <a:spcPts val="1200"/>
              </a:spcBef>
            </a:pPr>
            <a:r>
              <a:rPr lang="en-NZ" sz="2400" dirty="0">
                <a:latin typeface="Arial" pitchFamily="34" charset="0"/>
                <a:sym typeface="Wingdings" pitchFamily="2" charset="2"/>
              </a:rPr>
              <a:t></a:t>
            </a:r>
            <a:r>
              <a:rPr lang="en-NZ" altLang="zh-TW" sz="24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 </a:t>
            </a:r>
            <a:r>
              <a:rPr lang="en-NZ" altLang="zh-TW" sz="2400" dirty="0" smtClean="0">
                <a:latin typeface="Arial" pitchFamily="34" charset="0"/>
                <a:ea typeface="新細明體" pitchFamily="18" charset="-120"/>
                <a:sym typeface="Wingdings" pitchFamily="2" charset="2"/>
              </a:rPr>
              <a:t>Does </a:t>
            </a:r>
            <a:r>
              <a:rPr lang="en-NZ" altLang="zh-TW" sz="24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not limit the size of records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NZ" altLang="zh-TW" sz="2400" dirty="0">
                <a:ea typeface="新細明體" pitchFamily="18" charset="-120"/>
                <a:sym typeface="Wingdings" pitchFamily="2" charset="2"/>
              </a:rPr>
              <a:t> Difficult to implement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NZ" altLang="zh-TW" sz="2400" dirty="0">
                <a:ea typeface="新細明體" pitchFamily="18" charset="-120"/>
                <a:sym typeface="Wingdings" pitchFamily="2" charset="2"/>
              </a:rPr>
              <a:t> Records that span two blocks require two I/O operations</a:t>
            </a:r>
          </a:p>
          <a:p>
            <a:pPr lvl="1">
              <a:spcBef>
                <a:spcPts val="1200"/>
              </a:spcBef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132479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Variable-Length </a:t>
            </a:r>
            <a:br>
              <a:rPr lang="en-NZ" smtClean="0"/>
            </a:br>
            <a:r>
              <a:rPr lang="en-NZ" smtClean="0"/>
              <a:t>Unspanned Blocking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sz="2800" dirty="0"/>
              <a:t>V</a:t>
            </a:r>
            <a:r>
              <a:rPr lang="en-NZ" sz="2800" dirty="0" smtClean="0"/>
              <a:t>ariable length records are used but no spanning</a:t>
            </a:r>
          </a:p>
          <a:p>
            <a:pPr>
              <a:spcBef>
                <a:spcPts val="1200"/>
              </a:spcBef>
            </a:pPr>
            <a:r>
              <a:rPr lang="en-NZ" altLang="zh-TW" sz="28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sz="2800" dirty="0" smtClean="0"/>
              <a:t>Wasted space in most blocks because of the remainder of a block cannot be used if the next record is larger than the remaining unused space</a:t>
            </a:r>
          </a:p>
          <a:p>
            <a:pPr>
              <a:spcBef>
                <a:spcPts val="1200"/>
              </a:spcBef>
            </a:pPr>
            <a:r>
              <a:rPr lang="en-NZ" altLang="zh-TW" sz="2800" dirty="0">
                <a:latin typeface="Arial" pitchFamily="34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NZ" altLang="zh-TW" sz="2800" dirty="0">
                <a:latin typeface="Arial" pitchFamily="34" charset="0"/>
                <a:ea typeface="新細明體" pitchFamily="18" charset="-120"/>
              </a:rPr>
              <a:t>Limits record size to the size of a </a:t>
            </a:r>
            <a:r>
              <a:rPr lang="en-NZ" altLang="zh-TW" sz="2800" dirty="0" smtClean="0">
                <a:latin typeface="Arial" pitchFamily="34" charset="0"/>
                <a:ea typeface="新細明體" pitchFamily="18" charset="-120"/>
              </a:rPr>
              <a:t>block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003855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Blocking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67"/>
          <a:stretch/>
        </p:blipFill>
        <p:spPr>
          <a:xfrm>
            <a:off x="1028700" y="-152399"/>
            <a:ext cx="7086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4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1705</Words>
  <Application>Microsoft Office PowerPoint</Application>
  <PresentationFormat>On-screen Show (4:3)</PresentationFormat>
  <Paragraphs>238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新細明體</vt:lpstr>
      <vt:lpstr>Arial</vt:lpstr>
      <vt:lpstr>Arial Narrow</vt:lpstr>
      <vt:lpstr>Calibri</vt:lpstr>
      <vt:lpstr>Wingdings</vt:lpstr>
      <vt:lpstr>Office Theme</vt:lpstr>
      <vt:lpstr>Custom Design</vt:lpstr>
      <vt:lpstr>1_Office Theme</vt:lpstr>
      <vt:lpstr>Chapter 11 &amp; 12 Disk Scheduling and Secondary Storage Management</vt:lpstr>
      <vt:lpstr>Roadmap</vt:lpstr>
      <vt:lpstr>A Big Picture of  File Management</vt:lpstr>
      <vt:lpstr>Roadmap</vt:lpstr>
      <vt:lpstr>File, Record and Block</vt:lpstr>
      <vt:lpstr>Fixed-Length Blocking</vt:lpstr>
      <vt:lpstr>Variable-Length Spanned Blocking</vt:lpstr>
      <vt:lpstr>Variable-Length  Unspanned Blocking</vt:lpstr>
      <vt:lpstr>Record Blocking Methods</vt:lpstr>
      <vt:lpstr>Roadmap</vt:lpstr>
      <vt:lpstr>Disk Performance Parameters</vt:lpstr>
      <vt:lpstr>Positioning the  Read/Write Heads</vt:lpstr>
      <vt:lpstr>Disk Performance Parameters</vt:lpstr>
      <vt:lpstr>PowerPoint Presentation</vt:lpstr>
      <vt:lpstr>Disk Performance  Example</vt:lpstr>
      <vt:lpstr>Disk Performance  Example (cont.)</vt:lpstr>
      <vt:lpstr>Disk Performance  </vt:lpstr>
      <vt:lpstr>Disk Scheduling Policies</vt:lpstr>
      <vt:lpstr>First-in, first-out (FIFO)</vt:lpstr>
      <vt:lpstr>Shortest Service  Time First (SSTF)</vt:lpstr>
      <vt:lpstr>SCAN</vt:lpstr>
      <vt:lpstr>PowerPoint Presentation</vt:lpstr>
      <vt:lpstr>C-SCAN (Circular SCAN)</vt:lpstr>
      <vt:lpstr>Performance Compared</vt:lpstr>
      <vt:lpstr>Disk Scheduling Policies</vt:lpstr>
      <vt:lpstr>Roadmap</vt:lpstr>
      <vt:lpstr>Secondary Storage Management</vt:lpstr>
      <vt:lpstr>Pre-allocation vs  Dynamic Allocation</vt:lpstr>
      <vt:lpstr>Portion Size</vt:lpstr>
      <vt:lpstr>Two Major Alternatives</vt:lpstr>
      <vt:lpstr>File Allocation Methods</vt:lpstr>
      <vt:lpstr>Contiguous File Allocation</vt:lpstr>
      <vt:lpstr>Contiguous File Allocation</vt:lpstr>
      <vt:lpstr>Chained Allocation</vt:lpstr>
      <vt:lpstr>Chained Allocation</vt:lpstr>
      <vt:lpstr>Indexed Allocation  with Block Portions</vt:lpstr>
      <vt:lpstr>Indexed Allocation with  Variable Length Portions</vt:lpstr>
      <vt:lpstr>PowerPoint Presentation</vt:lpstr>
      <vt:lpstr>Revisit the Big Picture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2008-04-03T13:49:07Z</dcterms:created>
  <dcterms:modified xsi:type="dcterms:W3CDTF">2019-04-08T10:56:21Z</dcterms:modified>
</cp:coreProperties>
</file>