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290" r:id="rId2"/>
    <p:sldId id="830" r:id="rId3"/>
    <p:sldId id="850" r:id="rId4"/>
    <p:sldId id="849" r:id="rId5"/>
    <p:sldId id="856" r:id="rId6"/>
    <p:sldId id="838" r:id="rId7"/>
    <p:sldId id="857" r:id="rId8"/>
    <p:sldId id="858" r:id="rId9"/>
    <p:sldId id="859" r:id="rId10"/>
    <p:sldId id="854" r:id="rId11"/>
  </p:sldIdLst>
  <p:sldSz cx="9902825" cy="6858000"/>
  <p:notesSz cx="7010400" cy="92360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2042">
          <p15:clr>
            <a:srgbClr val="A4A3A4"/>
          </p15:clr>
        </p15:guide>
        <p15:guide id="2" pos="319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0066FF"/>
    <a:srgbClr val="33CC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77" autoAdjust="0"/>
    <p:restoredTop sz="89261" autoAdjust="0"/>
  </p:normalViewPr>
  <p:slideViewPr>
    <p:cSldViewPr>
      <p:cViewPr varScale="1">
        <p:scale>
          <a:sx n="103" d="100"/>
          <a:sy n="103" d="100"/>
        </p:scale>
        <p:origin x="1230" y="102"/>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2042"/>
        <p:guide pos="3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2225" y="-1588"/>
            <a:ext cx="3005138" cy="428626"/>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defTabSz="868363">
              <a:defRPr sz="1000" i="1" smtClean="0"/>
            </a:lvl1pPr>
          </a:lstStyle>
          <a:p>
            <a:pPr>
              <a:defRPr/>
            </a:pPr>
            <a:endParaRPr lang="zh-TW" altLang="en-US"/>
          </a:p>
        </p:txBody>
      </p:sp>
      <p:sp>
        <p:nvSpPr>
          <p:cNvPr id="4099" name="Rectangle 3"/>
          <p:cNvSpPr>
            <a:spLocks noGrp="1" noChangeArrowheads="1"/>
          </p:cNvSpPr>
          <p:nvPr>
            <p:ph type="dt" sz="quarter" idx="1"/>
          </p:nvPr>
        </p:nvSpPr>
        <p:spPr bwMode="auto">
          <a:xfrm>
            <a:off x="3983038" y="-1588"/>
            <a:ext cx="3005137" cy="428626"/>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algn="r" defTabSz="868363">
              <a:defRPr sz="1000" i="1" smtClean="0"/>
            </a:lvl1pPr>
          </a:lstStyle>
          <a:p>
            <a:pPr>
              <a:defRPr/>
            </a:pPr>
            <a:endParaRPr lang="zh-TW" altLang="en-US"/>
          </a:p>
        </p:txBody>
      </p:sp>
      <p:sp>
        <p:nvSpPr>
          <p:cNvPr id="4100" name="Rectangle 4"/>
          <p:cNvSpPr>
            <a:spLocks noGrp="1" noChangeArrowheads="1"/>
          </p:cNvSpPr>
          <p:nvPr>
            <p:ph type="ftr" sz="quarter" idx="2"/>
          </p:nvPr>
        </p:nvSpPr>
        <p:spPr bwMode="auto">
          <a:xfrm>
            <a:off x="22225" y="8734425"/>
            <a:ext cx="3005138" cy="503238"/>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defTabSz="868745">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3983038" y="8734425"/>
            <a:ext cx="3005137" cy="503238"/>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algn="r" defTabSz="868363">
              <a:defRPr sz="1000" i="1" smtClean="0"/>
            </a:lvl1pPr>
          </a:lstStyle>
          <a:p>
            <a:pPr>
              <a:defRPr/>
            </a:pPr>
            <a:fld id="{E291D6BB-4277-4399-8494-8B0305CE672B}" type="slidenum">
              <a:rPr lang="zh-TW" altLang="en-US"/>
              <a:pPr>
                <a:defRPr/>
              </a:pPr>
              <a:t>‹#›</a:t>
            </a:fld>
            <a:endParaRPr lang="en-US" altLang="zh-TW"/>
          </a:p>
        </p:txBody>
      </p:sp>
    </p:spTree>
    <p:extLst>
      <p:ext uri="{BB962C8B-B14F-4D97-AF65-F5344CB8AC3E}">
        <p14:creationId xmlns:p14="http://schemas.microsoft.com/office/powerpoint/2010/main" val="2800770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7463" y="-9525"/>
            <a:ext cx="3062288" cy="461963"/>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defTabSz="841375">
              <a:defRPr sz="1000" i="1" smtClean="0"/>
            </a:lvl1pPr>
          </a:lstStyle>
          <a:p>
            <a:pPr>
              <a:defRPr/>
            </a:pPr>
            <a:endParaRPr lang="zh-TW" altLang="en-US"/>
          </a:p>
        </p:txBody>
      </p:sp>
      <p:sp>
        <p:nvSpPr>
          <p:cNvPr id="2051" name="Rectangle 3"/>
          <p:cNvSpPr>
            <a:spLocks noGrp="1" noChangeArrowheads="1"/>
          </p:cNvSpPr>
          <p:nvPr>
            <p:ph type="dt" idx="1"/>
          </p:nvPr>
        </p:nvSpPr>
        <p:spPr bwMode="auto">
          <a:xfrm>
            <a:off x="3965575" y="-9525"/>
            <a:ext cx="3062288" cy="461963"/>
          </a:xfrm>
          <a:prstGeom prst="rect">
            <a:avLst/>
          </a:prstGeom>
          <a:noFill/>
          <a:ln w="9525">
            <a:noFill/>
            <a:miter lim="800000"/>
            <a:headEnd/>
            <a:tailEnd/>
          </a:ln>
          <a:effectLst/>
        </p:spPr>
        <p:txBody>
          <a:bodyPr vert="horz" wrap="square" lIns="19104" tIns="0" rIns="19104" bIns="0" numCol="1" anchor="t" anchorCtr="0" compatLnSpc="1">
            <a:prstTxWarp prst="textNoShape">
              <a:avLst/>
            </a:prstTxWarp>
          </a:bodyPr>
          <a:lstStyle>
            <a:lvl1pPr algn="r" defTabSz="841375">
              <a:defRPr sz="1000" i="1" smtClean="0"/>
            </a:lvl1pPr>
          </a:lstStyle>
          <a:p>
            <a:pPr>
              <a:defRPr/>
            </a:pPr>
            <a:endParaRPr lang="zh-TW" altLang="en-US"/>
          </a:p>
        </p:txBody>
      </p:sp>
      <p:sp>
        <p:nvSpPr>
          <p:cNvPr id="13316" name="Rectangle 4"/>
          <p:cNvSpPr>
            <a:spLocks noGrp="1" noRot="1" noChangeAspect="1" noChangeArrowheads="1" noTextEdit="1"/>
          </p:cNvSpPr>
          <p:nvPr>
            <p:ph type="sldImg" idx="2"/>
          </p:nvPr>
        </p:nvSpPr>
        <p:spPr bwMode="auto">
          <a:xfrm>
            <a:off x="1008063" y="695325"/>
            <a:ext cx="4994275" cy="34591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03288" y="4389438"/>
            <a:ext cx="5203825" cy="4171950"/>
          </a:xfrm>
          <a:prstGeom prst="rect">
            <a:avLst/>
          </a:prstGeom>
          <a:noFill/>
          <a:ln w="9525">
            <a:noFill/>
            <a:miter lim="800000"/>
            <a:headEnd/>
            <a:tailEnd/>
          </a:ln>
          <a:effectLst/>
        </p:spPr>
        <p:txBody>
          <a:bodyPr vert="horz" wrap="square" lIns="87564" tIns="41395" rIns="87564" bIns="413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17463" y="8783638"/>
            <a:ext cx="3062288" cy="461962"/>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defTabSz="842745">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3965575" y="8783638"/>
            <a:ext cx="3062288" cy="461962"/>
          </a:xfrm>
          <a:prstGeom prst="rect">
            <a:avLst/>
          </a:prstGeom>
          <a:noFill/>
          <a:ln w="9525">
            <a:noFill/>
            <a:miter lim="800000"/>
            <a:headEnd/>
            <a:tailEnd/>
          </a:ln>
          <a:effectLst/>
        </p:spPr>
        <p:txBody>
          <a:bodyPr vert="horz" wrap="square" lIns="19104" tIns="0" rIns="19104" bIns="0" numCol="1" anchor="b" anchorCtr="0" compatLnSpc="1">
            <a:prstTxWarp prst="textNoShape">
              <a:avLst/>
            </a:prstTxWarp>
          </a:bodyPr>
          <a:lstStyle>
            <a:lvl1pPr algn="r" defTabSz="841375">
              <a:defRPr sz="1000" i="1" smtClean="0"/>
            </a:lvl1pPr>
          </a:lstStyle>
          <a:p>
            <a:pPr>
              <a:defRPr/>
            </a:pPr>
            <a:fld id="{8D9EBB71-3B5D-43B2-9F78-F40B52CBA45D}" type="slidenum">
              <a:rPr lang="zh-TW" altLang="en-US"/>
              <a:pPr>
                <a:defRPr/>
              </a:pPr>
              <a:t>‹#›</a:t>
            </a:fld>
            <a:endParaRPr lang="en-US" altLang="zh-TW"/>
          </a:p>
        </p:txBody>
      </p:sp>
    </p:spTree>
    <p:extLst>
      <p:ext uri="{BB962C8B-B14F-4D97-AF65-F5344CB8AC3E}">
        <p14:creationId xmlns:p14="http://schemas.microsoft.com/office/powerpoint/2010/main" val="828363357"/>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a:t>Software Design</a:t>
            </a:r>
          </a:p>
        </p:txBody>
      </p:sp>
      <p:sp>
        <p:nvSpPr>
          <p:cNvPr id="1433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73F1DAE6-1851-4B89-912E-77BE3D64BCF1}" type="slidenum">
              <a:rPr lang="zh-TW" altLang="en-US" sz="1000"/>
              <a:pPr/>
              <a:t>1</a:t>
            </a:fld>
            <a:endParaRPr lang="en-US" altLang="zh-TW" sz="1000"/>
          </a:p>
        </p:txBody>
      </p:sp>
      <p:sp>
        <p:nvSpPr>
          <p:cNvPr id="14340" name="Rectangle 2"/>
          <p:cNvSpPr>
            <a:spLocks noGrp="1" noRot="1" noChangeAspect="1" noChangeArrowheads="1" noTextEdit="1"/>
          </p:cNvSpPr>
          <p:nvPr>
            <p:ph type="sldImg"/>
          </p:nvPr>
        </p:nvSpPr>
        <p:spPr>
          <a:ln/>
        </p:spPr>
      </p:sp>
      <p:sp>
        <p:nvSpPr>
          <p:cNvPr id="1434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en-US"/>
          </a:p>
        </p:txBody>
      </p:sp>
    </p:spTree>
    <p:extLst>
      <p:ext uri="{BB962C8B-B14F-4D97-AF65-F5344CB8AC3E}">
        <p14:creationId xmlns:p14="http://schemas.microsoft.com/office/powerpoint/2010/main" val="110176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15364" name="Footer Placeholder 3"/>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a:t>Software Design</a:t>
            </a:r>
          </a:p>
        </p:txBody>
      </p:sp>
      <p:sp>
        <p:nvSpPr>
          <p:cNvPr id="15365" name="Slide Number Placeholder 4"/>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EA413502-AD12-4B73-B74B-B6E057A48C87}" type="slidenum">
              <a:rPr lang="zh-TW" altLang="en-US" sz="1000"/>
              <a:pPr/>
              <a:t>2</a:t>
            </a:fld>
            <a:endParaRPr lang="en-US" altLang="zh-TW" sz="1000"/>
          </a:p>
        </p:txBody>
      </p:sp>
    </p:spTree>
    <p:extLst>
      <p:ext uri="{BB962C8B-B14F-4D97-AF65-F5344CB8AC3E}">
        <p14:creationId xmlns:p14="http://schemas.microsoft.com/office/powerpoint/2010/main" val="900403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1006475" y="695325"/>
            <a:ext cx="4997450" cy="34607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7696" tIns="41457" rIns="87696" bIns="41457"/>
          <a:lstStyle/>
          <a:p>
            <a:r>
              <a:rPr lang="en-US" sz="1200" b="0" i="0" kern="1200" dirty="0">
                <a:solidFill>
                  <a:schemeClr val="tx1"/>
                </a:solidFill>
                <a:effectLst/>
                <a:latin typeface="Arial" charset="0"/>
                <a:ea typeface="+mn-ea"/>
                <a:cs typeface="+mn-cs"/>
              </a:rPr>
              <a:t>A </a:t>
            </a:r>
            <a:r>
              <a:rPr lang="en-US" sz="1200" b="1" i="0" kern="1200" dirty="0">
                <a:solidFill>
                  <a:schemeClr val="tx1"/>
                </a:solidFill>
                <a:effectLst/>
                <a:latin typeface="Arial" charset="0"/>
                <a:ea typeface="+mn-ea"/>
                <a:cs typeface="+mn-cs"/>
              </a:rPr>
              <a:t>full house</a:t>
            </a:r>
            <a:r>
              <a:rPr lang="en-US" sz="1200" b="0" i="0" kern="1200" dirty="0">
                <a:solidFill>
                  <a:schemeClr val="tx1"/>
                </a:solidFill>
                <a:effectLst/>
                <a:latin typeface="Arial" charset="0"/>
                <a:ea typeface="+mn-ea"/>
                <a:cs typeface="+mn-cs"/>
              </a:rPr>
              <a:t>, also known as a </a:t>
            </a:r>
            <a:r>
              <a:rPr lang="en-US" sz="1200" b="1" i="0" kern="1200" dirty="0">
                <a:solidFill>
                  <a:schemeClr val="tx1"/>
                </a:solidFill>
                <a:effectLst/>
                <a:latin typeface="Arial" charset="0"/>
                <a:ea typeface="+mn-ea"/>
                <a:cs typeface="+mn-cs"/>
              </a:rPr>
              <a:t>full boat</a:t>
            </a:r>
            <a:r>
              <a:rPr lang="en-US" sz="1200" b="0" i="0" kern="1200" dirty="0">
                <a:solidFill>
                  <a:schemeClr val="tx1"/>
                </a:solidFill>
                <a:effectLst/>
                <a:latin typeface="Arial" charset="0"/>
                <a:ea typeface="+mn-ea"/>
                <a:cs typeface="+mn-cs"/>
              </a:rPr>
              <a:t>, is a hand such as </a:t>
            </a:r>
            <a:r>
              <a:rPr lang="en-US" sz="1200" b="1" i="0" kern="1200" dirty="0">
                <a:solidFill>
                  <a:schemeClr val="tx1"/>
                </a:solidFill>
                <a:effectLst/>
                <a:latin typeface="Arial" charset="0"/>
                <a:ea typeface="+mn-ea"/>
                <a:cs typeface="+mn-cs"/>
              </a:rPr>
              <a:t>3♣ 3♠ 3♦ 6♣ 6♥</a:t>
            </a:r>
            <a:r>
              <a:rPr lang="en-US" sz="1200" b="0" i="0" kern="1200" dirty="0">
                <a:solidFill>
                  <a:schemeClr val="tx1"/>
                </a:solidFill>
                <a:effectLst/>
                <a:latin typeface="Arial" charset="0"/>
                <a:ea typeface="+mn-ea"/>
                <a:cs typeface="+mn-cs"/>
              </a:rPr>
              <a:t>, that contains three matching cards of one rank and two matching cards of another rank.</a:t>
            </a:r>
            <a:endParaRPr lang="zh-TW" altLang="en-US" dirty="0"/>
          </a:p>
        </p:txBody>
      </p:sp>
      <p:sp>
        <p:nvSpPr>
          <p:cNvPr id="16388"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33" tIns="0" rIns="19133" bIns="0" anchor="b"/>
          <a:lstStyle>
            <a:lvl1pPr defTabSz="842963">
              <a:defRPr sz="2800">
                <a:solidFill>
                  <a:schemeClr val="tx1"/>
                </a:solidFill>
                <a:latin typeface="Times New Roman" pitchFamily="18" charset="0"/>
              </a:defRPr>
            </a:lvl1pPr>
            <a:lvl2pPr marL="742950" indent="-285750" defTabSz="842963">
              <a:defRPr sz="2800">
                <a:solidFill>
                  <a:schemeClr val="tx1"/>
                </a:solidFill>
                <a:latin typeface="Times New Roman" pitchFamily="18" charset="0"/>
              </a:defRPr>
            </a:lvl2pPr>
            <a:lvl3pPr marL="1143000" indent="-228600" defTabSz="842963">
              <a:defRPr sz="2800">
                <a:solidFill>
                  <a:schemeClr val="tx1"/>
                </a:solidFill>
                <a:latin typeface="Times New Roman" pitchFamily="18" charset="0"/>
              </a:defRPr>
            </a:lvl3pPr>
            <a:lvl4pPr marL="1600200" indent="-228600" defTabSz="842963">
              <a:defRPr sz="2800">
                <a:solidFill>
                  <a:schemeClr val="tx1"/>
                </a:solidFill>
                <a:latin typeface="Times New Roman" pitchFamily="18" charset="0"/>
              </a:defRPr>
            </a:lvl4pPr>
            <a:lvl5pPr marL="2057400" indent="-228600" defTabSz="842963">
              <a:defRPr sz="2800">
                <a:solidFill>
                  <a:schemeClr val="tx1"/>
                </a:solidFill>
                <a:latin typeface="Times New Roman" pitchFamily="18" charset="0"/>
              </a:defRPr>
            </a:lvl5pPr>
            <a:lvl6pPr marL="2514600" indent="-228600" defTabSz="842963" eaLnBrk="0" fontAlgn="base" hangingPunct="0">
              <a:spcBef>
                <a:spcPct val="0"/>
              </a:spcBef>
              <a:spcAft>
                <a:spcPct val="0"/>
              </a:spcAft>
              <a:defRPr sz="2800">
                <a:solidFill>
                  <a:schemeClr val="tx1"/>
                </a:solidFill>
                <a:latin typeface="Times New Roman" pitchFamily="18" charset="0"/>
              </a:defRPr>
            </a:lvl6pPr>
            <a:lvl7pPr marL="2971800" indent="-228600" defTabSz="842963" eaLnBrk="0" fontAlgn="base" hangingPunct="0">
              <a:spcBef>
                <a:spcPct val="0"/>
              </a:spcBef>
              <a:spcAft>
                <a:spcPct val="0"/>
              </a:spcAft>
              <a:defRPr sz="2800">
                <a:solidFill>
                  <a:schemeClr val="tx1"/>
                </a:solidFill>
                <a:latin typeface="Times New Roman" pitchFamily="18" charset="0"/>
              </a:defRPr>
            </a:lvl7pPr>
            <a:lvl8pPr marL="3429000" indent="-228600" defTabSz="842963" eaLnBrk="0" fontAlgn="base" hangingPunct="0">
              <a:spcBef>
                <a:spcPct val="0"/>
              </a:spcBef>
              <a:spcAft>
                <a:spcPct val="0"/>
              </a:spcAft>
              <a:defRPr sz="2800">
                <a:solidFill>
                  <a:schemeClr val="tx1"/>
                </a:solidFill>
                <a:latin typeface="Times New Roman" pitchFamily="18" charset="0"/>
              </a:defRPr>
            </a:lvl8pPr>
            <a:lvl9pPr marL="3886200" indent="-228600" defTabSz="842963"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16389"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33" tIns="0" rIns="19133" bIns="0" anchor="b"/>
          <a:lstStyle>
            <a:lvl1pPr defTabSz="842963">
              <a:defRPr sz="2800">
                <a:solidFill>
                  <a:schemeClr val="tx1"/>
                </a:solidFill>
                <a:latin typeface="Times New Roman" pitchFamily="18" charset="0"/>
              </a:defRPr>
            </a:lvl1pPr>
            <a:lvl2pPr marL="742950" indent="-285750" defTabSz="842963">
              <a:defRPr sz="2800">
                <a:solidFill>
                  <a:schemeClr val="tx1"/>
                </a:solidFill>
                <a:latin typeface="Times New Roman" pitchFamily="18" charset="0"/>
              </a:defRPr>
            </a:lvl2pPr>
            <a:lvl3pPr marL="1143000" indent="-228600" defTabSz="842963">
              <a:defRPr sz="2800">
                <a:solidFill>
                  <a:schemeClr val="tx1"/>
                </a:solidFill>
                <a:latin typeface="Times New Roman" pitchFamily="18" charset="0"/>
              </a:defRPr>
            </a:lvl3pPr>
            <a:lvl4pPr marL="1600200" indent="-228600" defTabSz="842963">
              <a:defRPr sz="2800">
                <a:solidFill>
                  <a:schemeClr val="tx1"/>
                </a:solidFill>
                <a:latin typeface="Times New Roman" pitchFamily="18" charset="0"/>
              </a:defRPr>
            </a:lvl4pPr>
            <a:lvl5pPr marL="2057400" indent="-228600" defTabSz="842963">
              <a:defRPr sz="2800">
                <a:solidFill>
                  <a:schemeClr val="tx1"/>
                </a:solidFill>
                <a:latin typeface="Times New Roman" pitchFamily="18" charset="0"/>
              </a:defRPr>
            </a:lvl5pPr>
            <a:lvl6pPr marL="2514600" indent="-228600" defTabSz="842963" eaLnBrk="0" fontAlgn="base" hangingPunct="0">
              <a:spcBef>
                <a:spcPct val="0"/>
              </a:spcBef>
              <a:spcAft>
                <a:spcPct val="0"/>
              </a:spcAft>
              <a:defRPr sz="2800">
                <a:solidFill>
                  <a:schemeClr val="tx1"/>
                </a:solidFill>
                <a:latin typeface="Times New Roman" pitchFamily="18" charset="0"/>
              </a:defRPr>
            </a:lvl6pPr>
            <a:lvl7pPr marL="2971800" indent="-228600" defTabSz="842963" eaLnBrk="0" fontAlgn="base" hangingPunct="0">
              <a:spcBef>
                <a:spcPct val="0"/>
              </a:spcBef>
              <a:spcAft>
                <a:spcPct val="0"/>
              </a:spcAft>
              <a:defRPr sz="2800">
                <a:solidFill>
                  <a:schemeClr val="tx1"/>
                </a:solidFill>
                <a:latin typeface="Times New Roman" pitchFamily="18" charset="0"/>
              </a:defRPr>
            </a:lvl7pPr>
            <a:lvl8pPr marL="3429000" indent="-228600" defTabSz="842963" eaLnBrk="0" fontAlgn="base" hangingPunct="0">
              <a:spcBef>
                <a:spcPct val="0"/>
              </a:spcBef>
              <a:spcAft>
                <a:spcPct val="0"/>
              </a:spcAft>
              <a:defRPr sz="2800">
                <a:solidFill>
                  <a:schemeClr val="tx1"/>
                </a:solidFill>
                <a:latin typeface="Times New Roman" pitchFamily="18" charset="0"/>
              </a:defRPr>
            </a:lvl8pPr>
            <a:lvl9pPr marL="3886200" indent="-228600" defTabSz="842963" eaLnBrk="0" fontAlgn="base" hangingPunct="0">
              <a:spcBef>
                <a:spcPct val="0"/>
              </a:spcBef>
              <a:spcAft>
                <a:spcPct val="0"/>
              </a:spcAft>
              <a:defRPr sz="2800">
                <a:solidFill>
                  <a:schemeClr val="tx1"/>
                </a:solidFill>
                <a:latin typeface="Times New Roman" pitchFamily="18" charset="0"/>
              </a:defRPr>
            </a:lvl9pPr>
          </a:lstStyle>
          <a:p>
            <a:pPr algn="r"/>
            <a:fld id="{13DABEDC-3743-46B9-A682-238A33E63201}" type="slidenum">
              <a:rPr lang="zh-TW" altLang="en-US" sz="1000" i="1"/>
              <a:pPr algn="r"/>
              <a:t>4</a:t>
            </a:fld>
            <a:endParaRPr lang="en-US" altLang="zh-TW" sz="1000" i="1"/>
          </a:p>
        </p:txBody>
      </p:sp>
    </p:spTree>
    <p:extLst>
      <p:ext uri="{BB962C8B-B14F-4D97-AF65-F5344CB8AC3E}">
        <p14:creationId xmlns:p14="http://schemas.microsoft.com/office/powerpoint/2010/main" val="121925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TW" altLang="zh-TW" dirty="0"/>
          </a:p>
        </p:txBody>
      </p:sp>
      <p:sp>
        <p:nvSpPr>
          <p:cNvPr id="17412" name="Footer Placeholder 3"/>
          <p:cNvSpPr txBox="1">
            <a:spLocks noGrp="1"/>
          </p:cNvSpPr>
          <p:nvPr/>
        </p:nvSpPr>
        <p:spPr bwMode="auto">
          <a:xfrm>
            <a:off x="-17463"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altLang="zh-TW" sz="1000" i="1"/>
              <a:t>Software Design</a:t>
            </a:r>
          </a:p>
        </p:txBody>
      </p:sp>
      <p:sp>
        <p:nvSpPr>
          <p:cNvPr id="17413" name="Slide Number Placeholder 4"/>
          <p:cNvSpPr txBox="1">
            <a:spLocks noGrp="1"/>
          </p:cNvSpPr>
          <p:nvPr/>
        </p:nvSpPr>
        <p:spPr bwMode="auto">
          <a:xfrm>
            <a:off x="3965575" y="8783638"/>
            <a:ext cx="30622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104" tIns="0" rIns="19104" bIns="0" anchor="b"/>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pPr algn="r"/>
            <a:fld id="{60BB5031-B387-4B61-8A84-A82FE4FAE87F}" type="slidenum">
              <a:rPr lang="zh-TW" altLang="en-US" sz="1000" i="1"/>
              <a:pPr algn="r"/>
              <a:t>6</a:t>
            </a:fld>
            <a:endParaRPr lang="en-US" altLang="zh-TW" sz="1000" i="1"/>
          </a:p>
        </p:txBody>
      </p:sp>
    </p:spTree>
    <p:extLst>
      <p:ext uri="{BB962C8B-B14F-4D97-AF65-F5344CB8AC3E}">
        <p14:creationId xmlns:p14="http://schemas.microsoft.com/office/powerpoint/2010/main" val="1993011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smtClean="0"/>
            </a:lvl1pPr>
          </a:lstStyle>
          <a:p>
            <a:pPr>
              <a:defRPr/>
            </a:pPr>
            <a:fld id="{EA49395A-77C8-4052-97A9-4EC8E775E764}" type="datetime1">
              <a:rPr lang="zh-TW" altLang="en-US"/>
              <a:pPr>
                <a:defRPr/>
              </a:pPr>
              <a:t>2019/9/5</a:t>
            </a:fld>
            <a:endParaRPr lang="en-US" altLang="zh-TW"/>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ltLang="zh-TW"/>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smtClean="0"/>
            </a:lvl1pPr>
          </a:lstStyle>
          <a:p>
            <a:pPr>
              <a:defRPr/>
            </a:pPr>
            <a:fld id="{96B63C09-2781-4C94-A462-B5364927907B}" type="slidenum">
              <a:rPr lang="zh-TW" altLang="en-US"/>
              <a:pPr>
                <a:defRPr/>
              </a:pPr>
              <a:t>‹#›</a:t>
            </a:fld>
            <a:endParaRPr lang="en-US" altLang="zh-TW"/>
          </a:p>
        </p:txBody>
      </p:sp>
    </p:spTree>
    <p:extLst>
      <p:ext uri="{BB962C8B-B14F-4D97-AF65-F5344CB8AC3E}">
        <p14:creationId xmlns:p14="http://schemas.microsoft.com/office/powerpoint/2010/main" val="3283050307"/>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C43F49B8-27ED-4750-A004-DAA935CA41E3}" type="datetime1">
              <a:rPr lang="zh-TW" altLang="en-US"/>
              <a:pPr>
                <a:defRPr/>
              </a:pPr>
              <a:t>2019/9/5</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318B1724-FA6C-4AD2-A43B-680627E34216}" type="slidenum">
              <a:rPr lang="zh-TW" altLang="en-US"/>
              <a:pPr>
                <a:defRPr/>
              </a:pPr>
              <a:t>‹#›</a:t>
            </a:fld>
            <a:endParaRPr lang="en-US" altLang="zh-TW"/>
          </a:p>
        </p:txBody>
      </p:sp>
    </p:spTree>
    <p:extLst>
      <p:ext uri="{BB962C8B-B14F-4D97-AF65-F5344CB8AC3E}">
        <p14:creationId xmlns:p14="http://schemas.microsoft.com/office/powerpoint/2010/main" val="5240342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0EDE5DCC-022B-4A42-A29F-7B9C9C659C91}" type="datetime1">
              <a:rPr lang="zh-TW" altLang="en-US"/>
              <a:pPr>
                <a:defRPr/>
              </a:pPr>
              <a:t>2019/9/5</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955F874-10B5-44BC-9960-BB14A44E0057}" type="slidenum">
              <a:rPr lang="zh-TW" altLang="en-US"/>
              <a:pPr>
                <a:defRPr/>
              </a:pPr>
              <a:t>‹#›</a:t>
            </a:fld>
            <a:endParaRPr lang="en-US" altLang="zh-TW"/>
          </a:p>
        </p:txBody>
      </p:sp>
    </p:spTree>
    <p:extLst>
      <p:ext uri="{BB962C8B-B14F-4D97-AF65-F5344CB8AC3E}">
        <p14:creationId xmlns:p14="http://schemas.microsoft.com/office/powerpoint/2010/main" val="33603499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fld id="{9816DC4A-F3D5-4329-A1E9-F4CBDFCBC6DC}" type="datetime1">
              <a:rPr lang="zh-TW" altLang="en-US"/>
              <a:pPr>
                <a:defRPr/>
              </a:pPr>
              <a:t>2019/9/5</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8749864-B5AF-4E91-9DB6-1E3DC663B0D5}" type="slidenum">
              <a:rPr lang="zh-TW" altLang="en-US"/>
              <a:pPr>
                <a:defRPr/>
              </a:pPr>
              <a:t>‹#›</a:t>
            </a:fld>
            <a:endParaRPr lang="en-US" altLang="zh-TW"/>
          </a:p>
        </p:txBody>
      </p:sp>
    </p:spTree>
    <p:extLst>
      <p:ext uri="{BB962C8B-B14F-4D97-AF65-F5344CB8AC3E}">
        <p14:creationId xmlns:p14="http://schemas.microsoft.com/office/powerpoint/2010/main" val="10698001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ACF2C0D8-9CE3-4640-9435-CFE86D7B71C0}" type="datetime1">
              <a:rPr lang="zh-TW" altLang="en-US"/>
              <a:pPr>
                <a:defRPr/>
              </a:pPr>
              <a:t>2019/9/5</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9117F1D6-F7E1-42EC-BB87-9CD5A2F47257}" type="slidenum">
              <a:rPr lang="zh-TW" altLang="en-US"/>
              <a:pPr>
                <a:defRPr/>
              </a:pPr>
              <a:t>‹#›</a:t>
            </a:fld>
            <a:endParaRPr lang="en-US" altLang="zh-TW"/>
          </a:p>
        </p:txBody>
      </p:sp>
    </p:spTree>
    <p:extLst>
      <p:ext uri="{BB962C8B-B14F-4D97-AF65-F5344CB8AC3E}">
        <p14:creationId xmlns:p14="http://schemas.microsoft.com/office/powerpoint/2010/main" val="156864277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2F09D363-6DE7-45CA-9712-FF8A008BCEFD}" type="datetime1">
              <a:rPr lang="zh-TW" altLang="en-US"/>
              <a:pPr>
                <a:defRPr/>
              </a:pPr>
              <a:t>2019/9/5</a:t>
            </a:fld>
            <a:endParaRPr lang="en-US" altLang="zh-TW"/>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0BB15666-C289-41C8-9BCE-3658C319A0F1}" type="slidenum">
              <a:rPr lang="zh-TW" altLang="en-US"/>
              <a:pPr>
                <a:defRPr/>
              </a:pPr>
              <a:t>‹#›</a:t>
            </a:fld>
            <a:endParaRPr lang="en-US" altLang="zh-TW"/>
          </a:p>
        </p:txBody>
      </p:sp>
    </p:spTree>
    <p:extLst>
      <p:ext uri="{BB962C8B-B14F-4D97-AF65-F5344CB8AC3E}">
        <p14:creationId xmlns:p14="http://schemas.microsoft.com/office/powerpoint/2010/main" val="408024482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B936CCAB-8B52-4D7E-8C49-EC5C9412D7B2}" type="datetime1">
              <a:rPr lang="zh-TW" altLang="en-US"/>
              <a:pPr>
                <a:defRPr/>
              </a:pPr>
              <a:t>2019/9/5</a:t>
            </a:fld>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79B6A5BE-9274-4E8E-A1A4-C7B9AB2B4500}" type="slidenum">
              <a:rPr lang="zh-TW" altLang="en-US"/>
              <a:pPr>
                <a:defRPr/>
              </a:pPr>
              <a:t>‹#›</a:t>
            </a:fld>
            <a:endParaRPr lang="en-US" altLang="zh-TW"/>
          </a:p>
        </p:txBody>
      </p:sp>
    </p:spTree>
    <p:extLst>
      <p:ext uri="{BB962C8B-B14F-4D97-AF65-F5344CB8AC3E}">
        <p14:creationId xmlns:p14="http://schemas.microsoft.com/office/powerpoint/2010/main" val="25316029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1374DA31-19C1-474A-993F-313599FE0016}" type="datetime1">
              <a:rPr lang="zh-TW" altLang="en-US"/>
              <a:pPr>
                <a:defRPr/>
              </a:pPr>
              <a:t>2019/9/5</a:t>
            </a:fld>
            <a:endParaRPr lang="en-US" altLang="zh-TW"/>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E3704DAF-A04B-4D48-A199-51A095796509}" type="slidenum">
              <a:rPr lang="zh-TW" altLang="en-US"/>
              <a:pPr>
                <a:defRPr/>
              </a:pPr>
              <a:t>‹#›</a:t>
            </a:fld>
            <a:endParaRPr lang="en-US" altLang="zh-TW"/>
          </a:p>
        </p:txBody>
      </p:sp>
    </p:spTree>
    <p:extLst>
      <p:ext uri="{BB962C8B-B14F-4D97-AF65-F5344CB8AC3E}">
        <p14:creationId xmlns:p14="http://schemas.microsoft.com/office/powerpoint/2010/main" val="318642553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503E3EC9-A196-491E-B5AC-126D4626B78F}" type="datetime1">
              <a:rPr lang="zh-TW" altLang="en-US"/>
              <a:pPr>
                <a:defRPr/>
              </a:pPr>
              <a:t>2019/9/5</a:t>
            </a:fld>
            <a:endParaRPr lang="en-US" altLang="zh-TW"/>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6BE8B256-7C0B-4797-A746-7474CE5AAF1A}" type="slidenum">
              <a:rPr lang="zh-TW" altLang="en-US"/>
              <a:pPr>
                <a:defRPr/>
              </a:pPr>
              <a:t>‹#›</a:t>
            </a:fld>
            <a:endParaRPr lang="en-US" altLang="zh-TW"/>
          </a:p>
        </p:txBody>
      </p:sp>
    </p:spTree>
    <p:extLst>
      <p:ext uri="{BB962C8B-B14F-4D97-AF65-F5344CB8AC3E}">
        <p14:creationId xmlns:p14="http://schemas.microsoft.com/office/powerpoint/2010/main" val="25031729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4BD9983-8FD5-4154-AC9E-4C7033FCA498}" type="datetime1">
              <a:rPr lang="zh-TW" altLang="en-US"/>
              <a:pPr>
                <a:defRPr/>
              </a:pPr>
              <a:t>2019/9/5</a:t>
            </a:fld>
            <a:endParaRPr lang="en-US" altLang="zh-TW"/>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0C6EE8DE-7BC3-4EE4-B57A-B495A3FDEB9C}" type="slidenum">
              <a:rPr lang="zh-TW" altLang="en-US"/>
              <a:pPr>
                <a:defRPr/>
              </a:pPr>
              <a:t>‹#›</a:t>
            </a:fld>
            <a:endParaRPr lang="en-US" altLang="zh-TW"/>
          </a:p>
        </p:txBody>
      </p:sp>
    </p:spTree>
    <p:extLst>
      <p:ext uri="{BB962C8B-B14F-4D97-AF65-F5344CB8AC3E}">
        <p14:creationId xmlns:p14="http://schemas.microsoft.com/office/powerpoint/2010/main" val="34530353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231AF99-05FF-4CF4-84E7-03D2A54CD961}" type="datetime1">
              <a:rPr lang="zh-TW" altLang="en-US"/>
              <a:pPr>
                <a:defRPr/>
              </a:pPr>
              <a:t>2019/9/5</a:t>
            </a:fld>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E09AF6A3-C7F1-4B80-8AB1-D4CEA9868BA8}" type="slidenum">
              <a:rPr lang="zh-TW" altLang="en-US"/>
              <a:pPr>
                <a:defRPr/>
              </a:pPr>
              <a:t>‹#›</a:t>
            </a:fld>
            <a:endParaRPr lang="en-US" altLang="zh-TW"/>
          </a:p>
        </p:txBody>
      </p:sp>
    </p:spTree>
    <p:extLst>
      <p:ext uri="{BB962C8B-B14F-4D97-AF65-F5344CB8AC3E}">
        <p14:creationId xmlns:p14="http://schemas.microsoft.com/office/powerpoint/2010/main" val="16312595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B859197D-8A8A-4C6A-989B-D0ED0D1608FA}" type="datetime1">
              <a:rPr lang="zh-TW" altLang="en-US"/>
              <a:pPr>
                <a:defRPr/>
              </a:pPr>
              <a:t>2019/9/5</a:t>
            </a:fld>
            <a:endParaRPr lang="en-US" altLang="zh-TW"/>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TW"/>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2E34066F-576E-4C32-BCBB-75F9089D8319}" type="slidenum">
              <a:rPr lang="zh-TW" altLang="en-US"/>
              <a:pPr>
                <a:defRPr/>
              </a:pPr>
              <a:t>‹#›</a:t>
            </a:fld>
            <a:endParaRPr lang="en-US" altLang="zh-TW"/>
          </a:p>
        </p:txBody>
      </p:sp>
    </p:spTree>
    <p:extLst>
      <p:ext uri="{BB962C8B-B14F-4D97-AF65-F5344CB8AC3E}">
        <p14:creationId xmlns:p14="http://schemas.microsoft.com/office/powerpoint/2010/main" val="33849747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ffectLst/>
        </p:spPr>
        <p:txBody>
          <a:bodyPr wrap="none" anchor="ctr"/>
          <a:lstStyle/>
          <a:p>
            <a:pPr>
              <a:defRPr/>
            </a:pPr>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zh-TW"/>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solidFill>
                  <a:schemeClr val="folHlink"/>
                </a:solidFill>
                <a:ea typeface="PMingLiU" pitchFamily="18" charset="-120"/>
              </a:defRPr>
            </a:lvl1pPr>
          </a:lstStyle>
          <a:p>
            <a:pPr>
              <a:defRPr/>
            </a:pPr>
            <a:fld id="{878A130F-30E0-4D7C-B4AB-666FEA8E0AAB}" type="datetime1">
              <a:rPr lang="zh-TW" altLang="en-US"/>
              <a:pPr>
                <a:defRPr/>
              </a:pPr>
              <a:t>2019/9/5</a:t>
            </a:fld>
            <a:endParaRPr lang="en-US" altLang="zh-TW"/>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ea typeface="PMingLiU" pitchFamily="18" charset="-120"/>
              </a:defRPr>
            </a:lvl1pPr>
          </a:lstStyle>
          <a:p>
            <a:pPr>
              <a:defRPr/>
            </a:pPr>
            <a:r>
              <a:rPr lang="en-US" altLang="zh-TW"/>
              <a:t>Software Quality</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solidFill>
                  <a:schemeClr val="folHlink"/>
                </a:solidFill>
                <a:ea typeface="PMingLiU" pitchFamily="18" charset="-120"/>
              </a:defRPr>
            </a:lvl1pPr>
          </a:lstStyle>
          <a:p>
            <a:pPr>
              <a:defRPr/>
            </a:pPr>
            <a:fld id="{0C2CF34B-D3D8-4750-841A-0487C892045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51" r:id="rId1"/>
    <p:sldLayoutId id="2147483950" r:id="rId2"/>
    <p:sldLayoutId id="2147483949" r:id="rId3"/>
    <p:sldLayoutId id="2147483948" r:id="rId4"/>
    <p:sldLayoutId id="2147483947" r:id="rId5"/>
    <p:sldLayoutId id="2147483946" r:id="rId6"/>
    <p:sldLayoutId id="2147483945" r:id="rId7"/>
    <p:sldLayoutId id="2147483944" r:id="rId8"/>
    <p:sldLayoutId id="2147483943" r:id="rId9"/>
    <p:sldLayoutId id="2147483942" r:id="rId10"/>
    <p:sldLayoutId id="2147483941" r:id="rId11"/>
    <p:sldLayoutId id="2147483940"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2" end="2"/>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0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3" end="3"/>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0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3" autoUpdateAnimBg="0">
        <p:tmplLst>
          <p:tmpl lvl="1">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2">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3">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4">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5">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Lst>
      </p:bldP>
    </p:bldLst>
  </p:timing>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a:xfrm>
            <a:off x="412750" y="609600"/>
            <a:ext cx="9339263" cy="2743200"/>
          </a:xfrm>
          <a:noFill/>
        </p:spPr>
        <p:txBody>
          <a:bodyPr/>
          <a:lstStyle/>
          <a:p>
            <a:r>
              <a:rPr lang="en-US" altLang="zh-TW" sz="3600" i="1" dirty="0">
                <a:ea typeface="PMingLiU" pitchFamily="18" charset="-120"/>
              </a:rPr>
              <a:t>CS3343 Software Engineering Practice</a:t>
            </a:r>
            <a:r>
              <a:rPr lang="en-US" altLang="zh-TW" i="1" dirty="0">
                <a:ea typeface="PMingLiU" pitchFamily="18" charset="-120"/>
              </a:rPr>
              <a:t/>
            </a:r>
            <a:br>
              <a:rPr lang="en-US" altLang="zh-TW" i="1" dirty="0">
                <a:ea typeface="PMingLiU" pitchFamily="18" charset="-120"/>
              </a:rPr>
            </a:br>
            <a:r>
              <a:rPr lang="en-US" altLang="zh-TW" i="1" dirty="0">
                <a:ea typeface="PMingLiU" pitchFamily="18" charset="-120"/>
              </a:rPr>
              <a:t/>
            </a:r>
            <a:br>
              <a:rPr lang="en-US" altLang="zh-TW" i="1" dirty="0">
                <a:ea typeface="PMingLiU" pitchFamily="18" charset="-120"/>
              </a:rPr>
            </a:br>
            <a:r>
              <a:rPr lang="en-US" altLang="zh-TW" sz="5400" i="1" dirty="0">
                <a:ea typeface="PMingLiU" pitchFamily="18" charset="-120"/>
              </a:rPr>
              <a:t>Week </a:t>
            </a:r>
            <a:r>
              <a:rPr lang="en-US" altLang="zh-TW" sz="5400" i="1" dirty="0" smtClean="0">
                <a:ea typeface="PMingLiU" pitchFamily="18" charset="-120"/>
              </a:rPr>
              <a:t>1</a:t>
            </a:r>
            <a:r>
              <a:rPr lang="en-US" altLang="zh-TW" i="1" dirty="0">
                <a:ea typeface="PMingLiU" pitchFamily="18" charset="-120"/>
              </a:rPr>
              <a:t/>
            </a:r>
            <a:br>
              <a:rPr lang="en-US" altLang="zh-TW" i="1" dirty="0">
                <a:ea typeface="PMingLiU" pitchFamily="18" charset="-120"/>
              </a:rPr>
            </a:br>
            <a:r>
              <a:rPr lang="en-US" altLang="zh-TW" sz="3200" dirty="0">
                <a:ea typeface="PMingLiU" pitchFamily="18" charset="-120"/>
              </a:rPr>
              <a:t>Exercises </a:t>
            </a:r>
            <a:r>
              <a:rPr lang="en-US" altLang="zh-TW" sz="3200" dirty="0" smtClean="0">
                <a:ea typeface="PMingLiU" pitchFamily="18" charset="-120"/>
              </a:rPr>
              <a:t>on</a:t>
            </a:r>
            <a:r>
              <a:rPr lang="en-US" sz="3200" dirty="0" smtClean="0">
                <a:ea typeface="PMingLiU" pitchFamily="18" charset="-120"/>
              </a:rPr>
              <a:t> </a:t>
            </a:r>
            <a:r>
              <a:rPr lang="en-US" sz="3200" dirty="0" err="1" smtClean="0">
                <a:ea typeface="PMingLiU" pitchFamily="18" charset="-120"/>
              </a:rPr>
              <a:t>PokerGame</a:t>
            </a:r>
            <a:endParaRPr lang="en-US" altLang="zh-TW" sz="3200" dirty="0">
              <a:ea typeface="PMingLiU" pitchFamily="18" charset="-120"/>
            </a:endParaRPr>
          </a:p>
        </p:txBody>
      </p:sp>
      <p:sp>
        <p:nvSpPr>
          <p:cNvPr id="3076" name="Rectangle 1031"/>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A27BE8D7-2F27-41E0-99B7-3F9C93CDD5C9}" type="slidenum">
              <a:rPr lang="zh-TW" altLang="en-US" sz="1400">
                <a:solidFill>
                  <a:schemeClr val="folHlink"/>
                </a:solidFill>
              </a:rPr>
              <a:pPr/>
              <a:t>1</a:t>
            </a:fld>
            <a:endParaRPr lang="en-US" altLang="zh-TW" sz="1400">
              <a:solidFill>
                <a:schemeClr val="folHlink"/>
              </a:solidFill>
            </a:endParaRPr>
          </a:p>
        </p:txBody>
      </p:sp>
      <p:sp>
        <p:nvSpPr>
          <p:cNvPr id="3077" name="Rectangle 1031"/>
          <p:cNvSpPr txBox="1">
            <a:spLocks noGrp="1" noChangeArrowheads="1"/>
          </p:cNvSpPr>
          <p:nvPr/>
        </p:nvSpPr>
        <p:spPr bwMode="auto">
          <a:xfrm>
            <a:off x="7407275" y="6248400"/>
            <a:ext cx="20621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BAAD67F8-D70E-4950-8C9E-E6113A14674A}" type="slidenum">
              <a:rPr lang="zh-TW" altLang="en-US" sz="1400">
                <a:solidFill>
                  <a:schemeClr val="folHlink"/>
                </a:solidFill>
                <a:ea typeface="PMingLiU" pitchFamily="18" charset="-120"/>
              </a:rPr>
              <a:pPr algn="r"/>
              <a:t>1</a:t>
            </a:fld>
            <a:endParaRPr lang="en-US" altLang="zh-TW" sz="1400">
              <a:solidFill>
                <a:schemeClr val="folHlink"/>
              </a:solidFill>
              <a:ea typeface="PMingLiU" pitchFamily="18" charset="-120"/>
            </a:endParaRPr>
          </a:p>
        </p:txBody>
      </p:sp>
      <p:sp>
        <p:nvSpPr>
          <p:cNvPr id="2" name="Subtitle 1"/>
          <p:cNvSpPr>
            <a:spLocks noGrp="1"/>
          </p:cNvSpPr>
          <p:nvPr>
            <p:ph type="subTitle" sz="quarter" idx="1"/>
          </p:nvPr>
        </p:nvSpPr>
        <p:spPr/>
        <p:txBody>
          <a:bodyPr/>
          <a:lstStyle/>
          <a:p>
            <a:r>
              <a:rPr lang="en-US" sz="2400" dirty="0" err="1">
                <a:latin typeface="Helvetica"/>
                <a:cs typeface="Helvetica"/>
              </a:rPr>
              <a:t>PokerGame</a:t>
            </a:r>
            <a:endParaRPr lang="en-US" sz="2400" dirty="0">
              <a:latin typeface="Helvetica"/>
              <a:cs typeface="Helvetica"/>
            </a:endParaRPr>
          </a:p>
        </p:txBody>
      </p:sp>
      <p:pic>
        <p:nvPicPr>
          <p:cNvPr id="4" name="Picture 3" descr="Deck-of-Cards-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9212" y="3505200"/>
            <a:ext cx="4800600" cy="3124953"/>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Poker.java </a:t>
            </a:r>
            <a:r>
              <a:rPr lang="en-US" sz="2800" dirty="0"/>
              <a:t>(not “poker.java”!)</a:t>
            </a:r>
            <a:br>
              <a:rPr lang="en-US" sz="2800" dirty="0"/>
            </a:br>
            <a:endParaRPr lang="en-US" sz="2800" dirty="0"/>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10</a:t>
            </a:fld>
            <a:endParaRPr lang="en-US" altLang="zh-TW"/>
          </a:p>
        </p:txBody>
      </p:sp>
      <p:sp>
        <p:nvSpPr>
          <p:cNvPr id="5" name="Content Placeholder 4"/>
          <p:cNvSpPr>
            <a:spLocks noGrp="1"/>
          </p:cNvSpPr>
          <p:nvPr>
            <p:ph idx="1"/>
          </p:nvPr>
        </p:nvSpPr>
        <p:spPr/>
        <p:txBody>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65963811"/>
              </p:ext>
            </p:extLst>
          </p:nvPr>
        </p:nvGraphicFramePr>
        <p:xfrm>
          <a:off x="360362" y="1447800"/>
          <a:ext cx="8401050" cy="5305425"/>
        </p:xfrm>
        <a:graphic>
          <a:graphicData uri="http://schemas.openxmlformats.org/presentationml/2006/ole">
            <mc:AlternateContent xmlns:mc="http://schemas.openxmlformats.org/markup-compatibility/2006">
              <mc:Choice xmlns:v="urn:schemas-microsoft-com:vml" Requires="v">
                <p:oleObj spid="_x0000_s1108" name="Document" r:id="rId3" imgW="8600006" imgH="5500527" progId="Word.Document.12">
                  <p:embed/>
                </p:oleObj>
              </mc:Choice>
              <mc:Fallback>
                <p:oleObj name="Document" r:id="rId3" imgW="8600006" imgH="5500527" progId="Word.Document.12">
                  <p:embed/>
                  <p:pic>
                    <p:nvPicPr>
                      <p:cNvPr id="0" name=""/>
                      <p:cNvPicPr/>
                      <p:nvPr/>
                    </p:nvPicPr>
                    <p:blipFill>
                      <a:blip r:embed="rId4"/>
                      <a:stretch>
                        <a:fillRect/>
                      </a:stretch>
                    </p:blipFill>
                    <p:spPr>
                      <a:xfrm>
                        <a:off x="360362" y="1447800"/>
                        <a:ext cx="8401050" cy="53054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6908078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TW">
                <a:ea typeface="PMingLiU" pitchFamily="18" charset="-120"/>
              </a:rPr>
              <a:t>Objective</a:t>
            </a:r>
          </a:p>
        </p:txBody>
      </p:sp>
      <p:sp>
        <p:nvSpPr>
          <p:cNvPr id="4099" name="Rectangle 7"/>
          <p:cNvSpPr>
            <a:spLocks noGrp="1" noChangeArrowheads="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74E9647F-52FF-497C-8E18-9C5F0A996A28}" type="slidenum">
              <a:rPr lang="zh-TW" altLang="en-US" sz="1400">
                <a:solidFill>
                  <a:schemeClr val="folHlink"/>
                </a:solidFill>
              </a:rPr>
              <a:pPr/>
              <a:t>2</a:t>
            </a:fld>
            <a:endParaRPr lang="en-US" altLang="zh-TW" sz="1400">
              <a:solidFill>
                <a:schemeClr val="folHlink"/>
              </a:solidFill>
            </a:endParaRPr>
          </a:p>
        </p:txBody>
      </p:sp>
      <p:sp>
        <p:nvSpPr>
          <p:cNvPr id="4100" name="Content Placeholder 4"/>
          <p:cNvSpPr>
            <a:spLocks noGrp="1"/>
          </p:cNvSpPr>
          <p:nvPr>
            <p:ph idx="1"/>
          </p:nvPr>
        </p:nvSpPr>
        <p:spPr>
          <a:xfrm>
            <a:off x="412750" y="1676400"/>
            <a:ext cx="8501062" cy="4953000"/>
          </a:xfrm>
        </p:spPr>
        <p:txBody>
          <a:bodyPr/>
          <a:lstStyle/>
          <a:p>
            <a:r>
              <a:rPr lang="en-US" altLang="zh-TW" dirty="0">
                <a:ea typeface="PMingLiU" pitchFamily="18" charset="-120"/>
              </a:rPr>
              <a:t>To install and configure programming environment</a:t>
            </a:r>
          </a:p>
          <a:p>
            <a:pPr lvl="1"/>
            <a:r>
              <a:rPr lang="en-US" altLang="zh-TW" i="1" dirty="0">
                <a:ea typeface="PMingLiU" pitchFamily="18" charset="-120"/>
              </a:rPr>
              <a:t>Tool:</a:t>
            </a:r>
            <a:r>
              <a:rPr lang="en-US" altLang="zh-TW" dirty="0">
                <a:ea typeface="PMingLiU" pitchFamily="18" charset="-120"/>
              </a:rPr>
              <a:t> </a:t>
            </a:r>
            <a:r>
              <a:rPr lang="en-US" altLang="zh-TW" b="1" dirty="0">
                <a:ea typeface="PMingLiU" pitchFamily="18" charset="-120"/>
              </a:rPr>
              <a:t>Eclipse</a:t>
            </a:r>
            <a:r>
              <a:rPr lang="en-US" altLang="zh-TW" dirty="0">
                <a:ea typeface="PMingLiU" pitchFamily="18" charset="-120"/>
              </a:rPr>
              <a:t> and Plugins following the guide </a:t>
            </a:r>
          </a:p>
          <a:p>
            <a:pPr marL="0" indent="0">
              <a:buNone/>
            </a:pPr>
            <a:endParaRPr lang="zh-TW" altLang="en-US" dirty="0">
              <a:ea typeface="PMingLiU" pitchFamily="18"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p:nvPr>
        </p:nvSpPr>
        <p:spPr>
          <a:xfrm>
            <a:off x="412750" y="228600"/>
            <a:ext cx="9036050" cy="1104900"/>
          </a:xfrm>
        </p:spPr>
        <p:txBody>
          <a:bodyPr/>
          <a:lstStyle/>
          <a:p>
            <a:r>
              <a:rPr lang="en-US" dirty="0"/>
              <a:t>Activities</a:t>
            </a:r>
          </a:p>
        </p:txBody>
      </p:sp>
      <p:sp>
        <p:nvSpPr>
          <p:cNvPr id="5123" name="Content Placeholder 2"/>
          <p:cNvSpPr>
            <a:spLocks noGrp="1"/>
          </p:cNvSpPr>
          <p:nvPr>
            <p:ph idx="1"/>
          </p:nvPr>
        </p:nvSpPr>
        <p:spPr>
          <a:xfrm>
            <a:off x="412749" y="1371600"/>
            <a:ext cx="9490075" cy="4953000"/>
          </a:xfrm>
        </p:spPr>
        <p:txBody>
          <a:bodyPr/>
          <a:lstStyle/>
          <a:p>
            <a:r>
              <a:rPr lang="en-US" dirty="0"/>
              <a:t>Review the Eclipse Plugin Guide on Project Website</a:t>
            </a:r>
          </a:p>
          <a:p>
            <a:pPr lvl="1"/>
            <a:r>
              <a:rPr lang="en-US" sz="2000" u="sng" dirty="0" smtClean="0"/>
              <a:t>https</a:t>
            </a:r>
            <a:r>
              <a:rPr lang="en-US" sz="2000" u="sng" dirty="0"/>
              <a:t>://canvas.cityu.edu.hk/files/4627565/download?download_frd=1</a:t>
            </a:r>
            <a:endParaRPr lang="en-US" sz="2000" u="sng" dirty="0"/>
          </a:p>
          <a:p>
            <a:pPr lvl="1"/>
            <a:r>
              <a:rPr lang="en-US" dirty="0" smtClean="0"/>
              <a:t>JUnit Testing</a:t>
            </a:r>
          </a:p>
          <a:p>
            <a:pPr lvl="1"/>
            <a:r>
              <a:rPr lang="en-US" dirty="0" smtClean="0"/>
              <a:t>Exercises </a:t>
            </a:r>
            <a:r>
              <a:rPr lang="en-US" dirty="0"/>
              <a:t>1</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302CF858-60D0-4936-85A9-C8D62555D129}" type="slidenum">
              <a:rPr lang="zh-TW" altLang="en-US" sz="1400">
                <a:solidFill>
                  <a:schemeClr val="folHlink"/>
                </a:solidFill>
              </a:rPr>
              <a:pPr/>
              <a:t>3</a:t>
            </a:fld>
            <a:endParaRPr lang="en-US" altLang="zh-TW" sz="1400">
              <a:solidFill>
                <a:schemeClr val="folHlink"/>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FC6B8254-93B3-4CCE-BEFF-0950BBDCF622}" type="slidenum">
              <a:rPr lang="zh-TW" altLang="en-US" sz="1400">
                <a:solidFill>
                  <a:schemeClr val="folHlink"/>
                </a:solidFill>
                <a:ea typeface="PMingLiU" pitchFamily="18" charset="-120"/>
              </a:rPr>
              <a:pPr algn="r"/>
              <a:t>4</a:t>
            </a:fld>
            <a:endParaRPr lang="en-US" altLang="zh-TW" sz="1400">
              <a:solidFill>
                <a:schemeClr val="folHlink"/>
              </a:solidFill>
              <a:ea typeface="PMingLiU" pitchFamily="18" charset="-120"/>
            </a:endParaRPr>
          </a:p>
        </p:txBody>
      </p:sp>
      <p:sp>
        <p:nvSpPr>
          <p:cNvPr id="6147" name="Rectangle 2"/>
          <p:cNvSpPr>
            <a:spLocks noGrp="1" noChangeArrowheads="1"/>
          </p:cNvSpPr>
          <p:nvPr>
            <p:ph type="title" idx="4294967295"/>
          </p:nvPr>
        </p:nvSpPr>
        <p:spPr/>
        <p:txBody>
          <a:bodyPr/>
          <a:lstStyle/>
          <a:p>
            <a:r>
              <a:rPr lang="en-US" altLang="zh-TW">
                <a:ea typeface="PMingLiU" pitchFamily="18" charset="-120"/>
              </a:rPr>
              <a:t>Case Study – A Simple Poker Game</a:t>
            </a:r>
          </a:p>
        </p:txBody>
      </p:sp>
      <p:sp>
        <p:nvSpPr>
          <p:cNvPr id="6148" name="Rectangle 3"/>
          <p:cNvSpPr>
            <a:spLocks noGrp="1" noChangeArrowheads="1"/>
          </p:cNvSpPr>
          <p:nvPr>
            <p:ph type="body" idx="4294967295"/>
          </p:nvPr>
        </p:nvSpPr>
        <p:spPr>
          <a:xfrm>
            <a:off x="0" y="1371600"/>
            <a:ext cx="5224463" cy="4114800"/>
          </a:xfrm>
        </p:spPr>
        <p:txBody>
          <a:bodyPr/>
          <a:lstStyle/>
          <a:p>
            <a:r>
              <a:rPr lang="en-US" altLang="zh-TW" dirty="0">
                <a:ea typeface="PMingLiU" pitchFamily="18" charset="-120"/>
              </a:rPr>
              <a:t>Background</a:t>
            </a:r>
          </a:p>
          <a:p>
            <a:pPr lvl="1"/>
            <a:r>
              <a:rPr lang="en-US" altLang="zh-TW" dirty="0">
                <a:ea typeface="PMingLiU" pitchFamily="18" charset="-120"/>
              </a:rPr>
              <a:t>A player is given a hand, namely 5 distinct poker cards, from a deck of 52 distinct cards</a:t>
            </a:r>
          </a:p>
          <a:p>
            <a:pPr lvl="2"/>
            <a:r>
              <a:rPr lang="en-US" altLang="zh-TW" dirty="0">
                <a:ea typeface="PMingLiU" pitchFamily="18" charset="-120"/>
              </a:rPr>
              <a:t>13 cards: A, 2, 3, 4, 5, 6, 7, 8, 9, X, J, Q, and K</a:t>
            </a:r>
          </a:p>
          <a:p>
            <a:pPr lvl="2"/>
            <a:r>
              <a:rPr lang="en-US" altLang="zh-TW" dirty="0">
                <a:ea typeface="PMingLiU" pitchFamily="18" charset="-120"/>
              </a:rPr>
              <a:t>(X = 10)</a:t>
            </a:r>
          </a:p>
          <a:p>
            <a:pPr lvl="2"/>
            <a:r>
              <a:rPr lang="en-US" altLang="zh-TW" dirty="0">
                <a:ea typeface="PMingLiU" pitchFamily="18" charset="-120"/>
              </a:rPr>
              <a:t>4 suits: club (C), heart (H), spade (S), and diamond (D)</a:t>
            </a:r>
          </a:p>
        </p:txBody>
      </p:sp>
      <p:pic>
        <p:nvPicPr>
          <p:cNvPr id="90117" name="Picture 5"/>
          <p:cNvPicPr>
            <a:picLocks noChangeAspect="1" noChangeArrowheads="1"/>
          </p:cNvPicPr>
          <p:nvPr/>
        </p:nvPicPr>
        <p:blipFill>
          <a:blip r:embed="rId3"/>
          <a:srcRect/>
          <a:stretch>
            <a:fillRect/>
          </a:stretch>
        </p:blipFill>
        <p:spPr bwMode="auto">
          <a:xfrm>
            <a:off x="5600700" y="1447800"/>
            <a:ext cx="4037013" cy="2971800"/>
          </a:xfrm>
          <a:prstGeom prst="rect">
            <a:avLst/>
          </a:prstGeom>
          <a:noFill/>
          <a:ln w="12700" cap="flat" cmpd="sng">
            <a:noFill/>
            <a:prstDash val="solid"/>
            <a:miter lim="800000"/>
            <a:headEnd type="none" w="sm" len="sm"/>
            <a:tailEnd type="none" w="sm" len="sm"/>
          </a:ln>
          <a:effectLst>
            <a:outerShdw dist="71842" dir="2700000" algn="ctr" rotWithShape="0">
              <a:schemeClr val="bg2"/>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 Suits</a:t>
            </a:r>
          </a:p>
        </p:txBody>
      </p:sp>
      <p:sp>
        <p:nvSpPr>
          <p:cNvPr id="5" name="Content Placeholder 4"/>
          <p:cNvSpPr>
            <a:spLocks noGrp="1"/>
          </p:cNvSpPr>
          <p:nvPr>
            <p:ph idx="1"/>
          </p:nvPr>
        </p:nvSpPr>
        <p:spPr/>
        <p:txBody>
          <a:bodyPr/>
          <a:lstStyle/>
          <a:p>
            <a:pPr marL="398463" lvl="2" indent="-398463">
              <a:buClr>
                <a:schemeClr val="tx2"/>
              </a:buClr>
              <a:buFont typeface="Wingdings" pitchFamily="2" charset="2"/>
              <a:buChar char="u"/>
            </a:pPr>
            <a:r>
              <a:rPr lang="en-US" altLang="zh-TW" dirty="0">
                <a:ea typeface="PMingLiU" pitchFamily="18" charset="-120"/>
              </a:rPr>
              <a:t>Club (C), Heart (H), diamond (D) and Spade (S)</a:t>
            </a: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ea typeface="PMingLiU" pitchFamily="18" charset="-120"/>
            </a:endParaRPr>
          </a:p>
          <a:p>
            <a:pPr marL="398463" lvl="2" indent="-398463">
              <a:buClr>
                <a:schemeClr val="tx2"/>
              </a:buClr>
              <a:buFont typeface="Wingdings" pitchFamily="2" charset="2"/>
              <a:buChar char="u"/>
            </a:pPr>
            <a:endParaRPr lang="en-US" dirty="0"/>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5</a:t>
            </a:fld>
            <a:endParaRPr lang="en-US" altLang="zh-TW"/>
          </a:p>
        </p:txBody>
      </p:sp>
      <p:pic>
        <p:nvPicPr>
          <p:cNvPr id="3" name="Picture 2" descr="imag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2" y="2362200"/>
            <a:ext cx="2857500" cy="2857500"/>
          </a:xfrm>
          <a:prstGeom prst="rect">
            <a:avLst/>
          </a:prstGeom>
        </p:spPr>
      </p:pic>
    </p:spTree>
    <p:extLst>
      <p:ext uri="{BB962C8B-B14F-4D97-AF65-F5344CB8AC3E}">
        <p14:creationId xmlns:p14="http://schemas.microsoft.com/office/powerpoint/2010/main" val="9373176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altLang="zh-TW" dirty="0">
                <a:ea typeface="PMingLiU" pitchFamily="18" charset="-120"/>
              </a:rPr>
              <a:t>Exercise 1</a:t>
            </a:r>
          </a:p>
        </p:txBody>
      </p:sp>
      <p:sp>
        <p:nvSpPr>
          <p:cNvPr id="7171" name="Rectangle 7"/>
          <p:cNvSpPr txBox="1">
            <a:spLocks noGrp="1" noChangeArrowheads="1"/>
          </p:cNvSpPr>
          <p:nvPr/>
        </p:nvSpPr>
        <p:spPr bwMode="auto">
          <a:xfrm>
            <a:off x="7427913" y="6172200"/>
            <a:ext cx="2062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pPr algn="r"/>
            <a:fld id="{F28DA8FE-97F1-4ECA-9D8D-C2DBFCCC70C2}" type="slidenum">
              <a:rPr lang="zh-TW" altLang="en-US" sz="1400">
                <a:solidFill>
                  <a:schemeClr val="folHlink"/>
                </a:solidFill>
                <a:ea typeface="PMingLiU" pitchFamily="18" charset="-120"/>
              </a:rPr>
              <a:pPr algn="r"/>
              <a:t>6</a:t>
            </a:fld>
            <a:endParaRPr lang="en-US" altLang="zh-TW" sz="1400">
              <a:solidFill>
                <a:schemeClr val="folHlink"/>
              </a:solidFill>
              <a:ea typeface="PMingLiU" pitchFamily="18" charset="-120"/>
            </a:endParaRPr>
          </a:p>
        </p:txBody>
      </p:sp>
      <p:sp>
        <p:nvSpPr>
          <p:cNvPr id="7172" name="Content Placeholder 4"/>
          <p:cNvSpPr>
            <a:spLocks noGrp="1"/>
          </p:cNvSpPr>
          <p:nvPr>
            <p:ph idx="4294967295"/>
          </p:nvPr>
        </p:nvSpPr>
        <p:spPr>
          <a:xfrm>
            <a:off x="412750" y="1676400"/>
            <a:ext cx="9110663" cy="4953000"/>
          </a:xfrm>
        </p:spPr>
        <p:txBody>
          <a:bodyPr/>
          <a:lstStyle/>
          <a:p>
            <a:pPr marL="609600" indent="-609600"/>
            <a:r>
              <a:rPr lang="en-US" altLang="zh-TW" dirty="0">
                <a:ea typeface="PMingLiU" pitchFamily="18" charset="-120"/>
              </a:rPr>
              <a:t>Study the </a:t>
            </a:r>
            <a:r>
              <a:rPr lang="en-US" altLang="zh-TW" dirty="0">
                <a:solidFill>
                  <a:schemeClr val="tx2"/>
                </a:solidFill>
                <a:ea typeface="PMingLiU" pitchFamily="18" charset="-120"/>
              </a:rPr>
              <a:t>Java</a:t>
            </a:r>
            <a:r>
              <a:rPr lang="en-US" altLang="zh-TW" dirty="0">
                <a:ea typeface="PMingLiU" pitchFamily="18" charset="-120"/>
              </a:rPr>
              <a:t> implementation of Poker Game</a:t>
            </a:r>
          </a:p>
          <a:p>
            <a:pPr marL="1046163" lvl="1" indent="-533400"/>
            <a:r>
              <a:rPr lang="en-US" altLang="zh-TW" sz="2400" dirty="0">
                <a:ea typeface="PMingLiU" pitchFamily="18" charset="-120"/>
              </a:rPr>
              <a:t>See the next slide and save the file as “Poker.java”.</a:t>
            </a:r>
          </a:p>
          <a:p>
            <a:pPr marL="1371600" lvl="2" indent="-457200"/>
            <a:r>
              <a:rPr lang="en-US" altLang="zh-TW" sz="2000" dirty="0">
                <a:ea typeface="PMingLiU" pitchFamily="18" charset="-120"/>
              </a:rPr>
              <a:t>Download from Canvas website and Setup the project. </a:t>
            </a:r>
          </a:p>
          <a:p>
            <a:pPr marL="609600" indent="-609600"/>
            <a:r>
              <a:rPr lang="en-US" altLang="zh-TW" sz="2800" dirty="0">
                <a:ea typeface="PMingLiU" pitchFamily="18" charset="-120"/>
              </a:rPr>
              <a:t>Functional Requirements:</a:t>
            </a:r>
          </a:p>
          <a:p>
            <a:pPr marL="1046163" lvl="1" indent="-533400"/>
            <a:r>
              <a:rPr lang="en-US" altLang="zh-TW" sz="2400" dirty="0">
                <a:ea typeface="PMingLiU" pitchFamily="18" charset="-120"/>
              </a:rPr>
              <a:t>To check whether a hand of 5 cards is a full house</a:t>
            </a:r>
          </a:p>
          <a:p>
            <a:pPr marL="1371600" lvl="2" indent="-457200">
              <a:buClr>
                <a:schemeClr val="bg2"/>
              </a:buClr>
            </a:pPr>
            <a:r>
              <a:rPr lang="en-US" altLang="zh-TW" dirty="0">
                <a:ea typeface="PMingLiU" pitchFamily="18" charset="-120"/>
              </a:rPr>
              <a:t>Full house: three cards of one rank accompanied by two of another</a:t>
            </a:r>
          </a:p>
          <a:p>
            <a:pPr marL="1752600" lvl="3" indent="-381000"/>
            <a:endParaRPr lang="en-US" altLang="zh-TW" sz="1800" dirty="0">
              <a:ea typeface="PMingLiU" pitchFamily="18" charset="-120"/>
            </a:endParaRPr>
          </a:p>
          <a:p>
            <a:pPr marL="1046163" lvl="1" indent="-533400"/>
            <a:endParaRPr lang="zh-TW" altLang="en-US" sz="2400" dirty="0">
              <a:ea typeface="PMingLiU" pitchFamily="18" charset="-120"/>
            </a:endParaRPr>
          </a:p>
        </p:txBody>
      </p:sp>
      <p:pic>
        <p:nvPicPr>
          <p:cNvPr id="7173" name="Picture 4"/>
          <p:cNvPicPr>
            <a:picLocks noChangeAspect="1" noChangeArrowheads="1"/>
          </p:cNvPicPr>
          <p:nvPr/>
        </p:nvPicPr>
        <p:blipFill>
          <a:blip r:embed="rId3">
            <a:extLst>
              <a:ext uri="{28A0092B-C50C-407E-A947-70E740481C1C}">
                <a14:useLocalDpi xmlns:a14="http://schemas.microsoft.com/office/drawing/2010/main" val="0"/>
              </a:ext>
            </a:extLst>
          </a:blip>
          <a:srcRect l="-389" t="21321" b="67578"/>
          <a:stretch>
            <a:fillRect/>
          </a:stretch>
        </p:blipFill>
        <p:spPr bwMode="auto">
          <a:xfrm>
            <a:off x="2132012" y="4881492"/>
            <a:ext cx="4589462"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Line Callout 1 1"/>
          <p:cNvSpPr/>
          <p:nvPr/>
        </p:nvSpPr>
        <p:spPr bwMode="auto">
          <a:xfrm>
            <a:off x="7162586" y="4572000"/>
            <a:ext cx="2437026" cy="762000"/>
          </a:xfrm>
          <a:prstGeom prst="borderCallout1">
            <a:avLst>
              <a:gd name="adj1" fmla="val 18750"/>
              <a:gd name="adj2" fmla="val -8333"/>
              <a:gd name="adj3" fmla="val -65790"/>
              <a:gd name="adj4" fmla="val -34464"/>
            </a:avLst>
          </a:pr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How do</a:t>
            </a:r>
            <a:r>
              <a:rPr kumimoji="0" lang="en-US" sz="1800" b="0" i="0" u="none" strike="noStrike" cap="none" normalizeH="0" dirty="0">
                <a:ln>
                  <a:noFill/>
                </a:ln>
                <a:solidFill>
                  <a:schemeClr val="tx1"/>
                </a:solidFill>
                <a:effectLst/>
                <a:latin typeface="Times New Roman" pitchFamily="18" charset="0"/>
              </a:rPr>
              <a:t> you implement this function?</a:t>
            </a:r>
            <a:endParaRPr kumimoji="0" lang="en-US" sz="1800" b="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r>
            <a:br>
              <a:rPr lang="en-US" dirty="0"/>
            </a:br>
            <a:r>
              <a:rPr lang="en-US" dirty="0"/>
              <a:t>Full House (3+2)</a:t>
            </a:r>
          </a:p>
        </p:txBody>
      </p:sp>
      <p:sp>
        <p:nvSpPr>
          <p:cNvPr id="5" name="Content Placeholder 4"/>
          <p:cNvSpPr>
            <a:spLocks noGrp="1"/>
          </p:cNvSpPr>
          <p:nvPr>
            <p:ph idx="1"/>
          </p:nvPr>
        </p:nvSpPr>
        <p:spPr/>
        <p:txBody>
          <a:bodyPr/>
          <a:lstStyle/>
          <a:p>
            <a:r>
              <a:rPr lang="en-US" sz="1800" dirty="0"/>
              <a:t>A full house is three of one card, and two of another card. So it can be three eights and two six's, three nines and two fours, or any other combination that you can pull.</a:t>
            </a:r>
          </a:p>
        </p:txBody>
      </p:sp>
      <p:sp>
        <p:nvSpPr>
          <p:cNvPr id="2" name="Slide Number Placeholder 1"/>
          <p:cNvSpPr>
            <a:spLocks noGrp="1"/>
          </p:cNvSpPr>
          <p:nvPr>
            <p:ph type="sldNum" sz="quarter" idx="12"/>
          </p:nvPr>
        </p:nvSpPr>
        <p:spPr/>
        <p:txBody>
          <a:bodyPr/>
          <a:lstStyle/>
          <a:p>
            <a:pPr>
              <a:defRPr/>
            </a:pPr>
            <a:fld id="{0C6EE8DE-7BC3-4EE4-B57A-B495A3FDEB9C}" type="slidenum">
              <a:rPr lang="zh-TW" altLang="en-US" smtClean="0"/>
              <a:pPr>
                <a:defRPr/>
              </a:pPr>
              <a:t>7</a:t>
            </a:fld>
            <a:endParaRPr lang="en-US" altLang="zh-TW"/>
          </a:p>
        </p:txBody>
      </p:sp>
      <p:pic>
        <p:nvPicPr>
          <p:cNvPr id="3" name="Picture 2" descr="FullHous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895600"/>
            <a:ext cx="7590229" cy="2124439"/>
          </a:xfrm>
          <a:prstGeom prst="rect">
            <a:avLst/>
          </a:prstGeom>
        </p:spPr>
      </p:pic>
    </p:spTree>
    <p:extLst>
      <p:ext uri="{BB962C8B-B14F-4D97-AF65-F5344CB8AC3E}">
        <p14:creationId xmlns:p14="http://schemas.microsoft.com/office/powerpoint/2010/main" val="12632575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of a Kind (4+1)</a:t>
            </a:r>
          </a:p>
        </p:txBody>
      </p:sp>
      <p:sp>
        <p:nvSpPr>
          <p:cNvPr id="3" name="Content Placeholder 2"/>
          <p:cNvSpPr>
            <a:spLocks noGrp="1"/>
          </p:cNvSpPr>
          <p:nvPr>
            <p:ph idx="1"/>
          </p:nvPr>
        </p:nvSpPr>
        <p:spPr/>
        <p:txBody>
          <a:bodyPr/>
          <a:lstStyle/>
          <a:p>
            <a:r>
              <a:rPr lang="en-US" sz="2000" dirty="0"/>
              <a:t>While four of a kind is incredibly tough to land, it's still possible. You have to get all four of the same card in the deck.</a:t>
            </a:r>
          </a:p>
        </p:txBody>
      </p:sp>
      <p:sp>
        <p:nvSpPr>
          <p:cNvPr id="4" name="Slide Number Placeholder 3"/>
          <p:cNvSpPr>
            <a:spLocks noGrp="1"/>
          </p:cNvSpPr>
          <p:nvPr>
            <p:ph type="sldNum" sz="quarter" idx="12"/>
          </p:nvPr>
        </p:nvSpPr>
        <p:spPr/>
        <p:txBody>
          <a:bodyPr/>
          <a:lstStyle/>
          <a:p>
            <a:pPr>
              <a:defRPr/>
            </a:pPr>
            <a:fld id="{9117F1D6-F7E1-42EC-BB87-9CD5A2F47257}" type="slidenum">
              <a:rPr lang="zh-TW" altLang="en-US" smtClean="0"/>
              <a:pPr>
                <a:defRPr/>
              </a:pPr>
              <a:t>8</a:t>
            </a:fld>
            <a:endParaRPr lang="en-US" altLang="zh-TW"/>
          </a:p>
        </p:txBody>
      </p:sp>
      <p:pic>
        <p:nvPicPr>
          <p:cNvPr id="5" name="Picture 4" descr="4ofaKin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048000"/>
            <a:ext cx="7861099" cy="2157530"/>
          </a:xfrm>
          <a:prstGeom prst="rect">
            <a:avLst/>
          </a:prstGeom>
        </p:spPr>
      </p:pic>
    </p:spTree>
    <p:extLst>
      <p:ext uri="{BB962C8B-B14F-4D97-AF65-F5344CB8AC3E}">
        <p14:creationId xmlns:p14="http://schemas.microsoft.com/office/powerpoint/2010/main" val="616711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Pair (2+2+1)</a:t>
            </a:r>
          </a:p>
        </p:txBody>
      </p:sp>
      <p:sp>
        <p:nvSpPr>
          <p:cNvPr id="3" name="Content Placeholder 2"/>
          <p:cNvSpPr>
            <a:spLocks noGrp="1"/>
          </p:cNvSpPr>
          <p:nvPr>
            <p:ph idx="1"/>
          </p:nvPr>
        </p:nvSpPr>
        <p:spPr/>
        <p:txBody>
          <a:bodyPr/>
          <a:lstStyle/>
          <a:p>
            <a:r>
              <a:rPr lang="en-US" sz="2000" dirty="0"/>
              <a:t>As you can imagine, it is just having two different pairs.</a:t>
            </a:r>
          </a:p>
        </p:txBody>
      </p:sp>
      <p:sp>
        <p:nvSpPr>
          <p:cNvPr id="4" name="Slide Number Placeholder 3"/>
          <p:cNvSpPr>
            <a:spLocks noGrp="1"/>
          </p:cNvSpPr>
          <p:nvPr>
            <p:ph type="sldNum" sz="quarter" idx="12"/>
          </p:nvPr>
        </p:nvSpPr>
        <p:spPr/>
        <p:txBody>
          <a:bodyPr/>
          <a:lstStyle/>
          <a:p>
            <a:pPr>
              <a:defRPr/>
            </a:pPr>
            <a:fld id="{9117F1D6-F7E1-42EC-BB87-9CD5A2F47257}" type="slidenum">
              <a:rPr lang="zh-TW" altLang="en-US" smtClean="0"/>
              <a:pPr>
                <a:defRPr/>
              </a:pPr>
              <a:t>9</a:t>
            </a:fld>
            <a:endParaRPr lang="en-US" altLang="zh-TW"/>
          </a:p>
        </p:txBody>
      </p:sp>
      <p:pic>
        <p:nvPicPr>
          <p:cNvPr id="5" name="Picture 4" descr="TwoPai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3" y="2895600"/>
            <a:ext cx="7696200" cy="2130937"/>
          </a:xfrm>
          <a:prstGeom prst="rect">
            <a:avLst/>
          </a:prstGeom>
        </p:spPr>
      </p:pic>
    </p:spTree>
    <p:extLst>
      <p:ext uri="{BB962C8B-B14F-4D97-AF65-F5344CB8AC3E}">
        <p14:creationId xmlns:p14="http://schemas.microsoft.com/office/powerpoint/2010/main" val="1919133024"/>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9448</TotalTime>
  <Words>326</Words>
  <Application>Microsoft Office PowerPoint</Application>
  <PresentationFormat>Custom</PresentationFormat>
  <Paragraphs>60</Paragraphs>
  <Slides>10</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Helvetica</vt:lpstr>
      <vt:lpstr>新細明體</vt:lpstr>
      <vt:lpstr>新細明體</vt:lpstr>
      <vt:lpstr>Times New Roman</vt:lpstr>
      <vt:lpstr>Wingdings</vt:lpstr>
      <vt:lpstr>Side Bar</vt:lpstr>
      <vt:lpstr>Document</vt:lpstr>
      <vt:lpstr>CS3343 Software Engineering Practice  Week 1 Exercises on PokerGame</vt:lpstr>
      <vt:lpstr>Objective</vt:lpstr>
      <vt:lpstr>Activities</vt:lpstr>
      <vt:lpstr>Case Study – A Simple Poker Game</vt:lpstr>
      <vt:lpstr>4 Suits</vt:lpstr>
      <vt:lpstr>Exercise 1</vt:lpstr>
      <vt:lpstr> Full House (3+2)</vt:lpstr>
      <vt:lpstr>Four of a Kind (4+1)</vt:lpstr>
      <vt:lpstr>Two Pair (2+2+1)</vt:lpstr>
      <vt:lpstr>Poker.java (not “poker.java”!) </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ZHANG Miao</cp:lastModifiedBy>
  <cp:revision>556</cp:revision>
  <cp:lastPrinted>2011-01-31T10:05:10Z</cp:lastPrinted>
  <dcterms:created xsi:type="dcterms:W3CDTF">1999-09-08T02:17:18Z</dcterms:created>
  <dcterms:modified xsi:type="dcterms:W3CDTF">2019-09-05T06:58:15Z</dcterms:modified>
</cp:coreProperties>
</file>